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sldIdLst>
    <p:sldId id="285" r:id="rId2"/>
    <p:sldId id="281" r:id="rId3"/>
    <p:sldId id="263" r:id="rId4"/>
    <p:sldId id="284" r:id="rId5"/>
    <p:sldId id="293" r:id="rId6"/>
    <p:sldId id="290" r:id="rId7"/>
    <p:sldId id="265" r:id="rId8"/>
    <p:sldId id="266" r:id="rId9"/>
    <p:sldId id="272" r:id="rId10"/>
    <p:sldId id="267" r:id="rId11"/>
    <p:sldId id="273" r:id="rId12"/>
    <p:sldId id="268" r:id="rId13"/>
    <p:sldId id="275" r:id="rId14"/>
    <p:sldId id="276" r:id="rId15"/>
    <p:sldId id="286" r:id="rId16"/>
    <p:sldId id="295" r:id="rId17"/>
    <p:sldId id="298" r:id="rId18"/>
    <p:sldId id="288" r:id="rId19"/>
    <p:sldId id="299" r:id="rId20"/>
  </p:sldIdLst>
  <p:sldSz cx="9144000" cy="6858000" type="screen4x3"/>
  <p:notesSz cx="6724650" cy="97742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85" autoAdjust="0"/>
    <p:restoredTop sz="94660"/>
  </p:normalViewPr>
  <p:slideViewPr>
    <p:cSldViewPr>
      <p:cViewPr>
        <p:scale>
          <a:sx n="75" d="100"/>
          <a:sy n="75" d="100"/>
        </p:scale>
        <p:origin x="-2988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6724650" cy="97742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altLang="x-none"/>
          </a:p>
        </p:txBody>
      </p:sp>
      <p:sp>
        <p:nvSpPr>
          <p:cNvPr id="18435" name="AutoShape 2"/>
          <p:cNvSpPr>
            <a:spLocks noChangeArrowheads="1"/>
          </p:cNvSpPr>
          <p:nvPr/>
        </p:nvSpPr>
        <p:spPr bwMode="auto">
          <a:xfrm>
            <a:off x="0" y="0"/>
            <a:ext cx="6724650" cy="97742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altLang="x-none"/>
          </a:p>
        </p:txBody>
      </p:sp>
      <p:sp>
        <p:nvSpPr>
          <p:cNvPr id="16388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684375" y="-12609513"/>
            <a:ext cx="17797463" cy="133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72465" y="4642763"/>
            <a:ext cx="5375051" cy="439331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bs-Latn-BA" noProof="0" smtClean="0"/>
          </a:p>
        </p:txBody>
      </p:sp>
    </p:spTree>
    <p:extLst>
      <p:ext uri="{BB962C8B-B14F-4D97-AF65-F5344CB8AC3E}">
        <p14:creationId xmlns:p14="http://schemas.microsoft.com/office/powerpoint/2010/main" xmlns="" val="3359853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4685963" y="-12609513"/>
            <a:ext cx="17799051" cy="1334928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x-none" dirty="0" smtClean="0"/>
          </a:p>
        </p:txBody>
      </p:sp>
      <p:sp>
        <p:nvSpPr>
          <p:cNvPr id="19460" name="Header Placeholder 3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14015" cy="48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x-none"/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9283830"/>
            <a:ext cx="2914015" cy="48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2950"/>
            <a:ext cx="4886325" cy="3665538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2465" y="4642764"/>
            <a:ext cx="5376607" cy="4395013"/>
          </a:xfrm>
          <a:noFill/>
        </p:spPr>
        <p:txBody>
          <a:bodyPr wrap="none" anchor="ctr"/>
          <a:lstStyle/>
          <a:p>
            <a:endParaRPr lang="bs-Latn-B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D75E9-A49E-4F0C-9B71-CB7B8EF3A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4DCF2-4B0C-4B6A-9978-F53FDDBA1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92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92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CFF29-AD95-4FF3-AE0A-077095584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EE1ED-A5BE-4EC7-BCCB-B5B89EBDB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BD13C-7CB2-4343-9F5F-E6008F813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19A12-B70B-4221-9CA7-8E046B6B0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E0515-24D4-4DDD-9EA6-FC4132AEB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64B3B-BE59-4571-9CFD-F4E98E1B3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63EF1-0636-489A-8782-ED08F3598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D6BEE-4753-4363-AF35-D06343CA6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69E92-7BEF-437D-B0D4-2120DF48F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4"/>
            <a:r>
              <a:rPr lang="en-US" smtClean="0"/>
              <a:t>Sixth Outline Level</a:t>
            </a:r>
          </a:p>
          <a:p>
            <a:pPr lvl="4"/>
            <a:r>
              <a:rPr lang="en-US" smtClean="0"/>
              <a:t>Seventh Outline Level</a:t>
            </a:r>
          </a:p>
          <a:p>
            <a:pPr lvl="4"/>
            <a:r>
              <a:rPr lang="en-US" smtClean="0"/>
              <a:t>Eighth Outline Level</a:t>
            </a:r>
          </a:p>
          <a:p>
            <a:pPr lvl="4"/>
            <a:r>
              <a:rPr lang="en-US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altLang="x-non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F8B3479-1750-4930-ABF4-40A625CDE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3" cstate="print"/>
          <a:srcRect l="12564" r="12778" b="3596"/>
          <a:stretch>
            <a:fillRect/>
          </a:stretch>
        </p:blipFill>
        <p:spPr bwMode="auto">
          <a:xfrm>
            <a:off x="219075" y="150813"/>
            <a:ext cx="627063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5pPr>
      <a:lvl6pPr marL="25146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6pPr>
      <a:lvl7pPr marL="29718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7pPr>
      <a:lvl8pPr marL="34290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8pPr>
      <a:lvl9pPr marL="38862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354533" y="1268760"/>
            <a:ext cx="8424863" cy="2090737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REPUBLIC OF SERBIA </a:t>
            </a:r>
            <a:r>
              <a:rPr lang="en-US" altLang="x-none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en-US" altLang="x-none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en-US" altLang="x-none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Negotiating Group for the Chapter </a:t>
            </a:r>
            <a:r>
              <a:rPr lang="x-none" altLang="x-none" sz="3200" b="1">
                <a:solidFill>
                  <a:schemeClr val="accent6">
                    <a:lumMod val="75000"/>
                  </a:schemeClr>
                </a:solidFill>
                <a:latin typeface="+mn-lt"/>
              </a:rPr>
              <a:t>5 </a:t>
            </a:r>
            <a:r>
              <a:rPr lang="en-US" altLang="x-none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Public Procurement</a:t>
            </a:r>
            <a:endParaRPr lang="en-US" altLang="x-none" sz="3200" b="1" i="1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051" name="Subtitle 4"/>
          <p:cNvSpPr>
            <a:spLocks noGrp="1"/>
          </p:cNvSpPr>
          <p:nvPr>
            <p:ph type="subTitle" idx="1"/>
          </p:nvPr>
        </p:nvSpPr>
        <p:spPr>
          <a:xfrm>
            <a:off x="1122363" y="3700463"/>
            <a:ext cx="6858000" cy="1331912"/>
          </a:xfrm>
        </p:spPr>
        <p:txBody>
          <a:bodyPr/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Bilateral screening: Chapter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5</a:t>
            </a:r>
          </a:p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PRESENTATION OF THE REPUBLIC OF SERBIA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878659" y="5867401"/>
            <a:ext cx="33766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x-none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Brussels, </a:t>
            </a:r>
            <a:r>
              <a:rPr lang="x-none" altLang="x-none" b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13</a:t>
            </a:r>
            <a:r>
              <a:rPr lang="en-US" altLang="x-none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  <a:r>
              <a:rPr lang="en-GB" altLang="x-none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May </a:t>
            </a:r>
            <a:r>
              <a:rPr lang="en-US" altLang="x-none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201</a:t>
            </a:r>
            <a:r>
              <a:rPr lang="x-none" altLang="x-none" b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4</a:t>
            </a:r>
            <a:endParaRPr lang="en-US" altLang="x-none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A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ctivities</a:t>
            </a:r>
            <a:endParaRPr lang="bs-Latn-BA" altLang="x-none" sz="3200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4709120"/>
          </a:xfrm>
        </p:spPr>
        <p:txBody>
          <a:bodyPr/>
          <a:lstStyle/>
          <a:p>
            <a:pPr marL="0" indent="0" algn="just">
              <a:spcBef>
                <a:spcPts val="1800"/>
              </a:spcBef>
              <a:buNone/>
            </a:pPr>
            <a:r>
              <a:rPr lang="hr-HR" sz="2400" b="1" i="1" dirty="0" smtClean="0">
                <a:solidFill>
                  <a:srgbClr val="002060"/>
                </a:solidFill>
              </a:rPr>
              <a:t>	</a:t>
            </a:r>
            <a:r>
              <a:rPr lang="hr-HR" sz="2400" b="1" i="1" u="sng" dirty="0" smtClean="0">
                <a:solidFill>
                  <a:srgbClr val="FF0000"/>
                </a:solidFill>
              </a:rPr>
              <a:t>II </a:t>
            </a:r>
            <a:r>
              <a:rPr lang="en-GB" sz="2400" b="1" i="1" u="sng" dirty="0" smtClean="0">
                <a:solidFill>
                  <a:srgbClr val="FF0000"/>
                </a:solidFill>
              </a:rPr>
              <a:t>Energy – Article 119.</a:t>
            </a:r>
            <a:endParaRPr lang="hr-HR" sz="2400" b="1" i="1" u="sng" dirty="0" smtClean="0">
              <a:solidFill>
                <a:srgbClr val="FF0000"/>
              </a:solidFill>
            </a:endParaRPr>
          </a:p>
          <a:p>
            <a:pPr marL="0" indent="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GB" altLang="sr-Latn-RS" sz="2000" b="1" dirty="0" smtClean="0">
                <a:solidFill>
                  <a:srgbClr val="002060"/>
                </a:solidFill>
              </a:rPr>
              <a:t>   </a:t>
            </a:r>
            <a:r>
              <a:rPr lang="en-GB" altLang="sr-Latn-RS" sz="2400" b="1" dirty="0">
                <a:solidFill>
                  <a:srgbClr val="002060"/>
                </a:solidFill>
              </a:rPr>
              <a:t>Economic activities include:</a:t>
            </a:r>
            <a:endParaRPr lang="hr-HR" altLang="sr-Latn-RS" sz="2400" b="1" dirty="0">
              <a:solidFill>
                <a:srgbClr val="002060"/>
              </a:solidFill>
            </a:endParaRPr>
          </a:p>
          <a:p>
            <a:pPr marL="1009650" lvl="1" indent="-571500" algn="just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Exploration </a:t>
            </a:r>
            <a:r>
              <a:rPr lang="en-GB" altLang="sr-Latn-RS" sz="2200" dirty="0">
                <a:solidFill>
                  <a:srgbClr val="002060"/>
                </a:solidFill>
              </a:rPr>
              <a:t>for, or extraction of, oil and gas, exploration or extraction of coal and other mineral raw materials and other solid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fuels</a:t>
            </a:r>
            <a:endParaRPr lang="en-US" altLang="sr-Latn-RS" sz="2200" dirty="0">
              <a:solidFill>
                <a:srgbClr val="002060"/>
              </a:solidFill>
            </a:endParaRPr>
          </a:p>
          <a:p>
            <a:pPr marL="1009650" lvl="1" indent="-571500" algn="just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GB" altLang="sr-Latn-RS" sz="2200" dirty="0">
                <a:solidFill>
                  <a:srgbClr val="002060"/>
                </a:solidFill>
              </a:rPr>
              <a:t>Construction or management of facilities and networks in order to provide services to users related to production, transport, transmission or distribution of electricity, gas and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heating</a:t>
            </a:r>
            <a:endParaRPr lang="en-US" altLang="sr-Latn-RS" sz="2200" dirty="0">
              <a:solidFill>
                <a:srgbClr val="002060"/>
              </a:solidFill>
            </a:endParaRPr>
          </a:p>
          <a:p>
            <a:pPr marL="1009650" lvl="1" indent="-571500" algn="just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GB" altLang="sr-Latn-RS" sz="2200" dirty="0">
                <a:solidFill>
                  <a:srgbClr val="002060"/>
                </a:solidFill>
              </a:rPr>
              <a:t>Supplying these networks with electricity, heating and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gas</a:t>
            </a:r>
            <a:endParaRPr lang="hr-HR" altLang="sr-Latn-RS" sz="2200" dirty="0">
              <a:solidFill>
                <a:srgbClr val="002060"/>
              </a:solidFill>
            </a:endParaRPr>
          </a:p>
          <a:p>
            <a:pPr marL="355600" indent="-355600" algn="just">
              <a:lnSpc>
                <a:spcPct val="90000"/>
              </a:lnSpc>
              <a:spcBef>
                <a:spcPts val="2400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 Business </a:t>
            </a:r>
            <a:r>
              <a:rPr lang="en-GB" altLang="sr-Latn-RS" sz="2400" b="1" dirty="0">
                <a:solidFill>
                  <a:srgbClr val="002060"/>
                </a:solidFill>
              </a:rPr>
              <a:t>activities not considered to be included in the field of energy </a:t>
            </a:r>
            <a:r>
              <a:rPr lang="sr-Latn-CS" altLang="sr-Latn-RS" sz="2400" b="1" dirty="0">
                <a:solidFill>
                  <a:srgbClr val="002060"/>
                </a:solidFill>
              </a:rPr>
              <a:t>– </a:t>
            </a:r>
            <a:r>
              <a:rPr lang="en-US" altLang="sr-Latn-RS" sz="2400" b="1" dirty="0">
                <a:solidFill>
                  <a:srgbClr val="002060"/>
                </a:solidFill>
              </a:rPr>
              <a:t>Article 119, Paragraphs 2 and </a:t>
            </a:r>
            <a:r>
              <a:rPr lang="hr-HR" altLang="sr-Latn-RS" sz="2400" b="1" dirty="0">
                <a:solidFill>
                  <a:srgbClr val="002060"/>
                </a:solidFill>
              </a:rPr>
              <a:t>3</a:t>
            </a:r>
            <a:r>
              <a:rPr lang="en-US" altLang="sr-Latn-RS" sz="2400" b="1" dirty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90000"/>
              </a:lnSpc>
              <a:buNone/>
            </a:pPr>
            <a:endParaRPr lang="bs-Latn-BA" sz="2000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Activities</a:t>
            </a:r>
            <a:endParaRPr lang="bs-Latn-BA" altLang="x-none" sz="3200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r>
              <a:rPr lang="bs-Latn-BA" altLang="x-none" sz="2000" i="1" dirty="0" smtClean="0">
                <a:solidFill>
                  <a:srgbClr val="C00000"/>
                </a:solidFill>
              </a:rPr>
              <a:t>	</a:t>
            </a:r>
            <a:r>
              <a:rPr lang="bs-Latn-BA" altLang="x-none" sz="2400" b="1" i="1" u="sng" dirty="0" smtClean="0">
                <a:solidFill>
                  <a:srgbClr val="FF0000"/>
                </a:solidFill>
              </a:rPr>
              <a:t>III </a:t>
            </a:r>
            <a:r>
              <a:rPr lang="en-GB" altLang="x-none" sz="2400" b="1" i="1" u="sng" dirty="0" smtClean="0">
                <a:solidFill>
                  <a:srgbClr val="FF0000"/>
                </a:solidFill>
              </a:rPr>
              <a:t>Transport – Article 120.</a:t>
            </a:r>
            <a:endParaRPr lang="hr-HR" sz="2000" b="1" dirty="0" smtClean="0">
              <a:solidFill>
                <a:srgbClr val="FF0000"/>
              </a:solidFill>
            </a:endParaRPr>
          </a:p>
          <a:p>
            <a:pPr algn="just">
              <a:lnSpc>
                <a:spcPct val="120000"/>
              </a:lnSpc>
              <a:spcBef>
                <a:spcPts val="1800"/>
              </a:spcBef>
              <a:buFont typeface="Wingdings" pitchFamily="2" charset="2"/>
              <a:buChar char="Ø"/>
            </a:pPr>
            <a:r>
              <a:rPr lang="en-GB" altLang="sr-Latn-RS" sz="2400" b="1" dirty="0">
                <a:solidFill>
                  <a:srgbClr val="002060"/>
                </a:solidFill>
              </a:rPr>
              <a:t>Economic activities include</a:t>
            </a:r>
            <a:r>
              <a:rPr lang="en-GB" altLang="sr-Latn-RS" sz="2400" b="1" dirty="0" smtClean="0">
                <a:solidFill>
                  <a:srgbClr val="002060"/>
                </a:solidFill>
              </a:rPr>
              <a:t>:</a:t>
            </a:r>
            <a:endParaRPr lang="hr-HR" altLang="sr-Latn-RS" sz="2400" b="1" dirty="0">
              <a:solidFill>
                <a:srgbClr val="002060"/>
              </a:solidFill>
            </a:endParaRPr>
          </a:p>
          <a:p>
            <a:pPr marL="684000" lvl="1" indent="-571500" algn="just">
              <a:lnSpc>
                <a:spcPct val="12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Construction, maintenance and management of airports and river ports used in air or river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transport</a:t>
            </a:r>
            <a:endParaRPr lang="en-US" altLang="sr-Latn-RS" sz="2400" dirty="0">
              <a:solidFill>
                <a:srgbClr val="002060"/>
              </a:solidFill>
            </a:endParaRPr>
          </a:p>
          <a:p>
            <a:pPr marL="684000" lvl="1" indent="-571500" algn="just">
              <a:lnSpc>
                <a:spcPct val="12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Construction, maintenance and management of networks, as well as providing services to consumers in the areas of railway transport, urban and suburban passenger transport in road traffic by trams, trolleybuses and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buses</a:t>
            </a:r>
            <a:endParaRPr lang="en-US" altLang="sr-Latn-RS" sz="24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bs-Latn-BA" altLang="sr-Latn-R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</a:pPr>
            <a:r>
              <a:rPr lang="en-GB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Activities</a:t>
            </a:r>
            <a:endParaRPr lang="hr-HR" altLang="sr-Latn-RS" sz="32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lnSpc>
                <a:spcPct val="90000"/>
              </a:lnSpc>
              <a:buClr>
                <a:srgbClr val="C00000"/>
              </a:buClr>
              <a:buSzPct val="85000"/>
              <a:buNone/>
            </a:pPr>
            <a:r>
              <a:rPr lang="bs-Latn-BA" sz="2400" b="1" i="1" dirty="0" smtClean="0">
                <a:solidFill>
                  <a:srgbClr val="002060"/>
                </a:solidFill>
              </a:rPr>
              <a:t>	</a:t>
            </a:r>
            <a:r>
              <a:rPr lang="bs-Latn-BA" sz="2400" b="1" i="1" u="sng" dirty="0" smtClean="0">
                <a:solidFill>
                  <a:srgbClr val="FF0000"/>
                </a:solidFill>
              </a:rPr>
              <a:t>IV </a:t>
            </a:r>
            <a:r>
              <a:rPr lang="en-GB" sz="2400" b="1" i="1" u="sng" dirty="0" smtClean="0">
                <a:solidFill>
                  <a:srgbClr val="FF0000"/>
                </a:solidFill>
              </a:rPr>
              <a:t>Postal services – Article 121.</a:t>
            </a:r>
            <a:endParaRPr lang="bs-Latn-BA" sz="2400" b="1" i="1" u="sng" dirty="0" smtClean="0">
              <a:solidFill>
                <a:srgbClr val="FF0000"/>
              </a:solidFill>
            </a:endParaRPr>
          </a:p>
          <a:p>
            <a:pPr marL="571500" indent="-57150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GB" altLang="sr-Latn-RS" sz="2400" b="1" dirty="0">
                <a:solidFill>
                  <a:srgbClr val="002060"/>
                </a:solidFill>
              </a:rPr>
              <a:t>Economic activities include</a:t>
            </a:r>
            <a:r>
              <a:rPr lang="en-GB" altLang="sr-Latn-RS" sz="2400" b="1" dirty="0" smtClean="0">
                <a:solidFill>
                  <a:srgbClr val="002060"/>
                </a:solidFill>
              </a:rPr>
              <a:t>:</a:t>
            </a:r>
            <a:endParaRPr lang="hr-HR" sz="2400" b="1" dirty="0" smtClean="0">
              <a:solidFill>
                <a:srgbClr val="002060"/>
              </a:solidFill>
            </a:endParaRPr>
          </a:p>
          <a:p>
            <a:pPr marL="1009650" lvl="1" indent="-468000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Reserved and unreserved postal services;</a:t>
            </a:r>
          </a:p>
          <a:p>
            <a:pPr marL="1009650" lvl="1" indent="-468000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</a:rPr>
              <a:t>Other services</a:t>
            </a:r>
            <a:r>
              <a:rPr lang="hr-HR" sz="2400" dirty="0" smtClean="0">
                <a:solidFill>
                  <a:srgbClr val="002060"/>
                </a:solidFill>
              </a:rPr>
              <a:t>:</a:t>
            </a:r>
          </a:p>
          <a:p>
            <a:pPr marL="1795463" lvl="3" indent="-4680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02060"/>
                </a:solidFill>
              </a:rPr>
              <a:t>Services of postal service management (services before and after delivering)</a:t>
            </a:r>
            <a:endParaRPr lang="hr-HR" sz="2400" dirty="0" smtClean="0">
              <a:solidFill>
                <a:srgbClr val="002060"/>
              </a:solidFill>
            </a:endParaRPr>
          </a:p>
          <a:p>
            <a:pPr marL="1795463" lvl="3" indent="-4680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</a:rPr>
              <a:t>S</a:t>
            </a:r>
            <a:r>
              <a:rPr lang="en-US" sz="2400" dirty="0" smtClean="0">
                <a:solidFill>
                  <a:srgbClr val="002060"/>
                </a:solidFill>
              </a:rPr>
              <a:t>ervices </a:t>
            </a:r>
            <a:r>
              <a:rPr lang="en-US" sz="2400" dirty="0">
                <a:solidFill>
                  <a:srgbClr val="002060"/>
                </a:solidFill>
              </a:rPr>
              <a:t>related to packages with no specific address 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1795463" lvl="3" indent="-4680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02060"/>
                </a:solidFill>
              </a:rPr>
              <a:t>Philatelist services</a:t>
            </a:r>
            <a:endParaRPr lang="hr-HR" sz="2400" dirty="0" smtClean="0">
              <a:solidFill>
                <a:srgbClr val="002060"/>
              </a:solidFill>
            </a:endParaRPr>
          </a:p>
          <a:p>
            <a:pPr marL="1795463" lvl="3" indent="-4680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02060"/>
                </a:solidFill>
              </a:rPr>
              <a:t>Logistic services</a:t>
            </a:r>
            <a:endParaRPr lang="hr-HR" sz="2400" dirty="0" smtClean="0">
              <a:solidFill>
                <a:srgbClr val="002060"/>
              </a:solidFill>
            </a:endParaRPr>
          </a:p>
          <a:p>
            <a:pPr algn="just">
              <a:lnSpc>
                <a:spcPct val="90000"/>
              </a:lnSpc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sz="2400" i="1" dirty="0" smtClean="0">
              <a:solidFill>
                <a:srgbClr val="C00000"/>
              </a:solidFill>
            </a:endParaRPr>
          </a:p>
          <a:p>
            <a:pPr algn="just">
              <a:lnSpc>
                <a:spcPct val="90000"/>
              </a:lnSpc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sz="2400" i="1" dirty="0" smtClean="0">
              <a:solidFill>
                <a:srgbClr val="C00000"/>
              </a:solidFill>
            </a:endParaRPr>
          </a:p>
          <a:p>
            <a:pPr algn="just">
              <a:lnSpc>
                <a:spcPct val="90000"/>
              </a:lnSpc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sz="2400" i="1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Font typeface="Times New Roman" pitchFamily="18" charset="0"/>
              <a:buNone/>
            </a:pPr>
            <a:endParaRPr lang="bs-Latn-BA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Times New Roman" pitchFamily="18" charset="0"/>
              <a:buNone/>
            </a:pPr>
            <a:endParaRPr lang="bs-Latn-BA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Times New Roman" pitchFamily="18" charset="0"/>
              <a:buNone/>
            </a:pPr>
            <a:endParaRPr lang="bs-Latn-BA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Times New Roman" pitchFamily="18" charset="0"/>
              <a:buNone/>
            </a:pPr>
            <a:endParaRPr lang="bs-Latn-BA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4838" cy="1433512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Exemptions </a:t>
            </a:r>
            <a:r>
              <a:rPr lang="en-GB" altLang="sr-Latn-RS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from </a:t>
            </a:r>
            <a:r>
              <a:rPr lang="en-GB" altLang="sr-Latn-RS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application of the </a:t>
            </a:r>
            <a:r>
              <a:rPr lang="en-GB" altLang="sr-Latn-RS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Law </a:t>
            </a:r>
            <a:r>
              <a:rPr lang="en-GB" altLang="sr-Latn-RS" sz="3200" b="1" dirty="0" smtClean="0">
                <a:solidFill>
                  <a:srgbClr val="0033CC"/>
                </a:solidFill>
                <a:latin typeface="+mn-lt"/>
              </a:rPr>
              <a:t/>
            </a:r>
            <a:br>
              <a:rPr lang="en-GB" altLang="sr-Latn-RS" sz="3200" b="1" dirty="0" smtClean="0">
                <a:solidFill>
                  <a:srgbClr val="0033CC"/>
                </a:solidFill>
                <a:latin typeface="+mn-lt"/>
              </a:rPr>
            </a:br>
            <a:endParaRPr lang="bs-Latn-BA" sz="2400" b="1" i="1" dirty="0" smtClean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84784"/>
            <a:ext cx="8224838" cy="4521200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buNone/>
            </a:pPr>
            <a:r>
              <a:rPr lang="en-GB" altLang="sr-Latn-RS" sz="2400" b="1" i="1" u="sng" dirty="0">
                <a:solidFill>
                  <a:srgbClr val="FF0000"/>
                </a:solidFill>
              </a:rPr>
              <a:t>Article </a:t>
            </a:r>
            <a:r>
              <a:rPr lang="en-GB" altLang="sr-Latn-RS" sz="2400" b="1" i="1" u="sng" dirty="0" smtClean="0">
                <a:solidFill>
                  <a:srgbClr val="FF0000"/>
                </a:solidFill>
              </a:rPr>
              <a:t>122.</a:t>
            </a:r>
          </a:p>
          <a:p>
            <a:pPr marL="324000" algn="just">
              <a:spcBef>
                <a:spcPts val="600"/>
              </a:spcBef>
            </a:pPr>
            <a:r>
              <a:rPr lang="en-GB" altLang="sr-Latn-RS" sz="2400" dirty="0" smtClean="0">
                <a:solidFill>
                  <a:srgbClr val="002060"/>
                </a:solidFill>
              </a:rPr>
              <a:t>Exemptions </a:t>
            </a:r>
            <a:r>
              <a:rPr lang="en-GB" altLang="sr-Latn-RS" sz="2400" dirty="0">
                <a:solidFill>
                  <a:srgbClr val="002060"/>
                </a:solidFill>
              </a:rPr>
              <a:t>which include contracting authorities in classic sector </a:t>
            </a:r>
            <a:r>
              <a:rPr lang="hr-HR" altLang="sr-Latn-RS" sz="2400" i="1" dirty="0">
                <a:solidFill>
                  <a:srgbClr val="002060"/>
                </a:solidFill>
              </a:rPr>
              <a:t>(</a:t>
            </a:r>
            <a:r>
              <a:rPr lang="en-GB" altLang="sr-Latn-RS" sz="2400" i="1" dirty="0">
                <a:solidFill>
                  <a:srgbClr val="002060"/>
                </a:solidFill>
              </a:rPr>
              <a:t>Article </a:t>
            </a:r>
            <a:r>
              <a:rPr lang="hr-HR" altLang="sr-Latn-RS" sz="2400" i="1" dirty="0" smtClean="0">
                <a:solidFill>
                  <a:srgbClr val="002060"/>
                </a:solidFill>
              </a:rPr>
              <a:t>7</a:t>
            </a:r>
            <a:r>
              <a:rPr lang="en-US" altLang="sr-Latn-RS" sz="2400" i="1" dirty="0" smtClean="0">
                <a:solidFill>
                  <a:srgbClr val="002060"/>
                </a:solidFill>
              </a:rPr>
              <a:t>.</a:t>
            </a:r>
            <a:r>
              <a:rPr lang="hr-HR" altLang="sr-Latn-RS" sz="2400" i="1" dirty="0" smtClean="0">
                <a:solidFill>
                  <a:srgbClr val="002060"/>
                </a:solidFill>
              </a:rPr>
              <a:t>)</a:t>
            </a:r>
            <a:endParaRPr lang="hr-HR" altLang="sr-Latn-RS" sz="2400" i="1" dirty="0">
              <a:solidFill>
                <a:srgbClr val="002060"/>
              </a:solidFill>
            </a:endParaRPr>
          </a:p>
          <a:p>
            <a:pPr marL="324000" algn="just">
              <a:spcBef>
                <a:spcPts val="600"/>
              </a:spcBef>
            </a:pPr>
            <a:r>
              <a:rPr lang="en-GB" altLang="sr-Latn-RS" sz="2400" dirty="0">
                <a:solidFill>
                  <a:srgbClr val="002060"/>
                </a:solidFill>
              </a:rPr>
              <a:t>Performing the business activity abroad without use of a network within the Republic of Serbia</a:t>
            </a:r>
            <a:endParaRPr lang="hr-HR" altLang="sr-Latn-RS" sz="2400" dirty="0">
              <a:solidFill>
                <a:srgbClr val="002060"/>
              </a:solidFill>
            </a:endParaRPr>
          </a:p>
          <a:p>
            <a:pPr marL="324000" algn="just">
              <a:spcBef>
                <a:spcPts val="600"/>
              </a:spcBef>
            </a:pPr>
            <a:r>
              <a:rPr lang="en-GB" altLang="sr-Latn-RS" sz="2400" dirty="0">
                <a:solidFill>
                  <a:srgbClr val="002060"/>
                </a:solidFill>
              </a:rPr>
              <a:t>Procurement of potable water for contracting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entities which </a:t>
            </a:r>
            <a:r>
              <a:rPr lang="en-GB" altLang="sr-Latn-RS" sz="2400" dirty="0">
                <a:solidFill>
                  <a:srgbClr val="002060"/>
                </a:solidFill>
              </a:rPr>
              <a:t>perform their business activities in the field of water management</a:t>
            </a:r>
            <a:endParaRPr lang="hr-HR" altLang="sr-Latn-RS" sz="2400" dirty="0">
              <a:solidFill>
                <a:srgbClr val="002060"/>
              </a:solidFill>
            </a:endParaRPr>
          </a:p>
          <a:p>
            <a:pPr marL="324000" algn="just">
              <a:spcBef>
                <a:spcPts val="600"/>
              </a:spcBef>
            </a:pPr>
            <a:r>
              <a:rPr lang="en-GB" altLang="sr-Latn-RS" sz="2400" dirty="0">
                <a:solidFill>
                  <a:srgbClr val="002060"/>
                </a:solidFill>
              </a:rPr>
              <a:t>Procurement of energy and fuel for the production of energy for contracting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entities </a:t>
            </a:r>
            <a:r>
              <a:rPr lang="en-GB" altLang="sr-Latn-RS" sz="2400" dirty="0">
                <a:solidFill>
                  <a:srgbClr val="002060"/>
                </a:solidFill>
              </a:rPr>
              <a:t>which perform their business activities in the field of energy</a:t>
            </a:r>
            <a:endParaRPr lang="hr-HR" altLang="sr-Latn-RS" sz="2400" dirty="0">
              <a:solidFill>
                <a:srgbClr val="002060"/>
              </a:solidFill>
            </a:endParaRPr>
          </a:p>
          <a:p>
            <a:pPr marL="324000" algn="just">
              <a:spcBef>
                <a:spcPts val="600"/>
              </a:spcBef>
            </a:pPr>
            <a:r>
              <a:rPr lang="en-GB" altLang="sr-Latn-RS" sz="2400" dirty="0">
                <a:solidFill>
                  <a:srgbClr val="002060"/>
                </a:solidFill>
              </a:rPr>
              <a:t>Procurement between related parties and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among companies </a:t>
            </a:r>
            <a:r>
              <a:rPr lang="en-GB" altLang="sr-Latn-RS" sz="2400" dirty="0">
                <a:solidFill>
                  <a:srgbClr val="002060"/>
                </a:solidFill>
              </a:rPr>
              <a:t>within the same group </a:t>
            </a:r>
            <a:r>
              <a:rPr lang="en-GB" altLang="sr-Latn-RS" sz="2400" i="1" dirty="0">
                <a:solidFill>
                  <a:srgbClr val="002060"/>
                </a:solidFill>
              </a:rPr>
              <a:t>(in house)</a:t>
            </a:r>
            <a:endParaRPr lang="bs-Latn-BA" altLang="sr-Latn-RS" sz="2400" i="1" dirty="0"/>
          </a:p>
          <a:p>
            <a:pPr>
              <a:lnSpc>
                <a:spcPct val="80000"/>
              </a:lnSpc>
              <a:buFont typeface="Times New Roman" pitchFamily="18" charset="0"/>
              <a:buNone/>
            </a:pPr>
            <a:endParaRPr lang="bs-Latn-BA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Times New Roman" pitchFamily="18" charset="0"/>
              <a:buNone/>
            </a:pPr>
            <a:endParaRPr lang="bs-Latn-BA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x-none" sz="2800" smtClean="0"/>
              <a:t/>
            </a:r>
            <a:br>
              <a:rPr lang="x-none" sz="2800" smtClean="0"/>
            </a:br>
            <a:r>
              <a:rPr lang="en-US" sz="3200" dirty="0" smtClean="0"/>
              <a:t> </a:t>
            </a:r>
            <a:r>
              <a:rPr lang="en-US" altLang="sr-Latn-RS" sz="3200" b="1" dirty="0">
                <a:solidFill>
                  <a:srgbClr val="262699"/>
                </a:solidFill>
                <a:latin typeface="+mn-lt"/>
              </a:rPr>
              <a:t>Public Procurement Procedures</a:t>
            </a:r>
            <a:r>
              <a:rPr lang="en-US" altLang="sr-Latn-RS" sz="2800" dirty="0">
                <a:latin typeface="+mn-lt"/>
              </a:rPr>
              <a:t/>
            </a:r>
            <a:br>
              <a:rPr lang="en-US" altLang="sr-Latn-RS" sz="2800" dirty="0">
                <a:latin typeface="+mn-lt"/>
              </a:rPr>
            </a:br>
            <a:endParaRPr lang="bs-Latn-BA" altLang="x-none" sz="2800" b="1" dirty="0" smtClean="0"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1200"/>
              </a:spcBef>
              <a:buFont typeface="Wingdings" pitchFamily="2" charset="2"/>
              <a:buChar char="q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Generally used procedures: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 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 lvl="1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altLang="sr-Latn-RS" sz="2400" dirty="0">
                <a:solidFill>
                  <a:srgbClr val="002060"/>
                </a:solidFill>
              </a:rPr>
              <a:t>Open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procedure</a:t>
            </a:r>
            <a:endParaRPr lang="en-US" altLang="sr-Latn-RS" sz="2400" dirty="0">
              <a:solidFill>
                <a:srgbClr val="002060"/>
              </a:solidFill>
            </a:endParaRPr>
          </a:p>
          <a:p>
            <a:pPr lvl="1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altLang="sr-Latn-RS" sz="2400" dirty="0">
                <a:solidFill>
                  <a:srgbClr val="002060"/>
                </a:solidFill>
              </a:rPr>
              <a:t>Restricted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procedure</a:t>
            </a:r>
            <a:endParaRPr lang="en-US" altLang="sr-Latn-RS" sz="2400" dirty="0">
              <a:solidFill>
                <a:srgbClr val="002060"/>
              </a:solidFill>
            </a:endParaRPr>
          </a:p>
          <a:p>
            <a:pPr lvl="1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altLang="sr-Latn-RS" sz="2400" dirty="0">
                <a:solidFill>
                  <a:srgbClr val="002060"/>
                </a:solidFill>
              </a:rPr>
              <a:t>Qualification procedure</a:t>
            </a:r>
            <a:r>
              <a:rPr lang="sr-Latn-RS" altLang="sr-Latn-RS" sz="2400" dirty="0">
                <a:solidFill>
                  <a:srgbClr val="002060"/>
                </a:solidFill>
              </a:rPr>
              <a:t> – </a:t>
            </a:r>
            <a:r>
              <a:rPr lang="en-GB" altLang="sr-Latn-RS" sz="2400" dirty="0">
                <a:solidFill>
                  <a:srgbClr val="002060"/>
                </a:solidFill>
              </a:rPr>
              <a:t>special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rules</a:t>
            </a:r>
            <a:endParaRPr lang="en-US" altLang="sr-Latn-RS" sz="2400" dirty="0">
              <a:solidFill>
                <a:srgbClr val="002060"/>
              </a:solidFill>
            </a:endParaRPr>
          </a:p>
          <a:p>
            <a:pPr lvl="1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Negotiated procedure with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invitation to bid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 algn="just">
              <a:spcBef>
                <a:spcPts val="1200"/>
              </a:spcBef>
              <a:buFont typeface="Wingdings" pitchFamily="2" charset="2"/>
              <a:buChar char="q"/>
            </a:pPr>
            <a:r>
              <a:rPr lang="en-GB" altLang="sr-Latn-RS" sz="2400" dirty="0">
                <a:solidFill>
                  <a:srgbClr val="002060"/>
                </a:solidFill>
              </a:rPr>
              <a:t>Procedures which require compliance </a:t>
            </a:r>
            <a:r>
              <a:rPr lang="en-GB" altLang="sr-Latn-RS" sz="2400" b="1" u="sng" dirty="0">
                <a:solidFill>
                  <a:srgbClr val="002060"/>
                </a:solidFill>
              </a:rPr>
              <a:t>with the </a:t>
            </a:r>
            <a:r>
              <a:rPr lang="en-GB" altLang="sr-Latn-RS" sz="2400" b="1" u="sng" dirty="0" smtClean="0">
                <a:solidFill>
                  <a:srgbClr val="002060"/>
                </a:solidFill>
              </a:rPr>
              <a:t>specific </a:t>
            </a:r>
            <a:r>
              <a:rPr lang="en-GB" altLang="sr-Latn-RS" sz="2400" b="1" u="sng" dirty="0">
                <a:solidFill>
                  <a:srgbClr val="002060"/>
                </a:solidFill>
              </a:rPr>
              <a:t>conditions </a:t>
            </a:r>
            <a:r>
              <a:rPr lang="sr-Latn-CS" altLang="sr-Latn-RS" sz="2400" b="1" dirty="0">
                <a:solidFill>
                  <a:srgbClr val="002060"/>
                </a:solidFill>
              </a:rPr>
              <a:t>:</a:t>
            </a:r>
          </a:p>
          <a:p>
            <a:pPr lvl="1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Negotiated procedure without invitation to bid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 lvl="1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altLang="sr-Latn-RS" sz="2400" dirty="0">
                <a:solidFill>
                  <a:srgbClr val="002060"/>
                </a:solidFill>
              </a:rPr>
              <a:t>Competitive dialogue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q"/>
            </a:pPr>
            <a:r>
              <a:rPr lang="en-GB" altLang="sr-Latn-RS" sz="2400" dirty="0">
                <a:solidFill>
                  <a:srgbClr val="002060"/>
                </a:solidFill>
              </a:rPr>
              <a:t>Low-value procurements</a:t>
            </a:r>
            <a:endParaRPr lang="sr-Latn-CS" altLang="sr-Latn-R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x-none" sz="2800" smtClean="0"/>
              <a:t/>
            </a:r>
            <a:br>
              <a:rPr lang="x-none" sz="2800" smtClean="0"/>
            </a:br>
            <a:r>
              <a:rPr lang="en-US" sz="3200" dirty="0" smtClean="0"/>
              <a:t> 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Thresholds </a:t>
            </a:r>
            <a:r>
              <a:rPr lang="en-US" sz="3200" dirty="0">
                <a:latin typeface="+mn-lt"/>
              </a:rPr>
              <a:t/>
            </a:r>
            <a:br>
              <a:rPr lang="en-US" sz="3200" dirty="0">
                <a:latin typeface="+mn-lt"/>
              </a:rPr>
            </a:br>
            <a:endParaRPr lang="bs-Latn-BA" altLang="x-none" sz="3200" b="1" dirty="0" smtClean="0"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Clr>
                <a:srgbClr val="C00000"/>
              </a:buClr>
              <a:buSzPct val="85000"/>
              <a:buNone/>
            </a:pPr>
            <a:endParaRPr lang="bs-Latn-BA" sz="2400" i="1" dirty="0" smtClean="0">
              <a:solidFill>
                <a:srgbClr val="C00000"/>
              </a:solidFill>
            </a:endParaRPr>
          </a:p>
          <a:p>
            <a:pPr algn="just">
              <a:lnSpc>
                <a:spcPct val="120000"/>
              </a:lnSpc>
              <a:spcBef>
                <a:spcPts val="1800"/>
              </a:spcBef>
              <a:buFont typeface="Wingdings" pitchFamily="2" charset="2"/>
              <a:buChar char="q"/>
              <a:defRPr/>
            </a:pPr>
            <a:r>
              <a:rPr lang="en-GB" altLang="x-none" sz="2400" dirty="0">
                <a:solidFill>
                  <a:srgbClr val="002060"/>
                </a:solidFill>
              </a:rPr>
              <a:t>Low-value procurement</a:t>
            </a:r>
            <a:r>
              <a:rPr lang="sr-Latn-CS" altLang="x-none" sz="2400" dirty="0">
                <a:solidFill>
                  <a:srgbClr val="002060"/>
                </a:solidFill>
              </a:rPr>
              <a:t> </a:t>
            </a:r>
          </a:p>
          <a:p>
            <a:pPr algn="just">
              <a:lnSpc>
                <a:spcPct val="120000"/>
              </a:lnSpc>
              <a:spcBef>
                <a:spcPts val="1800"/>
              </a:spcBef>
              <a:buNone/>
              <a:defRPr/>
            </a:pPr>
            <a:r>
              <a:rPr lang="sr-Latn-CS" altLang="x-none" sz="2400" dirty="0">
                <a:solidFill>
                  <a:srgbClr val="002060"/>
                </a:solidFill>
              </a:rPr>
              <a:t>	</a:t>
            </a:r>
            <a:r>
              <a:rPr lang="en-GB" altLang="x-none" sz="2400" b="1" kern="1200" dirty="0">
                <a:solidFill>
                  <a:srgbClr val="002060"/>
                </a:solidFill>
                <a:cs typeface="Times New Roman" pitchFamily="18" charset="0"/>
              </a:rPr>
              <a:t>From </a:t>
            </a:r>
            <a:r>
              <a:rPr lang="en-US" altLang="x-none" sz="2400" b="1" kern="1200" dirty="0">
                <a:solidFill>
                  <a:srgbClr val="002060"/>
                </a:solidFill>
                <a:cs typeface="Times New Roman" pitchFamily="18" charset="0"/>
              </a:rPr>
              <a:t>≈ EUR </a:t>
            </a:r>
            <a:r>
              <a:rPr lang="en-US" altLang="x-none" sz="2400" b="1" kern="1200" dirty="0" smtClean="0">
                <a:solidFill>
                  <a:srgbClr val="002060"/>
                </a:solidFill>
                <a:cs typeface="Times New Roman" pitchFamily="18" charset="0"/>
              </a:rPr>
              <a:t>3,500 </a:t>
            </a:r>
            <a:r>
              <a:rPr lang="en-GB" altLang="x-none" sz="2400" b="1" kern="1200" dirty="0">
                <a:solidFill>
                  <a:srgbClr val="002060"/>
                </a:solidFill>
                <a:cs typeface="Times New Roman" pitchFamily="18" charset="0"/>
              </a:rPr>
              <a:t>to </a:t>
            </a:r>
            <a:r>
              <a:rPr lang="en-US" altLang="x-none" sz="2400" b="1" kern="1200" dirty="0">
                <a:solidFill>
                  <a:srgbClr val="002060"/>
                </a:solidFill>
                <a:cs typeface="Times New Roman" pitchFamily="18" charset="0"/>
              </a:rPr>
              <a:t>≈ EUR 26,000 </a:t>
            </a:r>
            <a:r>
              <a:rPr lang="hr-HR" altLang="x-none" sz="2400" kern="1200" dirty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GB" altLang="x-none" sz="2400" kern="1200" dirty="0">
                <a:solidFill>
                  <a:srgbClr val="002060"/>
                </a:solidFill>
                <a:cs typeface="Times New Roman" pitchFamily="18" charset="0"/>
              </a:rPr>
              <a:t>goods</a:t>
            </a:r>
            <a:r>
              <a:rPr lang="hr-HR" altLang="x-none" sz="2400" kern="1200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n-GB" altLang="x-none" sz="2400" kern="1200" dirty="0">
                <a:solidFill>
                  <a:srgbClr val="002060"/>
                </a:solidFill>
                <a:cs typeface="Times New Roman" pitchFamily="18" charset="0"/>
              </a:rPr>
              <a:t>works</a:t>
            </a:r>
            <a:r>
              <a:rPr lang="hr-HR" altLang="x-none" sz="2400" kern="1200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n-GB" altLang="x-none" sz="2400" kern="1200" dirty="0">
                <a:solidFill>
                  <a:srgbClr val="002060"/>
                </a:solidFill>
                <a:cs typeface="Times New Roman" pitchFamily="18" charset="0"/>
              </a:rPr>
              <a:t>services</a:t>
            </a:r>
            <a:r>
              <a:rPr lang="hr-HR" altLang="x-none" sz="2400" kern="1200" dirty="0">
                <a:solidFill>
                  <a:srgbClr val="002060"/>
                </a:solidFill>
                <a:cs typeface="Times New Roman" pitchFamily="18" charset="0"/>
              </a:rPr>
              <a:t>)</a:t>
            </a:r>
            <a:endParaRPr lang="hr-HR" sz="2400" dirty="0">
              <a:solidFill>
                <a:srgbClr val="002060"/>
              </a:solidFill>
            </a:endParaRPr>
          </a:p>
          <a:p>
            <a:pPr algn="just">
              <a:lnSpc>
                <a:spcPct val="120000"/>
              </a:lnSpc>
              <a:spcBef>
                <a:spcPts val="1800"/>
              </a:spcBef>
              <a:buFont typeface="Wingdings" pitchFamily="2" charset="2"/>
              <a:buChar char="q"/>
              <a:defRPr/>
            </a:pPr>
            <a:r>
              <a:rPr lang="en-GB" altLang="x-none" sz="2400" dirty="0">
                <a:solidFill>
                  <a:srgbClr val="002060"/>
                </a:solidFill>
              </a:rPr>
              <a:t>High-value procurement</a:t>
            </a:r>
            <a:endParaRPr lang="sr-Latn-CS" altLang="x-none" sz="2400" dirty="0">
              <a:solidFill>
                <a:srgbClr val="002060"/>
              </a:solidFill>
            </a:endParaRPr>
          </a:p>
          <a:p>
            <a:pPr algn="just">
              <a:lnSpc>
                <a:spcPct val="120000"/>
              </a:lnSpc>
              <a:spcBef>
                <a:spcPts val="1800"/>
              </a:spcBef>
              <a:buNone/>
              <a:defRPr/>
            </a:pPr>
            <a:r>
              <a:rPr lang="sr-Latn-CS" altLang="x-none" sz="2400" kern="1200" dirty="0">
                <a:solidFill>
                  <a:srgbClr val="002060"/>
                </a:solidFill>
                <a:cs typeface="Times New Roman" pitchFamily="18" charset="0"/>
              </a:rPr>
              <a:t>	</a:t>
            </a:r>
            <a:r>
              <a:rPr lang="en-GB" altLang="x-none" sz="2400" b="1" kern="1200" dirty="0">
                <a:solidFill>
                  <a:srgbClr val="002060"/>
                </a:solidFill>
                <a:cs typeface="Times New Roman" pitchFamily="18" charset="0"/>
              </a:rPr>
              <a:t>Over </a:t>
            </a:r>
            <a:r>
              <a:rPr lang="en-US" altLang="x-none" sz="2400" b="1" kern="1200" dirty="0">
                <a:solidFill>
                  <a:srgbClr val="002060"/>
                </a:solidFill>
                <a:cs typeface="Times New Roman" pitchFamily="18" charset="0"/>
              </a:rPr>
              <a:t>≈ EUR 26,000 </a:t>
            </a:r>
            <a:r>
              <a:rPr lang="hr-HR" altLang="x-none" sz="2400" kern="1200" dirty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GB" altLang="x-none" sz="2400" kern="1200" dirty="0">
                <a:solidFill>
                  <a:srgbClr val="002060"/>
                </a:solidFill>
                <a:cs typeface="Times New Roman" pitchFamily="18" charset="0"/>
              </a:rPr>
              <a:t>goods</a:t>
            </a:r>
            <a:r>
              <a:rPr lang="hr-HR" altLang="x-none" sz="2400" kern="1200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n-GB" altLang="x-none" sz="2400" kern="1200" dirty="0">
                <a:solidFill>
                  <a:srgbClr val="002060"/>
                </a:solidFill>
                <a:cs typeface="Times New Roman" pitchFamily="18" charset="0"/>
              </a:rPr>
              <a:t>works</a:t>
            </a:r>
            <a:r>
              <a:rPr lang="hr-HR" altLang="x-none" sz="2400" kern="1200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n-GB" altLang="x-none" sz="2400" kern="1200" dirty="0">
                <a:solidFill>
                  <a:srgbClr val="002060"/>
                </a:solidFill>
                <a:cs typeface="Times New Roman" pitchFamily="18" charset="0"/>
              </a:rPr>
              <a:t>services</a:t>
            </a:r>
            <a:r>
              <a:rPr lang="hr-HR" altLang="x-none" sz="2400" kern="1200" dirty="0">
                <a:solidFill>
                  <a:srgbClr val="002060"/>
                </a:solidFill>
                <a:cs typeface="Times New Roman" pitchFamily="18" charset="0"/>
              </a:rPr>
              <a:t>)</a:t>
            </a:r>
            <a:endParaRPr lang="hr-HR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4838" cy="1433512"/>
          </a:xfrm>
        </p:spPr>
        <p:txBody>
          <a:bodyPr anchor="ctr"/>
          <a:lstStyle/>
          <a:p>
            <a:r>
              <a:rPr lang="sr-Latn-RS" altLang="sr-Latn-RS" sz="2800" dirty="0" smtClean="0"/>
              <a:t/>
            </a:r>
            <a:br>
              <a:rPr lang="sr-Latn-RS" altLang="sr-Latn-RS" sz="2800" dirty="0" smtClean="0"/>
            </a:br>
            <a:r>
              <a:rPr lang="en-US" altLang="sr-Latn-RS" sz="3200" dirty="0" smtClean="0"/>
              <a:t> </a:t>
            </a:r>
            <a:r>
              <a:rPr lang="en-GB" altLang="sr-Latn-RS" sz="3200" b="1" dirty="0" smtClean="0">
                <a:solidFill>
                  <a:srgbClr val="262699"/>
                </a:solidFill>
                <a:latin typeface="+mn-lt"/>
              </a:rPr>
              <a:t>Statistics</a:t>
            </a:r>
            <a:r>
              <a:rPr lang="en-US" altLang="sr-Latn-RS" sz="3200" b="1" dirty="0" smtClean="0">
                <a:solidFill>
                  <a:srgbClr val="262699"/>
                </a:solidFill>
                <a:latin typeface="+mn-lt"/>
              </a:rPr>
              <a:t> - 2013</a:t>
            </a:r>
            <a:r>
              <a:rPr lang="sr-Latn-RS" altLang="en-US" sz="2600" b="1" baseline="50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*</a:t>
            </a:r>
            <a:r>
              <a:rPr lang="en-US" altLang="sr-Latn-RS" sz="2800" dirty="0" smtClean="0">
                <a:latin typeface="+mn-lt"/>
              </a:rPr>
              <a:t/>
            </a:r>
            <a:br>
              <a:rPr lang="en-US" altLang="sr-Latn-RS" sz="2800" dirty="0" smtClean="0">
                <a:latin typeface="+mn-lt"/>
              </a:rPr>
            </a:br>
            <a:endParaRPr lang="bs-Latn-BA" altLang="sr-Latn-RS" sz="2800" b="1" dirty="0" smtClean="0">
              <a:latin typeface="+mn-lt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040" y="2128513"/>
            <a:ext cx="3686175" cy="452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en-US" altLang="sr-Latn-RS" sz="2400" i="1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altLang="sr-Latn-RS" sz="2400" i="1" smtClean="0">
              <a:solidFill>
                <a:srgbClr val="C00000"/>
              </a:solidFill>
            </a:endParaRPr>
          </a:p>
        </p:txBody>
      </p:sp>
      <p:sp>
        <p:nvSpPr>
          <p:cNvPr id="16388" name="TextBox 9"/>
          <p:cNvSpPr txBox="1">
            <a:spLocks noChangeArrowheads="1"/>
          </p:cNvSpPr>
          <p:nvPr/>
        </p:nvSpPr>
        <p:spPr bwMode="auto">
          <a:xfrm>
            <a:off x="1857375" y="16430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sr-Latn-RS" altLang="sr-Latn-RS"/>
          </a:p>
        </p:txBody>
      </p:sp>
      <p:graphicFrame>
        <p:nvGraphicFramePr>
          <p:cNvPr id="16389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33132350"/>
              </p:ext>
            </p:extLst>
          </p:nvPr>
        </p:nvGraphicFramePr>
        <p:xfrm>
          <a:off x="778868" y="3068663"/>
          <a:ext cx="7858125" cy="3581050"/>
        </p:xfrm>
        <a:graphic>
          <a:graphicData uri="http://schemas.openxmlformats.org/presentationml/2006/ole">
            <p:oleObj spid="_x0000_s1048" r:id="rId3" imgW="7858425" imgH="3359187" progId="Excel.Sheet.8">
              <p:embed/>
            </p:oleObj>
          </a:graphicData>
        </a:graphic>
      </p:graphicFrame>
      <p:graphicFrame>
        <p:nvGraphicFramePr>
          <p:cNvPr id="30758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2244732"/>
              </p:ext>
            </p:extLst>
          </p:nvPr>
        </p:nvGraphicFramePr>
        <p:xfrm>
          <a:off x="1066800" y="1295400"/>
          <a:ext cx="7572375" cy="1822450"/>
        </p:xfrm>
        <a:graphic>
          <a:graphicData uri="http://schemas.openxmlformats.org/drawingml/2006/table">
            <a:tbl>
              <a:tblPr/>
              <a:tblGrid>
                <a:gridCol w="1714500"/>
                <a:gridCol w="1430660"/>
                <a:gridCol w="1398265"/>
                <a:gridCol w="1626071"/>
                <a:gridCol w="1402879"/>
              </a:tblGrid>
              <a:tr h="620713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sr-Latn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sr-Latn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No. of 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%</a:t>
                      </a:r>
                      <a:endParaRPr kumimoji="0" lang="en-US" altLang="sr-Latn-R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sr-Latn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Contract value in </a:t>
                      </a:r>
                      <a:r>
                        <a:rPr kumimoji="0" lang="sr-Latn-CS" altLang="sr-Latn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EUR</a:t>
                      </a:r>
                      <a:endParaRPr kumimoji="0" lang="en-US" altLang="sr-Latn-R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%</a:t>
                      </a:r>
                      <a:endParaRPr kumimoji="0" lang="en-US" altLang="sr-Latn-R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Classical </a:t>
                      </a:r>
                      <a:r>
                        <a:rPr kumimoji="0" lang="sr-Latn-C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se</a:t>
                      </a:r>
                      <a:r>
                        <a:rPr kumimoji="0" lang="en-U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</a:t>
                      </a:r>
                      <a:r>
                        <a:rPr kumimoji="0" lang="sr-Latn-C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tor</a:t>
                      </a:r>
                      <a:endParaRPr kumimoji="0" lang="en-US" altLang="sr-Latn-R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3233</a:t>
                      </a:r>
                      <a:endParaRPr kumimoji="0" lang="en-US" altLang="sr-Latn-R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94,25</a:t>
                      </a:r>
                      <a:endParaRPr kumimoji="0" lang="en-US" altLang="sr-Latn-R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1.4</a:t>
                      </a:r>
                      <a:r>
                        <a:rPr kumimoji="0" lang="en-U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bill.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61</a:t>
                      </a:r>
                      <a:endParaRPr kumimoji="0" lang="en-US" altLang="sr-Latn-R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1115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Utility</a:t>
                      </a:r>
                      <a:r>
                        <a:rPr kumimoji="0" lang="sr-Latn-C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se</a:t>
                      </a:r>
                      <a:r>
                        <a:rPr kumimoji="0" lang="en-U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</a:t>
                      </a:r>
                      <a:r>
                        <a:rPr kumimoji="0" lang="sr-Latn-C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tor</a:t>
                      </a:r>
                      <a:endParaRPr kumimoji="0" lang="en-US" altLang="sr-Latn-R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197</a:t>
                      </a:r>
                      <a:endParaRPr kumimoji="0" lang="en-US" altLang="sr-Latn-R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5,75</a:t>
                      </a:r>
                      <a:endParaRPr kumimoji="0" lang="en-US" altLang="sr-Latn-R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0,9 bill.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39</a:t>
                      </a:r>
                      <a:endParaRPr kumimoji="0" lang="en-US" altLang="sr-Latn-R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1115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3430</a:t>
                      </a:r>
                      <a:endParaRPr kumimoji="0" lang="en-US" altLang="sr-Latn-R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</a:t>
                      </a:r>
                      <a:endParaRPr kumimoji="0" lang="en-US" altLang="sr-Latn-R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2.3</a:t>
                      </a:r>
                      <a:r>
                        <a:rPr kumimoji="0" lang="en-US" altLang="sr-Latn-R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bill.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</a:t>
                      </a:r>
                      <a:endParaRPr kumimoji="0" lang="en-US" altLang="sr-Latn-R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043608" y="6480436"/>
            <a:ext cx="77048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500" b="1" dirty="0" smtClean="0">
                <a:solidFill>
                  <a:schemeClr val="tx1"/>
                </a:solidFill>
                <a:latin typeface="+mn-lt"/>
              </a:rPr>
              <a:t>*</a:t>
            </a:r>
            <a:r>
              <a:rPr lang="en-US" sz="1500" b="1" dirty="0" smtClean="0">
                <a:solidFill>
                  <a:schemeClr val="tx1"/>
                </a:solidFill>
                <a:latin typeface="+mn-lt"/>
              </a:rPr>
              <a:t>Source: </a:t>
            </a:r>
            <a:r>
              <a:rPr lang="sr-Latn-RS" sz="1500" dirty="0">
                <a:solidFill>
                  <a:schemeClr val="tx1"/>
                </a:solidFill>
                <a:latin typeface="+mn-lt"/>
              </a:rPr>
              <a:t>Public Procurement </a:t>
            </a:r>
            <a:r>
              <a:rPr lang="sr-Latn-RS" sz="1500" dirty="0" smtClean="0">
                <a:solidFill>
                  <a:schemeClr val="tx1"/>
                </a:solidFill>
                <a:latin typeface="+mn-lt"/>
              </a:rPr>
              <a:t>Office’s assessment based </a:t>
            </a:r>
            <a:r>
              <a:rPr lang="sr-Latn-RS" sz="1500" dirty="0">
                <a:solidFill>
                  <a:schemeClr val="tx1"/>
                </a:solidFill>
                <a:latin typeface="+mn-lt"/>
              </a:rPr>
              <a:t>on </a:t>
            </a:r>
            <a:r>
              <a:rPr lang="sr-Latn-RS" sz="1500" dirty="0" smtClean="0">
                <a:solidFill>
                  <a:schemeClr val="tx1"/>
                </a:solidFill>
                <a:latin typeface="+mn-lt"/>
              </a:rPr>
              <a:t>the Records on </a:t>
            </a:r>
            <a:r>
              <a:rPr lang="sr-Latn-RS" sz="1500" dirty="0">
                <a:solidFill>
                  <a:schemeClr val="tx1"/>
                </a:solidFill>
                <a:latin typeface="+mn-lt"/>
              </a:rPr>
              <a:t>Public Procurements   </a:t>
            </a:r>
            <a:endParaRPr lang="en-US" sz="15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9230" y="3244334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Assessment </a:t>
            </a:r>
          </a:p>
        </p:txBody>
      </p:sp>
    </p:spTree>
    <p:extLst>
      <p:ext uri="{BB962C8B-B14F-4D97-AF65-F5344CB8AC3E}">
        <p14:creationId xmlns:p14="http://schemas.microsoft.com/office/powerpoint/2010/main" xmlns="" val="30834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sr-Latn-RS" sz="2800" dirty="0" smtClean="0"/>
              <a:t/>
            </a:r>
            <a:br>
              <a:rPr lang="sr-Latn-RS" altLang="sr-Latn-RS" sz="2800" dirty="0" smtClean="0"/>
            </a:br>
            <a:r>
              <a:rPr lang="en-US" altLang="sr-Latn-RS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</a:t>
            </a:r>
            <a:r>
              <a:rPr lang="en-GB" altLang="sr-Latn-RS" sz="3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tatistics</a:t>
            </a:r>
            <a:r>
              <a:rPr lang="en-US" altLang="sr-Latn-RS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hr-HR" altLang="sr-Latn-RS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– 2013</a:t>
            </a:r>
            <a:r>
              <a:rPr lang="sr-Latn-RS" altLang="en-US" sz="2600" b="1" baseline="50000" dirty="0" smtClean="0">
                <a:solidFill>
                  <a:srgbClr val="2D2DB9">
                    <a:lumMod val="75000"/>
                  </a:srgbClr>
                </a:solidFill>
              </a:rPr>
              <a:t>*</a:t>
            </a:r>
            <a:r>
              <a:rPr lang="en-US" altLang="sr-Latn-RS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altLang="sr-Latn-RS" sz="2800" dirty="0" smtClean="0"/>
              <a:t/>
            </a:r>
            <a:br>
              <a:rPr lang="en-US" altLang="sr-Latn-RS" sz="2800" dirty="0" smtClean="0"/>
            </a:br>
            <a:endParaRPr lang="bs-Latn-BA" altLang="sr-Latn-RS" sz="2800" b="1" dirty="0" smtClean="0">
              <a:latin typeface="Times New Roman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72063" y="1571625"/>
            <a:ext cx="3686175" cy="452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en-US" altLang="sr-Latn-RS" sz="2400" i="1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altLang="sr-Latn-RS" sz="2400" i="1" smtClean="0">
              <a:solidFill>
                <a:srgbClr val="C00000"/>
              </a:solidFill>
            </a:endParaRPr>
          </a:p>
        </p:txBody>
      </p:sp>
      <p:sp>
        <p:nvSpPr>
          <p:cNvPr id="18436" name="TextBox 9"/>
          <p:cNvSpPr txBox="1">
            <a:spLocks noChangeArrowheads="1"/>
          </p:cNvSpPr>
          <p:nvPr/>
        </p:nvSpPr>
        <p:spPr bwMode="auto">
          <a:xfrm>
            <a:off x="1857375" y="16430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sr-Latn-RS" altLang="sr-Latn-RS"/>
          </a:p>
        </p:txBody>
      </p:sp>
      <p:graphicFrame>
        <p:nvGraphicFramePr>
          <p:cNvPr id="18437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18192495"/>
              </p:ext>
            </p:extLst>
          </p:nvPr>
        </p:nvGraphicFramePr>
        <p:xfrm>
          <a:off x="971600" y="2996951"/>
          <a:ext cx="7344816" cy="3617967"/>
        </p:xfrm>
        <a:graphic>
          <a:graphicData uri="http://schemas.openxmlformats.org/presentationml/2006/ole">
            <p:oleObj spid="_x0000_s3093" name="Worksheet" r:id="rId3" imgW="7718205" imgH="3286029" progId="Excel.Sheet.8">
              <p:embed/>
            </p:oleObj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8919206"/>
              </p:ext>
            </p:extLst>
          </p:nvPr>
        </p:nvGraphicFramePr>
        <p:xfrm>
          <a:off x="1000125" y="1319750"/>
          <a:ext cx="7429500" cy="1705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691"/>
                <a:gridCol w="1584176"/>
                <a:gridCol w="864096"/>
                <a:gridCol w="2088232"/>
                <a:gridCol w="977305"/>
              </a:tblGrid>
              <a:tr h="628092"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/>
                        <a:t>EU</a:t>
                      </a:r>
                      <a:r>
                        <a:rPr lang="en-US" sz="1600" baseline="0" dirty="0" smtClean="0"/>
                        <a:t> Thresholds</a:t>
                      </a:r>
                      <a:endParaRPr lang="en-US" sz="1600" dirty="0"/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No.</a:t>
                      </a:r>
                      <a:r>
                        <a:rPr lang="en-US" sz="1600" baseline="0" dirty="0" smtClean="0"/>
                        <a:t> contracts in </a:t>
                      </a:r>
                      <a:r>
                        <a:rPr lang="sr-Latn-CS" sz="1600" dirty="0" smtClean="0"/>
                        <a:t>utility</a:t>
                      </a:r>
                      <a:r>
                        <a:rPr lang="sr-Latn-CS" sz="1600" baseline="0" dirty="0" smtClean="0"/>
                        <a:t> se</a:t>
                      </a:r>
                      <a:r>
                        <a:rPr lang="en-US" sz="1600" baseline="0" dirty="0" smtClean="0"/>
                        <a:t>c</a:t>
                      </a:r>
                      <a:r>
                        <a:rPr lang="sr-Latn-CS" sz="1600" baseline="0" dirty="0" smtClean="0"/>
                        <a:t>tor</a:t>
                      </a:r>
                      <a:endParaRPr lang="en-US" sz="1600" dirty="0"/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/>
                        <a:t>%</a:t>
                      </a:r>
                      <a:endParaRPr lang="en-US" sz="1600" dirty="0"/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Contract value in </a:t>
                      </a:r>
                      <a:r>
                        <a:rPr lang="sr-Latn-CS" sz="1600" baseline="0" dirty="0" smtClean="0"/>
                        <a:t> utility se</a:t>
                      </a:r>
                      <a:r>
                        <a:rPr lang="en-US" sz="1600" baseline="0" dirty="0" smtClean="0"/>
                        <a:t>c</a:t>
                      </a:r>
                      <a:r>
                        <a:rPr lang="sr-Latn-CS" sz="1600" baseline="0" dirty="0" smtClean="0"/>
                        <a:t>tor</a:t>
                      </a:r>
                      <a:r>
                        <a:rPr lang="en-US" sz="1600" baseline="0" dirty="0" smtClean="0"/>
                        <a:t> in </a:t>
                      </a:r>
                      <a:r>
                        <a:rPr lang="sr-Latn-CS" sz="1600" dirty="0" smtClean="0"/>
                        <a:t>EUR</a:t>
                      </a:r>
                      <a:endParaRPr lang="en-US" sz="1600" dirty="0"/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600" dirty="0" smtClean="0"/>
                        <a:t>%</a:t>
                      </a:r>
                      <a:endParaRPr lang="en-US" sz="1600" dirty="0" smtClean="0"/>
                    </a:p>
                  </a:txBody>
                  <a:tcPr marL="91439" marR="91439" marT="45698" marB="45698"/>
                </a:tc>
              </a:tr>
              <a:tr h="407174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rgbClr val="0033CC"/>
                          </a:solidFill>
                        </a:rPr>
                        <a:t>Below </a:t>
                      </a:r>
                      <a:r>
                        <a:rPr lang="sr-Latn-CS" sz="1600" b="0" dirty="0" smtClean="0">
                          <a:solidFill>
                            <a:srgbClr val="0033CC"/>
                          </a:solidFill>
                        </a:rPr>
                        <a:t>EU </a:t>
                      </a:r>
                      <a:r>
                        <a:rPr lang="en-US" sz="1600" b="0" dirty="0" smtClean="0">
                          <a:solidFill>
                            <a:srgbClr val="0033CC"/>
                          </a:solidFill>
                        </a:rPr>
                        <a:t>thresholds</a:t>
                      </a:r>
                      <a:endParaRPr lang="en-US" sz="1600" b="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12.779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98,56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b="0" dirty="0" smtClean="0">
                          <a:solidFill>
                            <a:srgbClr val="0033CC"/>
                          </a:solidFill>
                        </a:rPr>
                        <a:t>335</a:t>
                      </a:r>
                      <a:r>
                        <a:rPr lang="en-US" sz="1600" b="0" dirty="0" smtClean="0">
                          <a:solidFill>
                            <a:srgbClr val="0033CC"/>
                          </a:solidFill>
                        </a:rPr>
                        <a:t>  mill</a:t>
                      </a:r>
                      <a:endParaRPr lang="en-US" sz="1600" b="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36,91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</a:tr>
              <a:tr h="322216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rgbClr val="0033CC"/>
                          </a:solidFill>
                        </a:rPr>
                        <a:t>Above</a:t>
                      </a:r>
                      <a:r>
                        <a:rPr lang="sr-Latn-CS" sz="1600" b="0" dirty="0" smtClean="0">
                          <a:solidFill>
                            <a:srgbClr val="0033CC"/>
                          </a:solidFill>
                        </a:rPr>
                        <a:t> EU </a:t>
                      </a:r>
                      <a:r>
                        <a:rPr lang="en-US" sz="1600" b="0" dirty="0" smtClean="0">
                          <a:solidFill>
                            <a:srgbClr val="0033CC"/>
                          </a:solidFill>
                        </a:rPr>
                        <a:t>thresholds</a:t>
                      </a:r>
                      <a:endParaRPr lang="en-US" sz="1600" b="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186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1,44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57</a:t>
                      </a:r>
                      <a:r>
                        <a:rPr lang="en-US" sz="1600" dirty="0" smtClean="0">
                          <a:solidFill>
                            <a:srgbClr val="0033CC"/>
                          </a:solidFill>
                        </a:rPr>
                        <a:t>4</a:t>
                      </a:r>
                      <a:r>
                        <a:rPr lang="en-US" sz="1600" baseline="0" dirty="0" smtClean="0">
                          <a:solidFill>
                            <a:srgbClr val="0033CC"/>
                          </a:solidFill>
                        </a:rPr>
                        <a:t> mill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63,09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</a:tr>
              <a:tr h="327238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rgbClr val="0033CC"/>
                          </a:solidFill>
                        </a:rPr>
                        <a:t>Total</a:t>
                      </a:r>
                      <a:endParaRPr lang="en-US" sz="1600" b="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12.965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100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600" b="0" dirty="0" smtClean="0">
                          <a:solidFill>
                            <a:srgbClr val="0033CC"/>
                          </a:solidFill>
                        </a:rPr>
                        <a:t>909</a:t>
                      </a:r>
                      <a:r>
                        <a:rPr lang="en-US" sz="1600" b="0" baseline="0" dirty="0" smtClean="0">
                          <a:solidFill>
                            <a:srgbClr val="0033CC"/>
                          </a:solidFill>
                        </a:rPr>
                        <a:t> mill</a:t>
                      </a:r>
                      <a:endParaRPr lang="en-US" sz="1600" b="0" dirty="0" smtClean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600" dirty="0" smtClean="0">
                          <a:solidFill>
                            <a:srgbClr val="0033CC"/>
                          </a:solidFill>
                        </a:rPr>
                        <a:t>100</a:t>
                      </a:r>
                      <a:endParaRPr lang="en-US" sz="16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 marT="45698" marB="45698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856209" y="6453336"/>
            <a:ext cx="777686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Latn-RS" sz="1500" b="1" dirty="0">
                <a:solidFill>
                  <a:srgbClr val="000000"/>
                </a:solidFill>
                <a:latin typeface="Calibri"/>
              </a:rPr>
              <a:t>*</a:t>
            </a:r>
            <a:r>
              <a:rPr lang="en-US" sz="1500" b="1" dirty="0">
                <a:solidFill>
                  <a:srgbClr val="000000"/>
                </a:solidFill>
                <a:latin typeface="Calibri"/>
              </a:rPr>
              <a:t>Source: </a:t>
            </a:r>
            <a:r>
              <a:rPr lang="sr-Latn-RS" sz="1500" dirty="0">
                <a:solidFill>
                  <a:srgbClr val="000000"/>
                </a:solidFill>
                <a:latin typeface="Calibri"/>
              </a:rPr>
              <a:t>Public Procurement Office’s </a:t>
            </a:r>
            <a:r>
              <a:rPr lang="sr-Latn-RS" sz="1500" dirty="0" smtClean="0">
                <a:solidFill>
                  <a:srgbClr val="000000"/>
                </a:solidFill>
                <a:latin typeface="Calibri"/>
              </a:rPr>
              <a:t>assessment </a:t>
            </a:r>
            <a:r>
              <a:rPr lang="sr-Latn-RS" sz="1500" dirty="0">
                <a:solidFill>
                  <a:srgbClr val="000000"/>
                </a:solidFill>
                <a:latin typeface="Calibri"/>
              </a:rPr>
              <a:t>based on the Records on Public Procurements   </a:t>
            </a:r>
            <a:endParaRPr lang="en-US" sz="15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912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x-none" sz="2800" smtClean="0"/>
              <a:t/>
            </a:r>
            <a:br>
              <a:rPr lang="x-none" sz="2800" smtClean="0"/>
            </a:br>
            <a:r>
              <a:rPr lang="en-US" sz="3200" dirty="0" smtClean="0"/>
              <a:t> 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Further activities</a:t>
            </a:r>
            <a:r>
              <a:rPr lang="en-US" sz="3200" dirty="0">
                <a:latin typeface="+mn-lt"/>
              </a:rPr>
              <a:t/>
            </a:r>
            <a:br>
              <a:rPr lang="en-US" sz="3200" dirty="0">
                <a:latin typeface="+mn-lt"/>
              </a:rPr>
            </a:br>
            <a:endParaRPr lang="bs-Latn-BA" altLang="x-none" sz="3200" b="1" dirty="0" smtClean="0"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sz="2400" i="1" dirty="0" smtClean="0">
              <a:solidFill>
                <a:srgbClr val="C00000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en-GB" sz="2400" dirty="0" smtClean="0">
                <a:solidFill>
                  <a:srgbClr val="002060"/>
                </a:solidFill>
              </a:rPr>
              <a:t>Analysis of novelties introduced by Directive </a:t>
            </a:r>
            <a:r>
              <a:rPr lang="sr-Latn-CS" sz="2400" dirty="0" smtClean="0">
                <a:solidFill>
                  <a:srgbClr val="002060"/>
                </a:solidFill>
              </a:rPr>
              <a:t>2014/25/EU</a:t>
            </a:r>
          </a:p>
          <a:p>
            <a:pPr algn="just">
              <a:spcBef>
                <a:spcPts val="1200"/>
              </a:spcBef>
            </a:pPr>
            <a:endParaRPr lang="en-GB" sz="2400" dirty="0" smtClean="0">
              <a:solidFill>
                <a:srgbClr val="002060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en-GB" sz="2400" dirty="0" smtClean="0">
                <a:solidFill>
                  <a:srgbClr val="002060"/>
                </a:solidFill>
              </a:rPr>
              <a:t>Further harmonization with </a:t>
            </a:r>
            <a:r>
              <a:rPr lang="en-GB" sz="2400" i="1" dirty="0" err="1" smtClean="0">
                <a:solidFill>
                  <a:srgbClr val="002060"/>
                </a:solidFill>
              </a:rPr>
              <a:t>Acquis</a:t>
            </a:r>
            <a:r>
              <a:rPr lang="en-GB" sz="2400" i="1" dirty="0" smtClean="0">
                <a:solidFill>
                  <a:srgbClr val="002060"/>
                </a:solidFill>
              </a:rPr>
              <a:t> </a:t>
            </a:r>
            <a:r>
              <a:rPr lang="en-GB" sz="2400" dirty="0" smtClean="0">
                <a:solidFill>
                  <a:srgbClr val="002060"/>
                </a:solidFill>
              </a:rPr>
              <a:t>and best practice</a:t>
            </a:r>
          </a:p>
          <a:p>
            <a:pPr marL="0" indent="0" algn="just">
              <a:spcBef>
                <a:spcPts val="1200"/>
              </a:spcBef>
              <a:buNone/>
            </a:pPr>
            <a:endParaRPr lang="sr-Latn-CS" sz="2400" dirty="0" smtClean="0">
              <a:solidFill>
                <a:srgbClr val="002060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en-GB" sz="2400" dirty="0" smtClean="0">
                <a:solidFill>
                  <a:srgbClr val="002060"/>
                </a:solidFill>
              </a:rPr>
              <a:t>Intensive strengthening of capacities, raising level </a:t>
            </a:r>
            <a:r>
              <a:rPr lang="en-GB" sz="2400" dirty="0">
                <a:solidFill>
                  <a:srgbClr val="002060"/>
                </a:solidFill>
              </a:rPr>
              <a:t>of </a:t>
            </a:r>
            <a:r>
              <a:rPr lang="en-GB" sz="2400" dirty="0" smtClean="0">
                <a:solidFill>
                  <a:srgbClr val="002060"/>
                </a:solidFill>
              </a:rPr>
              <a:t>knowledge and information availability </a:t>
            </a:r>
            <a:endParaRPr lang="sr-Latn-CS" sz="2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REPUBLIC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OF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SERBIA</a:t>
            </a:r>
            <a: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sr-Latn-RS" sz="3200" b="1" dirty="0" smtClean="0">
                <a:solidFill>
                  <a:schemeClr val="accent2">
                    <a:lumMod val="75000"/>
                  </a:schemeClr>
                </a:solidFill>
              </a:rPr>
              <a:t>Negotiating Group for Chapter 5 – Public Procurement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sr-Latn-R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sr-Latn-R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sr-Latn-R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sr-Latn-R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sr-Latn-R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sr-Latn-R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GB" sz="3600" b="1" dirty="0" smtClean="0">
                <a:solidFill>
                  <a:schemeClr val="accent2">
                    <a:lumMod val="75000"/>
                  </a:schemeClr>
                </a:solidFill>
              </a:rPr>
              <a:t>THANK </a:t>
            </a:r>
            <a:r>
              <a:rPr lang="en-GB" sz="3600" b="1" dirty="0" smtClean="0">
                <a:solidFill>
                  <a:schemeClr val="accent2">
                    <a:lumMod val="75000"/>
                  </a:schemeClr>
                </a:solidFill>
              </a:rPr>
              <a:t>YOU FOR YOUR ATTENTION</a:t>
            </a:r>
            <a:endParaRPr lang="sr-Latn-CS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685800" y="4572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476374" y="188640"/>
            <a:ext cx="6191250" cy="319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ts val="375"/>
              </a:spcBef>
              <a:buSzPct val="100000"/>
              <a:defRPr/>
            </a:pPr>
            <a:endParaRPr lang="x-none" altLang="x-none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375"/>
              </a:spcBef>
              <a:buSzPct val="100000"/>
              <a:defRPr/>
            </a:pPr>
            <a:endParaRPr lang="x-none" altLang="x-none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375"/>
              </a:spcBef>
              <a:buSzPct val="100000"/>
              <a:defRPr/>
            </a:pPr>
            <a:endParaRPr lang="x-none" altLang="x-none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375"/>
              </a:spcBef>
              <a:buSzPct val="100000"/>
              <a:defRPr/>
            </a:pPr>
            <a:endParaRPr lang="x-none" altLang="x-none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375"/>
              </a:spcBef>
              <a:buSzPct val="100000"/>
              <a:defRPr/>
            </a:pPr>
            <a:endParaRPr lang="en-US" altLang="x-none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375"/>
              </a:spcBef>
              <a:buSzPct val="100000"/>
              <a:defRPr/>
            </a:pPr>
            <a:endParaRPr lang="x-none" altLang="x-none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375"/>
              </a:spcBef>
              <a:buSzPct val="100000"/>
              <a:defRPr/>
            </a:pPr>
            <a:endParaRPr lang="x-none" altLang="x-none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375"/>
              </a:spcBef>
              <a:buSzPct val="100000"/>
              <a:defRPr/>
            </a:pPr>
            <a:endParaRPr lang="en-US" sz="4400" b="1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ctr" eaLnBrk="1" hangingPunct="1">
              <a:lnSpc>
                <a:spcPct val="80000"/>
              </a:lnSpc>
              <a:spcBef>
                <a:spcPts val="375"/>
              </a:spcBef>
              <a:buSzPct val="100000"/>
              <a:defRPr/>
            </a:pP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UTILITY SECTOR</a:t>
            </a:r>
            <a:endParaRPr lang="en-US" altLang="x-none" sz="4200" b="1" dirty="0">
              <a:solidFill>
                <a:schemeClr val="accent2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35150" y="3789363"/>
            <a:ext cx="5040313" cy="1236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None/>
              <a:defRPr/>
            </a:pPr>
            <a:endParaRPr lang="en-US" altLang="en-US" sz="2400" dirty="0">
              <a:solidFill>
                <a:prstClr val="black"/>
              </a:solidFill>
              <a:latin typeface="Cambria" pitchFamily="18" charset="0"/>
              <a:cs typeface="+mn-cs"/>
            </a:endParaRP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None/>
              <a:defRPr/>
            </a:pPr>
            <a:endParaRPr lang="en-US" altLang="en-US" sz="2400" dirty="0">
              <a:solidFill>
                <a:prstClr val="black"/>
              </a:solidFill>
              <a:latin typeface="Cambria" pitchFamily="18" charset="0"/>
              <a:cs typeface="+mn-cs"/>
            </a:endParaRP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None/>
              <a:defRPr/>
            </a:pPr>
            <a:endParaRPr lang="en-US" altLang="en-US" sz="2400" dirty="0">
              <a:solidFill>
                <a:prstClr val="black"/>
              </a:solidFill>
              <a:latin typeface="Cambria" pitchFamily="18" charset="0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85851" y="3212976"/>
            <a:ext cx="6572295" cy="358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  <a:defRPr/>
            </a:pPr>
            <a:endParaRPr lang="x-none" altLang="x-none" sz="2400" b="1" kern="0" dirty="0">
              <a:solidFill>
                <a:srgbClr val="002060"/>
              </a:solidFill>
              <a:latin typeface="Calibri"/>
              <a:ea typeface="Calibri" pitchFamily="34" charset="0"/>
              <a:cs typeface="Calibri" pitchFamily="34" charset="0"/>
            </a:endParaRPr>
          </a:p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  <a:defRPr/>
            </a:pPr>
            <a:endParaRPr lang="en-US" altLang="x-none" sz="2400" b="1" kern="0" dirty="0" smtClean="0">
              <a:solidFill>
                <a:schemeClr val="accent2">
                  <a:lumMod val="75000"/>
                </a:schemeClr>
              </a:solidFill>
              <a:latin typeface="+mn-lt"/>
              <a:ea typeface="Calibri" pitchFamily="34" charset="0"/>
              <a:cs typeface="Calibri" pitchFamily="34" charset="0"/>
            </a:endParaRPr>
          </a:p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  <a:defRPr/>
            </a:pPr>
            <a:endParaRPr lang="en-US" altLang="x-none" sz="2400" b="1" kern="0" dirty="0" smtClean="0">
              <a:solidFill>
                <a:schemeClr val="accent2">
                  <a:lumMod val="75000"/>
                </a:schemeClr>
              </a:solidFill>
              <a:latin typeface="+mn-lt"/>
              <a:ea typeface="Calibri" pitchFamily="34" charset="0"/>
              <a:cs typeface="Calibri" pitchFamily="34" charset="0"/>
            </a:endParaRPr>
          </a:p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  <a:defRPr/>
            </a:pPr>
            <a:r>
              <a:rPr lang="en-US" altLang="x-none" sz="2800" b="1" kern="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Calibri" pitchFamily="34" charset="0"/>
                <a:cs typeface="Calibri" pitchFamily="34" charset="0"/>
              </a:rPr>
              <a:t>Danijela</a:t>
            </a:r>
            <a:r>
              <a:rPr lang="en-US" altLang="x-none" sz="2800" b="1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Calibri" pitchFamily="34" charset="0"/>
                <a:cs typeface="Calibri" pitchFamily="34" charset="0"/>
              </a:rPr>
              <a:t> </a:t>
            </a:r>
            <a:r>
              <a:rPr lang="en-US" altLang="x-none" sz="2800" b="1" kern="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Calibri" pitchFamily="34" charset="0"/>
                <a:cs typeface="Calibri" pitchFamily="34" charset="0"/>
              </a:rPr>
              <a:t>Bojovi</a:t>
            </a:r>
            <a:r>
              <a:rPr lang="sr-Latn-CS" altLang="x-none" sz="2800" b="1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Calibri" pitchFamily="34" charset="0"/>
                <a:cs typeface="Calibri" pitchFamily="34" charset="0"/>
              </a:rPr>
              <a:t>ć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 eaLnBrk="1" hangingPunct="1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Public Procurement Office </a:t>
            </a:r>
            <a:endParaRPr lang="sr-Latn-CS" sz="2400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 eaLnBrk="1" hangingPunct="1"/>
            <a:endParaRPr lang="sr-Latn-CS" sz="2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 eaLnBrk="1" hangingPunct="1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d</a:t>
            </a:r>
            <a:r>
              <a:rPr lang="sr-Latn-C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anijela.bojovic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@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ujn.gov.rs</a:t>
            </a:r>
            <a:endParaRPr lang="sr-Latn-CS" sz="2400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  <a:defRPr/>
            </a:pPr>
            <a:endParaRPr lang="en-US" altLang="x-none" sz="2400" b="1" kern="0" dirty="0">
              <a:solidFill>
                <a:srgbClr val="002060"/>
              </a:solidFill>
              <a:latin typeface="Calibri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Char char="q"/>
            </a:pPr>
            <a:r>
              <a:rPr lang="en-US" altLang="sr-Latn-RS" sz="2400" b="1" dirty="0">
                <a:solidFill>
                  <a:srgbClr val="002060"/>
                </a:solidFill>
              </a:rPr>
              <a:t>Public Procurement Law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</a:t>
            </a:r>
            <a:r>
              <a:rPr lang="en-US" altLang="sr-Latn-RS" sz="2400" dirty="0">
                <a:solidFill>
                  <a:srgbClr val="002060"/>
                </a:solidFill>
              </a:rPr>
              <a:t>No. 124/12)</a:t>
            </a:r>
            <a:r>
              <a:rPr lang="sr-Latn-RS" altLang="sr-Latn-RS" sz="2400" dirty="0">
                <a:solidFill>
                  <a:srgbClr val="002060"/>
                </a:solidFill>
              </a:rPr>
              <a:t> </a:t>
            </a:r>
          </a:p>
          <a:p>
            <a:pPr algn="just">
              <a:lnSpc>
                <a:spcPct val="80000"/>
              </a:lnSpc>
              <a:buNone/>
            </a:pPr>
            <a:r>
              <a:rPr lang="sr-Latn-RS" altLang="sr-Latn-RS" sz="2400" dirty="0">
                <a:solidFill>
                  <a:srgbClr val="002060"/>
                </a:solidFill>
              </a:rPr>
              <a:t>     –  </a:t>
            </a:r>
            <a:r>
              <a:rPr lang="en-GB" altLang="sr-Latn-RS" sz="2400" b="1" dirty="0">
                <a:solidFill>
                  <a:srgbClr val="002060"/>
                </a:solidFill>
              </a:rPr>
              <a:t>Chapter </a:t>
            </a:r>
            <a:r>
              <a:rPr lang="sr-Latn-RS" altLang="sr-Latn-RS" sz="2400" b="1" dirty="0">
                <a:solidFill>
                  <a:srgbClr val="002060"/>
                </a:solidFill>
              </a:rPr>
              <a:t>4</a:t>
            </a:r>
            <a:r>
              <a:rPr lang="en-GB" altLang="sr-Latn-RS" sz="2400" b="1" dirty="0">
                <a:solidFill>
                  <a:srgbClr val="002060"/>
                </a:solidFill>
              </a:rPr>
              <a:t> of the Law</a:t>
            </a:r>
            <a:r>
              <a:rPr lang="sr-Latn-RS" altLang="sr-Latn-RS" sz="2400" b="1" dirty="0">
                <a:solidFill>
                  <a:srgbClr val="002060"/>
                </a:solidFill>
              </a:rPr>
              <a:t> </a:t>
            </a:r>
            <a:r>
              <a:rPr lang="sr-Latn-RS" altLang="sr-Latn-RS" sz="2400" dirty="0">
                <a:solidFill>
                  <a:srgbClr val="002060"/>
                </a:solidFill>
              </a:rPr>
              <a:t>– </a:t>
            </a:r>
            <a:r>
              <a:rPr lang="en-GB" altLang="sr-Latn-RS" sz="2400" dirty="0">
                <a:solidFill>
                  <a:srgbClr val="002060"/>
                </a:solidFill>
              </a:rPr>
              <a:t>Public Procurements in the area of Water Management, Energy, Transport, and Postal Services</a:t>
            </a:r>
            <a:endParaRPr lang="en-US" altLang="sr-Latn-RS" sz="2400" dirty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sr-Latn-RS" sz="2400" dirty="0">
                <a:solidFill>
                  <a:srgbClr val="002060"/>
                </a:solidFill>
              </a:rPr>
              <a:t>Regulation on the Form and Content of Public Procurement Plan and Reports on Implementation of Procurement Plan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</a:t>
            </a:r>
            <a:r>
              <a:rPr lang="en-US" altLang="sr-Latn-RS" sz="2400" dirty="0">
                <a:solidFill>
                  <a:srgbClr val="002060"/>
                </a:solidFill>
              </a:rPr>
              <a:t>No. 29/13) 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sr-Latn-RS" sz="2400" dirty="0">
                <a:solidFill>
                  <a:srgbClr val="002060"/>
                </a:solidFill>
              </a:rPr>
              <a:t>Regulation </a:t>
            </a:r>
            <a:r>
              <a:rPr lang="en-GB" altLang="sr-Latn-RS" sz="2400" dirty="0">
                <a:solidFill>
                  <a:srgbClr val="002060"/>
                </a:solidFill>
              </a:rPr>
              <a:t>on Compulsory Elements of Tender Documentation in Public Procurement Procedures and Manner of Demonstrating Compliance with Requirements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No. </a:t>
            </a:r>
            <a:r>
              <a:rPr lang="sr-Latn-CS" altLang="sr-Latn-RS" sz="2400" dirty="0">
                <a:solidFill>
                  <a:srgbClr val="002060"/>
                </a:solidFill>
              </a:rPr>
              <a:t>29/13, 104/13</a:t>
            </a:r>
            <a:r>
              <a:rPr lang="en-US" altLang="sr-Latn-RS" sz="2400" dirty="0">
                <a:solidFill>
                  <a:srgbClr val="002060"/>
                </a:solidFill>
              </a:rPr>
              <a:t>)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sr-Latn-RS" sz="2400" dirty="0">
                <a:solidFill>
                  <a:srgbClr val="002060"/>
                </a:solidFill>
              </a:rPr>
              <a:t>Regulation </a:t>
            </a:r>
            <a:r>
              <a:rPr lang="en-GB" altLang="sr-Latn-RS" sz="2400" dirty="0">
                <a:solidFill>
                  <a:srgbClr val="002060"/>
                </a:solidFill>
              </a:rPr>
              <a:t>on Content of Reports on Public Procurements and the Manner of Keeping of Records on Public Procurements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</a:t>
            </a:r>
            <a:r>
              <a:rPr lang="en-US" altLang="sr-Latn-RS" sz="2400" dirty="0">
                <a:solidFill>
                  <a:srgbClr val="002060"/>
                </a:solidFill>
              </a:rPr>
              <a:t>No. 29/13) 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GB" altLang="sr-Latn-RS" sz="2400" dirty="0">
                <a:solidFill>
                  <a:srgbClr val="002060"/>
                </a:solidFill>
              </a:rPr>
              <a:t>Other bylaws </a:t>
            </a:r>
            <a:r>
              <a:rPr lang="hr-HR" altLang="sr-Latn-RS" sz="2400" dirty="0">
                <a:solidFill>
                  <a:srgbClr val="002060"/>
                </a:solidFill>
              </a:rPr>
              <a:t>(</a:t>
            </a:r>
            <a:r>
              <a:rPr lang="hr-HR" altLang="sr-Latn-RS" sz="2400" dirty="0" smtClean="0">
                <a:solidFill>
                  <a:srgbClr val="002060"/>
                </a:solidFill>
              </a:rPr>
              <a:t>www.ujn.gov.rs</a:t>
            </a:r>
            <a:r>
              <a:rPr lang="en-US" altLang="sr-Latn-RS" sz="2400" dirty="0">
                <a:solidFill>
                  <a:srgbClr val="002060"/>
                </a:solidFill>
              </a:rPr>
              <a:t>)</a:t>
            </a:r>
            <a:endParaRPr lang="hr-HR" sz="2400" dirty="0" smtClean="0">
              <a:solidFill>
                <a:srgbClr val="00206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Legal framework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Legal framework</a:t>
            </a:r>
            <a:r>
              <a:rPr lang="hr-HR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-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Other relevant laws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-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4838" cy="4997450"/>
          </a:xfrm>
        </p:spPr>
        <p:txBody>
          <a:bodyPr/>
          <a:lstStyle/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rgbClr val="002060"/>
                </a:solidFill>
              </a:rPr>
              <a:t>Law on Public </a:t>
            </a:r>
            <a:r>
              <a:rPr lang="en-GB" sz="2400" dirty="0">
                <a:solidFill>
                  <a:srgbClr val="002060"/>
                </a:solidFill>
              </a:rPr>
              <a:t>E</a:t>
            </a:r>
            <a:r>
              <a:rPr lang="en-GB" sz="2400" dirty="0" smtClean="0">
                <a:solidFill>
                  <a:srgbClr val="002060"/>
                </a:solidFill>
              </a:rPr>
              <a:t>nterprises </a:t>
            </a:r>
            <a:r>
              <a:rPr lang="en-US" sz="2400" dirty="0" smtClean="0">
                <a:solidFill>
                  <a:srgbClr val="002060"/>
                </a:solidFill>
              </a:rPr>
              <a:t>(Official </a:t>
            </a:r>
            <a:r>
              <a:rPr lang="en-US" sz="2400" dirty="0">
                <a:solidFill>
                  <a:srgbClr val="002060"/>
                </a:solidFill>
              </a:rPr>
              <a:t>Gazette of </a:t>
            </a:r>
            <a:r>
              <a:rPr lang="en-US" sz="2400" dirty="0" smtClean="0">
                <a:solidFill>
                  <a:srgbClr val="002060"/>
                </a:solidFill>
              </a:rPr>
              <a:t>RS, </a:t>
            </a:r>
            <a:r>
              <a:rPr lang="en-US" sz="2400" dirty="0">
                <a:solidFill>
                  <a:srgbClr val="002060"/>
                </a:solidFill>
              </a:rPr>
              <a:t>No. </a:t>
            </a:r>
            <a:r>
              <a:rPr lang="en-US" sz="2400" dirty="0" smtClean="0">
                <a:solidFill>
                  <a:srgbClr val="002060"/>
                </a:solidFill>
              </a:rPr>
              <a:t>119/12 116/13)</a:t>
            </a:r>
            <a:endParaRPr lang="sr-Latn-CS" sz="2400" dirty="0">
              <a:solidFill>
                <a:srgbClr val="002060"/>
              </a:solidFill>
            </a:endParaRP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Law on Utility Activities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</a:t>
            </a:r>
            <a:r>
              <a:rPr lang="en-US" altLang="sr-Latn-RS" sz="2400" dirty="0">
                <a:solidFill>
                  <a:srgbClr val="002060"/>
                </a:solidFill>
              </a:rPr>
              <a:t>No. 88/11)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Law on Energy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No. </a:t>
            </a:r>
            <a:r>
              <a:rPr lang="sr-Latn-CS" altLang="sr-Latn-RS" sz="2400" dirty="0">
                <a:solidFill>
                  <a:srgbClr val="002060"/>
                </a:solidFill>
              </a:rPr>
              <a:t>57/11, 80/11</a:t>
            </a:r>
            <a:r>
              <a:rPr lang="en-US" altLang="sr-Latn-RS" sz="2400" dirty="0">
                <a:solidFill>
                  <a:srgbClr val="002060"/>
                </a:solidFill>
              </a:rPr>
              <a:t> – corrigendum,</a:t>
            </a:r>
            <a:r>
              <a:rPr lang="sr-Latn-CS" altLang="sr-Latn-RS" sz="2400" dirty="0">
                <a:solidFill>
                  <a:srgbClr val="002060"/>
                </a:solidFill>
              </a:rPr>
              <a:t> 93/12, 124/12</a:t>
            </a:r>
            <a:r>
              <a:rPr lang="en-US" altLang="sr-Latn-RS" sz="2400" dirty="0">
                <a:solidFill>
                  <a:srgbClr val="002060"/>
                </a:solidFill>
              </a:rPr>
              <a:t>)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Law on Mining and Geological Research</a:t>
            </a:r>
            <a:r>
              <a:rPr lang="sr-Latn-CS" altLang="sr-Latn-RS" sz="2400" dirty="0">
                <a:solidFill>
                  <a:srgbClr val="002060"/>
                </a:solidFill>
              </a:rPr>
              <a:t>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No. </a:t>
            </a:r>
            <a:r>
              <a:rPr lang="en-US" altLang="sr-Latn-RS" sz="2400" dirty="0">
                <a:solidFill>
                  <a:srgbClr val="002060"/>
                </a:solidFill>
              </a:rPr>
              <a:t>88/11) 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Law on Waters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No. </a:t>
            </a:r>
            <a:r>
              <a:rPr lang="sr-Latn-CS" altLang="sr-Latn-RS" sz="2400" dirty="0" smtClean="0">
                <a:solidFill>
                  <a:srgbClr val="002060"/>
                </a:solidFill>
              </a:rPr>
              <a:t>30/1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0</a:t>
            </a:r>
            <a:r>
              <a:rPr lang="sr-Latn-CS" altLang="sr-Latn-RS" sz="2400" dirty="0" smtClean="0">
                <a:solidFill>
                  <a:srgbClr val="002060"/>
                </a:solidFill>
              </a:rPr>
              <a:t>, </a:t>
            </a:r>
            <a:r>
              <a:rPr lang="sr-Latn-CS" altLang="sr-Latn-RS" sz="2400" dirty="0">
                <a:solidFill>
                  <a:srgbClr val="002060"/>
                </a:solidFill>
              </a:rPr>
              <a:t>93/12</a:t>
            </a:r>
            <a:r>
              <a:rPr lang="en-US" altLang="sr-Latn-RS" sz="2400" dirty="0">
                <a:solidFill>
                  <a:srgbClr val="002060"/>
                </a:solidFill>
              </a:rPr>
              <a:t>)</a:t>
            </a:r>
            <a:r>
              <a:rPr lang="sr-Latn-CS" altLang="sr-Latn-RS" sz="2400" dirty="0">
                <a:solidFill>
                  <a:srgbClr val="002060"/>
                </a:solidFill>
              </a:rPr>
              <a:t> 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altLang="sr-Latn-RS" sz="2400" dirty="0" smtClean="0">
                <a:solidFill>
                  <a:srgbClr val="002060"/>
                </a:solidFill>
              </a:rPr>
              <a:t>Law on Transport in Road Traffic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Gazette of the RS, No. </a:t>
            </a:r>
            <a:r>
              <a:rPr lang="sr-Latn-CS" altLang="sr-Latn-RS" sz="2400" dirty="0" smtClean="0">
                <a:solidFill>
                  <a:srgbClr val="002060"/>
                </a:solidFill>
              </a:rPr>
              <a:t>46/95, 66/01, 61/05, 91/05, 62/06, 31/11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)</a:t>
            </a:r>
            <a:r>
              <a:rPr lang="sr-Latn-CS" altLang="sr-Latn-RS" sz="2400" dirty="0" smtClean="0">
                <a:solidFill>
                  <a:srgbClr val="002060"/>
                </a:solidFill>
              </a:rPr>
              <a:t> </a:t>
            </a:r>
            <a:endParaRPr lang="en-US" altLang="sr-Latn-RS" sz="2400" dirty="0" smtClean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altLang="sr-Latn-RS" sz="2400" dirty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altLang="sr-Latn-RS" sz="2400" dirty="0" smtClean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sr-Latn-CS" altLang="sr-Latn-RS" sz="2400" dirty="0" smtClean="0">
              <a:solidFill>
                <a:srgbClr val="002060"/>
              </a:solidFill>
            </a:endParaRPr>
          </a:p>
          <a:p>
            <a:pPr>
              <a:buFont typeface="Times New Roman" pitchFamily="18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Legal framework</a:t>
            </a:r>
            <a:r>
              <a:rPr lang="hr-HR" sz="3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- Other relevant laws -</a:t>
            </a:r>
            <a:endParaRPr lang="sr-Cyrl-ME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buNone/>
            </a:pPr>
            <a:endParaRPr lang="en-GB" altLang="sr-Latn-RS" sz="2400" dirty="0" smtClean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altLang="sr-Latn-RS" sz="2400" dirty="0" smtClean="0">
                <a:solidFill>
                  <a:srgbClr val="002060"/>
                </a:solidFill>
              </a:rPr>
              <a:t>Law </a:t>
            </a:r>
            <a:r>
              <a:rPr lang="en-GB" altLang="sr-Latn-RS" sz="2400" dirty="0">
                <a:solidFill>
                  <a:srgbClr val="002060"/>
                </a:solidFill>
              </a:rPr>
              <a:t>on Railways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</a:t>
            </a:r>
            <a:r>
              <a:rPr lang="en-US" altLang="sr-Latn-RS" sz="2400" dirty="0">
                <a:solidFill>
                  <a:srgbClr val="002060"/>
                </a:solidFill>
              </a:rPr>
              <a:t>No. 45/13)</a:t>
            </a:r>
            <a:r>
              <a:rPr lang="sr-Latn-CS" altLang="sr-Latn-RS" sz="2400" dirty="0">
                <a:solidFill>
                  <a:srgbClr val="002060"/>
                </a:solidFill>
              </a:rPr>
              <a:t> 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Law on Navigation and Inland Waterway Ports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No. </a:t>
            </a:r>
            <a:r>
              <a:rPr lang="sr-Latn-CS" altLang="sr-Latn-RS" sz="2400" dirty="0">
                <a:solidFill>
                  <a:srgbClr val="002060"/>
                </a:solidFill>
              </a:rPr>
              <a:t>73/10, 121/12</a:t>
            </a:r>
            <a:r>
              <a:rPr lang="en-US" altLang="sr-Latn-RS" sz="2400" dirty="0">
                <a:solidFill>
                  <a:srgbClr val="002060"/>
                </a:solidFill>
              </a:rPr>
              <a:t>)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Law on Air Traffic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No. </a:t>
            </a:r>
            <a:r>
              <a:rPr lang="sr-Latn-CS" altLang="sr-Latn-RS" sz="2400" dirty="0">
                <a:solidFill>
                  <a:srgbClr val="002060"/>
                </a:solidFill>
              </a:rPr>
              <a:t>73/10, 57/11, 93/12</a:t>
            </a:r>
            <a:r>
              <a:rPr lang="en-US" altLang="sr-Latn-RS" sz="2400" dirty="0">
                <a:solidFill>
                  <a:srgbClr val="002060"/>
                </a:solidFill>
              </a:rPr>
              <a:t>)</a:t>
            </a:r>
            <a:endParaRPr lang="sr-Latn-CS" altLang="sr-Latn-RS" sz="2400" dirty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altLang="sr-Latn-RS" sz="2400" dirty="0">
                <a:solidFill>
                  <a:srgbClr val="002060"/>
                </a:solidFill>
              </a:rPr>
              <a:t>Law on Postal Services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(Official </a:t>
            </a:r>
            <a:r>
              <a:rPr lang="en-US" altLang="sr-Latn-RS" sz="2400" dirty="0">
                <a:solidFill>
                  <a:srgbClr val="002060"/>
                </a:solidFill>
              </a:rPr>
              <a:t>Gazette of the </a:t>
            </a:r>
            <a:r>
              <a:rPr lang="en-US" altLang="sr-Latn-RS" sz="2400" dirty="0" smtClean="0">
                <a:solidFill>
                  <a:srgbClr val="002060"/>
                </a:solidFill>
              </a:rPr>
              <a:t>RS, No. </a:t>
            </a:r>
            <a:r>
              <a:rPr lang="sr-Latn-CS" altLang="sr-Latn-RS" sz="2400" dirty="0">
                <a:solidFill>
                  <a:srgbClr val="002060"/>
                </a:solidFill>
              </a:rPr>
              <a:t>18/05, 30/10</a:t>
            </a:r>
            <a:r>
              <a:rPr lang="en-US" altLang="sr-Latn-RS" sz="2400" dirty="0">
                <a:solidFill>
                  <a:srgbClr val="002060"/>
                </a:solidFill>
              </a:rPr>
              <a:t>)</a:t>
            </a:r>
          </a:p>
          <a:p>
            <a:endParaRPr lang="sr-Cyrl-ME" dirty="0"/>
          </a:p>
        </p:txBody>
      </p:sp>
    </p:spTree>
    <p:extLst>
      <p:ext uri="{BB962C8B-B14F-4D97-AF65-F5344CB8AC3E}">
        <p14:creationId xmlns:p14="http://schemas.microsoft.com/office/powerpoint/2010/main" xmlns="" val="35391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Institutional framework</a:t>
            </a:r>
            <a:endParaRPr lang="bs-Latn-BA" altLang="x-none" sz="3600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2400"/>
              </a:spcBef>
              <a:buNone/>
            </a:pPr>
            <a:endParaRPr lang="hr-HR" sz="2400" b="1" dirty="0" smtClean="0">
              <a:solidFill>
                <a:srgbClr val="C00000"/>
              </a:solidFill>
            </a:endParaRPr>
          </a:p>
          <a:p>
            <a:pPr>
              <a:spcBef>
                <a:spcPts val="2400"/>
              </a:spcBef>
              <a:buFont typeface="Wingdings" pitchFamily="2" charset="2"/>
              <a:buChar char="§"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spcBef>
                <a:spcPts val="2400"/>
              </a:spcBef>
              <a:buFont typeface="Wingdings" pitchFamily="2" charset="2"/>
              <a:buChar char="§"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algn="just">
              <a:buNone/>
              <a:defRPr/>
            </a:pPr>
            <a:endParaRPr lang="en-US" altLang="x-none" sz="2400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251521" y="1299270"/>
            <a:ext cx="4301282" cy="5472608"/>
          </a:xfrm>
          <a:prstGeom prst="roundRect">
            <a:avLst>
              <a:gd name="adj" fmla="val 15834"/>
            </a:avLst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000000"/>
              </a:buClr>
              <a:buSzPct val="100000"/>
              <a:defRPr/>
            </a:pPr>
            <a:r>
              <a:rPr lang="en-US" altLang="sr-Latn-RS" sz="2400" b="1" dirty="0">
                <a:solidFill>
                  <a:srgbClr val="002060"/>
                </a:solidFill>
                <a:latin typeface="+mn-lt"/>
              </a:rPr>
              <a:t>PUBLIC PROCUREMENT OFFICE</a:t>
            </a:r>
          </a:p>
          <a:p>
            <a:pPr marL="180975" indent="-180975" algn="just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Supervises </a:t>
            </a:r>
            <a:r>
              <a:rPr lang="en-GB" altLang="sr-Latn-RS" sz="2400" dirty="0">
                <a:solidFill>
                  <a:srgbClr val="002060"/>
                </a:solidFill>
                <a:latin typeface="+mn-lt"/>
              </a:rPr>
              <a:t>implementation of the Public Procurement </a:t>
            </a: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Law</a:t>
            </a:r>
            <a:endParaRPr lang="sr-Latn-CS" altLang="sr-Latn-RS" sz="2400" dirty="0">
              <a:solidFill>
                <a:srgbClr val="002060"/>
              </a:solidFill>
              <a:latin typeface="+mn-lt"/>
            </a:endParaRPr>
          </a:p>
          <a:p>
            <a:pPr marL="180975" indent="-180975" algn="just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Passes secondary legislation </a:t>
            </a:r>
            <a:r>
              <a:rPr lang="en-GB" altLang="sr-Latn-RS" sz="2400" dirty="0">
                <a:solidFill>
                  <a:srgbClr val="002060"/>
                </a:solidFill>
                <a:latin typeface="+mn-lt"/>
              </a:rPr>
              <a:t>and carries out professional tasks in the field of public </a:t>
            </a: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procurements</a:t>
            </a:r>
            <a:endParaRPr lang="sr-Latn-CS" altLang="sr-Latn-RS" sz="2400" dirty="0">
              <a:solidFill>
                <a:srgbClr val="002060"/>
              </a:solidFill>
              <a:latin typeface="+mn-lt"/>
            </a:endParaRPr>
          </a:p>
          <a:p>
            <a:pPr marL="180975" indent="-180975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Monitors </a:t>
            </a:r>
            <a:r>
              <a:rPr lang="en-GB" altLang="sr-Latn-RS" sz="2400" dirty="0">
                <a:solidFill>
                  <a:srgbClr val="002060"/>
                </a:solidFill>
                <a:latin typeface="+mn-lt"/>
              </a:rPr>
              <a:t>implementation of public </a:t>
            </a: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procurement</a:t>
            </a:r>
            <a:r>
              <a:rPr lang="sr-Latn-RS" altLang="sr-Latn-R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procedures</a:t>
            </a:r>
            <a:endParaRPr lang="sr-Latn-CS" altLang="sr-Latn-RS" sz="2400" dirty="0">
              <a:solidFill>
                <a:srgbClr val="002060"/>
              </a:solidFill>
              <a:latin typeface="+mn-lt"/>
            </a:endParaRPr>
          </a:p>
          <a:p>
            <a:pPr marL="180975" indent="-180975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Files </a:t>
            </a:r>
            <a:r>
              <a:rPr lang="en-GB" altLang="sr-Latn-RS" sz="2400" dirty="0">
                <a:solidFill>
                  <a:srgbClr val="002060"/>
                </a:solidFill>
                <a:latin typeface="+mn-lt"/>
              </a:rPr>
              <a:t>petition for initiating misdemeanour procedure</a:t>
            </a:r>
            <a:endParaRPr lang="sr-Latn-CS" altLang="sr-Latn-RS" sz="2400" dirty="0">
              <a:solidFill>
                <a:srgbClr val="002060"/>
              </a:solidFill>
              <a:latin typeface="+mn-lt"/>
            </a:endParaRPr>
          </a:p>
          <a:p>
            <a:pPr algn="ctr">
              <a:buClr>
                <a:srgbClr val="000000"/>
              </a:buClr>
              <a:buSzPct val="100000"/>
              <a:defRPr/>
            </a:pPr>
            <a:endParaRPr lang="en-US" altLang="sr-Latn-RS" sz="2400" dirty="0">
              <a:solidFill>
                <a:srgbClr val="002060"/>
              </a:solidFill>
              <a:latin typeface="Calibri" pitchFamily="34" charset="0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4579468" y="1299270"/>
            <a:ext cx="4302943" cy="547260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000000"/>
              </a:buClr>
              <a:buSzPct val="100000"/>
              <a:defRPr/>
            </a:pPr>
            <a:r>
              <a:rPr lang="en-GB" altLang="sr-Latn-RS" sz="2400" b="1" dirty="0">
                <a:solidFill>
                  <a:srgbClr val="002060"/>
                </a:solidFill>
                <a:latin typeface="+mn-lt"/>
              </a:rPr>
              <a:t>REPUBLIC COMMISSION FOR THE PROTECTION OF RIGHTS IN PUBLIC PROCUREMENT PROCEDURES</a:t>
            </a:r>
            <a:endParaRPr lang="sr-Latn-CS" altLang="sr-Latn-RS" sz="2400" b="1" dirty="0">
              <a:solidFill>
                <a:srgbClr val="002060"/>
              </a:solidFill>
              <a:latin typeface="+mn-lt"/>
            </a:endParaRPr>
          </a:p>
          <a:p>
            <a:pPr marL="180975" indent="-180975">
              <a:buClr>
                <a:srgbClr val="000000"/>
              </a:buClr>
              <a:buSzPct val="100000"/>
              <a:buFontTx/>
              <a:buChar char="-"/>
              <a:defRPr/>
            </a:pPr>
            <a:endParaRPr lang="sr-Latn-CS" altLang="sr-Latn-RS" sz="2400" dirty="0" smtClean="0">
              <a:solidFill>
                <a:srgbClr val="002060"/>
              </a:solidFill>
              <a:latin typeface="+mn-lt"/>
            </a:endParaRPr>
          </a:p>
          <a:p>
            <a:pPr marL="180975" indent="-180975" algn="just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sr-Latn-CS" altLang="sr-Latn-RS" sz="2400" dirty="0" smtClean="0">
                <a:solidFill>
                  <a:srgbClr val="002060"/>
                </a:solidFill>
                <a:latin typeface="+mn-lt"/>
              </a:rPr>
              <a:t>D</a:t>
            </a:r>
            <a:r>
              <a:rPr lang="en-GB" altLang="sr-Latn-RS" sz="2400" dirty="0" err="1" smtClean="0">
                <a:solidFill>
                  <a:srgbClr val="002060"/>
                </a:solidFill>
                <a:latin typeface="+mn-lt"/>
              </a:rPr>
              <a:t>ecides</a:t>
            </a: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GB" altLang="sr-Latn-RS" sz="2400" dirty="0">
                <a:solidFill>
                  <a:srgbClr val="002060"/>
                </a:solidFill>
                <a:latin typeface="+mn-lt"/>
              </a:rPr>
              <a:t>on requests for the protection of </a:t>
            </a: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rights</a:t>
            </a:r>
            <a:endParaRPr lang="sr-Latn-CS" altLang="sr-Latn-RS" sz="2400" dirty="0">
              <a:solidFill>
                <a:srgbClr val="002060"/>
              </a:solidFill>
              <a:latin typeface="+mn-lt"/>
            </a:endParaRPr>
          </a:p>
          <a:p>
            <a:pPr marL="180975" indent="-180975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Conducts </a:t>
            </a:r>
            <a:r>
              <a:rPr lang="en-GB" altLang="sr-Latn-RS" sz="2400" dirty="0">
                <a:solidFill>
                  <a:srgbClr val="002060"/>
                </a:solidFill>
                <a:latin typeface="+mn-lt"/>
              </a:rPr>
              <a:t>misdemeanour procedure</a:t>
            </a:r>
            <a:r>
              <a:rPr lang="en-GB" altLang="sr-Latn-RS" sz="2400" dirty="0">
                <a:latin typeface="+mn-lt"/>
              </a:rPr>
              <a:t> </a:t>
            </a:r>
            <a:r>
              <a:rPr lang="en-GB" altLang="sr-Latn-RS" sz="2400" dirty="0">
                <a:solidFill>
                  <a:srgbClr val="002060"/>
                </a:solidFill>
                <a:latin typeface="+mn-lt"/>
              </a:rPr>
              <a:t>in the first </a:t>
            </a: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instance</a:t>
            </a:r>
            <a:endParaRPr lang="sr-Latn-CS" altLang="sr-Latn-RS" sz="2400" dirty="0">
              <a:solidFill>
                <a:srgbClr val="002060"/>
              </a:solidFill>
              <a:latin typeface="+mn-lt"/>
            </a:endParaRPr>
          </a:p>
          <a:p>
            <a:pPr marL="180975" indent="-180975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Initiates </a:t>
            </a:r>
            <a:r>
              <a:rPr lang="en-GB" altLang="sr-Latn-RS" sz="2400" dirty="0">
                <a:solidFill>
                  <a:srgbClr val="002060"/>
                </a:solidFill>
                <a:latin typeface="+mn-lt"/>
              </a:rPr>
              <a:t>procedure for annulment of contracts</a:t>
            </a:r>
            <a:endParaRPr lang="sr-Latn-CS" altLang="sr-Latn-RS" sz="24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47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Public Procurement Law</a:t>
            </a:r>
            <a:r>
              <a:rPr lang="hr-HR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br>
              <a:rPr lang="hr-HR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-</a:t>
            </a:r>
            <a:r>
              <a:rPr lang="hr-HR" sz="2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Water management, energy,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transport</a:t>
            </a:r>
            <a:r>
              <a:rPr lang="sr-Latn-ME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, 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postal services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-</a:t>
            </a:r>
            <a:endParaRPr lang="bs-Latn-BA" altLang="x-none" sz="2400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4781550"/>
          </a:xfrm>
        </p:spPr>
        <p:txBody>
          <a:bodyPr/>
          <a:lstStyle/>
          <a:p>
            <a:pPr algn="just">
              <a:spcBef>
                <a:spcPts val="1800"/>
              </a:spcBef>
            </a:pPr>
            <a:endParaRPr lang="sr-Latn-CS" sz="2000" dirty="0" smtClean="0">
              <a:solidFill>
                <a:srgbClr val="C00000"/>
              </a:solidFill>
            </a:endParaRPr>
          </a:p>
          <a:p>
            <a:pPr algn="just">
              <a:lnSpc>
                <a:spcPct val="80000"/>
              </a:lnSpc>
              <a:spcBef>
                <a:spcPts val="1800"/>
              </a:spcBef>
            </a:pPr>
            <a:r>
              <a:rPr lang="en-GB" altLang="sr-Latn-RS" sz="2400" dirty="0">
                <a:solidFill>
                  <a:srgbClr val="002060"/>
                </a:solidFill>
              </a:rPr>
              <a:t>Chapter </a:t>
            </a:r>
            <a:r>
              <a:rPr lang="hr-HR" altLang="sr-Latn-RS" sz="2400" dirty="0">
                <a:solidFill>
                  <a:srgbClr val="002060"/>
                </a:solidFill>
              </a:rPr>
              <a:t>4</a:t>
            </a:r>
            <a:r>
              <a:rPr lang="en-GB" altLang="sr-Latn-RS" sz="2400" dirty="0">
                <a:solidFill>
                  <a:srgbClr val="002060"/>
                </a:solidFill>
              </a:rPr>
              <a:t> of the Public Procurement Law governs public procurement in the areas of water management, energy,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transport and </a:t>
            </a:r>
            <a:r>
              <a:rPr lang="en-GB" altLang="sr-Latn-RS" sz="2400" dirty="0">
                <a:solidFill>
                  <a:srgbClr val="002060"/>
                </a:solidFill>
              </a:rPr>
              <a:t>postal services</a:t>
            </a:r>
            <a:r>
              <a:rPr lang="sr-Latn-RS" altLang="sr-Latn-RS" sz="2400" dirty="0">
                <a:solidFill>
                  <a:srgbClr val="002060"/>
                </a:solidFill>
              </a:rPr>
              <a:t> </a:t>
            </a:r>
            <a:endParaRPr lang="en-US" altLang="sr-Latn-RS" sz="2400" dirty="0" smtClean="0">
              <a:solidFill>
                <a:srgbClr val="002060"/>
              </a:solidFill>
            </a:endParaRPr>
          </a:p>
          <a:p>
            <a:pPr marL="0" indent="0" algn="just">
              <a:lnSpc>
                <a:spcPct val="80000"/>
              </a:lnSpc>
              <a:spcBef>
                <a:spcPts val="1800"/>
              </a:spcBef>
              <a:buNone/>
            </a:pPr>
            <a:endParaRPr lang="en-US" altLang="sr-Latn-RS" sz="2400" dirty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1800"/>
              </a:spcBef>
            </a:pPr>
            <a:r>
              <a:rPr lang="en-GB" altLang="sr-Latn-RS" sz="2400" dirty="0" smtClean="0">
                <a:solidFill>
                  <a:srgbClr val="002060"/>
                </a:solidFill>
              </a:rPr>
              <a:t>Defines </a:t>
            </a:r>
            <a:r>
              <a:rPr lang="en-GB" altLang="sr-Latn-RS" sz="2400" dirty="0">
                <a:solidFill>
                  <a:srgbClr val="002060"/>
                </a:solidFill>
              </a:rPr>
              <a:t>contracting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entity, </a:t>
            </a:r>
            <a:r>
              <a:rPr lang="en-GB" altLang="sr-Latn-RS" sz="2400" dirty="0">
                <a:solidFill>
                  <a:srgbClr val="002060"/>
                </a:solidFill>
              </a:rPr>
              <a:t>activities, exemptions and public procurement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procedures</a:t>
            </a:r>
          </a:p>
          <a:p>
            <a:pPr algn="just">
              <a:lnSpc>
                <a:spcPct val="80000"/>
              </a:lnSpc>
              <a:spcBef>
                <a:spcPts val="1800"/>
              </a:spcBef>
            </a:pPr>
            <a:endParaRPr lang="en-GB" altLang="sr-Latn-RS" sz="2400" dirty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1800"/>
              </a:spcBef>
            </a:pPr>
            <a:r>
              <a:rPr lang="en-GB" altLang="sr-Latn-RS" sz="2400" dirty="0">
                <a:solidFill>
                  <a:srgbClr val="002060"/>
                </a:solidFill>
              </a:rPr>
              <a:t>Issues not regulated under Chapter </a:t>
            </a:r>
            <a:r>
              <a:rPr lang="hr-HR" altLang="sr-Latn-RS" sz="2400" dirty="0">
                <a:solidFill>
                  <a:srgbClr val="002060"/>
                </a:solidFill>
              </a:rPr>
              <a:t>4</a:t>
            </a:r>
            <a:r>
              <a:rPr lang="en-GB" altLang="sr-Latn-RS" sz="2400" dirty="0">
                <a:solidFill>
                  <a:srgbClr val="002060"/>
                </a:solidFill>
              </a:rPr>
              <a:t> are subject to other provisions of the Public Procurement Law</a:t>
            </a:r>
            <a:r>
              <a:rPr lang="sr-Latn-CS" altLang="sr-Latn-RS" sz="2400" dirty="0">
                <a:solidFill>
                  <a:srgbClr val="002060"/>
                </a:solidFill>
              </a:rPr>
              <a:t> </a:t>
            </a:r>
            <a:endParaRPr lang="en-GB" altLang="sr-Latn-RS" sz="2400" dirty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buSzPct val="85000"/>
              <a:buNone/>
            </a:pPr>
            <a:endParaRPr lang="bs-Latn-BA" sz="2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Contracting entities </a:t>
            </a:r>
            <a:endParaRPr lang="bs-Latn-BA" altLang="x-none" sz="3200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4709120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ts val="600"/>
              </a:spcBef>
              <a:buNone/>
            </a:pPr>
            <a:r>
              <a:rPr lang="en-GB" altLang="sr-Latn-RS" sz="2000" b="1" i="1" u="sng" dirty="0" smtClean="0">
                <a:solidFill>
                  <a:srgbClr val="FF0000"/>
                </a:solidFill>
              </a:rPr>
              <a:t>Article 117. </a:t>
            </a:r>
            <a:endParaRPr lang="en-GB" altLang="sr-Latn-RS" sz="2000" b="1" u="sng" dirty="0" smtClean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spcBef>
                <a:spcPts val="600"/>
              </a:spcBef>
              <a:buSzPct val="90000"/>
              <a:buFont typeface="Wingdings" pitchFamily="2" charset="2"/>
              <a:buChar char="q"/>
            </a:pPr>
            <a:r>
              <a:rPr lang="en-GB" sz="2100" dirty="0">
                <a:solidFill>
                  <a:srgbClr val="002060"/>
                </a:solidFill>
              </a:rPr>
              <a:t>Contracting authorities operating in the areas of water management, energy, transport, and postal services, when conducting procurements for the purpose of performing such activities, such as</a:t>
            </a:r>
            <a:r>
              <a:rPr lang="hr-HR" sz="2100" dirty="0">
                <a:solidFill>
                  <a:srgbClr val="002060"/>
                </a:solidFill>
              </a:rPr>
              <a:t>: </a:t>
            </a:r>
          </a:p>
          <a:p>
            <a:pPr algn="just">
              <a:lnSpc>
                <a:spcPct val="80000"/>
              </a:lnSpc>
              <a:spcBef>
                <a:spcPts val="600"/>
              </a:spcBef>
              <a:buNone/>
            </a:pPr>
            <a:r>
              <a:rPr lang="hr-HR" sz="2100" dirty="0">
                <a:solidFill>
                  <a:srgbClr val="002060"/>
                </a:solidFill>
              </a:rPr>
              <a:t>	</a:t>
            </a:r>
            <a:r>
              <a:rPr lang="en-US" sz="2100" b="1" dirty="0">
                <a:solidFill>
                  <a:srgbClr val="002060"/>
                </a:solidFill>
              </a:rPr>
              <a:t>1) Budgetary beneficiaries</a:t>
            </a:r>
          </a:p>
          <a:p>
            <a:pPr algn="just">
              <a:lnSpc>
                <a:spcPct val="80000"/>
              </a:lnSpc>
              <a:spcBef>
                <a:spcPts val="600"/>
              </a:spcBef>
              <a:buNone/>
            </a:pPr>
            <a:r>
              <a:rPr lang="en-US" sz="2100" dirty="0">
                <a:solidFill>
                  <a:srgbClr val="002060"/>
                </a:solidFill>
              </a:rPr>
              <a:t>	</a:t>
            </a:r>
            <a:r>
              <a:rPr lang="en-US" sz="2100" b="1" dirty="0">
                <a:solidFill>
                  <a:srgbClr val="002060"/>
                </a:solidFill>
              </a:rPr>
              <a:t>2) </a:t>
            </a:r>
            <a:r>
              <a:rPr lang="en-GB" sz="2100" b="1" dirty="0" smtClean="0">
                <a:solidFill>
                  <a:srgbClr val="002060"/>
                </a:solidFill>
              </a:rPr>
              <a:t>Legal </a:t>
            </a:r>
            <a:r>
              <a:rPr lang="en-GB" sz="2100" b="1" dirty="0">
                <a:solidFill>
                  <a:srgbClr val="002060"/>
                </a:solidFill>
              </a:rPr>
              <a:t>entities founded to carry out activities of general interest, where one of the following requirements is met</a:t>
            </a:r>
            <a:r>
              <a:rPr lang="en-US" sz="2100" b="1" dirty="0">
                <a:solidFill>
                  <a:srgbClr val="002060"/>
                </a:solidFill>
              </a:rPr>
              <a:t>: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buFontTx/>
              <a:buChar char="•"/>
            </a:pPr>
            <a:r>
              <a:rPr lang="en-GB" sz="2100" dirty="0">
                <a:solidFill>
                  <a:srgbClr val="002060"/>
                </a:solidFill>
              </a:rPr>
              <a:t>More than 50 % is financed from the contracting authority’s funds</a:t>
            </a:r>
            <a:endParaRPr lang="en-US" sz="2100" dirty="0">
              <a:solidFill>
                <a:srgbClr val="002060"/>
              </a:solidFill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buFontTx/>
              <a:buChar char="•"/>
            </a:pPr>
            <a:r>
              <a:rPr lang="en-GB" sz="2100" dirty="0">
                <a:solidFill>
                  <a:srgbClr val="002060"/>
                </a:solidFill>
              </a:rPr>
              <a:t>Contracting authority supervises the operation of such legal entity </a:t>
            </a:r>
            <a:endParaRPr lang="en-US" sz="2100" dirty="0">
              <a:solidFill>
                <a:srgbClr val="002060"/>
              </a:solidFill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  <a:buFontTx/>
              <a:buChar char="•"/>
            </a:pPr>
            <a:r>
              <a:rPr lang="en-GB" sz="2100" dirty="0">
                <a:solidFill>
                  <a:srgbClr val="002060"/>
                </a:solidFill>
              </a:rPr>
              <a:t>More than a half of members of that entity’s management body are representatives of the contracting authority</a:t>
            </a:r>
            <a:r>
              <a:rPr lang="en-US" sz="2100" dirty="0">
                <a:solidFill>
                  <a:srgbClr val="002060"/>
                </a:solidFill>
              </a:rPr>
              <a:t> </a:t>
            </a:r>
          </a:p>
          <a:p>
            <a:pPr lvl="1">
              <a:lnSpc>
                <a:spcPct val="80000"/>
              </a:lnSpc>
              <a:spcBef>
                <a:spcPts val="600"/>
              </a:spcBef>
              <a:buNone/>
            </a:pPr>
            <a:r>
              <a:rPr lang="en-US" sz="2100" b="1" dirty="0">
                <a:solidFill>
                  <a:srgbClr val="002060"/>
                </a:solidFill>
              </a:rPr>
              <a:t>3) </a:t>
            </a:r>
            <a:r>
              <a:rPr lang="en-GB" sz="2100" b="1" dirty="0">
                <a:solidFill>
                  <a:srgbClr val="002060"/>
                </a:solidFill>
              </a:rPr>
              <a:t>Public enterprises</a:t>
            </a:r>
            <a:endParaRPr lang="hr-HR" sz="2100" b="1" dirty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600"/>
              </a:spcBef>
              <a:buSzPct val="90000"/>
              <a:buFont typeface="Wingdings" pitchFamily="2" charset="2"/>
              <a:buChar char="q"/>
            </a:pPr>
            <a:r>
              <a:rPr lang="en-GB" sz="2100" dirty="0">
                <a:solidFill>
                  <a:srgbClr val="002060"/>
                </a:solidFill>
              </a:rPr>
              <a:t>Persons operating in the areas of water management, energy, transport, and postal services, on the basis of </a:t>
            </a:r>
            <a:r>
              <a:rPr lang="en-GB" sz="2100" b="1" dirty="0">
                <a:solidFill>
                  <a:srgbClr val="002060"/>
                </a:solidFill>
              </a:rPr>
              <a:t>exclusive or special rights</a:t>
            </a:r>
            <a:r>
              <a:rPr lang="en-GB" sz="2100" dirty="0">
                <a:solidFill>
                  <a:srgbClr val="002060"/>
                </a:solidFill>
              </a:rPr>
              <a:t>, when they conduct procurements for the purpose of performing such activities</a:t>
            </a:r>
            <a:endParaRPr lang="hr-HR" sz="21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vi-VN" sz="2100" dirty="0">
                <a:solidFill>
                  <a:srgbClr val="C00000"/>
                </a:solidFill>
              </a:rPr>
              <a:t> </a:t>
            </a:r>
          </a:p>
          <a:p>
            <a:pPr algn="just">
              <a:lnSpc>
                <a:spcPct val="80000"/>
              </a:lnSpc>
              <a:spcBef>
                <a:spcPts val="600"/>
              </a:spcBef>
              <a:buFontTx/>
              <a:buChar char="-"/>
            </a:pPr>
            <a:endParaRPr lang="hr-HR" altLang="sr-Latn-RS" sz="2400" dirty="0">
              <a:solidFill>
                <a:srgbClr val="002060"/>
              </a:solidFill>
            </a:endParaRPr>
          </a:p>
          <a:p>
            <a:pPr>
              <a:buFont typeface="Times New Roman" pitchFamily="18" charset="0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Activities</a:t>
            </a:r>
            <a:endParaRPr lang="bs-Latn-BA" altLang="x-none" sz="3200" b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spcBef>
                <a:spcPts val="1200"/>
              </a:spcBef>
              <a:buNone/>
            </a:pPr>
            <a:r>
              <a:rPr lang="hr-HR" sz="2000" b="1" dirty="0" smtClean="0">
                <a:solidFill>
                  <a:srgbClr val="002060"/>
                </a:solidFill>
              </a:rPr>
              <a:t>	</a:t>
            </a:r>
            <a:r>
              <a:rPr lang="hr-HR" altLang="sr-Latn-RS" sz="2400" b="1" i="1" u="sng" dirty="0">
                <a:solidFill>
                  <a:srgbClr val="FF0000"/>
                </a:solidFill>
              </a:rPr>
              <a:t>I </a:t>
            </a:r>
            <a:r>
              <a:rPr lang="en-US" altLang="sr-Latn-RS" sz="2400" b="1" i="1" u="sng" dirty="0" smtClean="0">
                <a:solidFill>
                  <a:srgbClr val="FF0000"/>
                </a:solidFill>
              </a:rPr>
              <a:t> </a:t>
            </a:r>
            <a:r>
              <a:rPr lang="en-GB" altLang="sr-Latn-RS" sz="2400" b="1" i="1" u="sng" dirty="0" smtClean="0">
                <a:solidFill>
                  <a:srgbClr val="FF0000"/>
                </a:solidFill>
              </a:rPr>
              <a:t>Water management  – Article 118.</a:t>
            </a:r>
            <a:endParaRPr lang="hr-HR" altLang="sr-Latn-RS" sz="2400" b="1" i="1" u="sng" dirty="0">
              <a:solidFill>
                <a:srgbClr val="FF0000"/>
              </a:solidFill>
            </a:endParaRPr>
          </a:p>
          <a:p>
            <a:pPr marL="0" indent="0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  Economic activities include:</a:t>
            </a:r>
            <a:endParaRPr lang="hr-HR" altLang="sr-Latn-RS" sz="2400" b="1" dirty="0" smtClean="0">
              <a:solidFill>
                <a:srgbClr val="002060"/>
              </a:solidFill>
            </a:endParaRPr>
          </a:p>
          <a:p>
            <a:pPr marL="1009650" lvl="1" indent="-5715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Construction </a:t>
            </a:r>
            <a:r>
              <a:rPr lang="en-GB" altLang="sr-Latn-RS" sz="2200" dirty="0">
                <a:solidFill>
                  <a:srgbClr val="002060"/>
                </a:solidFill>
              </a:rPr>
              <a:t>or managing facilities and networks in order to provide services to consumers related to production, transport or distribution of potable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water</a:t>
            </a:r>
            <a:endParaRPr lang="en-US" altLang="sr-Latn-RS" sz="2200" dirty="0">
              <a:solidFill>
                <a:srgbClr val="002060"/>
              </a:solidFill>
            </a:endParaRPr>
          </a:p>
          <a:p>
            <a:pPr marL="1009650" lvl="1" indent="-5715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en-GB" altLang="sr-Latn-RS" sz="2200" dirty="0">
                <a:solidFill>
                  <a:srgbClr val="002060"/>
                </a:solidFill>
              </a:rPr>
              <a:t>Supplying these networks with potable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water</a:t>
            </a:r>
            <a:endParaRPr lang="en-US" altLang="sr-Latn-RS" sz="2200" dirty="0">
              <a:solidFill>
                <a:srgbClr val="002060"/>
              </a:solidFill>
            </a:endParaRPr>
          </a:p>
          <a:p>
            <a:pPr marL="1009650" lvl="1" indent="-5715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en-GB" altLang="sr-Latn-RS" sz="2200" dirty="0">
                <a:solidFill>
                  <a:srgbClr val="002060"/>
                </a:solidFill>
              </a:rPr>
              <a:t>Hydraulic engineering projects, irrigation and land drainage, provided that more than 20% of the total quantity of water generated by these projects, irrigation, or land drainage, is used as potable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water</a:t>
            </a:r>
            <a:endParaRPr lang="en-US" altLang="sr-Latn-RS" sz="2200" dirty="0">
              <a:solidFill>
                <a:srgbClr val="002060"/>
              </a:solidFill>
            </a:endParaRPr>
          </a:p>
          <a:p>
            <a:pPr marL="1009650" lvl="1" indent="-5715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en-GB" altLang="sr-Latn-RS" sz="2200" dirty="0">
                <a:solidFill>
                  <a:srgbClr val="002060"/>
                </a:solidFill>
              </a:rPr>
              <a:t>Filtration and drainage of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wastewater</a:t>
            </a:r>
            <a:endParaRPr lang="hr-HR" altLang="sr-Latn-RS" sz="2200" dirty="0" smtClean="0">
              <a:solidFill>
                <a:srgbClr val="002060"/>
              </a:solidFill>
            </a:endParaRPr>
          </a:p>
          <a:p>
            <a:pPr marL="0" indent="0" algn="just">
              <a:spcBef>
                <a:spcPts val="2400"/>
              </a:spcBef>
              <a:buFont typeface="Wingdings" pitchFamily="2" charset="2"/>
              <a:buChar char="Ø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  Business activities not considered to be included in the field of water management </a:t>
            </a:r>
            <a:r>
              <a:rPr lang="en-US" altLang="sr-Latn-RS" sz="2400" b="1" dirty="0" smtClean="0">
                <a:solidFill>
                  <a:srgbClr val="002060"/>
                </a:solidFill>
              </a:rPr>
              <a:t>– Article 118, Paragraph 2.</a:t>
            </a:r>
            <a:endParaRPr lang="en-US" altLang="sr-Latn-RS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govranje eu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pregovranje eu</Template>
  <TotalTime>1535</TotalTime>
  <Words>786</Words>
  <Application>Microsoft Office PowerPoint</Application>
  <PresentationFormat>On-screen Show (4:3)</PresentationFormat>
  <Paragraphs>191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pregovranje eu</vt:lpstr>
      <vt:lpstr>Microsoft Office Excel 97-2003 Worksheet</vt:lpstr>
      <vt:lpstr>Worksheet</vt:lpstr>
      <vt:lpstr>REPUBLIC OF SERBIA  Negotiating Group for the Chapter 5 Public Procurement</vt:lpstr>
      <vt:lpstr>Slide 2</vt:lpstr>
      <vt:lpstr>Legal framework</vt:lpstr>
      <vt:lpstr>Legal framework  - Other relevant laws -</vt:lpstr>
      <vt:lpstr>Legal framework  - Other relevant laws -</vt:lpstr>
      <vt:lpstr>Institutional framework</vt:lpstr>
      <vt:lpstr>Public Procurement Law  - Water management, energy, transport, postal services -</vt:lpstr>
      <vt:lpstr>Contracting entities </vt:lpstr>
      <vt:lpstr>Activities</vt:lpstr>
      <vt:lpstr>Activities</vt:lpstr>
      <vt:lpstr>Activities</vt:lpstr>
      <vt:lpstr>Activities</vt:lpstr>
      <vt:lpstr> Exemptions from application of the Law  </vt:lpstr>
      <vt:lpstr>  Public Procurement Procedures </vt:lpstr>
      <vt:lpstr>  Thresholds  </vt:lpstr>
      <vt:lpstr>  Statistics - 2013* </vt:lpstr>
      <vt:lpstr> Statistics  – 2013*  </vt:lpstr>
      <vt:lpstr>  Further activities </vt:lpstr>
      <vt:lpstr>      REPUBLIC OF SERBIA Negotiating Group for Chapter 5 – Public Procurement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REPUBLIKA SRBIJA   Pregovori o pristupanju Evropskoj Uniji</dc:title>
  <dc:creator>daliborka</dc:creator>
  <cp:lastModifiedBy>spanic</cp:lastModifiedBy>
  <cp:revision>123</cp:revision>
  <cp:lastPrinted>2014-04-14T15:06:28Z</cp:lastPrinted>
  <dcterms:created xsi:type="dcterms:W3CDTF">2014-04-14T09:30:44Z</dcterms:created>
  <dcterms:modified xsi:type="dcterms:W3CDTF">2014-04-30T13:03:32Z</dcterms:modified>
</cp:coreProperties>
</file>