
<file path=[Content_Types].xml><?xml version="1.0" encoding="utf-8"?>
<Types xmlns="http://schemas.openxmlformats.org/package/2006/content-types"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commentAuthors.xml" ContentType="application/vnd.openxmlformats-officedocument.presentationml.commentAuthors+xml"/>
  <Override PartName="/ppt/notesSlides/notesSlide9.xml" ContentType="application/vnd.openxmlformats-officedocument.presentationml.notesSlide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notesSlides/notesSlide12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Default Extension="xlsx" ContentType="application/vnd.openxmlformats-officedocument.spreadsheetml.sheet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diagrams/colors4.xml" ContentType="application/vnd.openxmlformats-officedocument.drawingml.diagramColor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diagrams/layout2.xml" ContentType="application/vnd.openxmlformats-officedocument.drawingml.diagramLayout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charts/chart2.xml" ContentType="application/vnd.openxmlformats-officedocument.drawingml.chart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61" r:id="rId2"/>
  </p:sldMasterIdLst>
  <p:notesMasterIdLst>
    <p:notesMasterId r:id="rId28"/>
  </p:notesMasterIdLst>
  <p:sldIdLst>
    <p:sldId id="282" r:id="rId3"/>
    <p:sldId id="281" r:id="rId4"/>
    <p:sldId id="263" r:id="rId5"/>
    <p:sldId id="298" r:id="rId6"/>
    <p:sldId id="287" r:id="rId7"/>
    <p:sldId id="300" r:id="rId8"/>
    <p:sldId id="264" r:id="rId9"/>
    <p:sldId id="301" r:id="rId10"/>
    <p:sldId id="303" r:id="rId11"/>
    <p:sldId id="288" r:id="rId12"/>
    <p:sldId id="267" r:id="rId13"/>
    <p:sldId id="305" r:id="rId14"/>
    <p:sldId id="292" r:id="rId15"/>
    <p:sldId id="268" r:id="rId16"/>
    <p:sldId id="293" r:id="rId17"/>
    <p:sldId id="307" r:id="rId18"/>
    <p:sldId id="294" r:id="rId19"/>
    <p:sldId id="289" r:id="rId20"/>
    <p:sldId id="311" r:id="rId21"/>
    <p:sldId id="297" r:id="rId22"/>
    <p:sldId id="276" r:id="rId23"/>
    <p:sldId id="310" r:id="rId24"/>
    <p:sldId id="278" r:id="rId25"/>
    <p:sldId id="295" r:id="rId26"/>
    <p:sldId id="309" r:id="rId27"/>
  </p:sldIdLst>
  <p:sldSz cx="9144000" cy="6858000" type="screen4x3"/>
  <p:notesSz cx="6858000" cy="9144000"/>
  <p:defaultTextStyle>
    <a:defPPr>
      <a:defRPr lang="en-GB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1pPr>
    <a:lvl2pPr marL="742950" indent="-285750"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2pPr>
    <a:lvl3pPr marL="1143000" indent="-228600"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3pPr>
    <a:lvl4pPr marL="1600200" indent="-228600"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4pPr>
    <a:lvl5pPr marL="2057400" indent="-228600"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ranimir Blagojevic" initials="BB" lastIdx="9" clrIdx="0"/>
  <p:cmAuthor id="1" name="Ristivoje" initials="R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66"/>
    <a:srgbClr val="002060"/>
    <a:srgbClr val="9999FF"/>
    <a:srgbClr val="DDDDDD"/>
    <a:srgbClr val="66CCFF"/>
    <a:srgbClr val="B2B2B2"/>
    <a:srgbClr val="66FFCC"/>
    <a:srgbClr val="EAEAE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498" autoAdjust="0"/>
    <p:restoredTop sz="93867" autoAdjust="0"/>
  </p:normalViewPr>
  <p:slideViewPr>
    <p:cSldViewPr>
      <p:cViewPr>
        <p:scale>
          <a:sx n="114" d="100"/>
          <a:sy n="114" d="100"/>
        </p:scale>
        <p:origin x="-1878" y="6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4" d="100"/>
          <a:sy n="54" d="100"/>
        </p:scale>
        <p:origin x="-2796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0.17513427012179453"/>
          <c:y val="0.1671348314606742"/>
          <c:w val="0.60204517098087551"/>
          <c:h val="0.80196629213483162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effectLst>
              <a:outerShdw blurRad="152400" dist="317500" dir="5400000" sx="90000" sy="-19000" rotWithShape="0">
                <a:prstClr val="black">
                  <a:alpha val="15000"/>
                </a:prstClr>
              </a:outerShdw>
            </a:effectLst>
          </c:spPr>
          <c:dPt>
            <c:idx val="0"/>
            <c:explosion val="3"/>
          </c:dPt>
          <c:dLbls>
            <c:dLbl>
              <c:idx val="0"/>
              <c:layout>
                <c:manualLayout>
                  <c:x val="-0.1537957343354362"/>
                  <c:y val="5.5006856586746943E-2"/>
                </c:manualLayout>
              </c:layout>
              <c:tx>
                <c:rich>
                  <a:bodyPr/>
                  <a:lstStyle/>
                  <a:p>
                    <a:r>
                      <a: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45%</a:t>
                    </a:r>
                    <a:endParaRPr lang="en-US" sz="2400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0.20361701956926087"/>
                  <c:y val="-9.6467751924267903E-2"/>
                </c:manualLayout>
              </c:layout>
              <c:showVal val="1"/>
            </c:dLbl>
            <c:txPr>
              <a:bodyPr/>
              <a:lstStyle/>
              <a:p>
                <a:pPr>
                  <a:defRPr sz="2400" b="1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defRPr>
                </a:pPr>
                <a:endParaRPr lang="en-US"/>
              </a:p>
            </c:txPr>
            <c:showVal val="1"/>
            <c:showLeaderLines val="1"/>
          </c:dLbls>
          <c:cat>
            <c:strRef>
              <c:f>Sheet1!$A$2:$A$5</c:f>
              <c:strCache>
                <c:ptCount val="2"/>
                <c:pt idx="0">
                  <c:v>Economically most advantageous bid</c:v>
                </c:pt>
                <c:pt idx="1">
                  <c:v>Lowest price offered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0.45</c:v>
                </c:pt>
                <c:pt idx="1">
                  <c:v>0.55000000000000004</c:v>
                </c:pt>
              </c:numCache>
            </c:numRef>
          </c:val>
        </c:ser>
        <c:dLbls/>
      </c:pie3DChart>
    </c:plotArea>
    <c:legend>
      <c:legendPos val="r"/>
      <c:legendEntry>
        <c:idx val="0"/>
        <c:txPr>
          <a:bodyPr/>
          <a:lstStyle/>
          <a:p>
            <a:pPr>
              <a:defRPr sz="2000" b="1" i="0">
                <a:solidFill>
                  <a:srgbClr val="000066"/>
                </a:solidFill>
                <a:effectLst/>
              </a:defRPr>
            </a:pPr>
            <a:endParaRPr lang="en-US"/>
          </a:p>
        </c:txPr>
      </c:legendEntry>
      <c:legendEntry>
        <c:idx val="1"/>
        <c:txPr>
          <a:bodyPr/>
          <a:lstStyle/>
          <a:p>
            <a:pPr>
              <a:defRPr sz="2000" b="1" i="0">
                <a:solidFill>
                  <a:srgbClr val="000066"/>
                </a:solidFill>
                <a:effectLst/>
              </a:defRPr>
            </a:pPr>
            <a:endParaRPr lang="en-US"/>
          </a:p>
        </c:txPr>
      </c:legendEntry>
      <c:legendEntry>
        <c:idx val="3"/>
        <c:delete val="1"/>
      </c:legendEntry>
      <c:layout>
        <c:manualLayout>
          <c:xMode val="edge"/>
          <c:yMode val="edge"/>
          <c:x val="0.41895755272018725"/>
          <c:y val="1.6993497301601348E-2"/>
          <c:w val="0.52545472628153889"/>
          <c:h val="0.23744713792798378"/>
        </c:manualLayout>
      </c:layout>
      <c:txPr>
        <a:bodyPr/>
        <a:lstStyle/>
        <a:p>
          <a:pPr>
            <a:defRPr i="1"/>
          </a:pPr>
          <a:endParaRPr lang="en-US"/>
        </a:p>
      </c:txPr>
    </c:legend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>
        <c:manualLayout>
          <c:layoutTarget val="inner"/>
          <c:xMode val="edge"/>
          <c:yMode val="edge"/>
          <c:x val="0.13212272387614196"/>
          <c:y val="3.9290675042024242E-2"/>
          <c:w val="0.73416157254404291"/>
          <c:h val="0.84300805095992215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Economically most advantageous bid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b="1" smtClean="0">
                        <a:solidFill>
                          <a:srgbClr val="002060"/>
                        </a:solidFill>
                      </a:rPr>
                      <a:t>49</a:t>
                    </a:r>
                    <a:r>
                      <a:rPr lang="sr-Latn-RS" b="1" smtClean="0">
                        <a:solidFill>
                          <a:srgbClr val="002060"/>
                        </a:solidFill>
                      </a:rPr>
                      <a:t>%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b="1" smtClean="0">
                        <a:solidFill>
                          <a:srgbClr val="002060"/>
                        </a:solidFill>
                      </a:rPr>
                      <a:t>38</a:t>
                    </a:r>
                    <a:r>
                      <a:rPr lang="sr-Latn-RS" b="1" smtClean="0">
                        <a:solidFill>
                          <a:srgbClr val="002060"/>
                        </a:solidFill>
                      </a:rPr>
                      <a:t>%</a:t>
                    </a:r>
                    <a:endParaRPr lang="en-US"/>
                  </a:p>
                </c:rich>
              </c:tx>
              <c:showVal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b="1" smtClean="0">
                        <a:solidFill>
                          <a:srgbClr val="002060"/>
                        </a:solidFill>
                      </a:rPr>
                      <a:t>30</a:t>
                    </a:r>
                    <a:r>
                      <a:rPr lang="sr-Latn-RS" b="1" smtClean="0">
                        <a:solidFill>
                          <a:srgbClr val="002060"/>
                        </a:solidFill>
                      </a:rPr>
                      <a:t>%</a:t>
                    </a:r>
                    <a:endParaRPr lang="en-US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b="1">
                    <a:solidFill>
                      <a:srgbClr val="002060"/>
                    </a:solidFill>
                  </a:defRPr>
                </a:pPr>
                <a:endParaRPr lang="en-US"/>
              </a:p>
            </c:txPr>
            <c:showVal val="1"/>
          </c:dLbls>
          <c:cat>
            <c:strRef>
              <c:f>Sheet1!$A$2:$A$4</c:f>
              <c:strCache>
                <c:ptCount val="3"/>
                <c:pt idx="0">
                  <c:v>Goods</c:v>
                </c:pt>
                <c:pt idx="1">
                  <c:v>Services</c:v>
                </c:pt>
                <c:pt idx="2">
                  <c:v>Works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49</c:v>
                </c:pt>
                <c:pt idx="1">
                  <c:v>38</c:v>
                </c:pt>
                <c:pt idx="2">
                  <c:v>30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Lowest price offered</c:v>
                </c:pt>
              </c:strCache>
            </c:strRef>
          </c:tx>
          <c:spPr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b="1" smtClean="0"/>
                      <a:t>51</a:t>
                    </a:r>
                    <a:r>
                      <a:rPr lang="sr-Latn-RS" b="1" smtClean="0"/>
                      <a:t>%</a:t>
                    </a:r>
                    <a:endParaRPr lang="en-US"/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b="1" smtClean="0"/>
                      <a:t>62</a:t>
                    </a:r>
                    <a:r>
                      <a:rPr lang="sr-Latn-RS" b="1" smtClean="0"/>
                      <a:t>%</a:t>
                    </a:r>
                    <a:endParaRPr lang="en-US"/>
                  </a:p>
                </c:rich>
              </c:tx>
              <c:showVal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b="1" smtClean="0"/>
                      <a:t>70</a:t>
                    </a:r>
                    <a:r>
                      <a:rPr lang="sr-Latn-RS" b="1" smtClean="0"/>
                      <a:t>%</a:t>
                    </a:r>
                    <a:endParaRPr lang="en-US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showVal val="1"/>
          </c:dLbls>
          <c:cat>
            <c:strRef>
              <c:f>Sheet1!$A$2:$A$4</c:f>
              <c:strCache>
                <c:ptCount val="3"/>
                <c:pt idx="0">
                  <c:v>Goods</c:v>
                </c:pt>
                <c:pt idx="1">
                  <c:v>Services</c:v>
                </c:pt>
                <c:pt idx="2">
                  <c:v>Works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51</c:v>
                </c:pt>
                <c:pt idx="1">
                  <c:v>62</c:v>
                </c:pt>
                <c:pt idx="2">
                  <c:v>70</c:v>
                </c:pt>
              </c:numCache>
            </c:numRef>
          </c:val>
        </c:ser>
        <c:dLbls/>
        <c:axId val="134498560"/>
        <c:axId val="134504448"/>
      </c:barChart>
      <c:catAx>
        <c:axId val="134498560"/>
        <c:scaling>
          <c:orientation val="minMax"/>
        </c:scaling>
        <c:axPos val="b"/>
        <c:tickLblPos val="nextTo"/>
        <c:txPr>
          <a:bodyPr/>
          <a:lstStyle/>
          <a:p>
            <a:pPr algn="dist">
              <a:defRPr sz="2000" b="1">
                <a:solidFill>
                  <a:srgbClr val="002060"/>
                </a:solidFill>
              </a:defRPr>
            </a:pPr>
            <a:endParaRPr lang="en-US"/>
          </a:p>
        </c:txPr>
        <c:crossAx val="134504448"/>
        <c:crosses val="autoZero"/>
        <c:auto val="1"/>
        <c:lblAlgn val="ctr"/>
        <c:lblOffset val="100"/>
      </c:catAx>
      <c:valAx>
        <c:axId val="134504448"/>
        <c:scaling>
          <c:orientation val="minMax"/>
        </c:scaling>
        <c:delete val="1"/>
        <c:axPos val="l"/>
        <c:numFmt formatCode="General" sourceLinked="1"/>
        <c:tickLblPos val="none"/>
        <c:crossAx val="134498560"/>
        <c:crosses val="autoZero"/>
        <c:crossBetween val="between"/>
      </c:valAx>
      <c:spPr>
        <a:ln>
          <a:noFill/>
        </a:ln>
      </c:spPr>
    </c:plotArea>
    <c:legend>
      <c:legendPos val="r"/>
      <c:legendEntry>
        <c:idx val="0"/>
        <c:txPr>
          <a:bodyPr/>
          <a:lstStyle/>
          <a:p>
            <a:pPr>
              <a:defRPr sz="2000" b="1">
                <a:solidFill>
                  <a:srgbClr val="000066"/>
                </a:solidFill>
              </a:defRPr>
            </a:pPr>
            <a:endParaRPr lang="en-US"/>
          </a:p>
        </c:txPr>
      </c:legendEntry>
      <c:legendEntry>
        <c:idx val="1"/>
        <c:txPr>
          <a:bodyPr/>
          <a:lstStyle/>
          <a:p>
            <a:pPr>
              <a:defRPr sz="2000" b="1">
                <a:solidFill>
                  <a:srgbClr val="002060"/>
                </a:solidFill>
              </a:defRPr>
            </a:pPr>
            <a:endParaRPr lang="en-US"/>
          </a:p>
        </c:txPr>
      </c:legendEntry>
      <c:layout>
        <c:manualLayout>
          <c:xMode val="edge"/>
          <c:yMode val="edge"/>
          <c:x val="6.2187243080046081E-3"/>
          <c:y val="1.4732593116871631E-2"/>
          <c:w val="0.54444719762261573"/>
          <c:h val="0.1446921171370433"/>
        </c:manualLayout>
      </c:layout>
    </c:legend>
    <c:plotVisOnly val="1"/>
    <c:dispBlanksAs val="gap"/>
  </c:chart>
  <c:txPr>
    <a:bodyPr/>
    <a:lstStyle/>
    <a:p>
      <a:pPr>
        <a:defRPr sz="1800"/>
      </a:pPr>
      <a:endParaRPr lang="en-US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843A040-2775-4395-9FD6-DDC77AFBE01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FBDC5B7-5FC6-4D5B-91F2-E8D92CE73B69}">
      <dgm:prSet phldrT="[Text]" custT="1"/>
      <dgm:spPr>
        <a:solidFill>
          <a:srgbClr val="0070C0"/>
        </a:solidFill>
      </dgm:spPr>
      <dgm:t>
        <a:bodyPr/>
        <a:lstStyle/>
        <a:p>
          <a:pPr algn="ctr"/>
          <a:r>
            <a:rPr lang="sr-Latn-RS" sz="3000" b="1" dirty="0" smtClean="0"/>
            <a:t>Public Procurement Office</a:t>
          </a:r>
        </a:p>
      </dgm:t>
    </dgm:pt>
    <dgm:pt modelId="{CFB7F052-986D-4D6E-A339-E2761D3DA7D7}" type="parTrans" cxnId="{33A4AD4F-65DE-4B88-A731-15A31D7293CA}">
      <dgm:prSet/>
      <dgm:spPr/>
      <dgm:t>
        <a:bodyPr/>
        <a:lstStyle/>
        <a:p>
          <a:endParaRPr lang="en-US"/>
        </a:p>
      </dgm:t>
    </dgm:pt>
    <dgm:pt modelId="{FF04094C-5947-4485-88F0-AD8817ACCD9D}" type="sibTrans" cxnId="{33A4AD4F-65DE-4B88-A731-15A31D7293CA}">
      <dgm:prSet/>
      <dgm:spPr/>
      <dgm:t>
        <a:bodyPr/>
        <a:lstStyle/>
        <a:p>
          <a:endParaRPr lang="en-US"/>
        </a:p>
      </dgm:t>
    </dgm:pt>
    <dgm:pt modelId="{A435C3B0-ACF8-477B-BFC1-8F7B0709CFBA}">
      <dgm:prSet phldrT="[Text]"/>
      <dgm:spPr/>
      <dgm:t>
        <a:bodyPr/>
        <a:lstStyle/>
        <a:p>
          <a:endParaRPr lang="en-US" dirty="0"/>
        </a:p>
      </dgm:t>
    </dgm:pt>
    <dgm:pt modelId="{325B45BB-C4A7-459C-95B4-FFA91F9B8FD5}" type="parTrans" cxnId="{92F2E320-8881-4549-9A7C-2D94E4388768}">
      <dgm:prSet/>
      <dgm:spPr/>
      <dgm:t>
        <a:bodyPr/>
        <a:lstStyle/>
        <a:p>
          <a:endParaRPr lang="en-US"/>
        </a:p>
      </dgm:t>
    </dgm:pt>
    <dgm:pt modelId="{EC92C709-49CC-417A-8DE9-F14D6A39E898}" type="sibTrans" cxnId="{92F2E320-8881-4549-9A7C-2D94E4388768}">
      <dgm:prSet/>
      <dgm:spPr/>
      <dgm:t>
        <a:bodyPr/>
        <a:lstStyle/>
        <a:p>
          <a:endParaRPr lang="en-US"/>
        </a:p>
      </dgm:t>
    </dgm:pt>
    <dgm:pt modelId="{00E4ACDB-FBFB-47A4-9EC3-1FD4BE8DE772}">
      <dgm:prSet phldrT="[Text]"/>
      <dgm:spPr>
        <a:solidFill>
          <a:schemeClr val="accent5">
            <a:lumMod val="75000"/>
          </a:schemeClr>
        </a:solidFill>
        <a:ln>
          <a:solidFill>
            <a:schemeClr val="accent5">
              <a:lumMod val="60000"/>
              <a:lumOff val="40000"/>
            </a:schemeClr>
          </a:solidFill>
        </a:ln>
      </dgm:spPr>
      <dgm:t>
        <a:bodyPr/>
        <a:lstStyle/>
        <a:p>
          <a:pPr algn="ctr"/>
          <a:r>
            <a:rPr lang="en-US" altLang="sr-Latn-RS" b="1" dirty="0" smtClean="0">
              <a:solidFill>
                <a:schemeClr val="bg1"/>
              </a:solidFill>
            </a:rPr>
            <a:t>Republic Commission for the Protection of Rights in Public Procurement Procedures</a:t>
          </a:r>
          <a:endParaRPr lang="en-US" dirty="0">
            <a:solidFill>
              <a:schemeClr val="bg1"/>
            </a:solidFill>
          </a:endParaRPr>
        </a:p>
      </dgm:t>
    </dgm:pt>
    <dgm:pt modelId="{ED006FCB-C77C-4E50-95FF-3F2A33E87946}" type="sibTrans" cxnId="{6039BBDC-64C6-463B-92B3-7DD2E24DC54F}">
      <dgm:prSet/>
      <dgm:spPr/>
      <dgm:t>
        <a:bodyPr/>
        <a:lstStyle/>
        <a:p>
          <a:endParaRPr lang="en-US"/>
        </a:p>
      </dgm:t>
    </dgm:pt>
    <dgm:pt modelId="{481F27FC-B9FF-44F1-918D-00B21BC01C64}" type="parTrans" cxnId="{6039BBDC-64C6-463B-92B3-7DD2E24DC54F}">
      <dgm:prSet/>
      <dgm:spPr/>
      <dgm:t>
        <a:bodyPr/>
        <a:lstStyle/>
        <a:p>
          <a:endParaRPr lang="en-US"/>
        </a:p>
      </dgm:t>
    </dgm:pt>
    <dgm:pt modelId="{476E3451-D22E-4FFB-8022-B8EE7F672A0A}" type="pres">
      <dgm:prSet presAssocID="{1843A040-2775-4395-9FD6-DDC77AFBE01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70DDDB9-6BA4-45FE-8D8F-83B53AB5B217}" type="pres">
      <dgm:prSet presAssocID="{3FBDC5B7-5FC6-4D5B-91F2-E8D92CE73B69}" presName="parentText" presStyleLbl="node1" presStyleIdx="0" presStyleCnt="2" custLinFactNeighborX="1172" custLinFactNeighborY="-479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6D774EC-46D8-414E-9156-EFB83380EC87}" type="pres">
      <dgm:prSet presAssocID="{3FBDC5B7-5FC6-4D5B-91F2-E8D92CE73B69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4A4917-F7EB-4424-BEF9-61D4EAF16B7E}" type="pres">
      <dgm:prSet presAssocID="{00E4ACDB-FBFB-47A4-9EC3-1FD4BE8DE772}" presName="parentText" presStyleLbl="node1" presStyleIdx="1" presStyleCnt="2" custLinFactNeighborY="83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3A4AD4F-65DE-4B88-A731-15A31D7293CA}" srcId="{1843A040-2775-4395-9FD6-DDC77AFBE01A}" destId="{3FBDC5B7-5FC6-4D5B-91F2-E8D92CE73B69}" srcOrd="0" destOrd="0" parTransId="{CFB7F052-986D-4D6E-A339-E2761D3DA7D7}" sibTransId="{FF04094C-5947-4485-88F0-AD8817ACCD9D}"/>
    <dgm:cxn modelId="{92F2E320-8881-4549-9A7C-2D94E4388768}" srcId="{3FBDC5B7-5FC6-4D5B-91F2-E8D92CE73B69}" destId="{A435C3B0-ACF8-477B-BFC1-8F7B0709CFBA}" srcOrd="0" destOrd="0" parTransId="{325B45BB-C4A7-459C-95B4-FFA91F9B8FD5}" sibTransId="{EC92C709-49CC-417A-8DE9-F14D6A39E898}"/>
    <dgm:cxn modelId="{FA56DA98-2E3C-42D7-B3B4-6CEE6F1C11F9}" type="presOf" srcId="{3FBDC5B7-5FC6-4D5B-91F2-E8D92CE73B69}" destId="{570DDDB9-6BA4-45FE-8D8F-83B53AB5B217}" srcOrd="0" destOrd="0" presId="urn:microsoft.com/office/officeart/2005/8/layout/vList2"/>
    <dgm:cxn modelId="{4D75395C-65CB-4746-A0DD-32535D015A16}" type="presOf" srcId="{A435C3B0-ACF8-477B-BFC1-8F7B0709CFBA}" destId="{D6D774EC-46D8-414E-9156-EFB83380EC87}" srcOrd="0" destOrd="0" presId="urn:microsoft.com/office/officeart/2005/8/layout/vList2"/>
    <dgm:cxn modelId="{8D3907FD-7CBC-4CA5-B339-083FB937D493}" type="presOf" srcId="{1843A040-2775-4395-9FD6-DDC77AFBE01A}" destId="{476E3451-D22E-4FFB-8022-B8EE7F672A0A}" srcOrd="0" destOrd="0" presId="urn:microsoft.com/office/officeart/2005/8/layout/vList2"/>
    <dgm:cxn modelId="{FBB937C6-A410-4196-88D2-1DA46EF4B2A7}" type="presOf" srcId="{00E4ACDB-FBFB-47A4-9EC3-1FD4BE8DE772}" destId="{494A4917-F7EB-4424-BEF9-61D4EAF16B7E}" srcOrd="0" destOrd="0" presId="urn:microsoft.com/office/officeart/2005/8/layout/vList2"/>
    <dgm:cxn modelId="{6039BBDC-64C6-463B-92B3-7DD2E24DC54F}" srcId="{1843A040-2775-4395-9FD6-DDC77AFBE01A}" destId="{00E4ACDB-FBFB-47A4-9EC3-1FD4BE8DE772}" srcOrd="1" destOrd="0" parTransId="{481F27FC-B9FF-44F1-918D-00B21BC01C64}" sibTransId="{ED006FCB-C77C-4E50-95FF-3F2A33E87946}"/>
    <dgm:cxn modelId="{B9E86C4A-4109-4388-A434-322511C84F9C}" type="presParOf" srcId="{476E3451-D22E-4FFB-8022-B8EE7F672A0A}" destId="{570DDDB9-6BA4-45FE-8D8F-83B53AB5B217}" srcOrd="0" destOrd="0" presId="urn:microsoft.com/office/officeart/2005/8/layout/vList2"/>
    <dgm:cxn modelId="{754DB5E4-FAB8-4219-B4DA-1A5D5492FBD0}" type="presParOf" srcId="{476E3451-D22E-4FFB-8022-B8EE7F672A0A}" destId="{D6D774EC-46D8-414E-9156-EFB83380EC87}" srcOrd="1" destOrd="0" presId="urn:microsoft.com/office/officeart/2005/8/layout/vList2"/>
    <dgm:cxn modelId="{2677417F-67CC-4623-9268-4E96062DD8F1}" type="presParOf" srcId="{476E3451-D22E-4FFB-8022-B8EE7F672A0A}" destId="{494A4917-F7EB-4424-BEF9-61D4EAF16B7E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28D2387-F82F-461B-A902-5CBEB29FCF42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3B570BA-936E-4B27-AA1A-2E66FD903563}">
      <dgm:prSet custT="1"/>
      <dgm:spPr/>
      <dgm:t>
        <a:bodyPr/>
        <a:lstStyle/>
        <a:p>
          <a:pPr rtl="0"/>
          <a:r>
            <a:rPr lang="en-GB" altLang="sr-Latn-RS" sz="2200" b="1" dirty="0" smtClean="0">
              <a:solidFill>
                <a:schemeClr val="bg1"/>
              </a:solidFill>
            </a:rPr>
            <a:t>Framework</a:t>
          </a:r>
          <a:r>
            <a:rPr lang="en-GB" altLang="sr-Latn-RS" sz="2200" b="1" dirty="0" smtClean="0">
              <a:solidFill>
                <a:srgbClr val="002060"/>
              </a:solidFill>
            </a:rPr>
            <a:t> </a:t>
          </a:r>
          <a:r>
            <a:rPr lang="en-GB" altLang="sr-Latn-RS" sz="2200" b="1" dirty="0" smtClean="0">
              <a:solidFill>
                <a:schemeClr val="bg1"/>
              </a:solidFill>
            </a:rPr>
            <a:t>agreement</a:t>
          </a:r>
          <a:endParaRPr lang="en-US" sz="2200" dirty="0">
            <a:solidFill>
              <a:schemeClr val="bg1"/>
            </a:solidFill>
          </a:endParaRPr>
        </a:p>
      </dgm:t>
    </dgm:pt>
    <dgm:pt modelId="{7F69D7B3-B495-4E54-A7BC-28F1763F5482}" type="parTrans" cxnId="{850F54B9-3F9B-46AE-A334-2EE9DDEF5BB3}">
      <dgm:prSet/>
      <dgm:spPr/>
      <dgm:t>
        <a:bodyPr/>
        <a:lstStyle/>
        <a:p>
          <a:endParaRPr lang="en-US"/>
        </a:p>
      </dgm:t>
    </dgm:pt>
    <dgm:pt modelId="{A45D4C7F-B5A4-43C8-A997-55950F8C0562}" type="sibTrans" cxnId="{850F54B9-3F9B-46AE-A334-2EE9DDEF5BB3}">
      <dgm:prSet/>
      <dgm:spPr/>
      <dgm:t>
        <a:bodyPr/>
        <a:lstStyle/>
        <a:p>
          <a:endParaRPr lang="en-US"/>
        </a:p>
      </dgm:t>
    </dgm:pt>
    <dgm:pt modelId="{90738B16-02E4-4087-A154-690F65B295F8}">
      <dgm:prSet custT="1"/>
      <dgm:spPr/>
      <dgm:t>
        <a:bodyPr anchor="t"/>
        <a:lstStyle/>
        <a:p>
          <a:pPr marL="0" indent="0" algn="just" rtl="0">
            <a:tabLst/>
          </a:pPr>
          <a:r>
            <a:rPr lang="sr-Latn-RS" sz="1900" b="1" dirty="0" smtClean="0"/>
            <a:t> </a:t>
          </a:r>
          <a:r>
            <a:rPr lang="en-US" sz="1900" b="1" dirty="0" smtClean="0">
              <a:solidFill>
                <a:srgbClr val="002060"/>
              </a:solidFill>
            </a:rPr>
            <a:t>Special </a:t>
          </a:r>
          <a:r>
            <a:rPr lang="sr-Latn-RS" sz="1900" b="1" dirty="0" smtClean="0">
              <a:solidFill>
                <a:srgbClr val="002060"/>
              </a:solidFill>
            </a:rPr>
            <a:t>f</a:t>
          </a:r>
          <a:r>
            <a:rPr lang="en-US" sz="1900" b="1" dirty="0" err="1" smtClean="0">
              <a:solidFill>
                <a:srgbClr val="002060"/>
              </a:solidFill>
            </a:rPr>
            <a:t>orm</a:t>
          </a:r>
          <a:r>
            <a:rPr lang="en-US" sz="1900" b="1" dirty="0" smtClean="0">
              <a:solidFill>
                <a:srgbClr val="002060"/>
              </a:solidFill>
            </a:rPr>
            <a:t> of </a:t>
          </a:r>
          <a:r>
            <a:rPr lang="sr-Latn-RS" sz="1900" b="1" dirty="0" smtClean="0">
              <a:solidFill>
                <a:srgbClr val="002060"/>
              </a:solidFill>
            </a:rPr>
            <a:t>p</a:t>
          </a:r>
          <a:r>
            <a:rPr lang="en-US" sz="1900" b="1" dirty="0" err="1" smtClean="0">
              <a:solidFill>
                <a:srgbClr val="002060"/>
              </a:solidFill>
            </a:rPr>
            <a:t>ublic</a:t>
          </a:r>
          <a:r>
            <a:rPr lang="en-US" sz="1900" b="1" dirty="0" smtClean="0">
              <a:solidFill>
                <a:srgbClr val="002060"/>
              </a:solidFill>
            </a:rPr>
            <a:t> </a:t>
          </a:r>
          <a:r>
            <a:rPr lang="sr-Latn-RS" sz="1900" b="1" dirty="0" smtClean="0">
              <a:solidFill>
                <a:srgbClr val="002060"/>
              </a:solidFill>
            </a:rPr>
            <a:t>p</a:t>
          </a:r>
          <a:r>
            <a:rPr lang="en-US" sz="1900" b="1" dirty="0" err="1" smtClean="0">
              <a:solidFill>
                <a:srgbClr val="002060"/>
              </a:solidFill>
            </a:rPr>
            <a:t>rocurement</a:t>
          </a:r>
          <a:r>
            <a:rPr lang="en-US" sz="1900" b="1" dirty="0" smtClean="0">
              <a:solidFill>
                <a:srgbClr val="002060"/>
              </a:solidFill>
            </a:rPr>
            <a:t> </a:t>
          </a:r>
          <a:r>
            <a:rPr lang="sr-Latn-RS" sz="1900" b="1" dirty="0" smtClean="0">
              <a:solidFill>
                <a:srgbClr val="002060"/>
              </a:solidFill>
            </a:rPr>
            <a:t>p</a:t>
          </a:r>
          <a:r>
            <a:rPr lang="en-US" sz="1900" b="1" dirty="0" err="1" smtClean="0">
              <a:solidFill>
                <a:srgbClr val="002060"/>
              </a:solidFill>
            </a:rPr>
            <a:t>rocedure</a:t>
          </a:r>
          <a:endParaRPr lang="en-US" sz="1900" b="1" dirty="0">
            <a:solidFill>
              <a:srgbClr val="002060"/>
            </a:solidFill>
          </a:endParaRPr>
        </a:p>
      </dgm:t>
    </dgm:pt>
    <dgm:pt modelId="{4ABE0D0C-865C-4A9E-B52A-67E1E7A29ACC}" type="parTrans" cxnId="{48BA8300-E6C5-4E59-BA35-977FCB034367}">
      <dgm:prSet/>
      <dgm:spPr/>
      <dgm:t>
        <a:bodyPr/>
        <a:lstStyle/>
        <a:p>
          <a:endParaRPr lang="en-US"/>
        </a:p>
      </dgm:t>
    </dgm:pt>
    <dgm:pt modelId="{3A8B5045-ED8E-4975-B69A-2EADD6999E14}" type="sibTrans" cxnId="{48BA8300-E6C5-4E59-BA35-977FCB034367}">
      <dgm:prSet/>
      <dgm:spPr/>
      <dgm:t>
        <a:bodyPr/>
        <a:lstStyle/>
        <a:p>
          <a:endParaRPr lang="en-US"/>
        </a:p>
      </dgm:t>
    </dgm:pt>
    <dgm:pt modelId="{5903BA0C-F535-4BB7-9B90-E6D481F41C1D}">
      <dgm:prSet custT="1"/>
      <dgm:spPr/>
      <dgm:t>
        <a:bodyPr/>
        <a:lstStyle/>
        <a:p>
          <a:pPr rtl="0"/>
          <a:endParaRPr lang="sr-Latn-RS" sz="2100" b="1" dirty="0" smtClean="0"/>
        </a:p>
        <a:p>
          <a:pPr rtl="0"/>
          <a:r>
            <a:rPr lang="en-US" sz="2200" b="1" dirty="0" smtClean="0"/>
            <a:t>Centralized Public Procurement Bodies</a:t>
          </a:r>
        </a:p>
        <a:p>
          <a:pPr rtl="0"/>
          <a:endParaRPr lang="en-US" sz="2100" dirty="0"/>
        </a:p>
      </dgm:t>
    </dgm:pt>
    <dgm:pt modelId="{7C26F0EE-DDFF-4E6C-A539-19D694317F20}" type="parTrans" cxnId="{72B16E84-8A4A-4083-BB27-C6C46C4F108F}">
      <dgm:prSet/>
      <dgm:spPr/>
      <dgm:t>
        <a:bodyPr/>
        <a:lstStyle/>
        <a:p>
          <a:endParaRPr lang="en-US"/>
        </a:p>
      </dgm:t>
    </dgm:pt>
    <dgm:pt modelId="{D57EBBBF-2484-43DC-885D-0DD09F16B7D0}" type="sibTrans" cxnId="{72B16E84-8A4A-4083-BB27-C6C46C4F108F}">
      <dgm:prSet/>
      <dgm:spPr/>
      <dgm:t>
        <a:bodyPr/>
        <a:lstStyle/>
        <a:p>
          <a:endParaRPr lang="en-US"/>
        </a:p>
      </dgm:t>
    </dgm:pt>
    <dgm:pt modelId="{99B47E41-A240-4842-927F-ED25389C1605}">
      <dgm:prSet custT="1"/>
      <dgm:spPr/>
      <dgm:t>
        <a:bodyPr/>
        <a:lstStyle/>
        <a:p>
          <a:pPr algn="just" rtl="0">
            <a:lnSpc>
              <a:spcPct val="100000"/>
            </a:lnSpc>
            <a:spcAft>
              <a:spcPts val="0"/>
            </a:spcAft>
          </a:pPr>
          <a:r>
            <a:rPr lang="en-US" sz="1800" b="1" dirty="0" smtClean="0">
              <a:solidFill>
                <a:srgbClr val="002060"/>
              </a:solidFill>
            </a:rPr>
            <a:t>May be established at the national or provincial levels, or at the level of local self-government</a:t>
          </a:r>
          <a:endParaRPr lang="en-US" sz="1800" b="1" dirty="0">
            <a:solidFill>
              <a:srgbClr val="002060"/>
            </a:solidFill>
          </a:endParaRPr>
        </a:p>
      </dgm:t>
    </dgm:pt>
    <dgm:pt modelId="{CEA76331-1B38-486D-A5AB-3896BF038397}" type="parTrans" cxnId="{92B318AB-49B3-494E-BF72-AF166A68857E}">
      <dgm:prSet/>
      <dgm:spPr/>
      <dgm:t>
        <a:bodyPr/>
        <a:lstStyle/>
        <a:p>
          <a:endParaRPr lang="en-US"/>
        </a:p>
      </dgm:t>
    </dgm:pt>
    <dgm:pt modelId="{EE552189-4887-4B17-88EA-FED49C0CAAAC}" type="sibTrans" cxnId="{92B318AB-49B3-494E-BF72-AF166A68857E}">
      <dgm:prSet/>
      <dgm:spPr/>
      <dgm:t>
        <a:bodyPr/>
        <a:lstStyle/>
        <a:p>
          <a:endParaRPr lang="en-US"/>
        </a:p>
      </dgm:t>
    </dgm:pt>
    <dgm:pt modelId="{1FB7AB8D-0F04-4A53-BC28-A116EC73AD66}">
      <dgm:prSet custT="1"/>
      <dgm:spPr/>
      <dgm:t>
        <a:bodyPr anchor="t"/>
        <a:lstStyle/>
        <a:p>
          <a:pPr rtl="0"/>
          <a:r>
            <a:rPr lang="en-US" sz="2100" b="1" dirty="0" smtClean="0"/>
            <a:t>Joint conduct of procurement procedures by several contracting authorities</a:t>
          </a:r>
        </a:p>
        <a:p>
          <a:pPr rtl="0"/>
          <a:endParaRPr lang="en-US" sz="1700" dirty="0"/>
        </a:p>
      </dgm:t>
    </dgm:pt>
    <dgm:pt modelId="{E1DA2DA5-D80E-4463-83D2-586457B6FE49}" type="parTrans" cxnId="{CE5CF9D6-3970-4F80-9BF8-AD1841115307}">
      <dgm:prSet/>
      <dgm:spPr/>
      <dgm:t>
        <a:bodyPr/>
        <a:lstStyle/>
        <a:p>
          <a:endParaRPr lang="en-US"/>
        </a:p>
      </dgm:t>
    </dgm:pt>
    <dgm:pt modelId="{E6DBF083-664A-4F7A-84EC-F3DC1E42AEA3}" type="sibTrans" cxnId="{CE5CF9D6-3970-4F80-9BF8-AD1841115307}">
      <dgm:prSet/>
      <dgm:spPr/>
      <dgm:t>
        <a:bodyPr/>
        <a:lstStyle/>
        <a:p>
          <a:endParaRPr lang="en-US"/>
        </a:p>
      </dgm:t>
    </dgm:pt>
    <dgm:pt modelId="{D96D56DD-CC47-4AD5-B083-87E54216958D}">
      <dgm:prSet custT="1"/>
      <dgm:spPr/>
      <dgm:t>
        <a:bodyPr anchor="t"/>
        <a:lstStyle/>
        <a:p>
          <a:pPr marL="177800" indent="-177800" algn="just" rtl="0"/>
          <a:r>
            <a:rPr lang="en-US" sz="1900" b="1" dirty="0" smtClean="0">
              <a:solidFill>
                <a:srgbClr val="002060"/>
              </a:solidFill>
            </a:rPr>
            <a:t>Can be concluded after open or restricted procedure</a:t>
          </a:r>
          <a:endParaRPr lang="en-US" sz="1900" b="1" dirty="0">
            <a:solidFill>
              <a:srgbClr val="002060"/>
            </a:solidFill>
          </a:endParaRPr>
        </a:p>
      </dgm:t>
    </dgm:pt>
    <dgm:pt modelId="{1CFE8775-5979-4375-9ED6-A4601D81B683}" type="parTrans" cxnId="{86F6C37E-E96D-4ED6-9D32-C8628A0D4794}">
      <dgm:prSet/>
      <dgm:spPr/>
      <dgm:t>
        <a:bodyPr/>
        <a:lstStyle/>
        <a:p>
          <a:endParaRPr lang="en-US"/>
        </a:p>
      </dgm:t>
    </dgm:pt>
    <dgm:pt modelId="{D8C06E69-8652-40E7-A9A1-7209FAD8DF0C}" type="sibTrans" cxnId="{86F6C37E-E96D-4ED6-9D32-C8628A0D4794}">
      <dgm:prSet/>
      <dgm:spPr/>
      <dgm:t>
        <a:bodyPr/>
        <a:lstStyle/>
        <a:p>
          <a:endParaRPr lang="en-US"/>
        </a:p>
      </dgm:t>
    </dgm:pt>
    <dgm:pt modelId="{DF8F387F-14D4-403D-972E-565422C84A16}">
      <dgm:prSet custT="1"/>
      <dgm:spPr/>
      <dgm:t>
        <a:bodyPr anchor="t"/>
        <a:lstStyle/>
        <a:p>
          <a:pPr marL="171450" indent="0" algn="l"/>
          <a:endParaRPr lang="en-US" sz="1900" b="1" dirty="0"/>
        </a:p>
      </dgm:t>
    </dgm:pt>
    <dgm:pt modelId="{6BE408FB-DD4F-41B4-AEFC-412CC065989E}" type="parTrans" cxnId="{123156BF-A9E1-4BFF-8631-D3C1F486725A}">
      <dgm:prSet/>
      <dgm:spPr/>
      <dgm:t>
        <a:bodyPr/>
        <a:lstStyle/>
        <a:p>
          <a:endParaRPr lang="en-US"/>
        </a:p>
      </dgm:t>
    </dgm:pt>
    <dgm:pt modelId="{D5D56536-6DC5-4BF5-8D3A-0B181284678E}" type="sibTrans" cxnId="{123156BF-A9E1-4BFF-8631-D3C1F486725A}">
      <dgm:prSet/>
      <dgm:spPr/>
      <dgm:t>
        <a:bodyPr/>
        <a:lstStyle/>
        <a:p>
          <a:endParaRPr lang="en-US"/>
        </a:p>
      </dgm:t>
    </dgm:pt>
    <dgm:pt modelId="{0E9451D7-6108-4A50-94AC-901213419800}">
      <dgm:prSet custT="1"/>
      <dgm:spPr/>
      <dgm:t>
        <a:bodyPr/>
        <a:lstStyle/>
        <a:p>
          <a:pPr algn="just" rtl="0">
            <a:lnSpc>
              <a:spcPct val="100000"/>
            </a:lnSpc>
            <a:spcAft>
              <a:spcPts val="0"/>
            </a:spcAft>
          </a:pPr>
          <a:r>
            <a:rPr lang="en-US" sz="1800" b="1" dirty="0" smtClean="0">
              <a:solidFill>
                <a:srgbClr val="002060"/>
              </a:solidFill>
            </a:rPr>
            <a:t>The Administration for Joint Services of the Republic Bodies is the body for centralized public procurements for public authorities and organizations, including judicial authorities</a:t>
          </a:r>
          <a:endParaRPr lang="en-US" sz="1800" b="1" dirty="0">
            <a:solidFill>
              <a:srgbClr val="002060"/>
            </a:solidFill>
          </a:endParaRPr>
        </a:p>
      </dgm:t>
    </dgm:pt>
    <dgm:pt modelId="{AA214385-C780-4534-A410-28046302AAC1}" type="parTrans" cxnId="{6E50CC8D-10EE-488E-B4E4-C9C68C062E3A}">
      <dgm:prSet/>
      <dgm:spPr/>
      <dgm:t>
        <a:bodyPr/>
        <a:lstStyle/>
        <a:p>
          <a:endParaRPr lang="en-US"/>
        </a:p>
      </dgm:t>
    </dgm:pt>
    <dgm:pt modelId="{2F13E3C5-615E-403A-AA5A-873C326CB9EF}" type="sibTrans" cxnId="{6E50CC8D-10EE-488E-B4E4-C9C68C062E3A}">
      <dgm:prSet/>
      <dgm:spPr/>
      <dgm:t>
        <a:bodyPr/>
        <a:lstStyle/>
        <a:p>
          <a:endParaRPr lang="en-US"/>
        </a:p>
      </dgm:t>
    </dgm:pt>
    <dgm:pt modelId="{0304C867-6CC1-4EE2-9CAD-8FBFDCCCF43F}">
      <dgm:prSet custT="1"/>
      <dgm:spPr/>
      <dgm:t>
        <a:bodyPr/>
        <a:lstStyle/>
        <a:p>
          <a:pPr algn="just"/>
          <a:r>
            <a:rPr lang="en-US" sz="1800" b="1" dirty="0" smtClean="0">
              <a:solidFill>
                <a:srgbClr val="002060"/>
              </a:solidFill>
            </a:rPr>
            <a:t>Duty to divide public procurements by lots whenever possible</a:t>
          </a:r>
          <a:endParaRPr lang="en-US" sz="1800" b="1" dirty="0">
            <a:solidFill>
              <a:srgbClr val="002060"/>
            </a:solidFill>
          </a:endParaRPr>
        </a:p>
      </dgm:t>
    </dgm:pt>
    <dgm:pt modelId="{3A75B543-6635-4CF5-883C-214AC98E02CB}" type="parTrans" cxnId="{2F3705B2-F0C2-4E8F-A3AA-50A88B155039}">
      <dgm:prSet/>
      <dgm:spPr/>
      <dgm:t>
        <a:bodyPr/>
        <a:lstStyle/>
        <a:p>
          <a:endParaRPr lang="en-US"/>
        </a:p>
      </dgm:t>
    </dgm:pt>
    <dgm:pt modelId="{58847D0D-6DC5-4567-9227-257695B6C0E8}" type="sibTrans" cxnId="{2F3705B2-F0C2-4E8F-A3AA-50A88B155039}">
      <dgm:prSet/>
      <dgm:spPr/>
      <dgm:t>
        <a:bodyPr/>
        <a:lstStyle/>
        <a:p>
          <a:endParaRPr lang="en-US"/>
        </a:p>
      </dgm:t>
    </dgm:pt>
    <dgm:pt modelId="{2184A3CD-4D47-4728-87AE-8EE25A77B29D}">
      <dgm:prSet custT="1"/>
      <dgm:spPr/>
      <dgm:t>
        <a:bodyPr anchor="ctr"/>
        <a:lstStyle/>
        <a:p>
          <a:pPr algn="l">
            <a:lnSpc>
              <a:spcPct val="90000"/>
            </a:lnSpc>
            <a:spcBef>
              <a:spcPct val="0"/>
            </a:spcBef>
            <a:spcAft>
              <a:spcPct val="15000"/>
            </a:spcAft>
          </a:pPr>
          <a:endParaRPr lang="en-US" sz="2100" dirty="0"/>
        </a:p>
      </dgm:t>
    </dgm:pt>
    <dgm:pt modelId="{594CF7F8-F752-4B69-AFA4-A60F8154902E}" type="parTrans" cxnId="{A0C3E2C8-2B0C-4C5A-89EB-498667FDAFC8}">
      <dgm:prSet/>
      <dgm:spPr/>
      <dgm:t>
        <a:bodyPr/>
        <a:lstStyle/>
        <a:p>
          <a:endParaRPr lang="en-US"/>
        </a:p>
      </dgm:t>
    </dgm:pt>
    <dgm:pt modelId="{EDE48258-03FC-44ED-BA71-7845FA9A4B59}" type="sibTrans" cxnId="{A0C3E2C8-2B0C-4C5A-89EB-498667FDAFC8}">
      <dgm:prSet/>
      <dgm:spPr/>
      <dgm:t>
        <a:bodyPr/>
        <a:lstStyle/>
        <a:p>
          <a:endParaRPr lang="en-US"/>
        </a:p>
      </dgm:t>
    </dgm:pt>
    <dgm:pt modelId="{5CFA6FEC-2DA0-41C2-8FB2-ACE32BA6C0CD}">
      <dgm:prSet custT="1"/>
      <dgm:spPr/>
      <dgm:t>
        <a:bodyPr anchor="ctr"/>
        <a:lstStyle/>
        <a:p>
          <a:pPr algn="l">
            <a:lnSpc>
              <a:spcPct val="90000"/>
            </a:lnSpc>
            <a:spcBef>
              <a:spcPct val="0"/>
            </a:spcBef>
            <a:spcAft>
              <a:spcPct val="15000"/>
            </a:spcAft>
          </a:pPr>
          <a:endParaRPr lang="en-US" sz="2100" dirty="0" smtClean="0"/>
        </a:p>
      </dgm:t>
    </dgm:pt>
    <dgm:pt modelId="{40EF614C-3CBB-4162-AD3E-09A0A46C43F9}" type="parTrans" cxnId="{87AD2E6F-DBCA-441C-A780-6E845BBD4421}">
      <dgm:prSet/>
      <dgm:spPr/>
      <dgm:t>
        <a:bodyPr/>
        <a:lstStyle/>
        <a:p>
          <a:endParaRPr lang="en-US"/>
        </a:p>
      </dgm:t>
    </dgm:pt>
    <dgm:pt modelId="{E2765676-6028-4C3D-8522-6E91CD6EB67C}" type="sibTrans" cxnId="{87AD2E6F-DBCA-441C-A780-6E845BBD4421}">
      <dgm:prSet/>
      <dgm:spPr/>
      <dgm:t>
        <a:bodyPr/>
        <a:lstStyle/>
        <a:p>
          <a:endParaRPr lang="en-US"/>
        </a:p>
      </dgm:t>
    </dgm:pt>
    <dgm:pt modelId="{A9C14B64-035A-411C-AC38-8D853E06713C}">
      <dgm:prSet custT="1"/>
      <dgm:spPr/>
      <dgm:t>
        <a:bodyPr anchor="ctr"/>
        <a:lstStyle/>
        <a:p>
          <a:pPr algn="just" rtl="0">
            <a:lnSpc>
              <a:spcPct val="100000"/>
            </a:lnSpc>
            <a:spcBef>
              <a:spcPts val="2400"/>
            </a:spcBef>
            <a:spcAft>
              <a:spcPts val="0"/>
            </a:spcAft>
          </a:pPr>
          <a:r>
            <a:rPr lang="en-US" sz="1900" b="1" dirty="0" smtClean="0">
              <a:solidFill>
                <a:srgbClr val="002060"/>
              </a:solidFill>
            </a:rPr>
            <a:t>Targets of </a:t>
          </a:r>
          <a:r>
            <a:rPr lang="sr-Latn-RS" sz="1900" b="1" dirty="0" smtClean="0">
              <a:solidFill>
                <a:srgbClr val="002060"/>
              </a:solidFill>
            </a:rPr>
            <a:t>j</a:t>
          </a:r>
          <a:r>
            <a:rPr lang="en-US" sz="1900" b="1" dirty="0" err="1" smtClean="0">
              <a:solidFill>
                <a:srgbClr val="002060"/>
              </a:solidFill>
            </a:rPr>
            <a:t>oint</a:t>
          </a:r>
          <a:r>
            <a:rPr lang="en-US" sz="1900" b="1" dirty="0" smtClean="0">
              <a:solidFill>
                <a:srgbClr val="002060"/>
              </a:solidFill>
            </a:rPr>
            <a:t> conduct of</a:t>
          </a:r>
          <a:r>
            <a:rPr lang="sr-Latn-RS" sz="1900" b="1" dirty="0" smtClean="0">
              <a:solidFill>
                <a:srgbClr val="002060"/>
              </a:solidFill>
            </a:rPr>
            <a:t> </a:t>
          </a:r>
          <a:r>
            <a:rPr lang="en-US" sz="1900" b="1" dirty="0" smtClean="0">
              <a:solidFill>
                <a:srgbClr val="002060"/>
              </a:solidFill>
            </a:rPr>
            <a:t>public procurement procedures </a:t>
          </a:r>
          <a:endParaRPr lang="en-US" sz="2100" b="1" dirty="0">
            <a:solidFill>
              <a:srgbClr val="002060"/>
            </a:solidFill>
          </a:endParaRPr>
        </a:p>
      </dgm:t>
    </dgm:pt>
    <dgm:pt modelId="{6E8525EA-3A5B-4F25-8E6E-EE8580C4A39A}" type="parTrans" cxnId="{CDD221A2-BD03-42DC-8031-1010CB2D3C32}">
      <dgm:prSet/>
      <dgm:spPr/>
      <dgm:t>
        <a:bodyPr/>
        <a:lstStyle/>
        <a:p>
          <a:endParaRPr lang="en-US"/>
        </a:p>
      </dgm:t>
    </dgm:pt>
    <dgm:pt modelId="{0371B6D2-C963-483F-B26D-2DFB60D18A74}" type="sibTrans" cxnId="{CDD221A2-BD03-42DC-8031-1010CB2D3C32}">
      <dgm:prSet/>
      <dgm:spPr/>
      <dgm:t>
        <a:bodyPr/>
        <a:lstStyle/>
        <a:p>
          <a:endParaRPr lang="en-US"/>
        </a:p>
      </dgm:t>
    </dgm:pt>
    <dgm:pt modelId="{C450F9D8-0BB4-4CCD-9854-2149BB12C124}">
      <dgm:prSet custT="1"/>
      <dgm:spPr/>
      <dgm:t>
        <a:bodyPr anchor="ctr"/>
        <a:lstStyle/>
        <a:p>
          <a:pPr algn="just" rtl="0">
            <a:lnSpc>
              <a:spcPct val="100000"/>
            </a:lnSpc>
            <a:spcBef>
              <a:spcPts val="2400"/>
            </a:spcBef>
            <a:spcAft>
              <a:spcPts val="0"/>
            </a:spcAft>
          </a:pPr>
          <a:endParaRPr lang="en-US" sz="2100" b="1" dirty="0">
            <a:solidFill>
              <a:srgbClr val="002060"/>
            </a:solidFill>
          </a:endParaRPr>
        </a:p>
      </dgm:t>
    </dgm:pt>
    <dgm:pt modelId="{643DDE1F-FE70-4877-A628-BC6411E44920}" type="parTrans" cxnId="{18FE494C-1FEF-49CE-8F08-ACDFA23159A1}">
      <dgm:prSet/>
      <dgm:spPr/>
      <dgm:t>
        <a:bodyPr/>
        <a:lstStyle/>
        <a:p>
          <a:endParaRPr lang="en-US"/>
        </a:p>
      </dgm:t>
    </dgm:pt>
    <dgm:pt modelId="{C2729E36-CD51-4807-9493-29B5D166ADF7}" type="sibTrans" cxnId="{18FE494C-1FEF-49CE-8F08-ACDFA23159A1}">
      <dgm:prSet/>
      <dgm:spPr/>
      <dgm:t>
        <a:bodyPr/>
        <a:lstStyle/>
        <a:p>
          <a:endParaRPr lang="en-US"/>
        </a:p>
      </dgm:t>
    </dgm:pt>
    <dgm:pt modelId="{483CAC17-646C-47B2-93A4-1ADE1FAD5571}" type="pres">
      <dgm:prSet presAssocID="{628D2387-F82F-461B-A902-5CBEB29FCF4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6272132-C09D-4DE2-B7DB-66A28516F061}" type="pres">
      <dgm:prSet presAssocID="{43B570BA-936E-4B27-AA1A-2E66FD903563}" presName="linNode" presStyleCnt="0"/>
      <dgm:spPr/>
    </dgm:pt>
    <dgm:pt modelId="{19BED3FC-718D-42E8-9B77-5B6754C3E370}" type="pres">
      <dgm:prSet presAssocID="{43B570BA-936E-4B27-AA1A-2E66FD903563}" presName="parentText" presStyleLbl="node1" presStyleIdx="0" presStyleCnt="3" custLinFactNeighborX="1324" custLinFactNeighborY="-6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FA6346-7D35-43C9-87EB-C7146BF08C2D}" type="pres">
      <dgm:prSet presAssocID="{43B570BA-936E-4B27-AA1A-2E66FD903563}" presName="descendantText" presStyleLbl="alignAccFollowNode1" presStyleIdx="0" presStyleCnt="3" custScaleY="11371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493A6D-191D-449C-8301-500F54B5E3BD}" type="pres">
      <dgm:prSet presAssocID="{A45D4C7F-B5A4-43C8-A997-55950F8C0562}" presName="sp" presStyleCnt="0"/>
      <dgm:spPr/>
    </dgm:pt>
    <dgm:pt modelId="{CA1FDECC-D172-4023-9B5D-CF14440EE76F}" type="pres">
      <dgm:prSet presAssocID="{5903BA0C-F535-4BB7-9B90-E6D481F41C1D}" presName="linNode" presStyleCnt="0"/>
      <dgm:spPr/>
    </dgm:pt>
    <dgm:pt modelId="{4FA0F723-CB12-464B-AB3D-3C33AB2E1A64}" type="pres">
      <dgm:prSet presAssocID="{5903BA0C-F535-4BB7-9B90-E6D481F41C1D}" presName="parentText" presStyleLbl="node1" presStyleIdx="1" presStyleCnt="3" custScaleY="16287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0C6686-90D4-40A7-A8F1-CAD115A3A1FC}" type="pres">
      <dgm:prSet presAssocID="{5903BA0C-F535-4BB7-9B90-E6D481F41C1D}" presName="descendantText" presStyleLbl="alignAccFollowNode1" presStyleIdx="1" presStyleCnt="3" custScaleY="19046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B8B261B-916C-465C-AEE9-61599E6147D5}" type="pres">
      <dgm:prSet presAssocID="{D57EBBBF-2484-43DC-885D-0DD09F16B7D0}" presName="sp" presStyleCnt="0"/>
      <dgm:spPr/>
    </dgm:pt>
    <dgm:pt modelId="{88172D49-B925-4CED-BD1C-08093999FEE9}" type="pres">
      <dgm:prSet presAssocID="{1FB7AB8D-0F04-4A53-BC28-A116EC73AD66}" presName="linNode" presStyleCnt="0"/>
      <dgm:spPr/>
    </dgm:pt>
    <dgm:pt modelId="{50F1B0AB-751C-4AF5-99C2-82E3D4D81995}" type="pres">
      <dgm:prSet presAssocID="{1FB7AB8D-0F04-4A53-BC28-A116EC73AD66}" presName="parentText" presStyleLbl="node1" presStyleIdx="2" presStyleCnt="3" custScaleY="96580" custLinFactNeighborX="1324" custLinFactNeighborY="25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857136-A47C-444E-9C86-0799EC85AEC3}" type="pres">
      <dgm:prSet presAssocID="{1FB7AB8D-0F04-4A53-BC28-A116EC73AD66}" presName="descendantText" presStyleLbl="alignAccFollowNode1" presStyleIdx="2" presStyleCnt="3" custScaleY="111230" custLinFactNeighborX="-113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F3705B2-F0C2-4E8F-A3AA-50A88B155039}" srcId="{5903BA0C-F535-4BB7-9B90-E6D481F41C1D}" destId="{0304C867-6CC1-4EE2-9CAD-8FBFDCCCF43F}" srcOrd="2" destOrd="0" parTransId="{3A75B543-6635-4CF5-883C-214AC98E02CB}" sibTransId="{58847D0D-6DC5-4567-9227-257695B6C0E8}"/>
    <dgm:cxn modelId="{A0C3E2C8-2B0C-4C5A-89EB-498667FDAFC8}" srcId="{1FB7AB8D-0F04-4A53-BC28-A116EC73AD66}" destId="{2184A3CD-4D47-4728-87AE-8EE25A77B29D}" srcOrd="3" destOrd="0" parTransId="{594CF7F8-F752-4B69-AFA4-A60F8154902E}" sibTransId="{EDE48258-03FC-44ED-BA71-7845FA9A4B59}"/>
    <dgm:cxn modelId="{C2D728D7-D222-4AA3-8445-687FEB03F58A}" type="presOf" srcId="{0E9451D7-6108-4A50-94AC-901213419800}" destId="{EB0C6686-90D4-40A7-A8F1-CAD115A3A1FC}" srcOrd="0" destOrd="1" presId="urn:microsoft.com/office/officeart/2005/8/layout/vList5"/>
    <dgm:cxn modelId="{A54BEE73-D31E-415F-8A36-8F6CB0E5505D}" type="presOf" srcId="{0304C867-6CC1-4EE2-9CAD-8FBFDCCCF43F}" destId="{EB0C6686-90D4-40A7-A8F1-CAD115A3A1FC}" srcOrd="0" destOrd="2" presId="urn:microsoft.com/office/officeart/2005/8/layout/vList5"/>
    <dgm:cxn modelId="{123156BF-A9E1-4BFF-8631-D3C1F486725A}" srcId="{43B570BA-936E-4B27-AA1A-2E66FD903563}" destId="{DF8F387F-14D4-403D-972E-565422C84A16}" srcOrd="2" destOrd="0" parTransId="{6BE408FB-DD4F-41B4-AEFC-412CC065989E}" sibTransId="{D5D56536-6DC5-4BF5-8D3A-0B181284678E}"/>
    <dgm:cxn modelId="{CDD221A2-BD03-42DC-8031-1010CB2D3C32}" srcId="{1FB7AB8D-0F04-4A53-BC28-A116EC73AD66}" destId="{A9C14B64-035A-411C-AC38-8D853E06713C}" srcOrd="1" destOrd="0" parTransId="{6E8525EA-3A5B-4F25-8E6E-EE8580C4A39A}" sibTransId="{0371B6D2-C963-483F-B26D-2DFB60D18A74}"/>
    <dgm:cxn modelId="{72B16E84-8A4A-4083-BB27-C6C46C4F108F}" srcId="{628D2387-F82F-461B-A902-5CBEB29FCF42}" destId="{5903BA0C-F535-4BB7-9B90-E6D481F41C1D}" srcOrd="1" destOrd="0" parTransId="{7C26F0EE-DDFF-4E6C-A539-19D694317F20}" sibTransId="{D57EBBBF-2484-43DC-885D-0DD09F16B7D0}"/>
    <dgm:cxn modelId="{6E50CC8D-10EE-488E-B4E4-C9C68C062E3A}" srcId="{5903BA0C-F535-4BB7-9B90-E6D481F41C1D}" destId="{0E9451D7-6108-4A50-94AC-901213419800}" srcOrd="1" destOrd="0" parTransId="{AA214385-C780-4534-A410-28046302AAC1}" sibTransId="{2F13E3C5-615E-403A-AA5A-873C326CB9EF}"/>
    <dgm:cxn modelId="{3DA0D601-9726-40BF-8556-04BC09B4E4AD}" type="presOf" srcId="{1FB7AB8D-0F04-4A53-BC28-A116EC73AD66}" destId="{50F1B0AB-751C-4AF5-99C2-82E3D4D81995}" srcOrd="0" destOrd="0" presId="urn:microsoft.com/office/officeart/2005/8/layout/vList5"/>
    <dgm:cxn modelId="{28EAD8DA-D5A1-47CB-BB1A-165817B0D0E5}" type="presOf" srcId="{DF8F387F-14D4-403D-972E-565422C84A16}" destId="{E6FA6346-7D35-43C9-87EB-C7146BF08C2D}" srcOrd="0" destOrd="2" presId="urn:microsoft.com/office/officeart/2005/8/layout/vList5"/>
    <dgm:cxn modelId="{1DCDCAEE-89C4-4275-89F0-DA8295398F7F}" type="presOf" srcId="{C450F9D8-0BB4-4CCD-9854-2149BB12C124}" destId="{B6857136-A47C-444E-9C86-0799EC85AEC3}" srcOrd="0" destOrd="0" presId="urn:microsoft.com/office/officeart/2005/8/layout/vList5"/>
    <dgm:cxn modelId="{57B1E295-8203-4A55-9823-1AC952AFEDF3}" type="presOf" srcId="{5CFA6FEC-2DA0-41C2-8FB2-ACE32BA6C0CD}" destId="{B6857136-A47C-444E-9C86-0799EC85AEC3}" srcOrd="0" destOrd="2" presId="urn:microsoft.com/office/officeart/2005/8/layout/vList5"/>
    <dgm:cxn modelId="{850F54B9-3F9B-46AE-A334-2EE9DDEF5BB3}" srcId="{628D2387-F82F-461B-A902-5CBEB29FCF42}" destId="{43B570BA-936E-4B27-AA1A-2E66FD903563}" srcOrd="0" destOrd="0" parTransId="{7F69D7B3-B495-4E54-A7BC-28F1763F5482}" sibTransId="{A45D4C7F-B5A4-43C8-A997-55950F8C0562}"/>
    <dgm:cxn modelId="{18FE494C-1FEF-49CE-8F08-ACDFA23159A1}" srcId="{1FB7AB8D-0F04-4A53-BC28-A116EC73AD66}" destId="{C450F9D8-0BB4-4CCD-9854-2149BB12C124}" srcOrd="0" destOrd="0" parTransId="{643DDE1F-FE70-4877-A628-BC6411E44920}" sibTransId="{C2729E36-CD51-4807-9493-29B5D166ADF7}"/>
    <dgm:cxn modelId="{033942D7-DFBF-4743-8C20-2AF41369341A}" type="presOf" srcId="{99B47E41-A240-4842-927F-ED25389C1605}" destId="{EB0C6686-90D4-40A7-A8F1-CAD115A3A1FC}" srcOrd="0" destOrd="0" presId="urn:microsoft.com/office/officeart/2005/8/layout/vList5"/>
    <dgm:cxn modelId="{87AD2E6F-DBCA-441C-A780-6E845BBD4421}" srcId="{1FB7AB8D-0F04-4A53-BC28-A116EC73AD66}" destId="{5CFA6FEC-2DA0-41C2-8FB2-ACE32BA6C0CD}" srcOrd="2" destOrd="0" parTransId="{40EF614C-3CBB-4162-AD3E-09A0A46C43F9}" sibTransId="{E2765676-6028-4C3D-8522-6E91CD6EB67C}"/>
    <dgm:cxn modelId="{8A2EBAAA-30E7-4E51-B934-1F9D71DCA26F}" type="presOf" srcId="{628D2387-F82F-461B-A902-5CBEB29FCF42}" destId="{483CAC17-646C-47B2-93A4-1ADE1FAD5571}" srcOrd="0" destOrd="0" presId="urn:microsoft.com/office/officeart/2005/8/layout/vList5"/>
    <dgm:cxn modelId="{92B318AB-49B3-494E-BF72-AF166A68857E}" srcId="{5903BA0C-F535-4BB7-9B90-E6D481F41C1D}" destId="{99B47E41-A240-4842-927F-ED25389C1605}" srcOrd="0" destOrd="0" parTransId="{CEA76331-1B38-486D-A5AB-3896BF038397}" sibTransId="{EE552189-4887-4B17-88EA-FED49C0CAAAC}"/>
    <dgm:cxn modelId="{204D1039-4574-43BB-B2F3-85990683AE41}" type="presOf" srcId="{90738B16-02E4-4087-A154-690F65B295F8}" destId="{E6FA6346-7D35-43C9-87EB-C7146BF08C2D}" srcOrd="0" destOrd="0" presId="urn:microsoft.com/office/officeart/2005/8/layout/vList5"/>
    <dgm:cxn modelId="{D0D6F0A4-2729-4BEA-ADC3-91301B0D8D7C}" type="presOf" srcId="{2184A3CD-4D47-4728-87AE-8EE25A77B29D}" destId="{B6857136-A47C-444E-9C86-0799EC85AEC3}" srcOrd="0" destOrd="3" presId="urn:microsoft.com/office/officeart/2005/8/layout/vList5"/>
    <dgm:cxn modelId="{48BA8300-E6C5-4E59-BA35-977FCB034367}" srcId="{43B570BA-936E-4B27-AA1A-2E66FD903563}" destId="{90738B16-02E4-4087-A154-690F65B295F8}" srcOrd="0" destOrd="0" parTransId="{4ABE0D0C-865C-4A9E-B52A-67E1E7A29ACC}" sibTransId="{3A8B5045-ED8E-4975-B69A-2EADD6999E14}"/>
    <dgm:cxn modelId="{CE5CF9D6-3970-4F80-9BF8-AD1841115307}" srcId="{628D2387-F82F-461B-A902-5CBEB29FCF42}" destId="{1FB7AB8D-0F04-4A53-BC28-A116EC73AD66}" srcOrd="2" destOrd="0" parTransId="{E1DA2DA5-D80E-4463-83D2-586457B6FE49}" sibTransId="{E6DBF083-664A-4F7A-84EC-F3DC1E42AEA3}"/>
    <dgm:cxn modelId="{290DDC8A-EAA5-411D-88A8-FA2B11D84005}" type="presOf" srcId="{43B570BA-936E-4B27-AA1A-2E66FD903563}" destId="{19BED3FC-718D-42E8-9B77-5B6754C3E370}" srcOrd="0" destOrd="0" presId="urn:microsoft.com/office/officeart/2005/8/layout/vList5"/>
    <dgm:cxn modelId="{A929168F-F415-4840-8E31-55287A1CB7CB}" type="presOf" srcId="{A9C14B64-035A-411C-AC38-8D853E06713C}" destId="{B6857136-A47C-444E-9C86-0799EC85AEC3}" srcOrd="0" destOrd="1" presId="urn:microsoft.com/office/officeart/2005/8/layout/vList5"/>
    <dgm:cxn modelId="{EE59287F-B2F9-4CB4-981E-36C0C2091172}" type="presOf" srcId="{5903BA0C-F535-4BB7-9B90-E6D481F41C1D}" destId="{4FA0F723-CB12-464B-AB3D-3C33AB2E1A64}" srcOrd="0" destOrd="0" presId="urn:microsoft.com/office/officeart/2005/8/layout/vList5"/>
    <dgm:cxn modelId="{6325AA3E-02C1-463B-B856-F48CE228EF32}" type="presOf" srcId="{D96D56DD-CC47-4AD5-B083-87E54216958D}" destId="{E6FA6346-7D35-43C9-87EB-C7146BF08C2D}" srcOrd="0" destOrd="1" presId="urn:microsoft.com/office/officeart/2005/8/layout/vList5"/>
    <dgm:cxn modelId="{86F6C37E-E96D-4ED6-9D32-C8628A0D4794}" srcId="{43B570BA-936E-4B27-AA1A-2E66FD903563}" destId="{D96D56DD-CC47-4AD5-B083-87E54216958D}" srcOrd="1" destOrd="0" parTransId="{1CFE8775-5979-4375-9ED6-A4601D81B683}" sibTransId="{D8C06E69-8652-40E7-A9A1-7209FAD8DF0C}"/>
    <dgm:cxn modelId="{843809E8-0FAD-457D-9D15-5557378C28A8}" type="presParOf" srcId="{483CAC17-646C-47B2-93A4-1ADE1FAD5571}" destId="{F6272132-C09D-4DE2-B7DB-66A28516F061}" srcOrd="0" destOrd="0" presId="urn:microsoft.com/office/officeart/2005/8/layout/vList5"/>
    <dgm:cxn modelId="{FFC4FB05-B614-4E87-B1A7-E7A0462B009B}" type="presParOf" srcId="{F6272132-C09D-4DE2-B7DB-66A28516F061}" destId="{19BED3FC-718D-42E8-9B77-5B6754C3E370}" srcOrd="0" destOrd="0" presId="urn:microsoft.com/office/officeart/2005/8/layout/vList5"/>
    <dgm:cxn modelId="{4FCF4956-1920-4706-B1D0-BD3A409CBB90}" type="presParOf" srcId="{F6272132-C09D-4DE2-B7DB-66A28516F061}" destId="{E6FA6346-7D35-43C9-87EB-C7146BF08C2D}" srcOrd="1" destOrd="0" presId="urn:microsoft.com/office/officeart/2005/8/layout/vList5"/>
    <dgm:cxn modelId="{66CF3B26-4DC0-4B1C-8A28-FCBA6DBFB694}" type="presParOf" srcId="{483CAC17-646C-47B2-93A4-1ADE1FAD5571}" destId="{86493A6D-191D-449C-8301-500F54B5E3BD}" srcOrd="1" destOrd="0" presId="urn:microsoft.com/office/officeart/2005/8/layout/vList5"/>
    <dgm:cxn modelId="{0A17B3CD-C077-48BA-B8FF-0D56A7157EDF}" type="presParOf" srcId="{483CAC17-646C-47B2-93A4-1ADE1FAD5571}" destId="{CA1FDECC-D172-4023-9B5D-CF14440EE76F}" srcOrd="2" destOrd="0" presId="urn:microsoft.com/office/officeart/2005/8/layout/vList5"/>
    <dgm:cxn modelId="{5E5E2FAA-752D-44C1-9129-189B8BC66E9E}" type="presParOf" srcId="{CA1FDECC-D172-4023-9B5D-CF14440EE76F}" destId="{4FA0F723-CB12-464B-AB3D-3C33AB2E1A64}" srcOrd="0" destOrd="0" presId="urn:microsoft.com/office/officeart/2005/8/layout/vList5"/>
    <dgm:cxn modelId="{FC934D93-E528-4F96-BA72-E4636C4A2A41}" type="presParOf" srcId="{CA1FDECC-D172-4023-9B5D-CF14440EE76F}" destId="{EB0C6686-90D4-40A7-A8F1-CAD115A3A1FC}" srcOrd="1" destOrd="0" presId="urn:microsoft.com/office/officeart/2005/8/layout/vList5"/>
    <dgm:cxn modelId="{5E86AF63-CFA7-461B-BC8F-5A2EC466300E}" type="presParOf" srcId="{483CAC17-646C-47B2-93A4-1ADE1FAD5571}" destId="{3B8B261B-916C-465C-AEE9-61599E6147D5}" srcOrd="3" destOrd="0" presId="urn:microsoft.com/office/officeart/2005/8/layout/vList5"/>
    <dgm:cxn modelId="{D2575E71-F932-4F2B-819B-7973E91A9796}" type="presParOf" srcId="{483CAC17-646C-47B2-93A4-1ADE1FAD5571}" destId="{88172D49-B925-4CED-BD1C-08093999FEE9}" srcOrd="4" destOrd="0" presId="urn:microsoft.com/office/officeart/2005/8/layout/vList5"/>
    <dgm:cxn modelId="{B55BA7EA-CD0F-447A-AD7D-8261328A366B}" type="presParOf" srcId="{88172D49-B925-4CED-BD1C-08093999FEE9}" destId="{50F1B0AB-751C-4AF5-99C2-82E3D4D81995}" srcOrd="0" destOrd="0" presId="urn:microsoft.com/office/officeart/2005/8/layout/vList5"/>
    <dgm:cxn modelId="{51ADAEE7-285F-4E2A-ACA0-03DB1C6E40B7}" type="presParOf" srcId="{88172D49-B925-4CED-BD1C-08093999FEE9}" destId="{B6857136-A47C-444E-9C86-0799EC85AEC3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659D3AE-6794-482E-AF3A-8F48FC3DE932}" type="doc">
      <dgm:prSet loTypeId="urn:microsoft.com/office/officeart/2005/8/layout/process1" loCatId="process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endParaRPr lang="en-GB"/>
        </a:p>
      </dgm:t>
    </dgm:pt>
    <dgm:pt modelId="{882CD22C-1094-4979-BE57-388143B419D6}">
      <dgm:prSet phldrT="[Text]" custT="1"/>
      <dgm:spPr/>
      <dgm:t>
        <a:bodyPr/>
        <a:lstStyle/>
        <a:p>
          <a:r>
            <a:rPr lang="en-GB" sz="2400" b="1" noProof="0" dirty="0" smtClean="0">
              <a:solidFill>
                <a:srgbClr val="002060"/>
              </a:solidFill>
            </a:rPr>
            <a:t>Implementing public procurement procedure</a:t>
          </a:r>
          <a:endParaRPr lang="en-GB" sz="2400" b="1" dirty="0">
            <a:solidFill>
              <a:srgbClr val="002060"/>
            </a:solidFill>
          </a:endParaRPr>
        </a:p>
      </dgm:t>
    </dgm:pt>
    <dgm:pt modelId="{F96A867F-F908-4F80-8C51-AB27119C70B0}" type="parTrans" cxnId="{3747FF98-3598-431E-87FA-13A6F3DC74B7}">
      <dgm:prSet/>
      <dgm:spPr/>
      <dgm:t>
        <a:bodyPr/>
        <a:lstStyle/>
        <a:p>
          <a:endParaRPr lang="en-GB"/>
        </a:p>
      </dgm:t>
    </dgm:pt>
    <dgm:pt modelId="{E6115378-FC45-47B0-87FF-90BFACF8D1B3}" type="sibTrans" cxnId="{3747FF98-3598-431E-87FA-13A6F3DC74B7}">
      <dgm:prSet/>
      <dgm:spPr/>
      <dgm:t>
        <a:bodyPr/>
        <a:lstStyle/>
        <a:p>
          <a:endParaRPr lang="en-GB"/>
        </a:p>
      </dgm:t>
    </dgm:pt>
    <dgm:pt modelId="{04FF1CD9-F79E-47E2-8FBB-568ABB3F0FDB}">
      <dgm:prSet phldrT="[Text]" custT="1"/>
      <dgm:spPr/>
      <dgm:t>
        <a:bodyPr/>
        <a:lstStyle/>
        <a:p>
          <a:pPr algn="ctr">
            <a:lnSpc>
              <a:spcPct val="100000"/>
            </a:lnSpc>
          </a:pPr>
          <a:r>
            <a:rPr lang="en-GB" sz="2500" b="1" noProof="0" dirty="0" smtClean="0">
              <a:solidFill>
                <a:srgbClr val="002060"/>
              </a:solidFill>
            </a:rPr>
            <a:t>Planning</a:t>
          </a:r>
          <a:endParaRPr lang="en-GB" sz="2500" b="1" dirty="0">
            <a:solidFill>
              <a:srgbClr val="002060"/>
            </a:solidFill>
          </a:endParaRPr>
        </a:p>
      </dgm:t>
    </dgm:pt>
    <dgm:pt modelId="{2F7D21AE-51F9-4AC9-B699-8A95E3BD2613}" type="sibTrans" cxnId="{80581B4F-BF4C-4570-8794-89BF029D55A2}">
      <dgm:prSet/>
      <dgm:spPr/>
      <dgm:t>
        <a:bodyPr/>
        <a:lstStyle/>
        <a:p>
          <a:endParaRPr lang="en-GB"/>
        </a:p>
      </dgm:t>
    </dgm:pt>
    <dgm:pt modelId="{4B87ED91-0183-486C-B655-A98394D3A2A7}" type="parTrans" cxnId="{80581B4F-BF4C-4570-8794-89BF029D55A2}">
      <dgm:prSet/>
      <dgm:spPr/>
      <dgm:t>
        <a:bodyPr/>
        <a:lstStyle/>
        <a:p>
          <a:endParaRPr lang="en-GB"/>
        </a:p>
      </dgm:t>
    </dgm:pt>
    <dgm:pt modelId="{3BA6F4C1-83E4-4287-B9E4-9A0E5D672030}">
      <dgm:prSet phldrT="[Text]" custT="1"/>
      <dgm:spPr/>
      <dgm:t>
        <a:bodyPr/>
        <a:lstStyle/>
        <a:p>
          <a:pPr marL="0" indent="0" algn="l">
            <a:lnSpc>
              <a:spcPct val="90000"/>
            </a:lnSpc>
          </a:pPr>
          <a:r>
            <a:rPr lang="en-GB" sz="1400" b="1" dirty="0" smtClean="0">
              <a:solidFill>
                <a:srgbClr val="000066"/>
              </a:solidFill>
              <a:latin typeface="Calibri" pitchFamily="34" charset="0"/>
              <a:cs typeface="Calibri" pitchFamily="34" charset="0"/>
            </a:rPr>
            <a:t>Submission to PPO and SAI</a:t>
          </a:r>
          <a:r>
            <a:rPr lang="bs-Latn-BA" sz="1400" b="1" dirty="0" smtClean="0">
              <a:solidFill>
                <a:srgbClr val="000066"/>
              </a:solidFill>
              <a:latin typeface="Calibri" pitchFamily="34" charset="0"/>
              <a:cs typeface="Calibri" pitchFamily="34" charset="0"/>
            </a:rPr>
            <a:t> </a:t>
          </a:r>
          <a:r>
            <a:rPr lang="en-GB" sz="1400" b="1" dirty="0" smtClean="0">
              <a:solidFill>
                <a:srgbClr val="000066"/>
              </a:solidFill>
              <a:latin typeface="Calibri" pitchFamily="34" charset="0"/>
              <a:cs typeface="Calibri" pitchFamily="34" charset="0"/>
            </a:rPr>
            <a:t>- Procurement plan</a:t>
          </a:r>
          <a:r>
            <a:rPr lang="bs-Latn-BA" sz="1400" b="1" dirty="0" smtClean="0">
              <a:solidFill>
                <a:srgbClr val="000066"/>
              </a:solidFill>
              <a:latin typeface="Calibri" pitchFamily="34" charset="0"/>
              <a:cs typeface="Calibri" pitchFamily="34" charset="0"/>
            </a:rPr>
            <a:t>                                    - </a:t>
          </a:r>
          <a:r>
            <a:rPr lang="en-GB" sz="1400" b="1" dirty="0" smtClean="0">
              <a:solidFill>
                <a:srgbClr val="000066"/>
              </a:solidFill>
              <a:latin typeface="Calibri" pitchFamily="34" charset="0"/>
              <a:cs typeface="Calibri" pitchFamily="34" charset="0"/>
            </a:rPr>
            <a:t>Amendments to the plan</a:t>
          </a:r>
          <a:r>
            <a:rPr lang="bs-Latn-BA" sz="1400" b="1" dirty="0" smtClean="0">
              <a:solidFill>
                <a:srgbClr val="000066"/>
              </a:solidFill>
              <a:latin typeface="Calibri" pitchFamily="34" charset="0"/>
              <a:cs typeface="Calibri" pitchFamily="34" charset="0"/>
            </a:rPr>
            <a:t>                                              - </a:t>
          </a:r>
          <a:r>
            <a:rPr lang="en-GB" sz="1400" b="1" dirty="0" smtClean="0">
              <a:solidFill>
                <a:srgbClr val="000066"/>
              </a:solidFill>
              <a:latin typeface="Calibri" pitchFamily="34" charset="0"/>
              <a:cs typeface="Calibri" pitchFamily="34" charset="0"/>
            </a:rPr>
            <a:t>Report on</a:t>
          </a:r>
          <a:r>
            <a:rPr lang="sr-Latn-RS" sz="1400" b="1" dirty="0" smtClean="0">
              <a:solidFill>
                <a:srgbClr val="000066"/>
              </a:solidFill>
              <a:latin typeface="Calibri" pitchFamily="34" charset="0"/>
              <a:cs typeface="Calibri" pitchFamily="34" charset="0"/>
            </a:rPr>
            <a:t> </a:t>
          </a:r>
          <a:r>
            <a:rPr lang="en-GB" sz="1400" b="1" dirty="0" smtClean="0">
              <a:solidFill>
                <a:srgbClr val="000066"/>
              </a:solidFill>
              <a:latin typeface="Calibri" pitchFamily="34" charset="0"/>
              <a:cs typeface="Calibri" pitchFamily="34" charset="0"/>
            </a:rPr>
            <a:t>implementation</a:t>
          </a:r>
          <a:r>
            <a:rPr lang="sr-Latn-RS" sz="1400" b="1" dirty="0" smtClean="0">
              <a:solidFill>
                <a:srgbClr val="000066"/>
              </a:solidFill>
              <a:latin typeface="Calibri" pitchFamily="34" charset="0"/>
              <a:cs typeface="Calibri" pitchFamily="34" charset="0"/>
            </a:rPr>
            <a:t>  </a:t>
          </a:r>
          <a:r>
            <a:rPr lang="en-GB" sz="1400" b="1" dirty="0" smtClean="0">
              <a:solidFill>
                <a:srgbClr val="000066"/>
              </a:solidFill>
              <a:latin typeface="Calibri" pitchFamily="34" charset="0"/>
              <a:cs typeface="Calibri" pitchFamily="34" charset="0"/>
            </a:rPr>
            <a:t>of the plan</a:t>
          </a:r>
          <a:r>
            <a:rPr lang="bs-Latn-BA" sz="1200" b="1" dirty="0" smtClean="0">
              <a:solidFill>
                <a:srgbClr val="000066"/>
              </a:solidFill>
              <a:latin typeface="Calibri" pitchFamily="34" charset="0"/>
              <a:cs typeface="Calibri" pitchFamily="34" charset="0"/>
            </a:rPr>
            <a:t> </a:t>
          </a:r>
        </a:p>
      </dgm:t>
    </dgm:pt>
    <dgm:pt modelId="{91EC2918-BFF3-4F62-BB20-7EBD500B0229}" type="sibTrans" cxnId="{73CBBB92-81B3-4E08-9CBC-5264784EC825}">
      <dgm:prSet/>
      <dgm:spPr/>
      <dgm:t>
        <a:bodyPr/>
        <a:lstStyle/>
        <a:p>
          <a:endParaRPr lang="en-US"/>
        </a:p>
      </dgm:t>
    </dgm:pt>
    <dgm:pt modelId="{991F5E30-F0D3-4E7D-8208-0E1C994C43FA}" type="parTrans" cxnId="{73CBBB92-81B3-4E08-9CBC-5264784EC825}">
      <dgm:prSet/>
      <dgm:spPr/>
      <dgm:t>
        <a:bodyPr/>
        <a:lstStyle/>
        <a:p>
          <a:endParaRPr lang="en-US"/>
        </a:p>
      </dgm:t>
    </dgm:pt>
    <dgm:pt modelId="{655E6834-E366-4C10-A04B-3E5F6C7C2B8B}">
      <dgm:prSet phldrT="[Text]" custT="1"/>
      <dgm:spPr/>
      <dgm:t>
        <a:bodyPr/>
        <a:lstStyle/>
        <a:p>
          <a:pPr marL="88900" indent="-88900" algn="l">
            <a:lnSpc>
              <a:spcPct val="90000"/>
            </a:lnSpc>
          </a:pPr>
          <a:r>
            <a:rPr lang="bs-Latn-BA" sz="1400" b="1" dirty="0" smtClean="0">
              <a:solidFill>
                <a:srgbClr val="000066"/>
              </a:solidFill>
              <a:latin typeface="Calibri" pitchFamily="34" charset="0"/>
              <a:cs typeface="Calibri" pitchFamily="34" charset="0"/>
            </a:rPr>
            <a:t> </a:t>
          </a:r>
          <a:r>
            <a:rPr lang="en-GB" sz="1400" b="1" dirty="0" smtClean="0">
              <a:solidFill>
                <a:srgbClr val="000066"/>
              </a:solidFill>
              <a:latin typeface="Calibri" pitchFamily="34" charset="0"/>
              <a:cs typeface="Calibri" pitchFamily="34" charset="0"/>
            </a:rPr>
            <a:t>Cost-effectiveness  of </a:t>
          </a:r>
          <a:r>
            <a:rPr lang="sr-Latn-RS" sz="1400" b="1" dirty="0" smtClean="0">
              <a:solidFill>
                <a:srgbClr val="000066"/>
              </a:solidFill>
              <a:latin typeface="Calibri" pitchFamily="34" charset="0"/>
              <a:cs typeface="Calibri" pitchFamily="34" charset="0"/>
            </a:rPr>
            <a:t> </a:t>
          </a:r>
          <a:r>
            <a:rPr lang="en-GB" sz="1400" b="1" dirty="0" smtClean="0">
              <a:solidFill>
                <a:srgbClr val="000066"/>
              </a:solidFill>
              <a:latin typeface="Calibri" pitchFamily="34" charset="0"/>
              <a:cs typeface="Calibri" pitchFamily="34" charset="0"/>
            </a:rPr>
            <a:t>procurement</a:t>
          </a:r>
          <a:endParaRPr lang="bs-Latn-BA" sz="1400" b="1" dirty="0" smtClean="0">
            <a:solidFill>
              <a:srgbClr val="000066"/>
            </a:solidFill>
            <a:latin typeface="Calibri" pitchFamily="34" charset="0"/>
            <a:cs typeface="Calibri" pitchFamily="34" charset="0"/>
          </a:endParaRPr>
        </a:p>
      </dgm:t>
    </dgm:pt>
    <dgm:pt modelId="{DEAC20F3-7F9C-4D5E-9AE1-1DBF0641AE98}" type="sibTrans" cxnId="{406F855A-2176-46A9-81CF-B09E24AD920C}">
      <dgm:prSet/>
      <dgm:spPr/>
      <dgm:t>
        <a:bodyPr/>
        <a:lstStyle/>
        <a:p>
          <a:endParaRPr lang="en-US"/>
        </a:p>
      </dgm:t>
    </dgm:pt>
    <dgm:pt modelId="{8E165896-63B6-4FCB-B86A-BC7D571ED691}" type="parTrans" cxnId="{406F855A-2176-46A9-81CF-B09E24AD920C}">
      <dgm:prSet/>
      <dgm:spPr/>
      <dgm:t>
        <a:bodyPr/>
        <a:lstStyle/>
        <a:p>
          <a:endParaRPr lang="en-US"/>
        </a:p>
      </dgm:t>
    </dgm:pt>
    <dgm:pt modelId="{7724D4A2-633A-4CD8-A1C1-FDF7ADC7DFCA}">
      <dgm:prSet phldrT="[Text]" custT="1"/>
      <dgm:spPr/>
      <dgm:t>
        <a:bodyPr/>
        <a:lstStyle/>
        <a:p>
          <a:pPr marL="0" indent="0" algn="l">
            <a:lnSpc>
              <a:spcPct val="90000"/>
            </a:lnSpc>
          </a:pPr>
          <a:r>
            <a:rPr lang="sr-Latn-RS" sz="1500" b="0" noProof="0" dirty="0" smtClean="0">
              <a:latin typeface="Calibri" pitchFamily="34" charset="0"/>
              <a:cs typeface="Calibri" pitchFamily="34" charset="0"/>
            </a:rPr>
            <a:t> </a:t>
          </a:r>
          <a:r>
            <a:rPr lang="en-GB" sz="1400" b="1" noProof="0" dirty="0" smtClean="0">
              <a:solidFill>
                <a:srgbClr val="000066"/>
              </a:solidFill>
              <a:latin typeface="Calibri" pitchFamily="34" charset="0"/>
              <a:cs typeface="Calibri" pitchFamily="34" charset="0"/>
            </a:rPr>
            <a:t>Market research</a:t>
          </a:r>
          <a:endParaRPr lang="en-GB" sz="1400" b="1" noProof="0" dirty="0">
            <a:solidFill>
              <a:srgbClr val="000066"/>
            </a:solidFill>
            <a:latin typeface="Calibri" pitchFamily="34" charset="0"/>
            <a:cs typeface="Calibri" pitchFamily="34" charset="0"/>
          </a:endParaRPr>
        </a:p>
      </dgm:t>
    </dgm:pt>
    <dgm:pt modelId="{6D524120-176F-4177-812A-7223D71E0673}" type="sibTrans" cxnId="{454CFE27-C637-4493-8A6F-4009A6589B5F}">
      <dgm:prSet/>
      <dgm:spPr/>
      <dgm:t>
        <a:bodyPr/>
        <a:lstStyle/>
        <a:p>
          <a:endParaRPr lang="en-US"/>
        </a:p>
      </dgm:t>
    </dgm:pt>
    <dgm:pt modelId="{6CDA76A2-417F-4E8C-9D8D-69046DBCD11D}" type="parTrans" cxnId="{454CFE27-C637-4493-8A6F-4009A6589B5F}">
      <dgm:prSet/>
      <dgm:spPr/>
      <dgm:t>
        <a:bodyPr/>
        <a:lstStyle/>
        <a:p>
          <a:endParaRPr lang="en-US"/>
        </a:p>
      </dgm:t>
    </dgm:pt>
    <dgm:pt modelId="{CAD737F7-47DB-41CF-B83D-993B137D4212}">
      <dgm:prSet phldrT="[Text]" custT="1"/>
      <dgm:spPr/>
      <dgm:t>
        <a:bodyPr/>
        <a:lstStyle/>
        <a:p>
          <a:r>
            <a:rPr lang="en-GB" sz="2400" b="1" noProof="0" dirty="0" smtClean="0">
              <a:solidFill>
                <a:srgbClr val="002060"/>
              </a:solidFill>
            </a:rPr>
            <a:t>Implementing the contract</a:t>
          </a:r>
          <a:endParaRPr lang="en-GB" sz="2400" b="1" dirty="0">
            <a:solidFill>
              <a:srgbClr val="002060"/>
            </a:solidFill>
          </a:endParaRPr>
        </a:p>
      </dgm:t>
    </dgm:pt>
    <dgm:pt modelId="{5DCFE21E-F802-43DD-8F2C-46285C81A904}" type="sibTrans" cxnId="{3B13B83A-FAA3-4735-8481-2E7180666C64}">
      <dgm:prSet/>
      <dgm:spPr/>
      <dgm:t>
        <a:bodyPr/>
        <a:lstStyle/>
        <a:p>
          <a:endParaRPr lang="en-GB"/>
        </a:p>
      </dgm:t>
    </dgm:pt>
    <dgm:pt modelId="{7775FD9A-ADFB-4E6C-881C-55865B54127F}" type="parTrans" cxnId="{3B13B83A-FAA3-4735-8481-2E7180666C64}">
      <dgm:prSet/>
      <dgm:spPr/>
      <dgm:t>
        <a:bodyPr/>
        <a:lstStyle/>
        <a:p>
          <a:endParaRPr lang="en-GB"/>
        </a:p>
      </dgm:t>
    </dgm:pt>
    <dgm:pt modelId="{D4845555-7C35-41AD-B67A-D0C8856CD8D6}" type="pres">
      <dgm:prSet presAssocID="{A659D3AE-6794-482E-AF3A-8F48FC3DE93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0DA8F52-FC67-4B5D-A51E-6208EE522C5F}" type="pres">
      <dgm:prSet presAssocID="{04FF1CD9-F79E-47E2-8FBB-568ABB3F0FDB}" presName="node" presStyleLbl="node1" presStyleIdx="0" presStyleCnt="3" custScaleX="137903" custLinFactNeighborX="9621" custLinFactNeighborY="7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F2CC1A3-C32C-49AF-9FAF-485F95D4CC4A}" type="pres">
      <dgm:prSet presAssocID="{2F7D21AE-51F9-4AC9-B699-8A95E3BD2613}" presName="sibTrans" presStyleLbl="sibTrans2D1" presStyleIdx="0" presStyleCnt="2"/>
      <dgm:spPr/>
      <dgm:t>
        <a:bodyPr/>
        <a:lstStyle/>
        <a:p>
          <a:endParaRPr lang="en-US"/>
        </a:p>
      </dgm:t>
    </dgm:pt>
    <dgm:pt modelId="{F3AF6EB7-9425-4B9D-82ED-9921F3279E26}" type="pres">
      <dgm:prSet presAssocID="{2F7D21AE-51F9-4AC9-B699-8A95E3BD2613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0249595B-6980-4CDF-B8BE-FB01C32F96F1}" type="pres">
      <dgm:prSet presAssocID="{882CD22C-1094-4979-BE57-388143B419D6}" presName="node" presStyleLbl="node1" presStyleIdx="1" presStyleCnt="3" custScaleX="13673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C22427-00F8-4C65-B7A0-79BBCC485D87}" type="pres">
      <dgm:prSet presAssocID="{E6115378-FC45-47B0-87FF-90BFACF8D1B3}" presName="sibTrans" presStyleLbl="sibTrans2D1" presStyleIdx="1" presStyleCnt="2"/>
      <dgm:spPr/>
      <dgm:t>
        <a:bodyPr/>
        <a:lstStyle/>
        <a:p>
          <a:endParaRPr lang="en-US"/>
        </a:p>
      </dgm:t>
    </dgm:pt>
    <dgm:pt modelId="{5E512886-9DD3-4BA0-BE25-8D3A1D26E32A}" type="pres">
      <dgm:prSet presAssocID="{E6115378-FC45-47B0-87FF-90BFACF8D1B3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024100CD-6E90-4250-B02E-183884F44682}" type="pres">
      <dgm:prSet presAssocID="{CAD737F7-47DB-41CF-B83D-993B137D4212}" presName="node" presStyleLbl="node1" presStyleIdx="2" presStyleCnt="3" custScaleX="13534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C2C86F4-5E65-4785-85CA-22D178CEB514}" type="presOf" srcId="{655E6834-E366-4C10-A04B-3E5F6C7C2B8B}" destId="{90DA8F52-FC67-4B5D-A51E-6208EE522C5F}" srcOrd="0" destOrd="2" presId="urn:microsoft.com/office/officeart/2005/8/layout/process1"/>
    <dgm:cxn modelId="{73CBBB92-81B3-4E08-9CBC-5264784EC825}" srcId="{04FF1CD9-F79E-47E2-8FBB-568ABB3F0FDB}" destId="{3BA6F4C1-83E4-4287-B9E4-9A0E5D672030}" srcOrd="2" destOrd="0" parTransId="{991F5E30-F0D3-4E7D-8208-0E1C994C43FA}" sibTransId="{91EC2918-BFF3-4F62-BB20-7EBD500B0229}"/>
    <dgm:cxn modelId="{3747FF98-3598-431E-87FA-13A6F3DC74B7}" srcId="{A659D3AE-6794-482E-AF3A-8F48FC3DE932}" destId="{882CD22C-1094-4979-BE57-388143B419D6}" srcOrd="1" destOrd="0" parTransId="{F96A867F-F908-4F80-8C51-AB27119C70B0}" sibTransId="{E6115378-FC45-47B0-87FF-90BFACF8D1B3}"/>
    <dgm:cxn modelId="{3B13B83A-FAA3-4735-8481-2E7180666C64}" srcId="{A659D3AE-6794-482E-AF3A-8F48FC3DE932}" destId="{CAD737F7-47DB-41CF-B83D-993B137D4212}" srcOrd="2" destOrd="0" parTransId="{7775FD9A-ADFB-4E6C-881C-55865B54127F}" sibTransId="{5DCFE21E-F802-43DD-8F2C-46285C81A904}"/>
    <dgm:cxn modelId="{00BA415B-1D3F-4634-93E6-66C6A24474CF}" type="presOf" srcId="{E6115378-FC45-47B0-87FF-90BFACF8D1B3}" destId="{5E512886-9DD3-4BA0-BE25-8D3A1D26E32A}" srcOrd="1" destOrd="0" presId="urn:microsoft.com/office/officeart/2005/8/layout/process1"/>
    <dgm:cxn modelId="{3AE790FE-4803-473E-BCA9-0F996BACCB7D}" type="presOf" srcId="{CAD737F7-47DB-41CF-B83D-993B137D4212}" destId="{024100CD-6E90-4250-B02E-183884F44682}" srcOrd="0" destOrd="0" presId="urn:microsoft.com/office/officeart/2005/8/layout/process1"/>
    <dgm:cxn modelId="{2AEFA462-8AA8-48C5-9A96-3A369D88EE04}" type="presOf" srcId="{E6115378-FC45-47B0-87FF-90BFACF8D1B3}" destId="{43C22427-00F8-4C65-B7A0-79BBCC485D87}" srcOrd="0" destOrd="0" presId="urn:microsoft.com/office/officeart/2005/8/layout/process1"/>
    <dgm:cxn modelId="{D7381D09-E84F-4D9A-9C22-A0D09948A222}" type="presOf" srcId="{04FF1CD9-F79E-47E2-8FBB-568ABB3F0FDB}" destId="{90DA8F52-FC67-4B5D-A51E-6208EE522C5F}" srcOrd="0" destOrd="0" presId="urn:microsoft.com/office/officeart/2005/8/layout/process1"/>
    <dgm:cxn modelId="{DC933D12-E5C6-451D-8E4A-F117E6F66232}" type="presOf" srcId="{A659D3AE-6794-482E-AF3A-8F48FC3DE932}" destId="{D4845555-7C35-41AD-B67A-D0C8856CD8D6}" srcOrd="0" destOrd="0" presId="urn:microsoft.com/office/officeart/2005/8/layout/process1"/>
    <dgm:cxn modelId="{454CFE27-C637-4493-8A6F-4009A6589B5F}" srcId="{04FF1CD9-F79E-47E2-8FBB-568ABB3F0FDB}" destId="{7724D4A2-633A-4CD8-A1C1-FDF7ADC7DFCA}" srcOrd="0" destOrd="0" parTransId="{6CDA76A2-417F-4E8C-9D8D-69046DBCD11D}" sibTransId="{6D524120-176F-4177-812A-7223D71E0673}"/>
    <dgm:cxn modelId="{6A7E4D9E-1A55-49FF-B68D-52CE09166E18}" type="presOf" srcId="{7724D4A2-633A-4CD8-A1C1-FDF7ADC7DFCA}" destId="{90DA8F52-FC67-4B5D-A51E-6208EE522C5F}" srcOrd="0" destOrd="1" presId="urn:microsoft.com/office/officeart/2005/8/layout/process1"/>
    <dgm:cxn modelId="{80581B4F-BF4C-4570-8794-89BF029D55A2}" srcId="{A659D3AE-6794-482E-AF3A-8F48FC3DE932}" destId="{04FF1CD9-F79E-47E2-8FBB-568ABB3F0FDB}" srcOrd="0" destOrd="0" parTransId="{4B87ED91-0183-486C-B655-A98394D3A2A7}" sibTransId="{2F7D21AE-51F9-4AC9-B699-8A95E3BD2613}"/>
    <dgm:cxn modelId="{1132A7C1-466A-4CED-8DC7-9E5D8DD94C10}" type="presOf" srcId="{2F7D21AE-51F9-4AC9-B699-8A95E3BD2613}" destId="{F3AF6EB7-9425-4B9D-82ED-9921F3279E26}" srcOrd="1" destOrd="0" presId="urn:microsoft.com/office/officeart/2005/8/layout/process1"/>
    <dgm:cxn modelId="{406F855A-2176-46A9-81CF-B09E24AD920C}" srcId="{04FF1CD9-F79E-47E2-8FBB-568ABB3F0FDB}" destId="{655E6834-E366-4C10-A04B-3E5F6C7C2B8B}" srcOrd="1" destOrd="0" parTransId="{8E165896-63B6-4FCB-B86A-BC7D571ED691}" sibTransId="{DEAC20F3-7F9C-4D5E-9AE1-1DBF0641AE98}"/>
    <dgm:cxn modelId="{F78A82B7-590F-4E62-9B77-017B0E760154}" type="presOf" srcId="{3BA6F4C1-83E4-4287-B9E4-9A0E5D672030}" destId="{90DA8F52-FC67-4B5D-A51E-6208EE522C5F}" srcOrd="0" destOrd="3" presId="urn:microsoft.com/office/officeart/2005/8/layout/process1"/>
    <dgm:cxn modelId="{2F88F340-9D0B-4F31-A957-BF8AD5CDE93E}" type="presOf" srcId="{882CD22C-1094-4979-BE57-388143B419D6}" destId="{0249595B-6980-4CDF-B8BE-FB01C32F96F1}" srcOrd="0" destOrd="0" presId="urn:microsoft.com/office/officeart/2005/8/layout/process1"/>
    <dgm:cxn modelId="{AEA85302-86F0-4893-A4ED-63C30B384C33}" type="presOf" srcId="{2F7D21AE-51F9-4AC9-B699-8A95E3BD2613}" destId="{4F2CC1A3-C32C-49AF-9FAF-485F95D4CC4A}" srcOrd="0" destOrd="0" presId="urn:microsoft.com/office/officeart/2005/8/layout/process1"/>
    <dgm:cxn modelId="{2896BE7A-827E-4DDD-8FE2-1EB395393181}" type="presParOf" srcId="{D4845555-7C35-41AD-B67A-D0C8856CD8D6}" destId="{90DA8F52-FC67-4B5D-A51E-6208EE522C5F}" srcOrd="0" destOrd="0" presId="urn:microsoft.com/office/officeart/2005/8/layout/process1"/>
    <dgm:cxn modelId="{23B27BFC-0248-4390-B0D2-871D9ABC7080}" type="presParOf" srcId="{D4845555-7C35-41AD-B67A-D0C8856CD8D6}" destId="{4F2CC1A3-C32C-49AF-9FAF-485F95D4CC4A}" srcOrd="1" destOrd="0" presId="urn:microsoft.com/office/officeart/2005/8/layout/process1"/>
    <dgm:cxn modelId="{21F40A4E-BD5C-4D6D-85A9-B22035F4CCCE}" type="presParOf" srcId="{4F2CC1A3-C32C-49AF-9FAF-485F95D4CC4A}" destId="{F3AF6EB7-9425-4B9D-82ED-9921F3279E26}" srcOrd="0" destOrd="0" presId="urn:microsoft.com/office/officeart/2005/8/layout/process1"/>
    <dgm:cxn modelId="{88A904A4-9739-4F7B-8E30-84196E9BF221}" type="presParOf" srcId="{D4845555-7C35-41AD-B67A-D0C8856CD8D6}" destId="{0249595B-6980-4CDF-B8BE-FB01C32F96F1}" srcOrd="2" destOrd="0" presId="urn:microsoft.com/office/officeart/2005/8/layout/process1"/>
    <dgm:cxn modelId="{63BBFC70-5BE2-4DB4-BF1B-F38DF9E7E516}" type="presParOf" srcId="{D4845555-7C35-41AD-B67A-D0C8856CD8D6}" destId="{43C22427-00F8-4C65-B7A0-79BBCC485D87}" srcOrd="3" destOrd="0" presId="urn:microsoft.com/office/officeart/2005/8/layout/process1"/>
    <dgm:cxn modelId="{23122450-B511-4723-9D8F-1352FF7BE279}" type="presParOf" srcId="{43C22427-00F8-4C65-B7A0-79BBCC485D87}" destId="{5E512886-9DD3-4BA0-BE25-8D3A1D26E32A}" srcOrd="0" destOrd="0" presId="urn:microsoft.com/office/officeart/2005/8/layout/process1"/>
    <dgm:cxn modelId="{2A604020-DC38-4BE9-A17A-74BD7547E174}" type="presParOf" srcId="{D4845555-7C35-41AD-B67A-D0C8856CD8D6}" destId="{024100CD-6E90-4250-B02E-183884F44682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DA518D0-1FD9-40F8-B267-86048051007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46BFEB5-CAA6-4758-B733-245D9E5E83D7}">
      <dgm:prSet custT="1"/>
      <dgm:spPr>
        <a:gradFill flip="none" rotWithShape="0">
          <a:gsLst>
            <a:gs pos="0">
              <a:schemeClr val="accent2">
                <a:lumMod val="40000"/>
                <a:lumOff val="60000"/>
                <a:shade val="30000"/>
                <a:satMod val="115000"/>
              </a:schemeClr>
            </a:gs>
            <a:gs pos="50000">
              <a:schemeClr val="accent2">
                <a:lumMod val="40000"/>
                <a:lumOff val="60000"/>
                <a:shade val="67500"/>
                <a:satMod val="115000"/>
              </a:schemeClr>
            </a:gs>
            <a:gs pos="100000">
              <a:schemeClr val="accent2">
                <a:lumMod val="40000"/>
                <a:lumOff val="60000"/>
                <a:shade val="100000"/>
                <a:satMod val="115000"/>
              </a:schemeClr>
            </a:gs>
          </a:gsLst>
          <a:lin ang="2700000" scaled="1"/>
          <a:tileRect/>
        </a:gradFill>
      </dgm:spPr>
      <dgm:t>
        <a:bodyPr/>
        <a:lstStyle/>
        <a:p>
          <a:pPr rtl="0"/>
          <a:r>
            <a:rPr lang="en-GB" sz="2000" b="1" dirty="0" smtClean="0"/>
            <a:t>Model Procurement Plan</a:t>
          </a:r>
          <a:endParaRPr lang="en-US" sz="2000" dirty="0"/>
        </a:p>
      </dgm:t>
    </dgm:pt>
    <dgm:pt modelId="{DB43D981-0F89-46DB-938D-DA806A43A55C}" type="parTrans" cxnId="{D7C569EE-1233-4B47-91A4-D14F5D98476A}">
      <dgm:prSet/>
      <dgm:spPr/>
      <dgm:t>
        <a:bodyPr/>
        <a:lstStyle/>
        <a:p>
          <a:endParaRPr lang="en-US"/>
        </a:p>
      </dgm:t>
    </dgm:pt>
    <dgm:pt modelId="{95CA6417-D315-4A99-B7A5-D33E2B402314}" type="sibTrans" cxnId="{D7C569EE-1233-4B47-91A4-D14F5D98476A}">
      <dgm:prSet/>
      <dgm:spPr/>
      <dgm:t>
        <a:bodyPr/>
        <a:lstStyle/>
        <a:p>
          <a:endParaRPr lang="en-US"/>
        </a:p>
      </dgm:t>
    </dgm:pt>
    <dgm:pt modelId="{46B6A310-B254-4074-8CEF-E1640E12788E}">
      <dgm:prSet custT="1"/>
      <dgm:spPr>
        <a:gradFill flip="none" rotWithShape="0">
          <a:gsLst>
            <a:gs pos="0">
              <a:schemeClr val="accent2">
                <a:lumMod val="40000"/>
                <a:lumOff val="60000"/>
                <a:shade val="30000"/>
                <a:satMod val="115000"/>
              </a:schemeClr>
            </a:gs>
            <a:gs pos="50000">
              <a:schemeClr val="accent2">
                <a:lumMod val="40000"/>
                <a:lumOff val="60000"/>
                <a:shade val="67500"/>
                <a:satMod val="115000"/>
              </a:schemeClr>
            </a:gs>
            <a:gs pos="100000">
              <a:schemeClr val="accent2">
                <a:lumMod val="40000"/>
                <a:lumOff val="60000"/>
                <a:shade val="100000"/>
                <a:satMod val="115000"/>
              </a:schemeClr>
            </a:gs>
          </a:gsLst>
          <a:lin ang="5400000" scaled="1"/>
          <a:tileRect/>
        </a:gradFill>
      </dgm:spPr>
      <dgm:t>
        <a:bodyPr/>
        <a:lstStyle/>
        <a:p>
          <a:pPr rtl="0"/>
          <a:r>
            <a:rPr lang="en-GB" sz="2000" b="1" dirty="0" smtClean="0"/>
            <a:t>Model and Instruction on Concluding Framework Agreements</a:t>
          </a:r>
          <a:endParaRPr lang="en-US" sz="2000" dirty="0"/>
        </a:p>
      </dgm:t>
    </dgm:pt>
    <dgm:pt modelId="{14CE36F8-5EFE-4C3F-B6D8-EDCE1955BAF7}" type="parTrans" cxnId="{B881E782-C22D-492B-B116-2FC9F09FEA51}">
      <dgm:prSet/>
      <dgm:spPr/>
      <dgm:t>
        <a:bodyPr/>
        <a:lstStyle/>
        <a:p>
          <a:endParaRPr lang="en-US"/>
        </a:p>
      </dgm:t>
    </dgm:pt>
    <dgm:pt modelId="{E628EFEA-CD6D-465C-9124-50C416F3D065}" type="sibTrans" cxnId="{B881E782-C22D-492B-B116-2FC9F09FEA51}">
      <dgm:prSet/>
      <dgm:spPr/>
      <dgm:t>
        <a:bodyPr/>
        <a:lstStyle/>
        <a:p>
          <a:endParaRPr lang="en-US"/>
        </a:p>
      </dgm:t>
    </dgm:pt>
    <dgm:pt modelId="{143FE2FA-3E1B-4836-9805-5610CC34BCE8}">
      <dgm:prSet custT="1"/>
      <dgm:spPr>
        <a:gradFill flip="none" rotWithShape="0">
          <a:gsLst>
            <a:gs pos="0">
              <a:schemeClr val="accent2">
                <a:lumMod val="40000"/>
                <a:lumOff val="60000"/>
                <a:shade val="30000"/>
                <a:satMod val="115000"/>
              </a:schemeClr>
            </a:gs>
            <a:gs pos="50000">
              <a:schemeClr val="accent2">
                <a:lumMod val="40000"/>
                <a:lumOff val="60000"/>
                <a:shade val="67500"/>
                <a:satMod val="115000"/>
              </a:schemeClr>
            </a:gs>
            <a:gs pos="100000">
              <a:schemeClr val="accent2">
                <a:lumMod val="40000"/>
                <a:lumOff val="60000"/>
                <a:shade val="100000"/>
                <a:satMod val="115000"/>
              </a:schemeClr>
            </a:gs>
          </a:gsLst>
          <a:lin ang="8100000" scaled="1"/>
          <a:tileRect/>
        </a:gradFill>
      </dgm:spPr>
      <dgm:t>
        <a:bodyPr/>
        <a:lstStyle/>
        <a:p>
          <a:pPr rtl="0"/>
          <a:r>
            <a:rPr lang="en-GB" sz="2000" b="1" dirty="0" smtClean="0"/>
            <a:t>Instruction for Negotiated Procedure</a:t>
          </a:r>
          <a:endParaRPr lang="en-US" sz="2000" dirty="0"/>
        </a:p>
      </dgm:t>
    </dgm:pt>
    <dgm:pt modelId="{75E9AA10-330C-41FE-91E0-5B4565FC94EC}" type="parTrans" cxnId="{B4E3FBB4-FEB3-4E0A-BB41-EC3E4150DF95}">
      <dgm:prSet/>
      <dgm:spPr/>
      <dgm:t>
        <a:bodyPr/>
        <a:lstStyle/>
        <a:p>
          <a:endParaRPr lang="en-US"/>
        </a:p>
      </dgm:t>
    </dgm:pt>
    <dgm:pt modelId="{8CA48089-B9B9-4932-920E-D5B99988C844}" type="sibTrans" cxnId="{B4E3FBB4-FEB3-4E0A-BB41-EC3E4150DF95}">
      <dgm:prSet/>
      <dgm:spPr/>
      <dgm:t>
        <a:bodyPr/>
        <a:lstStyle/>
        <a:p>
          <a:endParaRPr lang="en-US"/>
        </a:p>
      </dgm:t>
    </dgm:pt>
    <dgm:pt modelId="{91B80967-8935-43AC-8062-FB301A06E43B}">
      <dgm:prSet custT="1"/>
      <dgm:spPr>
        <a:gradFill flip="none" rotWithShape="0">
          <a:gsLst>
            <a:gs pos="0">
              <a:schemeClr val="accent2">
                <a:lumMod val="40000"/>
                <a:lumOff val="60000"/>
                <a:shade val="30000"/>
                <a:satMod val="115000"/>
              </a:schemeClr>
            </a:gs>
            <a:gs pos="50000">
              <a:schemeClr val="accent2">
                <a:lumMod val="40000"/>
                <a:lumOff val="60000"/>
                <a:shade val="67500"/>
                <a:satMod val="115000"/>
              </a:schemeClr>
            </a:gs>
            <a:gs pos="100000">
              <a:schemeClr val="accent2">
                <a:lumMod val="40000"/>
                <a:lumOff val="60000"/>
                <a:shade val="100000"/>
                <a:satMod val="115000"/>
              </a:schemeClr>
            </a:gs>
          </a:gsLst>
          <a:path path="circle">
            <a:fillToRect l="100000" t="100000"/>
          </a:path>
          <a:tileRect r="-100000" b="-100000"/>
        </a:gradFill>
      </dgm:spPr>
      <dgm:t>
        <a:bodyPr/>
        <a:lstStyle/>
        <a:p>
          <a:pPr rtl="0"/>
          <a:r>
            <a:rPr lang="en-GB" sz="2000" b="1" dirty="0" smtClean="0"/>
            <a:t>Model Tender Documentation according to the Types of Public Procurement Procedures</a:t>
          </a:r>
          <a:r>
            <a:rPr lang="vi-VN" sz="2000" b="1" dirty="0" smtClean="0"/>
            <a:t> </a:t>
          </a:r>
          <a:endParaRPr lang="en-US" sz="2000" dirty="0"/>
        </a:p>
      </dgm:t>
    </dgm:pt>
    <dgm:pt modelId="{DBF4ABAE-B77D-40C7-A3C4-182B04A0B3CE}" type="parTrans" cxnId="{BA4DEC83-251E-42FC-B627-2D57A85D3DA2}">
      <dgm:prSet/>
      <dgm:spPr/>
      <dgm:t>
        <a:bodyPr/>
        <a:lstStyle/>
        <a:p>
          <a:endParaRPr lang="en-US"/>
        </a:p>
      </dgm:t>
    </dgm:pt>
    <dgm:pt modelId="{1E72997F-2C0C-4952-BC71-EBB0D3C8978F}" type="sibTrans" cxnId="{BA4DEC83-251E-42FC-B627-2D57A85D3DA2}">
      <dgm:prSet/>
      <dgm:spPr/>
      <dgm:t>
        <a:bodyPr/>
        <a:lstStyle/>
        <a:p>
          <a:endParaRPr lang="en-US"/>
        </a:p>
      </dgm:t>
    </dgm:pt>
    <dgm:pt modelId="{8AE31395-485C-435D-86BF-35D967092E7E}">
      <dgm:prSet custT="1"/>
      <dgm:spPr>
        <a:gradFill flip="none" rotWithShape="1">
          <a:gsLst>
            <a:gs pos="0">
              <a:schemeClr val="accent2">
                <a:lumMod val="40000"/>
                <a:lumOff val="60000"/>
                <a:shade val="30000"/>
                <a:satMod val="115000"/>
              </a:schemeClr>
            </a:gs>
            <a:gs pos="50000">
              <a:schemeClr val="accent2">
                <a:lumMod val="40000"/>
                <a:lumOff val="60000"/>
                <a:shade val="67500"/>
                <a:satMod val="115000"/>
              </a:schemeClr>
            </a:gs>
            <a:gs pos="100000">
              <a:schemeClr val="accent2">
                <a:lumMod val="40000"/>
                <a:lumOff val="60000"/>
                <a:shade val="100000"/>
                <a:satMod val="115000"/>
              </a:schemeClr>
            </a:gs>
          </a:gsLst>
          <a:lin ang="0" scaled="1"/>
          <a:tileRect/>
        </a:gradFill>
      </dgm:spPr>
      <dgm:t>
        <a:bodyPr/>
        <a:lstStyle/>
        <a:p>
          <a:pPr rtl="0"/>
          <a:r>
            <a:rPr lang="en-GB" sz="2000" b="1" dirty="0" smtClean="0"/>
            <a:t>Model Declaration of Absence of Conflict of Interest, for members of pubic procurement commission</a:t>
          </a:r>
          <a:r>
            <a:rPr lang="vi-VN" sz="2000" b="1" dirty="0" smtClean="0"/>
            <a:t> </a:t>
          </a:r>
          <a:endParaRPr lang="en-US" sz="2000" dirty="0"/>
        </a:p>
      </dgm:t>
    </dgm:pt>
    <dgm:pt modelId="{E0F77BF0-3AD7-47ED-BBD4-6F95BE8CDCD7}" type="parTrans" cxnId="{E0C1A0A1-D6F1-4D0C-A301-5A3820F34794}">
      <dgm:prSet/>
      <dgm:spPr/>
      <dgm:t>
        <a:bodyPr/>
        <a:lstStyle/>
        <a:p>
          <a:endParaRPr lang="en-US"/>
        </a:p>
      </dgm:t>
    </dgm:pt>
    <dgm:pt modelId="{BF9D16FC-4FB4-4E87-997E-153E204CF41A}" type="sibTrans" cxnId="{E0C1A0A1-D6F1-4D0C-A301-5A3820F34794}">
      <dgm:prSet/>
      <dgm:spPr/>
      <dgm:t>
        <a:bodyPr/>
        <a:lstStyle/>
        <a:p>
          <a:endParaRPr lang="en-US"/>
        </a:p>
      </dgm:t>
    </dgm:pt>
    <dgm:pt modelId="{16BA9299-FABF-421F-95CE-3084BDF856F5}">
      <dgm:prSet custT="1"/>
      <dgm:spPr>
        <a:gradFill flip="none" rotWithShape="0">
          <a:gsLst>
            <a:gs pos="0">
              <a:schemeClr val="accent2">
                <a:lumMod val="40000"/>
                <a:lumOff val="60000"/>
                <a:shade val="30000"/>
                <a:satMod val="115000"/>
              </a:schemeClr>
            </a:gs>
            <a:gs pos="50000">
              <a:schemeClr val="accent2">
                <a:lumMod val="40000"/>
                <a:lumOff val="60000"/>
                <a:shade val="67500"/>
                <a:satMod val="115000"/>
              </a:schemeClr>
            </a:gs>
            <a:gs pos="100000">
              <a:schemeClr val="accent2">
                <a:lumMod val="40000"/>
                <a:lumOff val="60000"/>
                <a:shade val="100000"/>
                <a:satMod val="115000"/>
              </a:schemeClr>
            </a:gs>
          </a:gsLst>
          <a:path path="circle">
            <a:fillToRect l="50000" t="50000" r="50000" b="50000"/>
          </a:path>
          <a:tileRect/>
        </a:gradFill>
      </dgm:spPr>
      <dgm:t>
        <a:bodyPr/>
        <a:lstStyle/>
        <a:p>
          <a:pPr rtl="0"/>
          <a:r>
            <a:rPr lang="en-GB" sz="2000" b="1" dirty="0" smtClean="0"/>
            <a:t>Model Decision on Conducting Public Procurement Procedure by Several Contracting Authorities</a:t>
          </a:r>
          <a:r>
            <a:rPr lang="vi-VN" sz="2000" b="1" dirty="0" smtClean="0"/>
            <a:t> </a:t>
          </a:r>
          <a:endParaRPr lang="en-US" sz="2000" dirty="0"/>
        </a:p>
      </dgm:t>
    </dgm:pt>
    <dgm:pt modelId="{D0FA08C2-FF49-4B8B-9603-2EBBCC75CCF7}" type="parTrans" cxnId="{E567470F-03A0-4907-A6F5-C4C14124E2F5}">
      <dgm:prSet/>
      <dgm:spPr/>
      <dgm:t>
        <a:bodyPr/>
        <a:lstStyle/>
        <a:p>
          <a:endParaRPr lang="en-US"/>
        </a:p>
      </dgm:t>
    </dgm:pt>
    <dgm:pt modelId="{D7814E02-E1AE-447A-885A-48443FC0F2CD}" type="sibTrans" cxnId="{E567470F-03A0-4907-A6F5-C4C14124E2F5}">
      <dgm:prSet/>
      <dgm:spPr/>
      <dgm:t>
        <a:bodyPr/>
        <a:lstStyle/>
        <a:p>
          <a:endParaRPr lang="en-US"/>
        </a:p>
      </dgm:t>
    </dgm:pt>
    <dgm:pt modelId="{5348EAE1-743B-4FB6-87D0-D13101253337}">
      <dgm:prSet custT="1"/>
      <dgm:spPr>
        <a:gradFill flip="none" rotWithShape="0">
          <a:gsLst>
            <a:gs pos="0">
              <a:schemeClr val="accent2">
                <a:lumMod val="40000"/>
                <a:lumOff val="60000"/>
                <a:shade val="30000"/>
                <a:satMod val="115000"/>
              </a:schemeClr>
            </a:gs>
            <a:gs pos="50000">
              <a:schemeClr val="accent2">
                <a:lumMod val="40000"/>
                <a:lumOff val="60000"/>
                <a:shade val="67500"/>
                <a:satMod val="115000"/>
              </a:schemeClr>
            </a:gs>
            <a:gs pos="100000">
              <a:schemeClr val="accent2">
                <a:lumMod val="40000"/>
                <a:lumOff val="60000"/>
                <a:shade val="100000"/>
                <a:satMod val="115000"/>
              </a:schemeClr>
            </a:gs>
          </a:gsLst>
          <a:path path="circle">
            <a:fillToRect l="100000" b="100000"/>
          </a:path>
          <a:tileRect t="-100000" r="-100000"/>
        </a:gradFill>
      </dgm:spPr>
      <dgm:t>
        <a:bodyPr/>
        <a:lstStyle/>
        <a:p>
          <a:pPr rtl="0"/>
          <a:r>
            <a:rPr lang="en-GB" sz="2000" b="1" dirty="0" smtClean="0"/>
            <a:t>Model standard forms of notices in public procurements</a:t>
          </a:r>
          <a:endParaRPr lang="en-US" sz="2000" dirty="0"/>
        </a:p>
      </dgm:t>
    </dgm:pt>
    <dgm:pt modelId="{8D5D6B8E-8D93-4D40-B78F-237496457615}" type="parTrans" cxnId="{11E6B1DB-B0CC-486B-A518-AB1118A8D13E}">
      <dgm:prSet/>
      <dgm:spPr/>
      <dgm:t>
        <a:bodyPr/>
        <a:lstStyle/>
        <a:p>
          <a:endParaRPr lang="en-US"/>
        </a:p>
      </dgm:t>
    </dgm:pt>
    <dgm:pt modelId="{5413C417-9C32-4B31-BBCA-5BC779290B7B}" type="sibTrans" cxnId="{11E6B1DB-B0CC-486B-A518-AB1118A8D13E}">
      <dgm:prSet/>
      <dgm:spPr/>
      <dgm:t>
        <a:bodyPr/>
        <a:lstStyle/>
        <a:p>
          <a:endParaRPr lang="en-US"/>
        </a:p>
      </dgm:t>
    </dgm:pt>
    <dgm:pt modelId="{C6A6BB2B-F636-4E71-9E0C-35D3E4807054}">
      <dgm:prSet custT="1"/>
      <dgm:spPr>
        <a:gradFill flip="none" rotWithShape="0">
          <a:gsLst>
            <a:gs pos="0">
              <a:schemeClr val="accent2">
                <a:lumMod val="40000"/>
                <a:lumOff val="60000"/>
                <a:shade val="30000"/>
                <a:satMod val="115000"/>
              </a:schemeClr>
            </a:gs>
            <a:gs pos="50000">
              <a:schemeClr val="accent2">
                <a:lumMod val="40000"/>
                <a:lumOff val="60000"/>
                <a:shade val="67500"/>
                <a:satMod val="115000"/>
              </a:schemeClr>
            </a:gs>
            <a:gs pos="100000">
              <a:schemeClr val="accent2">
                <a:lumMod val="40000"/>
                <a:lumOff val="60000"/>
                <a:shade val="100000"/>
                <a:satMod val="115000"/>
              </a:schemeClr>
            </a:gs>
          </a:gsLst>
          <a:lin ang="13500000" scaled="1"/>
          <a:tileRect/>
        </a:gradFill>
      </dgm:spPr>
      <dgm:t>
        <a:bodyPr/>
        <a:lstStyle/>
        <a:p>
          <a:pPr rtl="0"/>
          <a:r>
            <a:rPr lang="en-GB" sz="2000" b="1" dirty="0" smtClean="0"/>
            <a:t>Model Internal </a:t>
          </a:r>
          <a:r>
            <a:rPr lang="sr-Latn-RS" sz="2000" b="1" dirty="0" smtClean="0"/>
            <a:t>A</a:t>
          </a:r>
          <a:r>
            <a:rPr lang="en-GB" sz="2000" b="1" dirty="0" err="1" smtClean="0"/>
            <a:t>ct</a:t>
          </a:r>
          <a:endParaRPr lang="en-US" sz="2000" dirty="0"/>
        </a:p>
      </dgm:t>
    </dgm:pt>
    <dgm:pt modelId="{ABAD804F-0D79-484A-9B8A-2EB59168520E}" type="parTrans" cxnId="{3EF3F68A-0CEB-4167-8F7F-F8AD6F39C043}">
      <dgm:prSet/>
      <dgm:spPr/>
      <dgm:t>
        <a:bodyPr/>
        <a:lstStyle/>
        <a:p>
          <a:endParaRPr lang="en-US"/>
        </a:p>
      </dgm:t>
    </dgm:pt>
    <dgm:pt modelId="{76DDD457-01BA-45E6-901F-63275B828E20}" type="sibTrans" cxnId="{3EF3F68A-0CEB-4167-8F7F-F8AD6F39C043}">
      <dgm:prSet/>
      <dgm:spPr/>
      <dgm:t>
        <a:bodyPr/>
        <a:lstStyle/>
        <a:p>
          <a:endParaRPr lang="en-US"/>
        </a:p>
      </dgm:t>
    </dgm:pt>
    <dgm:pt modelId="{CDA2C676-D008-47DB-82BB-001D4C9E73EA}" type="pres">
      <dgm:prSet presAssocID="{DDA518D0-1FD9-40F8-B267-86048051007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sr-Latn-CS"/>
        </a:p>
      </dgm:t>
    </dgm:pt>
    <dgm:pt modelId="{CFAFF4DB-8626-4438-AAE6-93931934AC42}" type="pres">
      <dgm:prSet presAssocID="{B46BFEB5-CAA6-4758-B733-245D9E5E83D7}" presName="parentText" presStyleLbl="node1" presStyleIdx="0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sr-Latn-CS"/>
        </a:p>
      </dgm:t>
    </dgm:pt>
    <dgm:pt modelId="{444D8D9C-7BCC-4902-B2AA-B2F7A0433DA0}" type="pres">
      <dgm:prSet presAssocID="{95CA6417-D315-4A99-B7A5-D33E2B402314}" presName="spacer" presStyleCnt="0"/>
      <dgm:spPr/>
    </dgm:pt>
    <dgm:pt modelId="{B437B011-A2AE-4889-B5A6-DA48D92D7CCA}" type="pres">
      <dgm:prSet presAssocID="{46B6A310-B254-4074-8CEF-E1640E12788E}" presName="parentText" presStyleLbl="node1" presStyleIdx="1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sr-Latn-CS"/>
        </a:p>
      </dgm:t>
    </dgm:pt>
    <dgm:pt modelId="{E26C7D05-F28E-4C17-8E85-432A65F58245}" type="pres">
      <dgm:prSet presAssocID="{E628EFEA-CD6D-465C-9124-50C416F3D065}" presName="spacer" presStyleCnt="0"/>
      <dgm:spPr/>
    </dgm:pt>
    <dgm:pt modelId="{C671491D-82A5-4B00-B8CD-EE26FA690AFE}" type="pres">
      <dgm:prSet presAssocID="{143FE2FA-3E1B-4836-9805-5610CC34BCE8}" presName="parentText" presStyleLbl="node1" presStyleIdx="2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sr-Latn-CS"/>
        </a:p>
      </dgm:t>
    </dgm:pt>
    <dgm:pt modelId="{FA90144E-B424-48B4-B103-608FB84C8E96}" type="pres">
      <dgm:prSet presAssocID="{8CA48089-B9B9-4932-920E-D5B99988C844}" presName="spacer" presStyleCnt="0"/>
      <dgm:spPr/>
    </dgm:pt>
    <dgm:pt modelId="{F5AF31C2-483C-4351-9108-830817F4E2DE}" type="pres">
      <dgm:prSet presAssocID="{91B80967-8935-43AC-8062-FB301A06E43B}" presName="parentText" presStyleLbl="node1" presStyleIdx="3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sr-Latn-CS"/>
        </a:p>
      </dgm:t>
    </dgm:pt>
    <dgm:pt modelId="{4BEB5EEA-A9D2-481C-8E6B-D6CDDACBCA7C}" type="pres">
      <dgm:prSet presAssocID="{1E72997F-2C0C-4952-BC71-EBB0D3C8978F}" presName="spacer" presStyleCnt="0"/>
      <dgm:spPr/>
    </dgm:pt>
    <dgm:pt modelId="{4FDB2A27-D52A-4EF8-B457-DB7F579FA1D0}" type="pres">
      <dgm:prSet presAssocID="{8AE31395-485C-435D-86BF-35D967092E7E}" presName="parentText" presStyleLbl="node1" presStyleIdx="4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sr-Latn-CS"/>
        </a:p>
      </dgm:t>
    </dgm:pt>
    <dgm:pt modelId="{B6672647-983A-426C-BFB2-CCEB3FAF0940}" type="pres">
      <dgm:prSet presAssocID="{BF9D16FC-4FB4-4E87-997E-153E204CF41A}" presName="spacer" presStyleCnt="0"/>
      <dgm:spPr/>
    </dgm:pt>
    <dgm:pt modelId="{3A9A626B-1BA6-4CA2-B6FD-31380EE9722F}" type="pres">
      <dgm:prSet presAssocID="{16BA9299-FABF-421F-95CE-3084BDF856F5}" presName="parentText" presStyleLbl="node1" presStyleIdx="5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sr-Latn-CS"/>
        </a:p>
      </dgm:t>
    </dgm:pt>
    <dgm:pt modelId="{5BF32BC0-3804-4D31-B4BA-D862260B04EF}" type="pres">
      <dgm:prSet presAssocID="{D7814E02-E1AE-447A-885A-48443FC0F2CD}" presName="spacer" presStyleCnt="0"/>
      <dgm:spPr/>
    </dgm:pt>
    <dgm:pt modelId="{9F5DE0C1-5BA8-4019-827C-8F9B8ED0AF35}" type="pres">
      <dgm:prSet presAssocID="{5348EAE1-743B-4FB6-87D0-D13101253337}" presName="parentText" presStyleLbl="node1" presStyleIdx="6" presStyleCnt="8" custScaleY="98193">
        <dgm:presLayoutVars>
          <dgm:chMax val="0"/>
          <dgm:bulletEnabled val="1"/>
        </dgm:presLayoutVars>
      </dgm:prSet>
      <dgm:spPr/>
      <dgm:t>
        <a:bodyPr/>
        <a:lstStyle/>
        <a:p>
          <a:endParaRPr lang="sr-Latn-CS"/>
        </a:p>
      </dgm:t>
    </dgm:pt>
    <dgm:pt modelId="{63508A27-E6F0-4944-A7B1-59364D5401B9}" type="pres">
      <dgm:prSet presAssocID="{5413C417-9C32-4B31-BBCA-5BC779290B7B}" presName="spacer" presStyleCnt="0"/>
      <dgm:spPr/>
    </dgm:pt>
    <dgm:pt modelId="{5D9A0E59-AAA8-4BB3-8672-3C43975342D7}" type="pres">
      <dgm:prSet presAssocID="{C6A6BB2B-F636-4E71-9E0C-35D3E4807054}" presName="parentText" presStyleLbl="node1" presStyleIdx="7" presStyleCnt="8" custScaleY="77116" custLinFactY="-10509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sr-Latn-CS"/>
        </a:p>
      </dgm:t>
    </dgm:pt>
  </dgm:ptLst>
  <dgm:cxnLst>
    <dgm:cxn modelId="{22DB0A08-8295-4739-B23E-7A3DE04A9A13}" type="presOf" srcId="{B46BFEB5-CAA6-4758-B733-245D9E5E83D7}" destId="{CFAFF4DB-8626-4438-AAE6-93931934AC42}" srcOrd="0" destOrd="0" presId="urn:microsoft.com/office/officeart/2005/8/layout/vList2"/>
    <dgm:cxn modelId="{E0C1A0A1-D6F1-4D0C-A301-5A3820F34794}" srcId="{DDA518D0-1FD9-40F8-B267-860480510074}" destId="{8AE31395-485C-435D-86BF-35D967092E7E}" srcOrd="4" destOrd="0" parTransId="{E0F77BF0-3AD7-47ED-BBD4-6F95BE8CDCD7}" sibTransId="{BF9D16FC-4FB4-4E87-997E-153E204CF41A}"/>
    <dgm:cxn modelId="{11E6B1DB-B0CC-486B-A518-AB1118A8D13E}" srcId="{DDA518D0-1FD9-40F8-B267-860480510074}" destId="{5348EAE1-743B-4FB6-87D0-D13101253337}" srcOrd="6" destOrd="0" parTransId="{8D5D6B8E-8D93-4D40-B78F-237496457615}" sibTransId="{5413C417-9C32-4B31-BBCA-5BC779290B7B}"/>
    <dgm:cxn modelId="{BA4DEC83-251E-42FC-B627-2D57A85D3DA2}" srcId="{DDA518D0-1FD9-40F8-B267-860480510074}" destId="{91B80967-8935-43AC-8062-FB301A06E43B}" srcOrd="3" destOrd="0" parTransId="{DBF4ABAE-B77D-40C7-A3C4-182B04A0B3CE}" sibTransId="{1E72997F-2C0C-4952-BC71-EBB0D3C8978F}"/>
    <dgm:cxn modelId="{11048939-E72A-4817-8D80-4EDA1388F5A9}" type="presOf" srcId="{C6A6BB2B-F636-4E71-9E0C-35D3E4807054}" destId="{5D9A0E59-AAA8-4BB3-8672-3C43975342D7}" srcOrd="0" destOrd="0" presId="urn:microsoft.com/office/officeart/2005/8/layout/vList2"/>
    <dgm:cxn modelId="{3EF3F68A-0CEB-4167-8F7F-F8AD6F39C043}" srcId="{DDA518D0-1FD9-40F8-B267-860480510074}" destId="{C6A6BB2B-F636-4E71-9E0C-35D3E4807054}" srcOrd="7" destOrd="0" parTransId="{ABAD804F-0D79-484A-9B8A-2EB59168520E}" sibTransId="{76DDD457-01BA-45E6-901F-63275B828E20}"/>
    <dgm:cxn modelId="{E567470F-03A0-4907-A6F5-C4C14124E2F5}" srcId="{DDA518D0-1FD9-40F8-B267-860480510074}" destId="{16BA9299-FABF-421F-95CE-3084BDF856F5}" srcOrd="5" destOrd="0" parTransId="{D0FA08C2-FF49-4B8B-9603-2EBBCC75CCF7}" sibTransId="{D7814E02-E1AE-447A-885A-48443FC0F2CD}"/>
    <dgm:cxn modelId="{48C3D0EF-2E8D-49B1-BFB0-43101AD5003D}" type="presOf" srcId="{91B80967-8935-43AC-8062-FB301A06E43B}" destId="{F5AF31C2-483C-4351-9108-830817F4E2DE}" srcOrd="0" destOrd="0" presId="urn:microsoft.com/office/officeart/2005/8/layout/vList2"/>
    <dgm:cxn modelId="{B9965E65-06E8-459E-A04A-8006278BACFB}" type="presOf" srcId="{16BA9299-FABF-421F-95CE-3084BDF856F5}" destId="{3A9A626B-1BA6-4CA2-B6FD-31380EE9722F}" srcOrd="0" destOrd="0" presId="urn:microsoft.com/office/officeart/2005/8/layout/vList2"/>
    <dgm:cxn modelId="{9A3D950B-5FFD-468A-B7F2-DC7BB569E224}" type="presOf" srcId="{8AE31395-485C-435D-86BF-35D967092E7E}" destId="{4FDB2A27-D52A-4EF8-B457-DB7F579FA1D0}" srcOrd="0" destOrd="0" presId="urn:microsoft.com/office/officeart/2005/8/layout/vList2"/>
    <dgm:cxn modelId="{B4E3FBB4-FEB3-4E0A-BB41-EC3E4150DF95}" srcId="{DDA518D0-1FD9-40F8-B267-860480510074}" destId="{143FE2FA-3E1B-4836-9805-5610CC34BCE8}" srcOrd="2" destOrd="0" parTransId="{75E9AA10-330C-41FE-91E0-5B4565FC94EC}" sibTransId="{8CA48089-B9B9-4932-920E-D5B99988C844}"/>
    <dgm:cxn modelId="{D7C569EE-1233-4B47-91A4-D14F5D98476A}" srcId="{DDA518D0-1FD9-40F8-B267-860480510074}" destId="{B46BFEB5-CAA6-4758-B733-245D9E5E83D7}" srcOrd="0" destOrd="0" parTransId="{DB43D981-0F89-46DB-938D-DA806A43A55C}" sibTransId="{95CA6417-D315-4A99-B7A5-D33E2B402314}"/>
    <dgm:cxn modelId="{27F358E2-B003-46D4-B553-A19A1CAABD4C}" type="presOf" srcId="{46B6A310-B254-4074-8CEF-E1640E12788E}" destId="{B437B011-A2AE-4889-B5A6-DA48D92D7CCA}" srcOrd="0" destOrd="0" presId="urn:microsoft.com/office/officeart/2005/8/layout/vList2"/>
    <dgm:cxn modelId="{EB77A1BF-AC30-4A93-BC09-49826A9E35CC}" type="presOf" srcId="{DDA518D0-1FD9-40F8-B267-860480510074}" destId="{CDA2C676-D008-47DB-82BB-001D4C9E73EA}" srcOrd="0" destOrd="0" presId="urn:microsoft.com/office/officeart/2005/8/layout/vList2"/>
    <dgm:cxn modelId="{2AC4EFD6-BE87-46F9-96FD-EF9099DA8C88}" type="presOf" srcId="{143FE2FA-3E1B-4836-9805-5610CC34BCE8}" destId="{C671491D-82A5-4B00-B8CD-EE26FA690AFE}" srcOrd="0" destOrd="0" presId="urn:microsoft.com/office/officeart/2005/8/layout/vList2"/>
    <dgm:cxn modelId="{B881E782-C22D-492B-B116-2FC9F09FEA51}" srcId="{DDA518D0-1FD9-40F8-B267-860480510074}" destId="{46B6A310-B254-4074-8CEF-E1640E12788E}" srcOrd="1" destOrd="0" parTransId="{14CE36F8-5EFE-4C3F-B6D8-EDCE1955BAF7}" sibTransId="{E628EFEA-CD6D-465C-9124-50C416F3D065}"/>
    <dgm:cxn modelId="{773279A7-0692-46DC-85BB-F2DF472B0ABB}" type="presOf" srcId="{5348EAE1-743B-4FB6-87D0-D13101253337}" destId="{9F5DE0C1-5BA8-4019-827C-8F9B8ED0AF35}" srcOrd="0" destOrd="0" presId="urn:microsoft.com/office/officeart/2005/8/layout/vList2"/>
    <dgm:cxn modelId="{D226D850-9AD9-4350-BCF4-B1BF2449E144}" type="presParOf" srcId="{CDA2C676-D008-47DB-82BB-001D4C9E73EA}" destId="{CFAFF4DB-8626-4438-AAE6-93931934AC42}" srcOrd="0" destOrd="0" presId="urn:microsoft.com/office/officeart/2005/8/layout/vList2"/>
    <dgm:cxn modelId="{CC059856-465C-45CE-8DD3-2EA5A269F16D}" type="presParOf" srcId="{CDA2C676-D008-47DB-82BB-001D4C9E73EA}" destId="{444D8D9C-7BCC-4902-B2AA-B2F7A0433DA0}" srcOrd="1" destOrd="0" presId="urn:microsoft.com/office/officeart/2005/8/layout/vList2"/>
    <dgm:cxn modelId="{01F78111-870E-468F-8E0E-CBF53E9CBF0F}" type="presParOf" srcId="{CDA2C676-D008-47DB-82BB-001D4C9E73EA}" destId="{B437B011-A2AE-4889-B5A6-DA48D92D7CCA}" srcOrd="2" destOrd="0" presId="urn:microsoft.com/office/officeart/2005/8/layout/vList2"/>
    <dgm:cxn modelId="{F1E28CDA-DD1F-43E4-A75E-01BFAD10D11E}" type="presParOf" srcId="{CDA2C676-D008-47DB-82BB-001D4C9E73EA}" destId="{E26C7D05-F28E-4C17-8E85-432A65F58245}" srcOrd="3" destOrd="0" presId="urn:microsoft.com/office/officeart/2005/8/layout/vList2"/>
    <dgm:cxn modelId="{AF7DF001-BDA0-46C6-B090-A97B38728FF9}" type="presParOf" srcId="{CDA2C676-D008-47DB-82BB-001D4C9E73EA}" destId="{C671491D-82A5-4B00-B8CD-EE26FA690AFE}" srcOrd="4" destOrd="0" presId="urn:microsoft.com/office/officeart/2005/8/layout/vList2"/>
    <dgm:cxn modelId="{2879EE59-776D-4042-83B6-956477BA94B7}" type="presParOf" srcId="{CDA2C676-D008-47DB-82BB-001D4C9E73EA}" destId="{FA90144E-B424-48B4-B103-608FB84C8E96}" srcOrd="5" destOrd="0" presId="urn:microsoft.com/office/officeart/2005/8/layout/vList2"/>
    <dgm:cxn modelId="{AED9CCAA-A0EA-4A01-A0C6-20D2EA09995B}" type="presParOf" srcId="{CDA2C676-D008-47DB-82BB-001D4C9E73EA}" destId="{F5AF31C2-483C-4351-9108-830817F4E2DE}" srcOrd="6" destOrd="0" presId="urn:microsoft.com/office/officeart/2005/8/layout/vList2"/>
    <dgm:cxn modelId="{1C8AB3FE-2DE2-45DE-90BE-BDB3E7A83203}" type="presParOf" srcId="{CDA2C676-D008-47DB-82BB-001D4C9E73EA}" destId="{4BEB5EEA-A9D2-481C-8E6B-D6CDDACBCA7C}" srcOrd="7" destOrd="0" presId="urn:microsoft.com/office/officeart/2005/8/layout/vList2"/>
    <dgm:cxn modelId="{1157479F-61F0-4013-BEF5-8B3CABEEE16A}" type="presParOf" srcId="{CDA2C676-D008-47DB-82BB-001D4C9E73EA}" destId="{4FDB2A27-D52A-4EF8-B457-DB7F579FA1D0}" srcOrd="8" destOrd="0" presId="urn:microsoft.com/office/officeart/2005/8/layout/vList2"/>
    <dgm:cxn modelId="{DAE065E8-DCAE-490D-8202-9F83EF74C342}" type="presParOf" srcId="{CDA2C676-D008-47DB-82BB-001D4C9E73EA}" destId="{B6672647-983A-426C-BFB2-CCEB3FAF0940}" srcOrd="9" destOrd="0" presId="urn:microsoft.com/office/officeart/2005/8/layout/vList2"/>
    <dgm:cxn modelId="{F22D07A6-35ED-43DB-9BC1-9D8F40590C4D}" type="presParOf" srcId="{CDA2C676-D008-47DB-82BB-001D4C9E73EA}" destId="{3A9A626B-1BA6-4CA2-B6FD-31380EE9722F}" srcOrd="10" destOrd="0" presId="urn:microsoft.com/office/officeart/2005/8/layout/vList2"/>
    <dgm:cxn modelId="{F8DBDA4E-3B53-47CC-BD8D-4F11FF37AEF2}" type="presParOf" srcId="{CDA2C676-D008-47DB-82BB-001D4C9E73EA}" destId="{5BF32BC0-3804-4D31-B4BA-D862260B04EF}" srcOrd="11" destOrd="0" presId="urn:microsoft.com/office/officeart/2005/8/layout/vList2"/>
    <dgm:cxn modelId="{122E3023-AB93-409F-9816-EF283ED0025E}" type="presParOf" srcId="{CDA2C676-D008-47DB-82BB-001D4C9E73EA}" destId="{9F5DE0C1-5BA8-4019-827C-8F9B8ED0AF35}" srcOrd="12" destOrd="0" presId="urn:microsoft.com/office/officeart/2005/8/layout/vList2"/>
    <dgm:cxn modelId="{076B4DF6-258C-4436-9DB5-86157A3FF6ED}" type="presParOf" srcId="{CDA2C676-D008-47DB-82BB-001D4C9E73EA}" destId="{63508A27-E6F0-4944-A7B1-59364D5401B9}" srcOrd="13" destOrd="0" presId="urn:microsoft.com/office/officeart/2005/8/layout/vList2"/>
    <dgm:cxn modelId="{F9E7747E-D2E5-4890-A79A-9EC782E81706}" type="presParOf" srcId="{CDA2C676-D008-47DB-82BB-001D4C9E73EA}" destId="{5D9A0E59-AAA8-4BB3-8672-3C43975342D7}" srcOrd="1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70DDDB9-6BA4-45FE-8D8F-83B53AB5B217}">
      <dsp:nvSpPr>
        <dsp:cNvPr id="0" name=""/>
        <dsp:cNvSpPr/>
      </dsp:nvSpPr>
      <dsp:spPr>
        <a:xfrm>
          <a:off x="0" y="418321"/>
          <a:ext cx="6936432" cy="1162632"/>
        </a:xfrm>
        <a:prstGeom prst="roundRect">
          <a:avLst/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RS" sz="3000" b="1" kern="1200" dirty="0" smtClean="0"/>
            <a:t>Public Procurement Office</a:t>
          </a:r>
        </a:p>
      </dsp:txBody>
      <dsp:txXfrm>
        <a:off x="0" y="418321"/>
        <a:ext cx="6936432" cy="1162632"/>
      </dsp:txXfrm>
    </dsp:sp>
    <dsp:sp modelId="{D6D774EC-46D8-414E-9156-EFB83380EC87}">
      <dsp:nvSpPr>
        <dsp:cNvPr id="0" name=""/>
        <dsp:cNvSpPr/>
      </dsp:nvSpPr>
      <dsp:spPr>
        <a:xfrm>
          <a:off x="0" y="1603972"/>
          <a:ext cx="6936432" cy="4802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0232" tIns="36830" rIns="206248" bIns="36830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n-US" sz="2300" kern="1200" dirty="0"/>
        </a:p>
      </dsp:txBody>
      <dsp:txXfrm>
        <a:off x="0" y="1603972"/>
        <a:ext cx="6936432" cy="480240"/>
      </dsp:txXfrm>
    </dsp:sp>
    <dsp:sp modelId="{494A4917-F7EB-4424-BEF9-61D4EAF16B7E}">
      <dsp:nvSpPr>
        <dsp:cNvPr id="0" name=""/>
        <dsp:cNvSpPr/>
      </dsp:nvSpPr>
      <dsp:spPr>
        <a:xfrm>
          <a:off x="0" y="2088231"/>
          <a:ext cx="6936432" cy="1162632"/>
        </a:xfrm>
        <a:prstGeom prst="roundRect">
          <a:avLst/>
        </a:prstGeom>
        <a:solidFill>
          <a:schemeClr val="accent5">
            <a:lumMod val="75000"/>
          </a:schemeClr>
        </a:solidFill>
        <a:ln w="25400" cap="flat" cmpd="sng" algn="ctr">
          <a:solidFill>
            <a:schemeClr val="accent5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sr-Latn-RS" sz="2900" b="1" kern="1200" dirty="0" smtClean="0">
              <a:solidFill>
                <a:schemeClr val="bg1"/>
              </a:solidFill>
            </a:rPr>
            <a:t>Republic Commission for the Protection of Rights in Public Procurement Procedures</a:t>
          </a:r>
          <a:endParaRPr lang="en-US" sz="2900" kern="1200" dirty="0">
            <a:solidFill>
              <a:schemeClr val="bg1"/>
            </a:solidFill>
          </a:endParaRPr>
        </a:p>
      </dsp:txBody>
      <dsp:txXfrm>
        <a:off x="0" y="2088231"/>
        <a:ext cx="6936432" cy="116263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6FA6346-7D35-43C9-87EB-C7146BF08C2D}">
      <dsp:nvSpPr>
        <dsp:cNvPr id="0" name=""/>
        <dsp:cNvSpPr/>
      </dsp:nvSpPr>
      <dsp:spPr>
        <a:xfrm rot="5400000">
          <a:off x="5148844" y="-2026026"/>
          <a:ext cx="1258155" cy="54380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t" anchorCtr="0">
          <a:noAutofit/>
        </a:bodyPr>
        <a:lstStyle/>
        <a:p>
          <a:pPr marL="0" lvl="1" indent="0" algn="just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  <a:tabLst/>
          </a:pPr>
          <a:r>
            <a:rPr lang="sr-Latn-RS" sz="1900" b="1" kern="1200" dirty="0" smtClean="0"/>
            <a:t> </a:t>
          </a:r>
          <a:r>
            <a:rPr lang="en-US" sz="1900" b="1" kern="1200" dirty="0" smtClean="0">
              <a:solidFill>
                <a:srgbClr val="002060"/>
              </a:solidFill>
            </a:rPr>
            <a:t>Special </a:t>
          </a:r>
          <a:r>
            <a:rPr lang="sr-Latn-RS" sz="1900" b="1" kern="1200" dirty="0" smtClean="0">
              <a:solidFill>
                <a:srgbClr val="002060"/>
              </a:solidFill>
            </a:rPr>
            <a:t>f</a:t>
          </a:r>
          <a:r>
            <a:rPr lang="en-US" sz="1900" b="1" kern="1200" dirty="0" err="1" smtClean="0">
              <a:solidFill>
                <a:srgbClr val="002060"/>
              </a:solidFill>
            </a:rPr>
            <a:t>orm</a:t>
          </a:r>
          <a:r>
            <a:rPr lang="en-US" sz="1900" b="1" kern="1200" dirty="0" smtClean="0">
              <a:solidFill>
                <a:srgbClr val="002060"/>
              </a:solidFill>
            </a:rPr>
            <a:t> of </a:t>
          </a:r>
          <a:r>
            <a:rPr lang="sr-Latn-RS" sz="1900" b="1" kern="1200" dirty="0" smtClean="0">
              <a:solidFill>
                <a:srgbClr val="002060"/>
              </a:solidFill>
            </a:rPr>
            <a:t>p</a:t>
          </a:r>
          <a:r>
            <a:rPr lang="en-US" sz="1900" b="1" kern="1200" dirty="0" err="1" smtClean="0">
              <a:solidFill>
                <a:srgbClr val="002060"/>
              </a:solidFill>
            </a:rPr>
            <a:t>ublic</a:t>
          </a:r>
          <a:r>
            <a:rPr lang="en-US" sz="1900" b="1" kern="1200" dirty="0" smtClean="0">
              <a:solidFill>
                <a:srgbClr val="002060"/>
              </a:solidFill>
            </a:rPr>
            <a:t> </a:t>
          </a:r>
          <a:r>
            <a:rPr lang="sr-Latn-RS" sz="1900" b="1" kern="1200" dirty="0" smtClean="0">
              <a:solidFill>
                <a:srgbClr val="002060"/>
              </a:solidFill>
            </a:rPr>
            <a:t>p</a:t>
          </a:r>
          <a:r>
            <a:rPr lang="en-US" sz="1900" b="1" kern="1200" dirty="0" err="1" smtClean="0">
              <a:solidFill>
                <a:srgbClr val="002060"/>
              </a:solidFill>
            </a:rPr>
            <a:t>rocurement</a:t>
          </a:r>
          <a:r>
            <a:rPr lang="en-US" sz="1900" b="1" kern="1200" dirty="0" smtClean="0">
              <a:solidFill>
                <a:srgbClr val="002060"/>
              </a:solidFill>
            </a:rPr>
            <a:t> </a:t>
          </a:r>
          <a:r>
            <a:rPr lang="sr-Latn-RS" sz="1900" b="1" kern="1200" dirty="0" smtClean="0">
              <a:solidFill>
                <a:srgbClr val="002060"/>
              </a:solidFill>
            </a:rPr>
            <a:t>p</a:t>
          </a:r>
          <a:r>
            <a:rPr lang="en-US" sz="1900" b="1" kern="1200" dirty="0" err="1" smtClean="0">
              <a:solidFill>
                <a:srgbClr val="002060"/>
              </a:solidFill>
            </a:rPr>
            <a:t>rocedure</a:t>
          </a:r>
          <a:endParaRPr lang="en-US" sz="1900" b="1" kern="1200" dirty="0">
            <a:solidFill>
              <a:srgbClr val="002060"/>
            </a:solidFill>
          </a:endParaRPr>
        </a:p>
        <a:p>
          <a:pPr marL="177800" lvl="1" indent="-177800" algn="just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b="1" kern="1200" dirty="0" smtClean="0">
              <a:solidFill>
                <a:srgbClr val="002060"/>
              </a:solidFill>
            </a:rPr>
            <a:t>Can be concluded after open or restricted procedure</a:t>
          </a:r>
          <a:endParaRPr lang="en-US" sz="1900" b="1" kern="1200" dirty="0">
            <a:solidFill>
              <a:srgbClr val="002060"/>
            </a:solidFill>
          </a:endParaRPr>
        </a:p>
        <a:p>
          <a:pPr marL="171450" lvl="1" indent="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900" b="1" kern="1200" dirty="0"/>
        </a:p>
      </dsp:txBody>
      <dsp:txXfrm rot="5400000">
        <a:off x="5148844" y="-2026026"/>
        <a:ext cx="1258155" cy="5438044"/>
      </dsp:txXfrm>
    </dsp:sp>
    <dsp:sp modelId="{19BED3FC-718D-42E8-9B77-5B6754C3E370}">
      <dsp:nvSpPr>
        <dsp:cNvPr id="0" name=""/>
        <dsp:cNvSpPr/>
      </dsp:nvSpPr>
      <dsp:spPr>
        <a:xfrm>
          <a:off x="71999" y="602"/>
          <a:ext cx="3058899" cy="138298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altLang="sr-Latn-RS" sz="2200" b="1" kern="1200" dirty="0" smtClean="0">
              <a:solidFill>
                <a:schemeClr val="bg1"/>
              </a:solidFill>
            </a:rPr>
            <a:t>Framework</a:t>
          </a:r>
          <a:r>
            <a:rPr lang="en-GB" altLang="sr-Latn-RS" sz="2200" b="1" kern="1200" dirty="0" smtClean="0">
              <a:solidFill>
                <a:srgbClr val="002060"/>
              </a:solidFill>
            </a:rPr>
            <a:t> </a:t>
          </a:r>
          <a:r>
            <a:rPr lang="en-GB" altLang="sr-Latn-RS" sz="2200" b="1" kern="1200" dirty="0" smtClean="0">
              <a:solidFill>
                <a:schemeClr val="bg1"/>
              </a:solidFill>
            </a:rPr>
            <a:t>agreement</a:t>
          </a:r>
          <a:endParaRPr lang="en-US" sz="2200" kern="1200" dirty="0">
            <a:solidFill>
              <a:schemeClr val="bg1"/>
            </a:solidFill>
          </a:endParaRPr>
        </a:p>
      </dsp:txBody>
      <dsp:txXfrm>
        <a:off x="71999" y="602"/>
        <a:ext cx="3058899" cy="1382989"/>
      </dsp:txXfrm>
    </dsp:sp>
    <dsp:sp modelId="{EB0C6686-90D4-40A7-A8F1-CAD115A3A1FC}">
      <dsp:nvSpPr>
        <dsp:cNvPr id="0" name=""/>
        <dsp:cNvSpPr/>
      </dsp:nvSpPr>
      <dsp:spPr>
        <a:xfrm rot="5400000">
          <a:off x="4718657" y="-136433"/>
          <a:ext cx="2107244" cy="5432733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just" defTabSz="800100" rtl="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en-US" sz="1800" b="1" kern="1200" dirty="0" smtClean="0">
              <a:solidFill>
                <a:srgbClr val="002060"/>
              </a:solidFill>
            </a:rPr>
            <a:t>May be established at the national or provincial levels, or at the level of local self-government</a:t>
          </a:r>
          <a:endParaRPr lang="en-US" sz="1800" b="1" kern="1200" dirty="0">
            <a:solidFill>
              <a:srgbClr val="002060"/>
            </a:solidFill>
          </a:endParaRPr>
        </a:p>
        <a:p>
          <a:pPr marL="171450" lvl="1" indent="-171450" algn="just" defTabSz="800100" rtl="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en-US" sz="1800" b="1" kern="1200" dirty="0" smtClean="0">
              <a:solidFill>
                <a:srgbClr val="002060"/>
              </a:solidFill>
            </a:rPr>
            <a:t>The Administration for Joint Services of the Republic Bodies is the body for centralized public procurements for public authorities and organizations, including judicial authorities</a:t>
          </a:r>
          <a:endParaRPr lang="en-US" sz="1800" b="1" kern="1200" dirty="0">
            <a:solidFill>
              <a:srgbClr val="002060"/>
            </a:solidFill>
          </a:endParaRPr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kern="1200" dirty="0" smtClean="0">
              <a:solidFill>
                <a:srgbClr val="002060"/>
              </a:solidFill>
            </a:rPr>
            <a:t>Duty to divide public procurements by lots whenever possible</a:t>
          </a:r>
          <a:endParaRPr lang="en-US" sz="1800" b="1" kern="1200" dirty="0">
            <a:solidFill>
              <a:srgbClr val="002060"/>
            </a:solidFill>
          </a:endParaRPr>
        </a:p>
      </dsp:txBody>
      <dsp:txXfrm rot="5400000">
        <a:off x="4718657" y="-136433"/>
        <a:ext cx="2107244" cy="5432733"/>
      </dsp:txXfrm>
    </dsp:sp>
    <dsp:sp modelId="{4FA0F723-CB12-464B-AB3D-3C33AB2E1A64}">
      <dsp:nvSpPr>
        <dsp:cNvPr id="0" name=""/>
        <dsp:cNvSpPr/>
      </dsp:nvSpPr>
      <dsp:spPr>
        <a:xfrm>
          <a:off x="0" y="1453640"/>
          <a:ext cx="3055912" cy="22525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sr-Latn-RS" sz="2100" b="1" kern="1200" dirty="0" smtClean="0"/>
        </a:p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/>
            <a:t>Centralized Public Procurement Bodies</a:t>
          </a:r>
        </a:p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 dirty="0"/>
        </a:p>
      </dsp:txBody>
      <dsp:txXfrm>
        <a:off x="0" y="1453640"/>
        <a:ext cx="3055912" cy="2252585"/>
      </dsp:txXfrm>
    </dsp:sp>
    <dsp:sp modelId="{B6857136-A47C-444E-9C86-0799EC85AEC3}">
      <dsp:nvSpPr>
        <dsp:cNvPr id="0" name=""/>
        <dsp:cNvSpPr/>
      </dsp:nvSpPr>
      <dsp:spPr>
        <a:xfrm rot="5400000">
          <a:off x="5128036" y="1724199"/>
          <a:ext cx="1230639" cy="54380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just" defTabSz="933450" rtl="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endParaRPr lang="en-US" sz="2100" b="1" kern="1200" dirty="0">
            <a:solidFill>
              <a:srgbClr val="002060"/>
            </a:solidFill>
          </a:endParaRPr>
        </a:p>
        <a:p>
          <a:pPr marL="171450" lvl="1" indent="-171450" algn="just" defTabSz="844550" rtl="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en-US" sz="1900" b="1" kern="1200" dirty="0" smtClean="0">
              <a:solidFill>
                <a:srgbClr val="002060"/>
              </a:solidFill>
            </a:rPr>
            <a:t>Targets of </a:t>
          </a:r>
          <a:r>
            <a:rPr lang="sr-Latn-RS" sz="1900" b="1" kern="1200" dirty="0" smtClean="0">
              <a:solidFill>
                <a:srgbClr val="002060"/>
              </a:solidFill>
            </a:rPr>
            <a:t>j</a:t>
          </a:r>
          <a:r>
            <a:rPr lang="en-US" sz="1900" b="1" kern="1200" dirty="0" err="1" smtClean="0">
              <a:solidFill>
                <a:srgbClr val="002060"/>
              </a:solidFill>
            </a:rPr>
            <a:t>oint</a:t>
          </a:r>
          <a:r>
            <a:rPr lang="en-US" sz="1900" b="1" kern="1200" dirty="0" smtClean="0">
              <a:solidFill>
                <a:srgbClr val="002060"/>
              </a:solidFill>
            </a:rPr>
            <a:t> conduct of</a:t>
          </a:r>
          <a:r>
            <a:rPr lang="sr-Latn-RS" sz="1900" b="1" kern="1200" dirty="0" smtClean="0">
              <a:solidFill>
                <a:srgbClr val="002060"/>
              </a:solidFill>
            </a:rPr>
            <a:t> </a:t>
          </a:r>
          <a:r>
            <a:rPr lang="en-US" sz="1900" b="1" kern="1200" dirty="0" smtClean="0">
              <a:solidFill>
                <a:srgbClr val="002060"/>
              </a:solidFill>
            </a:rPr>
            <a:t>public procurement procedures </a:t>
          </a:r>
          <a:endParaRPr lang="en-US" sz="2100" b="1" kern="1200" dirty="0">
            <a:solidFill>
              <a:srgbClr val="002060"/>
            </a:solidFill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100" kern="1200" dirty="0" smtClean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100" kern="1200" dirty="0"/>
        </a:p>
      </dsp:txBody>
      <dsp:txXfrm rot="5400000">
        <a:off x="5128036" y="1724199"/>
        <a:ext cx="1230639" cy="5438044"/>
      </dsp:txXfrm>
    </dsp:sp>
    <dsp:sp modelId="{50F1B0AB-751C-4AF5-99C2-82E3D4D81995}">
      <dsp:nvSpPr>
        <dsp:cNvPr id="0" name=""/>
        <dsp:cNvSpPr/>
      </dsp:nvSpPr>
      <dsp:spPr>
        <a:xfrm>
          <a:off x="71999" y="3776876"/>
          <a:ext cx="3058899" cy="133569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t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b="1" kern="1200" dirty="0" smtClean="0"/>
            <a:t>Joint conduct of procurement procedures by several contracting authorities</a:t>
          </a:r>
        </a:p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 dirty="0"/>
        </a:p>
      </dsp:txBody>
      <dsp:txXfrm>
        <a:off x="71999" y="3776876"/>
        <a:ext cx="3058899" cy="1335691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0DA8F52-FC67-4B5D-A51E-6208EE522C5F}">
      <dsp:nvSpPr>
        <dsp:cNvPr id="0" name=""/>
        <dsp:cNvSpPr/>
      </dsp:nvSpPr>
      <dsp:spPr>
        <a:xfrm>
          <a:off x="76168" y="370192"/>
          <a:ext cx="2406598" cy="25372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lvl="0" algn="ctr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GB" sz="2500" b="1" kern="1200" noProof="0" dirty="0" smtClean="0">
              <a:solidFill>
                <a:srgbClr val="002060"/>
              </a:solidFill>
            </a:rPr>
            <a:t>Planning</a:t>
          </a:r>
          <a:endParaRPr lang="en-GB" sz="2500" b="1" kern="1200" dirty="0">
            <a:solidFill>
              <a:srgbClr val="002060"/>
            </a:solidFill>
          </a:endParaRPr>
        </a:p>
        <a:p>
          <a:pPr marL="0" lvl="1" indent="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Latn-RS" sz="1500" b="0" kern="1200" noProof="0" dirty="0" smtClean="0">
              <a:latin typeface="Calibri" pitchFamily="34" charset="0"/>
              <a:cs typeface="Calibri" pitchFamily="34" charset="0"/>
            </a:rPr>
            <a:t> </a:t>
          </a:r>
          <a:r>
            <a:rPr lang="en-GB" sz="1400" b="1" kern="1200" noProof="0" dirty="0" smtClean="0">
              <a:solidFill>
                <a:srgbClr val="000066"/>
              </a:solidFill>
              <a:latin typeface="Calibri" pitchFamily="34" charset="0"/>
              <a:cs typeface="Calibri" pitchFamily="34" charset="0"/>
            </a:rPr>
            <a:t>Market research</a:t>
          </a:r>
          <a:endParaRPr lang="en-GB" sz="1400" b="1" kern="1200" noProof="0" dirty="0">
            <a:solidFill>
              <a:srgbClr val="000066"/>
            </a:solidFill>
            <a:latin typeface="Calibri" pitchFamily="34" charset="0"/>
            <a:cs typeface="Calibri" pitchFamily="34" charset="0"/>
          </a:endParaRPr>
        </a:p>
        <a:p>
          <a:pPr marL="88900" lvl="1" indent="-889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bs-Latn-BA" sz="1400" b="1" kern="1200" dirty="0" smtClean="0">
              <a:solidFill>
                <a:srgbClr val="000066"/>
              </a:solidFill>
              <a:latin typeface="Calibri" pitchFamily="34" charset="0"/>
              <a:cs typeface="Calibri" pitchFamily="34" charset="0"/>
            </a:rPr>
            <a:t> </a:t>
          </a:r>
          <a:r>
            <a:rPr lang="en-GB" sz="1400" b="1" kern="1200" dirty="0" smtClean="0">
              <a:solidFill>
                <a:srgbClr val="000066"/>
              </a:solidFill>
              <a:latin typeface="Calibri" pitchFamily="34" charset="0"/>
              <a:cs typeface="Calibri" pitchFamily="34" charset="0"/>
            </a:rPr>
            <a:t>Cost-effectiveness  of </a:t>
          </a:r>
          <a:r>
            <a:rPr lang="sr-Latn-RS" sz="1400" b="1" kern="1200" dirty="0" smtClean="0">
              <a:solidFill>
                <a:srgbClr val="000066"/>
              </a:solidFill>
              <a:latin typeface="Calibri" pitchFamily="34" charset="0"/>
              <a:cs typeface="Calibri" pitchFamily="34" charset="0"/>
            </a:rPr>
            <a:t> </a:t>
          </a:r>
          <a:r>
            <a:rPr lang="en-GB" sz="1400" b="1" kern="1200" dirty="0" smtClean="0">
              <a:solidFill>
                <a:srgbClr val="000066"/>
              </a:solidFill>
              <a:latin typeface="Calibri" pitchFamily="34" charset="0"/>
              <a:cs typeface="Calibri" pitchFamily="34" charset="0"/>
            </a:rPr>
            <a:t>procurement</a:t>
          </a:r>
          <a:endParaRPr lang="bs-Latn-BA" sz="1400" b="1" kern="1200" dirty="0" smtClean="0">
            <a:solidFill>
              <a:srgbClr val="000066"/>
            </a:solidFill>
            <a:latin typeface="Calibri" pitchFamily="34" charset="0"/>
            <a:cs typeface="Calibri" pitchFamily="34" charset="0"/>
          </a:endParaRPr>
        </a:p>
        <a:p>
          <a:pPr marL="0" lvl="1" indent="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b="1" kern="1200" dirty="0" smtClean="0">
              <a:solidFill>
                <a:srgbClr val="000066"/>
              </a:solidFill>
              <a:latin typeface="Calibri" pitchFamily="34" charset="0"/>
              <a:cs typeface="Calibri" pitchFamily="34" charset="0"/>
            </a:rPr>
            <a:t>Submission to PPO and SAI</a:t>
          </a:r>
          <a:r>
            <a:rPr lang="bs-Latn-BA" sz="1400" b="1" kern="1200" dirty="0" smtClean="0">
              <a:solidFill>
                <a:srgbClr val="000066"/>
              </a:solidFill>
              <a:latin typeface="Calibri" pitchFamily="34" charset="0"/>
              <a:cs typeface="Calibri" pitchFamily="34" charset="0"/>
            </a:rPr>
            <a:t> </a:t>
          </a:r>
          <a:r>
            <a:rPr lang="en-GB" sz="1400" b="1" kern="1200" dirty="0" smtClean="0">
              <a:solidFill>
                <a:srgbClr val="000066"/>
              </a:solidFill>
              <a:latin typeface="Calibri" pitchFamily="34" charset="0"/>
              <a:cs typeface="Calibri" pitchFamily="34" charset="0"/>
            </a:rPr>
            <a:t>- Procurement plan</a:t>
          </a:r>
          <a:r>
            <a:rPr lang="bs-Latn-BA" sz="1400" b="1" kern="1200" dirty="0" smtClean="0">
              <a:solidFill>
                <a:srgbClr val="000066"/>
              </a:solidFill>
              <a:latin typeface="Calibri" pitchFamily="34" charset="0"/>
              <a:cs typeface="Calibri" pitchFamily="34" charset="0"/>
            </a:rPr>
            <a:t>                                    - </a:t>
          </a:r>
          <a:r>
            <a:rPr lang="en-GB" sz="1400" b="1" kern="1200" dirty="0" smtClean="0">
              <a:solidFill>
                <a:srgbClr val="000066"/>
              </a:solidFill>
              <a:latin typeface="Calibri" pitchFamily="34" charset="0"/>
              <a:cs typeface="Calibri" pitchFamily="34" charset="0"/>
            </a:rPr>
            <a:t>Amendments to the plan</a:t>
          </a:r>
          <a:r>
            <a:rPr lang="bs-Latn-BA" sz="1400" b="1" kern="1200" dirty="0" smtClean="0">
              <a:solidFill>
                <a:srgbClr val="000066"/>
              </a:solidFill>
              <a:latin typeface="Calibri" pitchFamily="34" charset="0"/>
              <a:cs typeface="Calibri" pitchFamily="34" charset="0"/>
            </a:rPr>
            <a:t>                                              - </a:t>
          </a:r>
          <a:r>
            <a:rPr lang="en-GB" sz="1400" b="1" kern="1200" dirty="0" smtClean="0">
              <a:solidFill>
                <a:srgbClr val="000066"/>
              </a:solidFill>
              <a:latin typeface="Calibri" pitchFamily="34" charset="0"/>
              <a:cs typeface="Calibri" pitchFamily="34" charset="0"/>
            </a:rPr>
            <a:t>Report on</a:t>
          </a:r>
          <a:r>
            <a:rPr lang="sr-Latn-RS" sz="1400" b="1" kern="1200" dirty="0" smtClean="0">
              <a:solidFill>
                <a:srgbClr val="000066"/>
              </a:solidFill>
              <a:latin typeface="Calibri" pitchFamily="34" charset="0"/>
              <a:cs typeface="Calibri" pitchFamily="34" charset="0"/>
            </a:rPr>
            <a:t> </a:t>
          </a:r>
          <a:r>
            <a:rPr lang="en-GB" sz="1400" b="1" kern="1200" dirty="0" smtClean="0">
              <a:solidFill>
                <a:srgbClr val="000066"/>
              </a:solidFill>
              <a:latin typeface="Calibri" pitchFamily="34" charset="0"/>
              <a:cs typeface="Calibri" pitchFamily="34" charset="0"/>
            </a:rPr>
            <a:t>implementation</a:t>
          </a:r>
          <a:r>
            <a:rPr lang="sr-Latn-RS" sz="1400" b="1" kern="1200" dirty="0" smtClean="0">
              <a:solidFill>
                <a:srgbClr val="000066"/>
              </a:solidFill>
              <a:latin typeface="Calibri" pitchFamily="34" charset="0"/>
              <a:cs typeface="Calibri" pitchFamily="34" charset="0"/>
            </a:rPr>
            <a:t>  </a:t>
          </a:r>
          <a:r>
            <a:rPr lang="en-GB" sz="1400" b="1" kern="1200" dirty="0" smtClean="0">
              <a:solidFill>
                <a:srgbClr val="000066"/>
              </a:solidFill>
              <a:latin typeface="Calibri" pitchFamily="34" charset="0"/>
              <a:cs typeface="Calibri" pitchFamily="34" charset="0"/>
            </a:rPr>
            <a:t>of the plan</a:t>
          </a:r>
          <a:r>
            <a:rPr lang="bs-Latn-BA" sz="1200" b="1" kern="1200" dirty="0" smtClean="0">
              <a:solidFill>
                <a:srgbClr val="000066"/>
              </a:solidFill>
              <a:latin typeface="Calibri" pitchFamily="34" charset="0"/>
              <a:cs typeface="Calibri" pitchFamily="34" charset="0"/>
            </a:rPr>
            <a:t> </a:t>
          </a:r>
        </a:p>
      </dsp:txBody>
      <dsp:txXfrm>
        <a:off x="76168" y="370192"/>
        <a:ext cx="2406598" cy="2537273"/>
      </dsp:txXfrm>
    </dsp:sp>
    <dsp:sp modelId="{4F2CC1A3-C32C-49AF-9FAF-485F95D4CC4A}">
      <dsp:nvSpPr>
        <dsp:cNvPr id="0" name=""/>
        <dsp:cNvSpPr/>
      </dsp:nvSpPr>
      <dsp:spPr>
        <a:xfrm rot="21578823">
          <a:off x="2640487" y="1413017"/>
          <a:ext cx="334380" cy="43279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800" kern="1200"/>
        </a:p>
      </dsp:txBody>
      <dsp:txXfrm rot="21578823">
        <a:off x="2640487" y="1413017"/>
        <a:ext cx="334380" cy="432794"/>
      </dsp:txXfrm>
    </dsp:sp>
    <dsp:sp modelId="{0249595B-6980-4CDF-B8BE-FB01C32F96F1}">
      <dsp:nvSpPr>
        <dsp:cNvPr id="0" name=""/>
        <dsp:cNvSpPr/>
      </dsp:nvSpPr>
      <dsp:spPr>
        <a:xfrm>
          <a:off x="3113662" y="351543"/>
          <a:ext cx="2386285" cy="25372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b="1" kern="1200" noProof="0" dirty="0" smtClean="0">
              <a:solidFill>
                <a:srgbClr val="002060"/>
              </a:solidFill>
            </a:rPr>
            <a:t>Implementing public procurement procedure</a:t>
          </a:r>
          <a:endParaRPr lang="en-GB" sz="2400" b="1" kern="1200" dirty="0">
            <a:solidFill>
              <a:srgbClr val="002060"/>
            </a:solidFill>
          </a:endParaRPr>
        </a:p>
      </dsp:txBody>
      <dsp:txXfrm>
        <a:off x="3113662" y="351543"/>
        <a:ext cx="2386285" cy="2537273"/>
      </dsp:txXfrm>
    </dsp:sp>
    <dsp:sp modelId="{43C22427-00F8-4C65-B7A0-79BBCC485D87}">
      <dsp:nvSpPr>
        <dsp:cNvPr id="0" name=""/>
        <dsp:cNvSpPr/>
      </dsp:nvSpPr>
      <dsp:spPr>
        <a:xfrm>
          <a:off x="5674461" y="1403782"/>
          <a:ext cx="369969" cy="43279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800" kern="1200"/>
        </a:p>
      </dsp:txBody>
      <dsp:txXfrm>
        <a:off x="5674461" y="1403782"/>
        <a:ext cx="369969" cy="432794"/>
      </dsp:txXfrm>
    </dsp:sp>
    <dsp:sp modelId="{024100CD-6E90-4250-B02E-183884F44682}">
      <dsp:nvSpPr>
        <dsp:cNvPr id="0" name=""/>
        <dsp:cNvSpPr/>
      </dsp:nvSpPr>
      <dsp:spPr>
        <a:xfrm>
          <a:off x="6198002" y="351543"/>
          <a:ext cx="2361940" cy="25372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b="1" kern="1200" noProof="0" dirty="0" smtClean="0">
              <a:solidFill>
                <a:srgbClr val="002060"/>
              </a:solidFill>
            </a:rPr>
            <a:t>Implementing the contract</a:t>
          </a:r>
          <a:endParaRPr lang="en-GB" sz="2400" b="1" kern="1200" dirty="0">
            <a:solidFill>
              <a:srgbClr val="002060"/>
            </a:solidFill>
          </a:endParaRPr>
        </a:p>
      </dsp:txBody>
      <dsp:txXfrm>
        <a:off x="6198002" y="351543"/>
        <a:ext cx="2361940" cy="2537273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FAFF4DB-8626-4438-AAE6-93931934AC42}">
      <dsp:nvSpPr>
        <dsp:cNvPr id="0" name=""/>
        <dsp:cNvSpPr/>
      </dsp:nvSpPr>
      <dsp:spPr>
        <a:xfrm>
          <a:off x="0" y="1587"/>
          <a:ext cx="8224837" cy="608775"/>
        </a:xfrm>
        <a:prstGeom prst="roundRect">
          <a:avLst/>
        </a:prstGeom>
        <a:gradFill flip="none" rotWithShape="0">
          <a:gsLst>
            <a:gs pos="0">
              <a:schemeClr val="accent2">
                <a:lumMod val="40000"/>
                <a:lumOff val="60000"/>
                <a:shade val="30000"/>
                <a:satMod val="115000"/>
              </a:schemeClr>
            </a:gs>
            <a:gs pos="50000">
              <a:schemeClr val="accent2">
                <a:lumMod val="40000"/>
                <a:lumOff val="60000"/>
                <a:shade val="67500"/>
                <a:satMod val="115000"/>
              </a:schemeClr>
            </a:gs>
            <a:gs pos="100000">
              <a:schemeClr val="accent2">
                <a:lumMod val="40000"/>
                <a:lumOff val="60000"/>
                <a:shade val="100000"/>
                <a:satMod val="115000"/>
              </a:schemeClr>
            </a:gs>
          </a:gsLst>
          <a:lin ang="2700000" scaled="1"/>
          <a:tileRect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kern="1200" dirty="0" smtClean="0"/>
            <a:t>Model Procurement Plan</a:t>
          </a:r>
          <a:endParaRPr lang="en-US" sz="2000" kern="1200" dirty="0"/>
        </a:p>
      </dsp:txBody>
      <dsp:txXfrm>
        <a:off x="0" y="1587"/>
        <a:ext cx="8224837" cy="608775"/>
      </dsp:txXfrm>
    </dsp:sp>
    <dsp:sp modelId="{B437B011-A2AE-4889-B5A6-DA48D92D7CCA}">
      <dsp:nvSpPr>
        <dsp:cNvPr id="0" name=""/>
        <dsp:cNvSpPr/>
      </dsp:nvSpPr>
      <dsp:spPr>
        <a:xfrm>
          <a:off x="0" y="618717"/>
          <a:ext cx="8224837" cy="608775"/>
        </a:xfrm>
        <a:prstGeom prst="roundRect">
          <a:avLst/>
        </a:prstGeom>
        <a:gradFill flip="none" rotWithShape="0">
          <a:gsLst>
            <a:gs pos="0">
              <a:schemeClr val="accent2">
                <a:lumMod val="40000"/>
                <a:lumOff val="60000"/>
                <a:shade val="30000"/>
                <a:satMod val="115000"/>
              </a:schemeClr>
            </a:gs>
            <a:gs pos="50000">
              <a:schemeClr val="accent2">
                <a:lumMod val="40000"/>
                <a:lumOff val="60000"/>
                <a:shade val="67500"/>
                <a:satMod val="115000"/>
              </a:schemeClr>
            </a:gs>
            <a:gs pos="100000">
              <a:schemeClr val="accent2">
                <a:lumMod val="40000"/>
                <a:lumOff val="60000"/>
                <a:shade val="100000"/>
                <a:satMod val="115000"/>
              </a:schemeClr>
            </a:gs>
          </a:gsLst>
          <a:lin ang="5400000" scaled="1"/>
          <a:tileRect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kern="1200" dirty="0" smtClean="0"/>
            <a:t>Model and Instruction on Concluding Framework Agreements</a:t>
          </a:r>
          <a:endParaRPr lang="en-US" sz="2000" kern="1200" dirty="0"/>
        </a:p>
      </dsp:txBody>
      <dsp:txXfrm>
        <a:off x="0" y="618717"/>
        <a:ext cx="8224837" cy="608775"/>
      </dsp:txXfrm>
    </dsp:sp>
    <dsp:sp modelId="{C671491D-82A5-4B00-B8CD-EE26FA690AFE}">
      <dsp:nvSpPr>
        <dsp:cNvPr id="0" name=""/>
        <dsp:cNvSpPr/>
      </dsp:nvSpPr>
      <dsp:spPr>
        <a:xfrm>
          <a:off x="0" y="1235848"/>
          <a:ext cx="8224837" cy="608775"/>
        </a:xfrm>
        <a:prstGeom prst="roundRect">
          <a:avLst/>
        </a:prstGeom>
        <a:gradFill flip="none" rotWithShape="0">
          <a:gsLst>
            <a:gs pos="0">
              <a:schemeClr val="accent2">
                <a:lumMod val="40000"/>
                <a:lumOff val="60000"/>
                <a:shade val="30000"/>
                <a:satMod val="115000"/>
              </a:schemeClr>
            </a:gs>
            <a:gs pos="50000">
              <a:schemeClr val="accent2">
                <a:lumMod val="40000"/>
                <a:lumOff val="60000"/>
                <a:shade val="67500"/>
                <a:satMod val="115000"/>
              </a:schemeClr>
            </a:gs>
            <a:gs pos="100000">
              <a:schemeClr val="accent2">
                <a:lumMod val="40000"/>
                <a:lumOff val="60000"/>
                <a:shade val="100000"/>
                <a:satMod val="115000"/>
              </a:schemeClr>
            </a:gs>
          </a:gsLst>
          <a:lin ang="8100000" scaled="1"/>
          <a:tileRect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kern="1200" dirty="0" smtClean="0"/>
            <a:t>Instruction for Negotiated Procedure</a:t>
          </a:r>
          <a:endParaRPr lang="en-US" sz="2000" kern="1200" dirty="0"/>
        </a:p>
      </dsp:txBody>
      <dsp:txXfrm>
        <a:off x="0" y="1235848"/>
        <a:ext cx="8224837" cy="608775"/>
      </dsp:txXfrm>
    </dsp:sp>
    <dsp:sp modelId="{F5AF31C2-483C-4351-9108-830817F4E2DE}">
      <dsp:nvSpPr>
        <dsp:cNvPr id="0" name=""/>
        <dsp:cNvSpPr/>
      </dsp:nvSpPr>
      <dsp:spPr>
        <a:xfrm>
          <a:off x="0" y="1852978"/>
          <a:ext cx="8224837" cy="608775"/>
        </a:xfrm>
        <a:prstGeom prst="roundRect">
          <a:avLst/>
        </a:prstGeom>
        <a:gradFill flip="none" rotWithShape="0">
          <a:gsLst>
            <a:gs pos="0">
              <a:schemeClr val="accent2">
                <a:lumMod val="40000"/>
                <a:lumOff val="60000"/>
                <a:shade val="30000"/>
                <a:satMod val="115000"/>
              </a:schemeClr>
            </a:gs>
            <a:gs pos="50000">
              <a:schemeClr val="accent2">
                <a:lumMod val="40000"/>
                <a:lumOff val="60000"/>
                <a:shade val="67500"/>
                <a:satMod val="115000"/>
              </a:schemeClr>
            </a:gs>
            <a:gs pos="100000">
              <a:schemeClr val="accent2">
                <a:lumMod val="40000"/>
                <a:lumOff val="60000"/>
                <a:shade val="100000"/>
                <a:satMod val="115000"/>
              </a:schemeClr>
            </a:gs>
          </a:gsLst>
          <a:path path="circle">
            <a:fillToRect l="100000" t="100000"/>
          </a:path>
          <a:tileRect r="-100000" b="-100000"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kern="1200" dirty="0" smtClean="0"/>
            <a:t>Model Tender Documentation according to the Types of Public Procurement Procedures</a:t>
          </a:r>
          <a:r>
            <a:rPr lang="vi-VN" sz="2000" b="1" kern="1200" dirty="0" smtClean="0"/>
            <a:t> </a:t>
          </a:r>
          <a:endParaRPr lang="en-US" sz="2000" kern="1200" dirty="0"/>
        </a:p>
      </dsp:txBody>
      <dsp:txXfrm>
        <a:off x="0" y="1852978"/>
        <a:ext cx="8224837" cy="608775"/>
      </dsp:txXfrm>
    </dsp:sp>
    <dsp:sp modelId="{4FDB2A27-D52A-4EF8-B457-DB7F579FA1D0}">
      <dsp:nvSpPr>
        <dsp:cNvPr id="0" name=""/>
        <dsp:cNvSpPr/>
      </dsp:nvSpPr>
      <dsp:spPr>
        <a:xfrm>
          <a:off x="0" y="2470108"/>
          <a:ext cx="8224837" cy="608775"/>
        </a:xfrm>
        <a:prstGeom prst="roundRect">
          <a:avLst/>
        </a:prstGeom>
        <a:gradFill flip="none" rotWithShape="1">
          <a:gsLst>
            <a:gs pos="0">
              <a:schemeClr val="accent2">
                <a:lumMod val="40000"/>
                <a:lumOff val="60000"/>
                <a:shade val="30000"/>
                <a:satMod val="115000"/>
              </a:schemeClr>
            </a:gs>
            <a:gs pos="50000">
              <a:schemeClr val="accent2">
                <a:lumMod val="40000"/>
                <a:lumOff val="60000"/>
                <a:shade val="67500"/>
                <a:satMod val="115000"/>
              </a:schemeClr>
            </a:gs>
            <a:gs pos="100000">
              <a:schemeClr val="accent2">
                <a:lumMod val="40000"/>
                <a:lumOff val="60000"/>
                <a:shade val="100000"/>
                <a:satMod val="115000"/>
              </a:schemeClr>
            </a:gs>
          </a:gsLst>
          <a:lin ang="0" scaled="1"/>
          <a:tileRect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kern="1200" dirty="0" smtClean="0"/>
            <a:t>Model Declaration of Absence of Conflict of Interest, for members of pubic procurement commission</a:t>
          </a:r>
          <a:r>
            <a:rPr lang="vi-VN" sz="2000" b="1" kern="1200" dirty="0" smtClean="0"/>
            <a:t> </a:t>
          </a:r>
          <a:endParaRPr lang="en-US" sz="2000" kern="1200" dirty="0"/>
        </a:p>
      </dsp:txBody>
      <dsp:txXfrm>
        <a:off x="0" y="2470108"/>
        <a:ext cx="8224837" cy="608775"/>
      </dsp:txXfrm>
    </dsp:sp>
    <dsp:sp modelId="{3A9A626B-1BA6-4CA2-B6FD-31380EE9722F}">
      <dsp:nvSpPr>
        <dsp:cNvPr id="0" name=""/>
        <dsp:cNvSpPr/>
      </dsp:nvSpPr>
      <dsp:spPr>
        <a:xfrm>
          <a:off x="0" y="3087239"/>
          <a:ext cx="8224837" cy="608775"/>
        </a:xfrm>
        <a:prstGeom prst="roundRect">
          <a:avLst/>
        </a:prstGeom>
        <a:gradFill flip="none" rotWithShape="0">
          <a:gsLst>
            <a:gs pos="0">
              <a:schemeClr val="accent2">
                <a:lumMod val="40000"/>
                <a:lumOff val="60000"/>
                <a:shade val="30000"/>
                <a:satMod val="115000"/>
              </a:schemeClr>
            </a:gs>
            <a:gs pos="50000">
              <a:schemeClr val="accent2">
                <a:lumMod val="40000"/>
                <a:lumOff val="60000"/>
                <a:shade val="67500"/>
                <a:satMod val="115000"/>
              </a:schemeClr>
            </a:gs>
            <a:gs pos="100000">
              <a:schemeClr val="accent2">
                <a:lumMod val="40000"/>
                <a:lumOff val="60000"/>
                <a:shade val="100000"/>
                <a:satMod val="115000"/>
              </a:schemeClr>
            </a:gs>
          </a:gsLst>
          <a:path path="circle">
            <a:fillToRect l="50000" t="50000" r="50000" b="50000"/>
          </a:path>
          <a:tileRect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kern="1200" dirty="0" smtClean="0"/>
            <a:t>Model Decision on Conducting Public Procurement Procedure by Several Contracting Authorities</a:t>
          </a:r>
          <a:r>
            <a:rPr lang="vi-VN" sz="2000" b="1" kern="1200" dirty="0" smtClean="0"/>
            <a:t> </a:t>
          </a:r>
          <a:endParaRPr lang="en-US" sz="2000" kern="1200" dirty="0"/>
        </a:p>
      </dsp:txBody>
      <dsp:txXfrm>
        <a:off x="0" y="3087239"/>
        <a:ext cx="8224837" cy="608775"/>
      </dsp:txXfrm>
    </dsp:sp>
    <dsp:sp modelId="{9F5DE0C1-5BA8-4019-827C-8F9B8ED0AF35}">
      <dsp:nvSpPr>
        <dsp:cNvPr id="0" name=""/>
        <dsp:cNvSpPr/>
      </dsp:nvSpPr>
      <dsp:spPr>
        <a:xfrm>
          <a:off x="0" y="3704369"/>
          <a:ext cx="8224837" cy="597774"/>
        </a:xfrm>
        <a:prstGeom prst="roundRect">
          <a:avLst/>
        </a:prstGeom>
        <a:gradFill flip="none" rotWithShape="0">
          <a:gsLst>
            <a:gs pos="0">
              <a:schemeClr val="accent2">
                <a:lumMod val="40000"/>
                <a:lumOff val="60000"/>
                <a:shade val="30000"/>
                <a:satMod val="115000"/>
              </a:schemeClr>
            </a:gs>
            <a:gs pos="50000">
              <a:schemeClr val="accent2">
                <a:lumMod val="40000"/>
                <a:lumOff val="60000"/>
                <a:shade val="67500"/>
                <a:satMod val="115000"/>
              </a:schemeClr>
            </a:gs>
            <a:gs pos="100000">
              <a:schemeClr val="accent2">
                <a:lumMod val="40000"/>
                <a:lumOff val="60000"/>
                <a:shade val="100000"/>
                <a:satMod val="115000"/>
              </a:schemeClr>
            </a:gs>
          </a:gsLst>
          <a:path path="circle">
            <a:fillToRect l="100000" b="100000"/>
          </a:path>
          <a:tileRect t="-100000" r="-100000"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kern="1200" dirty="0" smtClean="0"/>
            <a:t>Model standard forms of notices in public procurements</a:t>
          </a:r>
          <a:endParaRPr lang="en-US" sz="2000" kern="1200" dirty="0"/>
        </a:p>
      </dsp:txBody>
      <dsp:txXfrm>
        <a:off x="0" y="3704369"/>
        <a:ext cx="8224837" cy="597774"/>
      </dsp:txXfrm>
    </dsp:sp>
    <dsp:sp modelId="{5D9A0E59-AAA8-4BB3-8672-3C43975342D7}">
      <dsp:nvSpPr>
        <dsp:cNvPr id="0" name=""/>
        <dsp:cNvSpPr/>
      </dsp:nvSpPr>
      <dsp:spPr>
        <a:xfrm>
          <a:off x="0" y="4238168"/>
          <a:ext cx="8224837" cy="469463"/>
        </a:xfrm>
        <a:prstGeom prst="roundRect">
          <a:avLst/>
        </a:prstGeom>
        <a:gradFill flip="none" rotWithShape="0">
          <a:gsLst>
            <a:gs pos="0">
              <a:schemeClr val="accent2">
                <a:lumMod val="40000"/>
                <a:lumOff val="60000"/>
                <a:shade val="30000"/>
                <a:satMod val="115000"/>
              </a:schemeClr>
            </a:gs>
            <a:gs pos="50000">
              <a:schemeClr val="accent2">
                <a:lumMod val="40000"/>
                <a:lumOff val="60000"/>
                <a:shade val="67500"/>
                <a:satMod val="115000"/>
              </a:schemeClr>
            </a:gs>
            <a:gs pos="100000">
              <a:schemeClr val="accent2">
                <a:lumMod val="40000"/>
                <a:lumOff val="60000"/>
                <a:shade val="100000"/>
                <a:satMod val="115000"/>
              </a:schemeClr>
            </a:gs>
          </a:gsLst>
          <a:lin ang="13500000" scaled="1"/>
          <a:tileRect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kern="1200" dirty="0" smtClean="0"/>
            <a:t>Model Internal </a:t>
          </a:r>
          <a:r>
            <a:rPr lang="sr-Latn-RS" sz="2000" b="1" kern="1200" dirty="0" smtClean="0"/>
            <a:t>A</a:t>
          </a:r>
          <a:r>
            <a:rPr lang="en-GB" sz="2000" b="1" kern="1200" dirty="0" err="1" smtClean="0"/>
            <a:t>ct</a:t>
          </a:r>
          <a:endParaRPr lang="en-US" sz="2000" kern="1200" dirty="0"/>
        </a:p>
      </dsp:txBody>
      <dsp:txXfrm>
        <a:off x="0" y="4238168"/>
        <a:ext cx="8224837" cy="4694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sr-Latn-RS"/>
          </a:p>
        </p:txBody>
      </p:sp>
      <p:sp>
        <p:nvSpPr>
          <p:cNvPr id="20483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sr-Latn-RS"/>
          </a:p>
        </p:txBody>
      </p:sp>
      <p:sp>
        <p:nvSpPr>
          <p:cNvPr id="20484" name="Rectangle 3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-11798300" y="-11796713"/>
            <a:ext cx="11795125" cy="12488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2052" name="Rectangle 4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1638" cy="41100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bs-Latn-BA" noProof="0" smtClean="0"/>
          </a:p>
        </p:txBody>
      </p:sp>
    </p:spTree>
    <p:extLst>
      <p:ext uri="{BB962C8B-B14F-4D97-AF65-F5344CB8AC3E}">
        <p14:creationId xmlns:p14="http://schemas.microsoft.com/office/powerpoint/2010/main" xmlns="" val="38649166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-14225588" y="-11796713"/>
            <a:ext cx="16649701" cy="12488863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sr-Latn-RS" smtClean="0"/>
          </a:p>
        </p:txBody>
      </p:sp>
      <p:sp>
        <p:nvSpPr>
          <p:cNvPr id="21508" name="Header Placeholder 3"/>
          <p:cNvSpPr>
            <a:spLocks noGrp="1"/>
          </p:cNvSpPr>
          <p:nvPr>
            <p:ph type="hdr" sz="quarter" idx="4294967295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sr-Latn-RS"/>
          </a:p>
        </p:txBody>
      </p:sp>
      <p:sp>
        <p:nvSpPr>
          <p:cNvPr id="21509" name="Footer Placeholder 4"/>
          <p:cNvSpPr>
            <a:spLocks noGrp="1"/>
          </p:cNvSpPr>
          <p:nvPr>
            <p:ph type="ftr" sz="quarter" idx="4294967295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sr-Latn-R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14225588" y="-11796713"/>
            <a:ext cx="16649701" cy="124888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34916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-14225588" y="-11796713"/>
            <a:ext cx="16649701" cy="12488863"/>
          </a:xfrm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sr-Latn-R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-14225588" y="-11796713"/>
            <a:ext cx="16649701" cy="12488863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28676" name="Footer Placeholder 4"/>
          <p:cNvSpPr>
            <a:spLocks noGrp="1"/>
          </p:cNvSpPr>
          <p:nvPr>
            <p:ph type="ftr" sz="quarter" idx="4294967295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28677" name="Header Placeholder 5"/>
          <p:cNvSpPr>
            <a:spLocks noGrp="1"/>
          </p:cNvSpPr>
          <p:nvPr>
            <p:ph type="hdr" sz="quarter" idx="4294967295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3225" cy="41116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bs-Latn-BA" altLang="sr-Latn-R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14225588" y="-11796713"/>
            <a:ext cx="16649701" cy="124888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237030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14225588" y="-11796713"/>
            <a:ext cx="16649701" cy="124888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766789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14225588" y="-11796713"/>
            <a:ext cx="16649701" cy="124888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352762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4225588" y="-11796713"/>
            <a:ext cx="16649701" cy="12488863"/>
          </a:xfrm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sr-Latn-RS" smtClean="0"/>
              <a:t>The PPO is a special organization, which</a:t>
            </a:r>
            <a:r>
              <a:rPr lang="sr-Latn-CS" altLang="sr-Latn-RS" smtClean="0"/>
              <a:t>...</a:t>
            </a:r>
          </a:p>
          <a:p>
            <a:endParaRPr lang="sr-Latn-CS" altLang="sr-Latn-RS" smtClean="0"/>
          </a:p>
          <a:p>
            <a:r>
              <a:rPr lang="sr-Latn-CS" altLang="sr-Latn-RS" smtClean="0"/>
              <a:t>RK samostalno i nezavisno telo koja za svoj rad odgovara Parlamentu</a:t>
            </a:r>
            <a:endParaRPr lang="en-US" altLang="sr-Latn-R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4225588" y="-11796713"/>
            <a:ext cx="16649701" cy="12488863"/>
          </a:xfrm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sr-Latn-RS" smtClean="0"/>
              <a:t>The PPO is a special organization, which</a:t>
            </a:r>
            <a:r>
              <a:rPr lang="sr-Latn-CS" altLang="sr-Latn-RS" smtClean="0"/>
              <a:t>...</a:t>
            </a:r>
          </a:p>
          <a:p>
            <a:endParaRPr lang="sr-Latn-CS" altLang="sr-Latn-RS" smtClean="0"/>
          </a:p>
          <a:p>
            <a:r>
              <a:rPr lang="sr-Latn-CS" altLang="sr-Latn-RS" smtClean="0"/>
              <a:t>RK samostalno i nezavisno telo koja za svoj rad odgovara Parlamentu</a:t>
            </a:r>
            <a:endParaRPr lang="en-US" altLang="sr-Latn-R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14225588" y="-11796713"/>
            <a:ext cx="16649701" cy="124888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371265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-14225588" y="-11796713"/>
            <a:ext cx="16649701" cy="12488863"/>
          </a:xfrm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sr-Latn-R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84D163-6693-441B-A95D-6EA8C90CA9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282026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B445E3-87AA-44DC-9946-86B883AC1F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61626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6225" y="128588"/>
            <a:ext cx="2055813" cy="59928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8588"/>
            <a:ext cx="6016625" cy="59928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7C0D8A-C7A7-4E4E-9622-12265361A7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621209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8588"/>
            <a:ext cx="8224838" cy="143351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4838" cy="45212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EEF24-517A-4050-8AAD-821C4E2B6A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594637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B30E86-34A6-4528-A247-3A361CF016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671615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5F51B6-4876-4973-8D73-C68ECA1149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154157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C340C8-D5E3-4425-916E-BD0F5389C9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548744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5425" cy="452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7013" cy="452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E18062-FAB8-4B71-8A29-235A30094E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704680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FA2F2B-794B-4596-819F-25EDEB40A0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99888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D5FC68-E9C6-4552-A444-5FEB9C6B82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076288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71775C-CFC6-46DF-AC85-9430AAEF23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80488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3648DE-9708-4DC5-ABBA-8487134E81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7347070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CBCCB3-6D85-43E9-A247-320425C95B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6593810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C26EA9-0B11-4FC7-A2BB-40AD2E2197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087904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FBADB-8507-4B78-996C-4CCB16E6CA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9676531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6225" y="128588"/>
            <a:ext cx="2055813" cy="59928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8588"/>
            <a:ext cx="6016625" cy="59928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882E72-E3A9-44CB-8FE8-E4039257C4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4618688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8588"/>
            <a:ext cx="8224838" cy="143351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4838" cy="45212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>
          <a:xfrm>
            <a:off x="457200" y="6353175"/>
            <a:ext cx="2128838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>
          <a:xfrm>
            <a:off x="6553200" y="6353175"/>
            <a:ext cx="2128838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7BBC7F-7E1F-44FA-B69A-B74871670F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672273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4043F-C1EE-4DE2-B584-BE32D16CA5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43517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5425" cy="452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7013" cy="452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F3D44E-3528-479E-A40B-0B19761087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90956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9C9CD0-70EC-41EF-ADD4-D48E35B43E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24974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608FF3-8193-4D4E-B558-EB3B4EF610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35836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2418F6-7142-4704-84BA-D1EF7EAD7A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86437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B4014B-F6BE-437E-84A0-2C87FDFA2B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127254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CD57AE-DE49-4C24-98EC-2DE8D1BA9B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38360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8588"/>
            <a:ext cx="8224838" cy="1433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sr-Latn-RS" smtClean="0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4838" cy="452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sr-Latn-RS" smtClean="0"/>
              <a:t>Click to edit the outline text format</a:t>
            </a:r>
          </a:p>
          <a:p>
            <a:pPr lvl="1"/>
            <a:r>
              <a:rPr lang="en-GB" altLang="sr-Latn-RS" smtClean="0"/>
              <a:t>Second Outline Level</a:t>
            </a:r>
          </a:p>
          <a:p>
            <a:pPr lvl="2"/>
            <a:r>
              <a:rPr lang="en-GB" altLang="sr-Latn-RS" smtClean="0"/>
              <a:t>Third Outline Level</a:t>
            </a:r>
          </a:p>
          <a:p>
            <a:pPr lvl="3"/>
            <a:r>
              <a:rPr lang="en-GB" altLang="sr-Latn-RS" smtClean="0"/>
              <a:t>Fourth Outline Level</a:t>
            </a:r>
          </a:p>
          <a:p>
            <a:pPr lvl="4"/>
            <a:r>
              <a:rPr lang="en-GB" altLang="sr-Latn-RS" smtClean="0"/>
              <a:t>Fifth Outline Level</a:t>
            </a:r>
          </a:p>
          <a:p>
            <a:pPr lvl="4"/>
            <a:r>
              <a:rPr lang="en-GB" altLang="sr-Latn-RS" smtClean="0"/>
              <a:t>Sixth Outline Level</a:t>
            </a:r>
          </a:p>
          <a:p>
            <a:pPr lvl="4"/>
            <a:r>
              <a:rPr lang="en-GB" altLang="sr-Latn-RS" smtClean="0"/>
              <a:t>Seventh Outline Level</a:t>
            </a:r>
          </a:p>
          <a:p>
            <a:pPr lvl="4"/>
            <a:r>
              <a:rPr lang="en-GB" altLang="sr-Latn-RS" smtClean="0"/>
              <a:t>Eighth Outline Level</a:t>
            </a:r>
          </a:p>
          <a:p>
            <a:pPr lvl="4"/>
            <a:r>
              <a:rPr lang="en-GB" altLang="sr-Latn-RS" smtClean="0"/>
              <a:t>Ninth Outline Level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3175"/>
            <a:ext cx="2128838" cy="3667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l"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Text Box 4"/>
          <p:cNvSpPr txBox="1">
            <a:spLocks noChangeArrowheads="1"/>
          </p:cNvSpPr>
          <p:nvPr/>
        </p:nvSpPr>
        <p:spPr bwMode="auto">
          <a:xfrm>
            <a:off x="3124200" y="6354763"/>
            <a:ext cx="28956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sr-Latn-R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3175"/>
            <a:ext cx="2128838" cy="3667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l"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1CCBE335-6915-4554-89D7-5212468874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6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564" r="12778" b="3596"/>
          <a:stretch>
            <a:fillRect/>
          </a:stretch>
        </p:blipFill>
        <p:spPr bwMode="auto">
          <a:xfrm>
            <a:off x="219075" y="150813"/>
            <a:ext cx="627063" cy="120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4" charset="0"/>
        </a:defRPr>
      </a:lvl5pPr>
      <a:lvl6pPr marL="25146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4" charset="0"/>
        </a:defRPr>
      </a:lvl6pPr>
      <a:lvl7pPr marL="29718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4" charset="0"/>
        </a:defRPr>
      </a:lvl7pPr>
      <a:lvl8pPr marL="3429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4" charset="0"/>
        </a:defRPr>
      </a:lvl8pPr>
      <a:lvl9pPr marL="3886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</a:defRPr>
      </a:lvl2pPr>
      <a:lvl3pPr marL="1143000" indent="-2286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</a:defRPr>
      </a:lvl3pPr>
      <a:lvl4pPr marL="1600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4pPr>
      <a:lvl5pPr marL="20574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5pPr>
      <a:lvl6pPr marL="25146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6pPr>
      <a:lvl7pPr marL="29718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7pPr>
      <a:lvl8pPr marL="34290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8pPr>
      <a:lvl9pPr marL="3886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8588"/>
            <a:ext cx="8224838" cy="143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4838" cy="452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3175"/>
            <a:ext cx="2128838" cy="3667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l"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Text Box 4"/>
          <p:cNvSpPr txBox="1">
            <a:spLocks noChangeArrowheads="1"/>
          </p:cNvSpPr>
          <p:nvPr/>
        </p:nvSpPr>
        <p:spPr bwMode="auto">
          <a:xfrm>
            <a:off x="3124200" y="6354763"/>
            <a:ext cx="2895600" cy="3683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altLang="x-none">
              <a:solidFill>
                <a:srgbClr val="FFFFFF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3175"/>
            <a:ext cx="2128838" cy="3667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l"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43B81ACE-AE8E-4480-9196-F74655F2B1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6"/>
          <p:cNvPicPr>
            <a:picLocks noChangeAspect="1" noChangeArrowheads="1"/>
          </p:cNvPicPr>
          <p:nvPr/>
        </p:nvPicPr>
        <p:blipFill>
          <a:blip r:embed="rId14" cstate="print"/>
          <a:srcRect l="12564" r="12778" b="3596"/>
          <a:stretch>
            <a:fillRect/>
          </a:stretch>
        </p:blipFill>
        <p:spPr bwMode="auto">
          <a:xfrm>
            <a:off x="219075" y="150813"/>
            <a:ext cx="627063" cy="120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154094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4" charset="0"/>
        </a:defRPr>
      </a:lvl5pPr>
      <a:lvl6pPr marL="25146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4" charset="0"/>
        </a:defRPr>
      </a:lvl6pPr>
      <a:lvl7pPr marL="29718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4" charset="0"/>
        </a:defRPr>
      </a:lvl7pPr>
      <a:lvl8pPr marL="3429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4" charset="0"/>
        </a:defRPr>
      </a:lvl8pPr>
      <a:lvl9pPr marL="3886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</a:defRPr>
      </a:lvl2pPr>
      <a:lvl3pPr marL="1143000" indent="-2286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</a:defRPr>
      </a:lvl3pPr>
      <a:lvl4pPr marL="1600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4pPr>
      <a:lvl5pPr marL="20574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5pPr>
      <a:lvl6pPr marL="25146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6pPr>
      <a:lvl7pPr marL="29718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7pPr>
      <a:lvl8pPr marL="34290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8pPr>
      <a:lvl9pPr marL="3886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3"/>
          <p:cNvSpPr>
            <a:spLocks noGrp="1"/>
          </p:cNvSpPr>
          <p:nvPr>
            <p:ph type="ctrTitle"/>
          </p:nvPr>
        </p:nvSpPr>
        <p:spPr>
          <a:xfrm>
            <a:off x="323850" y="1122363"/>
            <a:ext cx="8424863" cy="2090737"/>
          </a:xfrm>
        </p:spPr>
        <p:txBody>
          <a:bodyPr anchor="t"/>
          <a:lstStyle/>
          <a:p>
            <a:pPr eaLnBrk="1" hangingPunct="1">
              <a:defRPr/>
            </a:pPr>
            <a:r>
              <a:rPr lang="en-US" altLang="x-none" sz="2400" b="1" dirty="0" smtClean="0">
                <a:solidFill>
                  <a:srgbClr val="002060"/>
                </a:solidFill>
                <a:latin typeface="+mn-lt"/>
              </a:rPr>
              <a:t>REPUBLIC OF SERBIA</a:t>
            </a:r>
            <a:br>
              <a:rPr lang="en-US" altLang="x-none" sz="2400" b="1" dirty="0" smtClean="0">
                <a:solidFill>
                  <a:srgbClr val="002060"/>
                </a:solidFill>
                <a:latin typeface="+mn-lt"/>
              </a:rPr>
            </a:br>
            <a:r>
              <a:rPr lang="en-US" altLang="x-none" sz="2400" b="1" dirty="0" smtClean="0">
                <a:solidFill>
                  <a:srgbClr val="002060"/>
                </a:solidFill>
                <a:latin typeface="+mn-lt"/>
              </a:rPr>
              <a:t>Negotiating Group for Chapter </a:t>
            </a:r>
            <a:r>
              <a:rPr lang="x-none" altLang="x-none" sz="2400" b="1" smtClean="0">
                <a:solidFill>
                  <a:srgbClr val="002060"/>
                </a:solidFill>
                <a:latin typeface="+mn-lt"/>
              </a:rPr>
              <a:t>5</a:t>
            </a:r>
            <a:r>
              <a:rPr lang="en-US" altLang="x-none" sz="2400" b="1" dirty="0" smtClean="0">
                <a:solidFill>
                  <a:srgbClr val="002060"/>
                </a:solidFill>
                <a:latin typeface="+mn-lt"/>
              </a:rPr>
              <a:t> -</a:t>
            </a:r>
            <a:r>
              <a:rPr lang="x-none" altLang="x-none" sz="2400" b="1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en-US" altLang="x-none" sz="2400" b="1" dirty="0" smtClean="0">
                <a:solidFill>
                  <a:srgbClr val="002060"/>
                </a:solidFill>
                <a:latin typeface="+mn-lt"/>
              </a:rPr>
              <a:t>Public Procurement</a:t>
            </a:r>
            <a:endParaRPr lang="en-US" altLang="x-none" sz="2400" b="1" i="1" dirty="0" smtClean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2051" name="Subtitle 4"/>
          <p:cNvSpPr>
            <a:spLocks noGrp="1"/>
          </p:cNvSpPr>
          <p:nvPr>
            <p:ph type="subTitle" idx="1"/>
          </p:nvPr>
        </p:nvSpPr>
        <p:spPr>
          <a:xfrm>
            <a:off x="1122363" y="3573016"/>
            <a:ext cx="6858000" cy="1459359"/>
          </a:xfrm>
        </p:spPr>
        <p:txBody>
          <a:bodyPr/>
          <a:lstStyle/>
          <a:p>
            <a:pPr eaLnBrk="1" hangingPunct="1"/>
            <a:r>
              <a:rPr lang="en-US" altLang="sr-Latn-RS" sz="2800" b="1" dirty="0" smtClean="0">
                <a:solidFill>
                  <a:srgbClr val="002060"/>
                </a:solidFill>
              </a:rPr>
              <a:t>Bilateral screening: Chapter</a:t>
            </a:r>
            <a:r>
              <a:rPr lang="en-US" altLang="sr-Latn-RS" sz="2800" dirty="0" smtClean="0">
                <a:solidFill>
                  <a:srgbClr val="002060"/>
                </a:solidFill>
              </a:rPr>
              <a:t> </a:t>
            </a:r>
            <a:r>
              <a:rPr lang="en-US" altLang="sr-Latn-RS" sz="2800" b="1" dirty="0" smtClean="0">
                <a:solidFill>
                  <a:srgbClr val="002060"/>
                </a:solidFill>
              </a:rPr>
              <a:t>5</a:t>
            </a:r>
          </a:p>
          <a:p>
            <a:pPr eaLnBrk="1" hangingPunct="1"/>
            <a:r>
              <a:rPr lang="en-US" altLang="sr-Latn-RS" sz="2800" b="1" dirty="0" smtClean="0">
                <a:solidFill>
                  <a:srgbClr val="002060"/>
                </a:solidFill>
              </a:rPr>
              <a:t>PRESENTATION OF THE REPUBLIC OF SERBIA</a:t>
            </a:r>
          </a:p>
        </p:txBody>
      </p:sp>
      <p:sp>
        <p:nvSpPr>
          <p:cNvPr id="2052" name="TextBox 5"/>
          <p:cNvSpPr txBox="1">
            <a:spLocks noChangeArrowheads="1"/>
          </p:cNvSpPr>
          <p:nvPr/>
        </p:nvSpPr>
        <p:spPr bwMode="auto">
          <a:xfrm>
            <a:off x="2843213" y="5900738"/>
            <a:ext cx="3376612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sz="2200" b="1" dirty="0" smtClean="0">
                <a:solidFill>
                  <a:srgbClr val="002060"/>
                </a:solidFill>
                <a:latin typeface="+mn-lt"/>
              </a:rPr>
              <a:t>Brussels</a:t>
            </a:r>
            <a:r>
              <a:rPr lang="en-US" altLang="en-US" sz="2200" b="1" dirty="0">
                <a:solidFill>
                  <a:srgbClr val="002060"/>
                </a:solidFill>
                <a:latin typeface="+mn-lt"/>
              </a:rPr>
              <a:t>, </a:t>
            </a:r>
            <a:r>
              <a:rPr lang="sr-Latn-RS" altLang="en-US" sz="2200" b="1" dirty="0" smtClean="0">
                <a:solidFill>
                  <a:srgbClr val="002060"/>
                </a:solidFill>
                <a:latin typeface="+mn-lt"/>
              </a:rPr>
              <a:t>May </a:t>
            </a:r>
            <a:r>
              <a:rPr lang="sr-Latn-RS" altLang="en-US" sz="2200" b="1" dirty="0">
                <a:solidFill>
                  <a:srgbClr val="002060"/>
                </a:solidFill>
                <a:latin typeface="Calibri"/>
              </a:rPr>
              <a:t>13</a:t>
            </a:r>
            <a:r>
              <a:rPr lang="en-US" altLang="en-US" sz="2200" b="1" baseline="30000" dirty="0" err="1">
                <a:solidFill>
                  <a:srgbClr val="002060"/>
                </a:solidFill>
                <a:latin typeface="Calibri"/>
              </a:rPr>
              <a:t>th</a:t>
            </a:r>
            <a:r>
              <a:rPr lang="en-US" altLang="en-US" sz="2200" b="1" dirty="0">
                <a:solidFill>
                  <a:srgbClr val="002060"/>
                </a:solidFill>
                <a:latin typeface="Calibri"/>
              </a:rPr>
              <a:t> </a:t>
            </a:r>
            <a:r>
              <a:rPr lang="en-US" altLang="en-US" sz="2200" b="1" dirty="0" smtClean="0">
                <a:solidFill>
                  <a:srgbClr val="002060"/>
                </a:solidFill>
                <a:latin typeface="+mn-lt"/>
              </a:rPr>
              <a:t>201</a:t>
            </a:r>
            <a:r>
              <a:rPr lang="sr-Latn-RS" altLang="en-US" sz="2200" b="1" dirty="0">
                <a:solidFill>
                  <a:srgbClr val="002060"/>
                </a:solidFill>
                <a:latin typeface="+mn-lt"/>
              </a:rPr>
              <a:t>4</a:t>
            </a:r>
            <a:endParaRPr lang="en-US" altLang="sr-Latn-RS" sz="2200" b="1" dirty="0">
              <a:solidFill>
                <a:srgbClr val="00206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sr-Latn-RS" altLang="sr-Latn-RS" sz="3200" b="1" dirty="0" smtClean="0">
                <a:solidFill>
                  <a:srgbClr val="002060"/>
                </a:solidFill>
              </a:rPr>
              <a:t/>
            </a:r>
            <a:br>
              <a:rPr lang="sr-Latn-RS" altLang="sr-Latn-RS" sz="3200" b="1" dirty="0" smtClean="0">
                <a:solidFill>
                  <a:srgbClr val="002060"/>
                </a:solidFill>
              </a:rPr>
            </a:br>
            <a:r>
              <a:rPr lang="en-GB" altLang="sr-Latn-RS" sz="3200" b="1" dirty="0" smtClean="0">
                <a:solidFill>
                  <a:srgbClr val="002060"/>
                </a:solidFill>
              </a:rPr>
              <a:t>Exemptions from Application of the Law</a:t>
            </a:r>
            <a:r>
              <a:rPr lang="sr-Latn-RS" altLang="sr-Latn-RS" sz="3200" b="1" dirty="0">
                <a:solidFill>
                  <a:srgbClr val="002060"/>
                </a:solidFill>
              </a:rPr>
              <a:t> </a:t>
            </a:r>
            <a:r>
              <a:rPr lang="sr-Latn-RS" altLang="sr-Latn-RS" sz="3200" b="1" dirty="0" smtClean="0">
                <a:solidFill>
                  <a:srgbClr val="002060"/>
                </a:solidFill>
              </a:rPr>
              <a:t/>
            </a:r>
            <a:br>
              <a:rPr lang="sr-Latn-RS" altLang="sr-Latn-RS" sz="3200" b="1" dirty="0" smtClean="0">
                <a:solidFill>
                  <a:srgbClr val="002060"/>
                </a:solidFill>
              </a:rPr>
            </a:br>
            <a:r>
              <a:rPr lang="sr-Latn-RS" altLang="sr-Latn-RS" sz="2400" b="1" dirty="0" smtClean="0">
                <a:solidFill>
                  <a:srgbClr val="002060"/>
                </a:solidFill>
              </a:rPr>
              <a:t>(</a:t>
            </a:r>
            <a:r>
              <a:rPr lang="sr-Latn-RS" altLang="sr-Latn-RS" sz="2400" b="1" dirty="0">
                <a:solidFill>
                  <a:srgbClr val="002060"/>
                </a:solidFill>
              </a:rPr>
              <a:t>Article 7</a:t>
            </a:r>
            <a:r>
              <a:rPr lang="sr-Latn-RS" altLang="sr-Latn-RS" sz="2400" b="1" dirty="0" smtClean="0">
                <a:solidFill>
                  <a:srgbClr val="002060"/>
                </a:solidFill>
              </a:rPr>
              <a:t> </a:t>
            </a:r>
            <a:r>
              <a:rPr lang="sr-Latn-RS" altLang="sr-Latn-RS" sz="2400" b="1" dirty="0">
                <a:solidFill>
                  <a:srgbClr val="002060"/>
                </a:solidFill>
              </a:rPr>
              <a:t>PPL)</a:t>
            </a:r>
            <a:endParaRPr lang="bs-Latn-BA" altLang="sr-Latn-RS" sz="2400" b="1" dirty="0" smtClean="0">
              <a:solidFill>
                <a:srgbClr val="002060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1600200"/>
            <a:ext cx="8286750" cy="5069160"/>
          </a:xfrm>
        </p:spPr>
        <p:txBody>
          <a:bodyPr/>
          <a:lstStyle/>
          <a:p>
            <a:pPr algn="just">
              <a:lnSpc>
                <a:spcPct val="80000"/>
              </a:lnSpc>
              <a:spcBef>
                <a:spcPts val="500"/>
              </a:spcBef>
              <a:buFont typeface="Wingdings" pitchFamily="2" charset="2"/>
              <a:buChar char="§"/>
            </a:pPr>
            <a:r>
              <a:rPr lang="en-GB" altLang="sr-Latn-RS" sz="2200" dirty="0" smtClean="0">
                <a:solidFill>
                  <a:srgbClr val="002060"/>
                </a:solidFill>
              </a:rPr>
              <a:t>Exclusive rights</a:t>
            </a:r>
            <a:endParaRPr lang="sr-Latn-CS" altLang="sr-Latn-RS" sz="2200" dirty="0" smtClean="0">
              <a:solidFill>
                <a:srgbClr val="002060"/>
              </a:solidFill>
            </a:endParaRPr>
          </a:p>
          <a:p>
            <a:pPr algn="just">
              <a:lnSpc>
                <a:spcPct val="80000"/>
              </a:lnSpc>
              <a:spcBef>
                <a:spcPts val="500"/>
              </a:spcBef>
              <a:buFont typeface="Wingdings" pitchFamily="2" charset="2"/>
              <a:buChar char="§"/>
            </a:pPr>
            <a:r>
              <a:rPr lang="en-GB" altLang="sr-Latn-RS" sz="2200" dirty="0" smtClean="0">
                <a:solidFill>
                  <a:srgbClr val="002060"/>
                </a:solidFill>
              </a:rPr>
              <a:t>International rules</a:t>
            </a:r>
            <a:endParaRPr lang="sr-Latn-CS" altLang="sr-Latn-RS" sz="2200" dirty="0" smtClean="0">
              <a:solidFill>
                <a:srgbClr val="002060"/>
              </a:solidFill>
            </a:endParaRPr>
          </a:p>
          <a:p>
            <a:pPr algn="just">
              <a:lnSpc>
                <a:spcPct val="80000"/>
              </a:lnSpc>
              <a:spcBef>
                <a:spcPts val="500"/>
              </a:spcBef>
              <a:buFont typeface="Wingdings" pitchFamily="2" charset="2"/>
              <a:buChar char="§"/>
            </a:pPr>
            <a:r>
              <a:rPr lang="en-GB" altLang="sr-Latn-RS" sz="2200" dirty="0" smtClean="0">
                <a:solidFill>
                  <a:srgbClr val="002060"/>
                </a:solidFill>
              </a:rPr>
              <a:t>Emergencies</a:t>
            </a:r>
            <a:endParaRPr lang="sr-Latn-CS" altLang="sr-Latn-RS" sz="2200" dirty="0" smtClean="0">
              <a:solidFill>
                <a:srgbClr val="C00000"/>
              </a:solidFill>
            </a:endParaRPr>
          </a:p>
          <a:p>
            <a:pPr algn="just">
              <a:lnSpc>
                <a:spcPct val="80000"/>
              </a:lnSpc>
              <a:spcBef>
                <a:spcPts val="500"/>
              </a:spcBef>
              <a:buFont typeface="Wingdings" pitchFamily="2" charset="2"/>
              <a:buChar char="§"/>
            </a:pPr>
            <a:r>
              <a:rPr lang="en-GB" altLang="sr-Latn-RS" sz="2200" dirty="0" smtClean="0">
                <a:solidFill>
                  <a:srgbClr val="002060"/>
                </a:solidFill>
              </a:rPr>
              <a:t>Procurements in the field of electronic communications</a:t>
            </a:r>
            <a:endParaRPr lang="sr-Latn-CS" altLang="sr-Latn-RS" sz="2200" dirty="0" smtClean="0">
              <a:solidFill>
                <a:srgbClr val="002060"/>
              </a:solidFill>
            </a:endParaRPr>
          </a:p>
          <a:p>
            <a:pPr algn="just">
              <a:lnSpc>
                <a:spcPct val="80000"/>
              </a:lnSpc>
              <a:spcBef>
                <a:spcPts val="500"/>
              </a:spcBef>
              <a:buFont typeface="Wingdings" pitchFamily="2" charset="2"/>
              <a:buChar char="§"/>
            </a:pPr>
            <a:r>
              <a:rPr lang="en-GB" altLang="sr-Latn-RS" sz="2200" dirty="0" smtClean="0">
                <a:solidFill>
                  <a:srgbClr val="002060"/>
                </a:solidFill>
              </a:rPr>
              <a:t>Procurements of goods from the Republic Directorate for Commodity Reserves</a:t>
            </a:r>
            <a:endParaRPr lang="sr-Latn-CS" altLang="sr-Latn-RS" sz="2200" dirty="0" smtClean="0">
              <a:solidFill>
                <a:srgbClr val="C00000"/>
              </a:solidFill>
            </a:endParaRPr>
          </a:p>
          <a:p>
            <a:pPr algn="just">
              <a:lnSpc>
                <a:spcPct val="80000"/>
              </a:lnSpc>
              <a:spcBef>
                <a:spcPts val="500"/>
              </a:spcBef>
              <a:buFont typeface="Wingdings" pitchFamily="2" charset="2"/>
              <a:buChar char="§"/>
            </a:pPr>
            <a:r>
              <a:rPr lang="en-GB" altLang="sr-Latn-RS" sz="2200" dirty="0" smtClean="0">
                <a:solidFill>
                  <a:srgbClr val="002060"/>
                </a:solidFill>
              </a:rPr>
              <a:t>Procurements for further sale</a:t>
            </a:r>
            <a:endParaRPr lang="sr-Latn-CS" altLang="sr-Latn-RS" sz="2200" dirty="0" smtClean="0">
              <a:solidFill>
                <a:srgbClr val="002060"/>
              </a:solidFill>
            </a:endParaRPr>
          </a:p>
          <a:p>
            <a:pPr algn="just">
              <a:lnSpc>
                <a:spcPct val="80000"/>
              </a:lnSpc>
              <a:spcBef>
                <a:spcPts val="500"/>
              </a:spcBef>
              <a:buFont typeface="Wingdings" pitchFamily="2" charset="2"/>
              <a:buChar char="§"/>
            </a:pPr>
            <a:r>
              <a:rPr lang="en-GB" altLang="sr-Latn-RS" sz="2200" dirty="0" smtClean="0">
                <a:solidFill>
                  <a:srgbClr val="002060"/>
                </a:solidFill>
              </a:rPr>
              <a:t>Procurement</a:t>
            </a:r>
            <a:r>
              <a:rPr lang="sr-Latn-RS" altLang="sr-Latn-RS" sz="2200" dirty="0" smtClean="0">
                <a:solidFill>
                  <a:srgbClr val="002060"/>
                </a:solidFill>
              </a:rPr>
              <a:t>s</a:t>
            </a:r>
            <a:r>
              <a:rPr lang="en-GB" altLang="sr-Latn-RS" sz="2200" dirty="0" smtClean="0">
                <a:solidFill>
                  <a:srgbClr val="002060"/>
                </a:solidFill>
              </a:rPr>
              <a:t> of certain</a:t>
            </a:r>
            <a:r>
              <a:rPr lang="sr-Latn-RS" altLang="sr-Latn-RS" sz="2200" dirty="0" smtClean="0">
                <a:solidFill>
                  <a:srgbClr val="002060"/>
                </a:solidFill>
              </a:rPr>
              <a:t> </a:t>
            </a:r>
            <a:r>
              <a:rPr lang="en-GB" altLang="sr-Latn-RS" sz="2200" dirty="0" smtClean="0">
                <a:solidFill>
                  <a:srgbClr val="002060"/>
                </a:solidFill>
              </a:rPr>
              <a:t>goods and services </a:t>
            </a:r>
            <a:r>
              <a:rPr lang="en-US" altLang="sr-Latn-RS" sz="2200" dirty="0" smtClean="0">
                <a:solidFill>
                  <a:srgbClr val="002060"/>
                </a:solidFill>
              </a:rPr>
              <a:t>related </a:t>
            </a:r>
            <a:r>
              <a:rPr lang="en-US" altLang="sr-Latn-RS" sz="2200" dirty="0">
                <a:solidFill>
                  <a:srgbClr val="002060"/>
                </a:solidFill>
              </a:rPr>
              <a:t>to </a:t>
            </a:r>
            <a:r>
              <a:rPr lang="en-GB" altLang="sr-Latn-RS" sz="2200" dirty="0" smtClean="0">
                <a:solidFill>
                  <a:srgbClr val="002060"/>
                </a:solidFill>
              </a:rPr>
              <a:t>banknotes</a:t>
            </a:r>
            <a:r>
              <a:rPr lang="sr-Latn-RS" altLang="sr-Latn-RS" sz="2200" dirty="0" smtClean="0">
                <a:solidFill>
                  <a:srgbClr val="002060"/>
                </a:solidFill>
              </a:rPr>
              <a:t> and</a:t>
            </a:r>
            <a:r>
              <a:rPr lang="en-GB" altLang="sr-Latn-RS" sz="2200" dirty="0" smtClean="0">
                <a:solidFill>
                  <a:srgbClr val="002060"/>
                </a:solidFill>
              </a:rPr>
              <a:t> </a:t>
            </a:r>
            <a:r>
              <a:rPr lang="en-GB" altLang="sr-Latn-RS" sz="2200" dirty="0">
                <a:solidFill>
                  <a:srgbClr val="002060"/>
                </a:solidFill>
              </a:rPr>
              <a:t>identity documents </a:t>
            </a:r>
            <a:endParaRPr lang="sr-Latn-RS" altLang="sr-Latn-RS" sz="2200" dirty="0" smtClean="0">
              <a:solidFill>
                <a:srgbClr val="002060"/>
              </a:solidFill>
            </a:endParaRPr>
          </a:p>
          <a:p>
            <a:pPr algn="just">
              <a:lnSpc>
                <a:spcPct val="80000"/>
              </a:lnSpc>
              <a:spcBef>
                <a:spcPts val="500"/>
              </a:spcBef>
              <a:buFont typeface="Wingdings" pitchFamily="2" charset="2"/>
              <a:buChar char="§"/>
            </a:pPr>
            <a:r>
              <a:rPr lang="en-GB" altLang="sr-Latn-RS" sz="2200" dirty="0" smtClean="0">
                <a:solidFill>
                  <a:srgbClr val="002060"/>
                </a:solidFill>
              </a:rPr>
              <a:t>Public notary services</a:t>
            </a:r>
            <a:endParaRPr lang="sr-Latn-CS" altLang="sr-Latn-RS" sz="2200" dirty="0" smtClean="0">
              <a:solidFill>
                <a:srgbClr val="002060"/>
              </a:solidFill>
            </a:endParaRPr>
          </a:p>
          <a:p>
            <a:pPr algn="just">
              <a:lnSpc>
                <a:spcPct val="80000"/>
              </a:lnSpc>
              <a:spcBef>
                <a:spcPts val="500"/>
              </a:spcBef>
              <a:buFont typeface="Wingdings" pitchFamily="2" charset="2"/>
              <a:buChar char="§"/>
            </a:pPr>
            <a:r>
              <a:rPr lang="en-GB" altLang="sr-Latn-RS" sz="2200" dirty="0" smtClean="0">
                <a:solidFill>
                  <a:srgbClr val="002060"/>
                </a:solidFill>
              </a:rPr>
              <a:t>Procurement of services of the Central Bank and certain financial services</a:t>
            </a:r>
            <a:endParaRPr lang="sr-Latn-CS" altLang="sr-Latn-RS" sz="2200" dirty="0" smtClean="0">
              <a:solidFill>
                <a:srgbClr val="002060"/>
              </a:solidFill>
            </a:endParaRPr>
          </a:p>
          <a:p>
            <a:pPr algn="just">
              <a:lnSpc>
                <a:spcPct val="80000"/>
              </a:lnSpc>
              <a:spcBef>
                <a:spcPts val="500"/>
              </a:spcBef>
              <a:buFont typeface="Wingdings" pitchFamily="2" charset="2"/>
              <a:buChar char="§"/>
            </a:pPr>
            <a:r>
              <a:rPr lang="en-GB" altLang="sr-Latn-RS" sz="2200" dirty="0" smtClean="0">
                <a:solidFill>
                  <a:srgbClr val="002060"/>
                </a:solidFill>
              </a:rPr>
              <a:t>Production and co-production of radio and television programmes</a:t>
            </a:r>
            <a:endParaRPr lang="sr-Latn-CS" altLang="sr-Latn-RS" sz="2200" dirty="0" smtClean="0">
              <a:solidFill>
                <a:srgbClr val="C00000"/>
              </a:solidFill>
            </a:endParaRPr>
          </a:p>
          <a:p>
            <a:pPr algn="just">
              <a:lnSpc>
                <a:spcPct val="80000"/>
              </a:lnSpc>
              <a:spcBef>
                <a:spcPts val="500"/>
              </a:spcBef>
              <a:buFont typeface="Wingdings" pitchFamily="2" charset="2"/>
              <a:buChar char="§"/>
            </a:pPr>
            <a:r>
              <a:rPr lang="en-GB" altLang="sr-Latn-RS" sz="2200" dirty="0" smtClean="0">
                <a:solidFill>
                  <a:srgbClr val="002060"/>
                </a:solidFill>
              </a:rPr>
              <a:t>Arbitration services</a:t>
            </a:r>
            <a:endParaRPr lang="sr-Latn-CS" altLang="sr-Latn-RS" sz="2200" dirty="0" smtClean="0">
              <a:solidFill>
                <a:srgbClr val="002060"/>
              </a:solidFill>
            </a:endParaRPr>
          </a:p>
          <a:p>
            <a:pPr algn="just">
              <a:lnSpc>
                <a:spcPct val="80000"/>
              </a:lnSpc>
              <a:spcBef>
                <a:spcPts val="500"/>
              </a:spcBef>
              <a:buFont typeface="Wingdings" pitchFamily="2" charset="2"/>
              <a:buChar char="§"/>
            </a:pPr>
            <a:r>
              <a:rPr lang="sr-Latn-RS" altLang="sr-Latn-RS" sz="2200" dirty="0" smtClean="0">
                <a:solidFill>
                  <a:srgbClr val="002060"/>
                </a:solidFill>
              </a:rPr>
              <a:t>C</a:t>
            </a:r>
            <a:r>
              <a:rPr lang="en-US" altLang="sr-Latn-RS" sz="2200" dirty="0" err="1" smtClean="0">
                <a:solidFill>
                  <a:srgbClr val="002060"/>
                </a:solidFill>
              </a:rPr>
              <a:t>onclusion</a:t>
            </a:r>
            <a:r>
              <a:rPr lang="en-US" altLang="sr-Latn-RS" sz="2200" dirty="0" smtClean="0">
                <a:solidFill>
                  <a:srgbClr val="002060"/>
                </a:solidFill>
              </a:rPr>
              <a:t> </a:t>
            </a:r>
            <a:r>
              <a:rPr lang="en-US" altLang="sr-Latn-RS" sz="2200" dirty="0">
                <a:solidFill>
                  <a:srgbClr val="002060"/>
                </a:solidFill>
              </a:rPr>
              <a:t>of employment contracts and service contracts on temporary and part-time </a:t>
            </a:r>
            <a:r>
              <a:rPr lang="en-US" altLang="sr-Latn-RS" sz="2200" dirty="0" smtClean="0">
                <a:solidFill>
                  <a:srgbClr val="002060"/>
                </a:solidFill>
              </a:rPr>
              <a:t>jobs</a:t>
            </a:r>
            <a:endParaRPr lang="sr-Latn-RS" altLang="sr-Latn-RS" sz="2200" dirty="0" smtClean="0">
              <a:solidFill>
                <a:srgbClr val="002060"/>
              </a:solidFill>
            </a:endParaRPr>
          </a:p>
          <a:p>
            <a:pPr algn="just">
              <a:lnSpc>
                <a:spcPct val="80000"/>
              </a:lnSpc>
              <a:buFont typeface="Wingdings" pitchFamily="2" charset="2"/>
              <a:buChar char="§"/>
            </a:pPr>
            <a:endParaRPr lang="sr-Latn-CS" altLang="sr-Latn-RS" sz="1300" dirty="0" smtClean="0">
              <a:solidFill>
                <a:srgbClr val="C00000"/>
              </a:solidFill>
            </a:endParaRPr>
          </a:p>
          <a:p>
            <a:pPr>
              <a:lnSpc>
                <a:spcPct val="80000"/>
              </a:lnSpc>
              <a:buFontTx/>
              <a:buChar char="-"/>
            </a:pPr>
            <a:endParaRPr lang="bs-Latn-BA" altLang="sr-Latn-RS" sz="1200" i="1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sr-Latn-RS" sz="3200" b="1" smtClean="0">
                <a:solidFill>
                  <a:srgbClr val="002060"/>
                </a:solidFill>
              </a:rPr>
              <a:t>Public Procurement Procedures</a:t>
            </a:r>
            <a:endParaRPr lang="bs-Latn-BA" altLang="sr-Latn-RS" sz="3200" b="1" smtClean="0">
              <a:solidFill>
                <a:srgbClr val="002060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600200"/>
            <a:ext cx="8286750" cy="4781550"/>
          </a:xfrm>
        </p:spPr>
        <p:txBody>
          <a:bodyPr/>
          <a:lstStyle/>
          <a:p>
            <a:pPr algn="just">
              <a:lnSpc>
                <a:spcPct val="80000"/>
              </a:lnSpc>
              <a:buFont typeface="Wingdings" pitchFamily="2" charset="2"/>
              <a:buChar char="§"/>
            </a:pPr>
            <a:r>
              <a:rPr lang="en-GB" altLang="sr-Latn-RS" sz="2400" dirty="0" smtClean="0">
                <a:solidFill>
                  <a:srgbClr val="002060"/>
                </a:solidFill>
              </a:rPr>
              <a:t>Types of public procurement procedures</a:t>
            </a:r>
            <a:endParaRPr lang="bs-Latn-BA" altLang="sr-Latn-RS" sz="2400" i="1" dirty="0" smtClean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spcBef>
                <a:spcPts val="1200"/>
              </a:spcBef>
            </a:pPr>
            <a:r>
              <a:rPr lang="sr-Latn-CS" altLang="sr-Latn-RS" sz="2300" dirty="0" smtClean="0"/>
              <a:t>	</a:t>
            </a:r>
            <a:r>
              <a:rPr lang="sr-Cyrl-CS" altLang="sr-Latn-RS" sz="2300" dirty="0" smtClean="0">
                <a:solidFill>
                  <a:srgbClr val="002060"/>
                </a:solidFill>
              </a:rPr>
              <a:t>1)</a:t>
            </a:r>
            <a:r>
              <a:rPr lang="sr-Latn-CS" altLang="sr-Latn-RS" sz="2300" dirty="0" smtClean="0">
                <a:solidFill>
                  <a:srgbClr val="002060"/>
                </a:solidFill>
              </a:rPr>
              <a:t> </a:t>
            </a:r>
            <a:r>
              <a:rPr lang="en-GB" altLang="sr-Latn-RS" sz="2300" b="1" dirty="0" smtClean="0">
                <a:solidFill>
                  <a:srgbClr val="002060"/>
                </a:solidFill>
              </a:rPr>
              <a:t>Open procedure</a:t>
            </a:r>
            <a:endParaRPr lang="sr-Latn-CS" altLang="sr-Latn-RS" sz="2300" b="1" dirty="0" smtClean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spcBef>
                <a:spcPts val="1200"/>
              </a:spcBef>
            </a:pPr>
            <a:r>
              <a:rPr lang="sr-Latn-CS" altLang="sr-Latn-RS" sz="2300" b="1" dirty="0" smtClean="0">
                <a:solidFill>
                  <a:srgbClr val="002060"/>
                </a:solidFill>
              </a:rPr>
              <a:t>	</a:t>
            </a:r>
            <a:r>
              <a:rPr lang="sr-Cyrl-CS" altLang="sr-Latn-RS" sz="2300" dirty="0" smtClean="0">
                <a:solidFill>
                  <a:srgbClr val="002060"/>
                </a:solidFill>
              </a:rPr>
              <a:t>2)</a:t>
            </a:r>
            <a:r>
              <a:rPr lang="sr-Latn-CS" altLang="sr-Latn-RS" sz="2300" dirty="0" smtClean="0">
                <a:solidFill>
                  <a:srgbClr val="002060"/>
                </a:solidFill>
              </a:rPr>
              <a:t> </a:t>
            </a:r>
            <a:r>
              <a:rPr lang="en-GB" altLang="sr-Latn-RS" sz="2300" b="1" dirty="0" smtClean="0">
                <a:solidFill>
                  <a:srgbClr val="002060"/>
                </a:solidFill>
              </a:rPr>
              <a:t>Restricted procedure</a:t>
            </a:r>
            <a:endParaRPr lang="sr-Latn-CS" altLang="sr-Latn-RS" sz="2300" b="1" dirty="0" smtClean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spcBef>
                <a:spcPts val="1200"/>
              </a:spcBef>
            </a:pPr>
            <a:r>
              <a:rPr lang="sr-Latn-CS" altLang="sr-Latn-RS" sz="2300" dirty="0" smtClean="0">
                <a:solidFill>
                  <a:srgbClr val="002060"/>
                </a:solidFill>
              </a:rPr>
              <a:t>	</a:t>
            </a:r>
            <a:r>
              <a:rPr lang="sr-Cyrl-CS" altLang="sr-Latn-RS" sz="2300" dirty="0" smtClean="0">
                <a:solidFill>
                  <a:srgbClr val="002060"/>
                </a:solidFill>
              </a:rPr>
              <a:t>3) </a:t>
            </a:r>
            <a:r>
              <a:rPr lang="en-GB" altLang="sr-Latn-RS" sz="2300" dirty="0" smtClean="0">
                <a:solidFill>
                  <a:srgbClr val="002060"/>
                </a:solidFill>
              </a:rPr>
              <a:t>Qualification procedure</a:t>
            </a:r>
            <a:endParaRPr lang="sr-Cyrl-CS" altLang="sr-Latn-RS" sz="2300" dirty="0" smtClean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spcBef>
                <a:spcPts val="1200"/>
              </a:spcBef>
            </a:pPr>
            <a:r>
              <a:rPr lang="sr-Latn-CS" altLang="sr-Latn-RS" sz="2300" dirty="0" smtClean="0">
                <a:solidFill>
                  <a:srgbClr val="002060"/>
                </a:solidFill>
              </a:rPr>
              <a:t>	</a:t>
            </a:r>
            <a:r>
              <a:rPr lang="sr-Cyrl-CS" altLang="sr-Latn-RS" sz="2300" dirty="0" smtClean="0">
                <a:solidFill>
                  <a:srgbClr val="002060"/>
                </a:solidFill>
              </a:rPr>
              <a:t>4)</a:t>
            </a:r>
            <a:r>
              <a:rPr lang="sr-Latn-CS" altLang="sr-Latn-RS" sz="2300" dirty="0" smtClean="0">
                <a:solidFill>
                  <a:srgbClr val="002060"/>
                </a:solidFill>
              </a:rPr>
              <a:t> </a:t>
            </a:r>
            <a:r>
              <a:rPr lang="en-GB" altLang="sr-Latn-RS" sz="2300" dirty="0" smtClean="0">
                <a:solidFill>
                  <a:srgbClr val="002060"/>
                </a:solidFill>
              </a:rPr>
              <a:t>Negotiated procedure with invitation to bid</a:t>
            </a:r>
            <a:endParaRPr lang="sr-Cyrl-CS" altLang="sr-Latn-RS" sz="2300" dirty="0" smtClean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spcBef>
                <a:spcPts val="1200"/>
              </a:spcBef>
            </a:pPr>
            <a:r>
              <a:rPr lang="sr-Latn-CS" altLang="sr-Latn-RS" sz="2300" dirty="0" smtClean="0">
                <a:solidFill>
                  <a:srgbClr val="002060"/>
                </a:solidFill>
              </a:rPr>
              <a:t>	</a:t>
            </a:r>
            <a:r>
              <a:rPr lang="sr-Cyrl-CS" altLang="sr-Latn-RS" sz="2300" dirty="0" smtClean="0">
                <a:solidFill>
                  <a:srgbClr val="002060"/>
                </a:solidFill>
              </a:rPr>
              <a:t>5)</a:t>
            </a:r>
            <a:r>
              <a:rPr lang="sr-Latn-CS" altLang="sr-Latn-RS" sz="2300" dirty="0" smtClean="0">
                <a:solidFill>
                  <a:srgbClr val="002060"/>
                </a:solidFill>
              </a:rPr>
              <a:t> </a:t>
            </a:r>
            <a:r>
              <a:rPr lang="en-GB" altLang="sr-Latn-RS" sz="2300" dirty="0" smtClean="0">
                <a:solidFill>
                  <a:srgbClr val="002060"/>
                </a:solidFill>
              </a:rPr>
              <a:t>Negotiated procedure without invitation to bid</a:t>
            </a:r>
            <a:endParaRPr lang="sr-Cyrl-CS" altLang="sr-Latn-RS" sz="2300" dirty="0" smtClean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spcBef>
                <a:spcPts val="1200"/>
              </a:spcBef>
            </a:pPr>
            <a:r>
              <a:rPr lang="sr-Latn-CS" altLang="sr-Latn-RS" sz="2300" dirty="0" smtClean="0">
                <a:solidFill>
                  <a:srgbClr val="002060"/>
                </a:solidFill>
              </a:rPr>
              <a:t>	</a:t>
            </a:r>
            <a:r>
              <a:rPr lang="sr-Cyrl-CS" altLang="sr-Latn-RS" sz="2300" dirty="0" smtClean="0">
                <a:solidFill>
                  <a:srgbClr val="002060"/>
                </a:solidFill>
              </a:rPr>
              <a:t>6)</a:t>
            </a:r>
            <a:r>
              <a:rPr lang="sr-Latn-CS" altLang="sr-Latn-RS" sz="2300" dirty="0" smtClean="0">
                <a:solidFill>
                  <a:srgbClr val="002060"/>
                </a:solidFill>
              </a:rPr>
              <a:t> </a:t>
            </a:r>
            <a:r>
              <a:rPr lang="en-GB" altLang="sr-Latn-RS" sz="2300" dirty="0" smtClean="0">
                <a:solidFill>
                  <a:srgbClr val="002060"/>
                </a:solidFill>
              </a:rPr>
              <a:t>Competitive dialogue</a:t>
            </a:r>
            <a:endParaRPr lang="sr-Cyrl-CS" altLang="sr-Latn-RS" sz="2300" dirty="0" smtClean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spcBef>
                <a:spcPts val="1200"/>
              </a:spcBef>
            </a:pPr>
            <a:r>
              <a:rPr lang="sr-Latn-CS" altLang="sr-Latn-RS" sz="2300" dirty="0" smtClean="0">
                <a:solidFill>
                  <a:srgbClr val="002060"/>
                </a:solidFill>
              </a:rPr>
              <a:t>	</a:t>
            </a:r>
            <a:r>
              <a:rPr lang="sr-Cyrl-CS" altLang="sr-Latn-RS" sz="2300" dirty="0" smtClean="0">
                <a:solidFill>
                  <a:srgbClr val="002060"/>
                </a:solidFill>
              </a:rPr>
              <a:t>7)</a:t>
            </a:r>
            <a:r>
              <a:rPr lang="sr-Latn-CS" altLang="sr-Latn-RS" sz="2300" dirty="0" smtClean="0">
                <a:solidFill>
                  <a:srgbClr val="002060"/>
                </a:solidFill>
              </a:rPr>
              <a:t> </a:t>
            </a:r>
            <a:r>
              <a:rPr lang="en-GB" altLang="sr-Latn-RS" sz="2300" dirty="0" smtClean="0">
                <a:solidFill>
                  <a:srgbClr val="002060"/>
                </a:solidFill>
              </a:rPr>
              <a:t>Design contest</a:t>
            </a:r>
            <a:endParaRPr lang="sr-Cyrl-CS" altLang="sr-Latn-RS" sz="2300" dirty="0" smtClean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spcBef>
                <a:spcPts val="1200"/>
              </a:spcBef>
            </a:pPr>
            <a:r>
              <a:rPr lang="sr-Latn-CS" altLang="sr-Latn-RS" sz="2300" dirty="0" smtClean="0">
                <a:solidFill>
                  <a:srgbClr val="002060"/>
                </a:solidFill>
              </a:rPr>
              <a:t>	</a:t>
            </a:r>
            <a:r>
              <a:rPr lang="sr-Cyrl-CS" altLang="sr-Latn-RS" sz="2300" dirty="0" smtClean="0">
                <a:solidFill>
                  <a:srgbClr val="002060"/>
                </a:solidFill>
              </a:rPr>
              <a:t>8)</a:t>
            </a:r>
            <a:r>
              <a:rPr lang="sr-Latn-CS" altLang="sr-Latn-RS" sz="2300" dirty="0" smtClean="0">
                <a:solidFill>
                  <a:srgbClr val="002060"/>
                </a:solidFill>
              </a:rPr>
              <a:t> </a:t>
            </a:r>
            <a:r>
              <a:rPr lang="en-GB" altLang="sr-Latn-RS" sz="2300" dirty="0" smtClean="0">
                <a:solidFill>
                  <a:srgbClr val="002060"/>
                </a:solidFill>
              </a:rPr>
              <a:t>Low-value public procurement  procedure</a:t>
            </a:r>
            <a:endParaRPr lang="sr-Latn-CS" altLang="sr-Latn-RS" sz="2300" dirty="0" smtClean="0">
              <a:solidFill>
                <a:srgbClr val="002060"/>
              </a:solidFill>
            </a:endParaRPr>
          </a:p>
          <a:p>
            <a:pPr algn="just">
              <a:lnSpc>
                <a:spcPct val="80000"/>
              </a:lnSpc>
              <a:spcBef>
                <a:spcPts val="3000"/>
              </a:spcBef>
              <a:buFont typeface="Wingdings" pitchFamily="2" charset="2"/>
              <a:buChar char="§"/>
            </a:pPr>
            <a:r>
              <a:rPr lang="en-GB" altLang="sr-Latn-RS" sz="2300" dirty="0" smtClean="0">
                <a:solidFill>
                  <a:srgbClr val="002060"/>
                </a:solidFill>
              </a:rPr>
              <a:t>Limits for low-value public procurements </a:t>
            </a:r>
            <a:r>
              <a:rPr lang="sr-Latn-RS" altLang="sr-Latn-RS" sz="2300" dirty="0" smtClean="0">
                <a:solidFill>
                  <a:srgbClr val="002060"/>
                </a:solidFill>
              </a:rPr>
              <a:t>from </a:t>
            </a:r>
            <a:r>
              <a:rPr lang="ru-RU" altLang="sr-Latn-RS" sz="2300" b="1" dirty="0" smtClean="0"/>
              <a:t>≈</a:t>
            </a:r>
            <a:r>
              <a:rPr lang="sr-Latn-CS" altLang="sr-Latn-RS" sz="2300" b="1" dirty="0" smtClean="0"/>
              <a:t> </a:t>
            </a:r>
            <a:r>
              <a:rPr lang="bs-Latn-BA" altLang="sr-Latn-RS" sz="2300" b="1" dirty="0" smtClean="0">
                <a:solidFill>
                  <a:srgbClr val="002060"/>
                </a:solidFill>
              </a:rPr>
              <a:t>EUR 3</a:t>
            </a:r>
            <a:r>
              <a:rPr lang="en-GB" altLang="sr-Latn-RS" sz="2300" b="1" dirty="0" smtClean="0">
                <a:solidFill>
                  <a:srgbClr val="002060"/>
                </a:solidFill>
              </a:rPr>
              <a:t>,</a:t>
            </a:r>
            <a:r>
              <a:rPr lang="bs-Latn-BA" altLang="sr-Latn-RS" sz="2300" b="1" dirty="0" smtClean="0">
                <a:solidFill>
                  <a:srgbClr val="002060"/>
                </a:solidFill>
              </a:rPr>
              <a:t>500 </a:t>
            </a:r>
            <a:r>
              <a:rPr lang="bs-Latn-BA" altLang="sr-Latn-RS" sz="2300" dirty="0" smtClean="0">
                <a:solidFill>
                  <a:srgbClr val="002060"/>
                </a:solidFill>
              </a:rPr>
              <a:t>to     </a:t>
            </a:r>
            <a:r>
              <a:rPr lang="ru-RU" altLang="sr-Latn-RS" sz="2300" b="1" dirty="0" smtClean="0">
                <a:solidFill>
                  <a:srgbClr val="002060"/>
                </a:solidFill>
              </a:rPr>
              <a:t>≈</a:t>
            </a:r>
            <a:r>
              <a:rPr lang="sr-Latn-CS" altLang="sr-Latn-RS" sz="2300" b="1" dirty="0" smtClean="0">
                <a:solidFill>
                  <a:srgbClr val="002060"/>
                </a:solidFill>
              </a:rPr>
              <a:t> EUR 26</a:t>
            </a:r>
            <a:r>
              <a:rPr lang="en-GB" altLang="sr-Latn-RS" sz="2300" b="1" dirty="0" smtClean="0">
                <a:solidFill>
                  <a:srgbClr val="002060"/>
                </a:solidFill>
              </a:rPr>
              <a:t>,</a:t>
            </a:r>
            <a:r>
              <a:rPr lang="sr-Latn-CS" altLang="sr-Latn-RS" sz="2300" b="1" dirty="0" smtClean="0">
                <a:solidFill>
                  <a:srgbClr val="002060"/>
                </a:solidFill>
              </a:rPr>
              <a:t>000</a:t>
            </a:r>
            <a:endParaRPr lang="bs-Latn-BA" altLang="sr-Latn-RS" sz="2300" b="1" dirty="0" smtClean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buFont typeface="Times New Roman" pitchFamily="18" charset="0"/>
              <a:buChar char="•"/>
            </a:pPr>
            <a:endParaRPr lang="bs-Latn-BA" altLang="sr-Latn-RS" sz="2800" dirty="0" smtClean="0">
              <a:solidFill>
                <a:srgbClr val="0033CC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bs-Latn-BA" sz="2800" b="1" dirty="0" smtClean="0">
                <a:latin typeface="Times New Roman" pitchFamily="18" charset="0"/>
              </a:rPr>
              <a:t> </a:t>
            </a:r>
            <a:r>
              <a:rPr lang="en-GB" altLang="sr-Latn-RS" sz="3200" b="1" dirty="0">
                <a:solidFill>
                  <a:srgbClr val="002060"/>
                </a:solidFill>
              </a:rPr>
              <a:t>Centralization of Public Procurements</a:t>
            </a:r>
            <a:endParaRPr lang="bs-Latn-BA" sz="3200" b="1" dirty="0" smtClean="0">
              <a:solidFill>
                <a:srgbClr val="FF0000"/>
              </a:solidFill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xmlns="" val="4077495610"/>
              </p:ext>
            </p:extLst>
          </p:nvPr>
        </p:nvGraphicFramePr>
        <p:xfrm>
          <a:off x="251520" y="1556792"/>
          <a:ext cx="8496944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184157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sr-Latn-RS" sz="3200" b="1" dirty="0" smtClean="0">
                <a:solidFill>
                  <a:srgbClr val="002060"/>
                </a:solidFill>
              </a:rPr>
              <a:t>Stages of Public Procurement Process</a:t>
            </a:r>
            <a:endParaRPr lang="en-US" altLang="sr-Latn-RS" sz="3200" b="1" dirty="0" smtClean="0">
              <a:solidFill>
                <a:srgbClr val="002060"/>
              </a:solidFill>
            </a:endParaRPr>
          </a:p>
        </p:txBody>
      </p:sp>
      <p:graphicFrame>
        <p:nvGraphicFramePr>
          <p:cNvPr id="6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66010942"/>
              </p:ext>
            </p:extLst>
          </p:nvPr>
        </p:nvGraphicFramePr>
        <p:xfrm>
          <a:off x="323528" y="1772816"/>
          <a:ext cx="8568952" cy="3240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ounded Rectangle 4"/>
          <p:cNvSpPr/>
          <p:nvPr/>
        </p:nvSpPr>
        <p:spPr bwMode="auto">
          <a:xfrm>
            <a:off x="844206" y="5661248"/>
            <a:ext cx="7344816" cy="50405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9525" cap="flat" cmpd="sng" algn="ctr">
            <a:solidFill>
              <a:schemeClr val="accent5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216000" indent="-285750" algn="ctr">
              <a:spcBef>
                <a:spcPts val="300"/>
              </a:spcBef>
              <a:buFont typeface="Wingdings" pitchFamily="2" charset="2"/>
              <a:buChar char="ü"/>
            </a:pPr>
            <a:r>
              <a:rPr lang="en-US" dirty="0">
                <a:solidFill>
                  <a:srgbClr val="002060"/>
                </a:solidFill>
              </a:rPr>
              <a:t>Duty to pass an internal </a:t>
            </a:r>
            <a:r>
              <a:rPr lang="en-US" dirty="0" smtClean="0">
                <a:solidFill>
                  <a:srgbClr val="002060"/>
                </a:solidFill>
              </a:rPr>
              <a:t>act </a:t>
            </a:r>
            <a:r>
              <a:rPr lang="en-US" dirty="0">
                <a:solidFill>
                  <a:srgbClr val="002060"/>
                </a:solidFill>
              </a:rPr>
              <a:t>by the contracting authority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sr-Latn-RS" sz="3200" b="1" dirty="0" smtClean="0">
                <a:solidFill>
                  <a:srgbClr val="002060"/>
                </a:solidFill>
              </a:rPr>
              <a:t>Implementation of Public Procurement Procedure</a:t>
            </a:r>
            <a:endParaRPr lang="bs-Latn-BA" altLang="sr-Latn-RS" sz="3200" b="1" dirty="0" smtClean="0">
              <a:solidFill>
                <a:srgbClr val="002060"/>
              </a:solidFill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00200"/>
            <a:ext cx="8213725" cy="4997450"/>
          </a:xfrm>
        </p:spPr>
        <p:txBody>
          <a:bodyPr/>
          <a:lstStyle/>
          <a:p>
            <a:pPr marL="285750" indent="-285750" algn="just">
              <a:lnSpc>
                <a:spcPct val="80000"/>
              </a:lnSpc>
              <a:buFont typeface="Wingdings" pitchFamily="2" charset="2"/>
              <a:buChar char="§"/>
            </a:pPr>
            <a:r>
              <a:rPr lang="en-GB" altLang="sr-Latn-RS" sz="2100" dirty="0" smtClean="0">
                <a:solidFill>
                  <a:srgbClr val="002060"/>
                </a:solidFill>
              </a:rPr>
              <a:t>Publishing invitation to bid and tender documentation on the </a:t>
            </a:r>
            <a:r>
              <a:rPr lang="en-GB" altLang="sr-Latn-RS" sz="2100" b="1" dirty="0" smtClean="0">
                <a:solidFill>
                  <a:srgbClr val="002060"/>
                </a:solidFill>
              </a:rPr>
              <a:t>Public Procurement Portal</a:t>
            </a:r>
            <a:r>
              <a:rPr lang="bs-Latn-BA" altLang="sr-Latn-RS" sz="2100" b="1" dirty="0" smtClean="0">
                <a:solidFill>
                  <a:srgbClr val="002060"/>
                </a:solidFill>
              </a:rPr>
              <a:t> </a:t>
            </a:r>
            <a:r>
              <a:rPr lang="en-GB" altLang="sr-Latn-RS" sz="2100" dirty="0" smtClean="0">
                <a:solidFill>
                  <a:srgbClr val="002060"/>
                </a:solidFill>
              </a:rPr>
              <a:t>and the official website of contracting authority</a:t>
            </a:r>
            <a:endParaRPr lang="bs-Latn-BA" altLang="sr-Latn-RS" sz="2100" dirty="0" smtClean="0">
              <a:solidFill>
                <a:srgbClr val="002060"/>
              </a:solidFill>
            </a:endParaRPr>
          </a:p>
          <a:p>
            <a:pPr marL="285750" indent="-19050" algn="just">
              <a:lnSpc>
                <a:spcPct val="80000"/>
              </a:lnSpc>
              <a:buFont typeface="Arial" charset="0"/>
              <a:buChar char="•"/>
            </a:pPr>
            <a:r>
              <a:rPr lang="bs-Latn-BA" altLang="sr-Latn-RS" sz="2000" dirty="0" smtClean="0">
                <a:solidFill>
                  <a:srgbClr val="002060"/>
                </a:solidFill>
              </a:rPr>
              <a:t>	</a:t>
            </a:r>
            <a:r>
              <a:rPr lang="en-GB" altLang="sr-Latn-RS" sz="2000" dirty="0" smtClean="0">
                <a:solidFill>
                  <a:srgbClr val="002060"/>
                </a:solidFill>
              </a:rPr>
              <a:t>Option for downloading free of charge by any interested party</a:t>
            </a:r>
            <a:endParaRPr lang="bs-Latn-BA" altLang="sr-Latn-RS" sz="2000" dirty="0" smtClean="0">
              <a:solidFill>
                <a:srgbClr val="002060"/>
              </a:solidFill>
            </a:endParaRPr>
          </a:p>
          <a:p>
            <a:pPr marL="285750" indent="-285750" algn="just">
              <a:lnSpc>
                <a:spcPct val="80000"/>
              </a:lnSpc>
              <a:buFont typeface="Wingdings" pitchFamily="2" charset="2"/>
              <a:buChar char="§"/>
            </a:pPr>
            <a:r>
              <a:rPr lang="en-GB" altLang="sr-Latn-RS" sz="2200" b="1" dirty="0" smtClean="0">
                <a:solidFill>
                  <a:srgbClr val="002060"/>
                </a:solidFill>
              </a:rPr>
              <a:t>Requirements for participation</a:t>
            </a:r>
            <a:endParaRPr lang="bs-Latn-BA" altLang="sr-Latn-RS" sz="2200" b="1" dirty="0" smtClean="0">
              <a:solidFill>
                <a:srgbClr val="002060"/>
              </a:solidFill>
            </a:endParaRPr>
          </a:p>
          <a:p>
            <a:pPr marL="444500" lvl="1" indent="-173038" algn="just">
              <a:lnSpc>
                <a:spcPct val="80000"/>
              </a:lnSpc>
              <a:buFont typeface="Arial" charset="0"/>
              <a:buChar char="•"/>
            </a:pPr>
            <a:r>
              <a:rPr lang="en-GB" altLang="sr-Latn-RS" sz="2000" dirty="0">
                <a:solidFill>
                  <a:srgbClr val="002060"/>
                </a:solidFill>
              </a:rPr>
              <a:t>Mandatory </a:t>
            </a:r>
            <a:endParaRPr lang="sr-Latn-RS" altLang="sr-Latn-RS" sz="2000" dirty="0" smtClean="0">
              <a:solidFill>
                <a:srgbClr val="002060"/>
              </a:solidFill>
            </a:endParaRPr>
          </a:p>
          <a:p>
            <a:pPr marL="444500" lvl="1" indent="-173038" algn="just">
              <a:lnSpc>
                <a:spcPct val="80000"/>
              </a:lnSpc>
              <a:buFont typeface="Arial" charset="0"/>
              <a:buChar char="•"/>
            </a:pPr>
            <a:r>
              <a:rPr lang="en-GB" altLang="sr-Latn-RS" sz="2000" dirty="0" smtClean="0">
                <a:solidFill>
                  <a:srgbClr val="002060"/>
                </a:solidFill>
              </a:rPr>
              <a:t>Additional </a:t>
            </a:r>
            <a:r>
              <a:rPr lang="bs-Latn-BA" altLang="sr-Latn-RS" sz="2000" dirty="0" smtClean="0">
                <a:solidFill>
                  <a:srgbClr val="002060"/>
                </a:solidFill>
              </a:rPr>
              <a:t>– </a:t>
            </a:r>
            <a:r>
              <a:rPr lang="en-GB" altLang="sr-Latn-RS" sz="2000" dirty="0" smtClean="0">
                <a:solidFill>
                  <a:srgbClr val="002060"/>
                </a:solidFill>
              </a:rPr>
              <a:t>must be logically related to</a:t>
            </a:r>
            <a:r>
              <a:rPr lang="bs-Latn-BA" altLang="sr-Latn-RS" sz="2000" dirty="0" smtClean="0">
                <a:solidFill>
                  <a:srgbClr val="C00000"/>
                </a:solidFill>
              </a:rPr>
              <a:t> </a:t>
            </a:r>
            <a:r>
              <a:rPr lang="en-GB" altLang="sr-Latn-RS" sz="2000" dirty="0" smtClean="0">
                <a:solidFill>
                  <a:srgbClr val="002060"/>
                </a:solidFill>
              </a:rPr>
              <a:t>subject of public procurement</a:t>
            </a:r>
            <a:endParaRPr lang="bs-Latn-BA" altLang="sr-Latn-RS" sz="2000" dirty="0" smtClean="0">
              <a:solidFill>
                <a:srgbClr val="002060"/>
              </a:solidFill>
            </a:endParaRPr>
          </a:p>
          <a:p>
            <a:pPr marL="444500" lvl="1" indent="-173038" algn="just">
              <a:lnSpc>
                <a:spcPct val="80000"/>
              </a:lnSpc>
              <a:buFont typeface="Arial" charset="0"/>
              <a:buChar char="•"/>
            </a:pPr>
            <a:r>
              <a:rPr lang="en-GB" altLang="sr-Latn-RS" sz="2000" b="1" dirty="0" smtClean="0">
                <a:solidFill>
                  <a:srgbClr val="002060"/>
                </a:solidFill>
              </a:rPr>
              <a:t>Registry of Bidders</a:t>
            </a:r>
            <a:r>
              <a:rPr lang="sr-Latn-RS" altLang="sr-Latn-RS" sz="2000" b="1" dirty="0">
                <a:solidFill>
                  <a:srgbClr val="002060"/>
                </a:solidFill>
              </a:rPr>
              <a:t> – number of registered bidders 3092</a:t>
            </a:r>
            <a:r>
              <a:rPr lang="sr-Latn-RS" altLang="sr-Latn-RS" sz="2000" dirty="0">
                <a:solidFill>
                  <a:srgbClr val="002060"/>
                </a:solidFill>
              </a:rPr>
              <a:t>* </a:t>
            </a:r>
            <a:endParaRPr lang="sr-Latn-RS" altLang="sr-Latn-RS" sz="2000" dirty="0" smtClean="0">
              <a:solidFill>
                <a:srgbClr val="002060"/>
              </a:solidFill>
            </a:endParaRPr>
          </a:p>
          <a:p>
            <a:pPr marL="271462" lvl="1" indent="0" algn="just">
              <a:lnSpc>
                <a:spcPct val="80000"/>
              </a:lnSpc>
            </a:pPr>
            <a:r>
              <a:rPr lang="bs-Latn-BA" altLang="sr-Latn-RS" sz="2000" i="1" dirty="0" smtClean="0">
                <a:solidFill>
                  <a:srgbClr val="000066"/>
                </a:solidFill>
              </a:rPr>
              <a:t>* </a:t>
            </a:r>
            <a:r>
              <a:rPr lang="en-US" altLang="sr-Latn-RS" sz="2000" i="1" dirty="0" smtClean="0">
                <a:solidFill>
                  <a:srgbClr val="000066"/>
                </a:solidFill>
              </a:rPr>
              <a:t>Source</a:t>
            </a:r>
            <a:r>
              <a:rPr lang="en-US" altLang="sr-Latn-RS" sz="2000" i="1" dirty="0">
                <a:solidFill>
                  <a:srgbClr val="000066"/>
                </a:solidFill>
              </a:rPr>
              <a:t>: The Serbian Business Registers </a:t>
            </a:r>
            <a:r>
              <a:rPr lang="en-US" altLang="sr-Latn-RS" sz="2000" i="1" dirty="0" smtClean="0">
                <a:solidFill>
                  <a:srgbClr val="000066"/>
                </a:solidFill>
              </a:rPr>
              <a:t>Agency's</a:t>
            </a:r>
            <a:r>
              <a:rPr lang="sr-Latn-RS" altLang="sr-Latn-RS" sz="2000" i="1" dirty="0" smtClean="0">
                <a:solidFill>
                  <a:srgbClr val="000066"/>
                </a:solidFill>
              </a:rPr>
              <a:t> </a:t>
            </a:r>
            <a:r>
              <a:rPr lang="en-US" altLang="sr-Latn-RS" sz="2000" i="1" dirty="0" smtClean="0">
                <a:solidFill>
                  <a:srgbClr val="000066"/>
                </a:solidFill>
              </a:rPr>
              <a:t>website </a:t>
            </a:r>
            <a:r>
              <a:rPr lang="bs-Latn-BA" altLang="sr-Latn-RS" sz="2000" i="1" dirty="0" smtClean="0">
                <a:solidFill>
                  <a:srgbClr val="000066"/>
                </a:solidFill>
              </a:rPr>
              <a:t> </a:t>
            </a:r>
          </a:p>
          <a:p>
            <a:pPr marL="285750" indent="-285750" algn="just">
              <a:lnSpc>
                <a:spcPct val="80000"/>
              </a:lnSpc>
              <a:buFont typeface="Wingdings" pitchFamily="2" charset="2"/>
              <a:buChar char="§"/>
            </a:pPr>
            <a:r>
              <a:rPr lang="en-GB" altLang="sr-Latn-RS" sz="2200" b="1" dirty="0" smtClean="0">
                <a:solidFill>
                  <a:srgbClr val="002060"/>
                </a:solidFill>
              </a:rPr>
              <a:t>Technical specifications</a:t>
            </a:r>
            <a:endParaRPr lang="bs-Latn-BA" altLang="sr-Latn-RS" sz="2200" b="1" dirty="0" smtClean="0">
              <a:solidFill>
                <a:srgbClr val="002060"/>
              </a:solidFill>
            </a:endParaRPr>
          </a:p>
          <a:p>
            <a:pPr marL="444500" lvl="1" indent="-173038" algn="just">
              <a:lnSpc>
                <a:spcPct val="80000"/>
              </a:lnSpc>
              <a:buFont typeface="Arial" charset="0"/>
              <a:buChar char="•"/>
            </a:pPr>
            <a:r>
              <a:rPr lang="en-GB" altLang="sr-Latn-RS" sz="2000" dirty="0" smtClean="0">
                <a:solidFill>
                  <a:srgbClr val="002060"/>
                </a:solidFill>
              </a:rPr>
              <a:t>Reference to standards, or in the form of functional characteristics</a:t>
            </a:r>
            <a:endParaRPr lang="bs-Latn-BA" altLang="sr-Latn-RS" sz="2000" dirty="0" smtClean="0">
              <a:solidFill>
                <a:srgbClr val="002060"/>
              </a:solidFill>
            </a:endParaRPr>
          </a:p>
          <a:p>
            <a:pPr marL="444500" lvl="1" indent="-173038" algn="just">
              <a:lnSpc>
                <a:spcPct val="80000"/>
              </a:lnSpc>
              <a:buFont typeface="Arial" charset="0"/>
              <a:buChar char="•"/>
            </a:pPr>
            <a:r>
              <a:rPr lang="en-GB" altLang="sr-Latn-RS" sz="2000" dirty="0" smtClean="0">
                <a:solidFill>
                  <a:srgbClr val="002060"/>
                </a:solidFill>
              </a:rPr>
              <a:t>Use of environmental and energy specifications and standards</a:t>
            </a:r>
            <a:endParaRPr lang="bs-Latn-BA" altLang="sr-Latn-RS" sz="2000" dirty="0" smtClean="0">
              <a:solidFill>
                <a:srgbClr val="002060"/>
              </a:solidFill>
            </a:endParaRPr>
          </a:p>
          <a:p>
            <a:pPr marL="285750" indent="-285750" algn="just">
              <a:lnSpc>
                <a:spcPct val="80000"/>
              </a:lnSpc>
              <a:buFont typeface="Wingdings" pitchFamily="2" charset="2"/>
              <a:buChar char="§"/>
            </a:pPr>
            <a:r>
              <a:rPr lang="en-GB" altLang="sr-Latn-RS" sz="2200" b="1" dirty="0" smtClean="0">
                <a:solidFill>
                  <a:srgbClr val="002060"/>
                </a:solidFill>
              </a:rPr>
              <a:t>Criteria for awarding contracts</a:t>
            </a:r>
            <a:endParaRPr lang="bs-Latn-BA" altLang="sr-Latn-RS" sz="2200" b="1" dirty="0" smtClean="0">
              <a:solidFill>
                <a:srgbClr val="002060"/>
              </a:solidFill>
            </a:endParaRPr>
          </a:p>
          <a:p>
            <a:pPr marL="444500" indent="-177800" algn="just">
              <a:lnSpc>
                <a:spcPct val="80000"/>
              </a:lnSpc>
              <a:buFont typeface="Arial" charset="0"/>
              <a:buChar char="•"/>
            </a:pPr>
            <a:r>
              <a:rPr lang="sr-Latn-RS" altLang="sr-Latn-RS" sz="2000" dirty="0" smtClean="0">
                <a:solidFill>
                  <a:srgbClr val="002060"/>
                </a:solidFill>
              </a:rPr>
              <a:t> </a:t>
            </a:r>
            <a:r>
              <a:rPr lang="en-GB" altLang="sr-Latn-RS" sz="2000" dirty="0" smtClean="0">
                <a:solidFill>
                  <a:srgbClr val="002060"/>
                </a:solidFill>
              </a:rPr>
              <a:t>Lowest price offered, or economically most advantageous bid</a:t>
            </a:r>
            <a:endParaRPr lang="bs-Latn-BA" altLang="sr-Latn-RS" sz="2000" dirty="0" smtClean="0">
              <a:solidFill>
                <a:srgbClr val="002060"/>
              </a:solidFill>
            </a:endParaRPr>
          </a:p>
          <a:p>
            <a:pPr marL="285750" indent="-285750" algn="just">
              <a:lnSpc>
                <a:spcPct val="80000"/>
              </a:lnSpc>
              <a:spcBef>
                <a:spcPts val="1800"/>
              </a:spcBef>
              <a:buClr>
                <a:srgbClr val="002060"/>
              </a:buClr>
              <a:buFont typeface="Wingdings" pitchFamily="2" charset="2"/>
              <a:buChar char="ü"/>
            </a:pPr>
            <a:r>
              <a:rPr lang="en-GB" altLang="sr-Latn-RS" sz="2100" b="1" i="1" dirty="0" smtClean="0">
                <a:solidFill>
                  <a:srgbClr val="002060"/>
                </a:solidFill>
              </a:rPr>
              <a:t>Ban on discrimination regarding requirements for participation, technical specifications and the criteria for award of contracts</a:t>
            </a:r>
            <a:endParaRPr lang="bs-Latn-BA" altLang="sr-Latn-RS" sz="2100" i="1" dirty="0" smtClean="0">
              <a:solidFill>
                <a:srgbClr val="C00000"/>
              </a:solidFill>
            </a:endParaRPr>
          </a:p>
          <a:p>
            <a:pPr marL="285750" indent="-285750" algn="just">
              <a:lnSpc>
                <a:spcPct val="80000"/>
              </a:lnSpc>
              <a:spcBef>
                <a:spcPts val="1200"/>
              </a:spcBef>
              <a:buClr>
                <a:srgbClr val="C00000"/>
              </a:buClr>
              <a:buSzPct val="85000"/>
              <a:buFont typeface="Calibri" pitchFamily="34" charset="0"/>
              <a:buChar char="‒"/>
            </a:pPr>
            <a:endParaRPr lang="bs-Latn-BA" altLang="sr-Latn-RS" sz="1600" i="1" dirty="0" smtClean="0">
              <a:solidFill>
                <a:srgbClr val="C00000"/>
              </a:solidFill>
            </a:endParaRPr>
          </a:p>
          <a:p>
            <a:pPr marL="285750" indent="-285750">
              <a:lnSpc>
                <a:spcPct val="80000"/>
              </a:lnSpc>
              <a:spcBef>
                <a:spcPts val="1200"/>
              </a:spcBef>
            </a:pPr>
            <a:endParaRPr lang="bs-Latn-BA" altLang="sr-Latn-RS" sz="1600" dirty="0" smtClean="0">
              <a:latin typeface="Times New Roman" pitchFamily="18" charset="0"/>
            </a:endParaRPr>
          </a:p>
          <a:p>
            <a:pPr marL="285750" indent="-285750">
              <a:lnSpc>
                <a:spcPct val="80000"/>
              </a:lnSpc>
              <a:spcBef>
                <a:spcPts val="1200"/>
              </a:spcBef>
            </a:pPr>
            <a:endParaRPr lang="bs-Latn-BA" altLang="sr-Latn-RS" sz="1600" dirty="0" smtClean="0">
              <a:latin typeface="Times New Roman" pitchFamily="18" charset="0"/>
            </a:endParaRPr>
          </a:p>
          <a:p>
            <a:pPr marL="285750" indent="-285750">
              <a:lnSpc>
                <a:spcPct val="80000"/>
              </a:lnSpc>
              <a:spcBef>
                <a:spcPts val="1200"/>
              </a:spcBef>
            </a:pPr>
            <a:endParaRPr lang="bs-Latn-BA" altLang="sr-Latn-RS" sz="1600" dirty="0" smtClean="0">
              <a:latin typeface="Times New Roman" pitchFamily="18" charset="0"/>
            </a:endParaRPr>
          </a:p>
          <a:p>
            <a:pPr marL="285750" indent="-285750">
              <a:lnSpc>
                <a:spcPct val="80000"/>
              </a:lnSpc>
              <a:spcBef>
                <a:spcPts val="1200"/>
              </a:spcBef>
            </a:pPr>
            <a:endParaRPr lang="bs-Latn-BA" altLang="sr-Latn-RS" sz="1600" dirty="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altLang="sr-Latn-RS" sz="3200" b="1" dirty="0" smtClean="0">
                <a:solidFill>
                  <a:srgbClr val="002060"/>
                </a:solidFill>
              </a:rPr>
              <a:t>    </a:t>
            </a:r>
            <a:r>
              <a:rPr lang="en-GB" altLang="sr-Latn-RS" sz="3200" b="1" dirty="0" smtClean="0">
                <a:solidFill>
                  <a:srgbClr val="002060"/>
                </a:solidFill>
              </a:rPr>
              <a:t>Relevant Share of Criteria for Awarding </a:t>
            </a:r>
            <a:r>
              <a:rPr lang="en-GB" altLang="sr-Latn-RS" sz="3200" b="1" dirty="0">
                <a:solidFill>
                  <a:srgbClr val="002060"/>
                </a:solidFill>
              </a:rPr>
              <a:t>Contracts</a:t>
            </a:r>
            <a:r>
              <a:rPr lang="en-GB" altLang="sr-Latn-RS" sz="2800" b="1" dirty="0">
                <a:solidFill>
                  <a:srgbClr val="002060"/>
                </a:solidFill>
              </a:rPr>
              <a:t>*</a:t>
            </a:r>
            <a:endParaRPr lang="en-US" altLang="sr-Latn-RS" sz="2800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506887290"/>
              </p:ext>
            </p:extLst>
          </p:nvPr>
        </p:nvGraphicFramePr>
        <p:xfrm>
          <a:off x="467544" y="6093296"/>
          <a:ext cx="8208912" cy="396240"/>
        </p:xfrm>
        <a:graphic>
          <a:graphicData uri="http://schemas.openxmlformats.org/drawingml/2006/table">
            <a:tbl>
              <a:tblPr firstRow="1" bandRow="1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8208912"/>
              </a:tblGrid>
              <a:tr h="360040">
                <a:tc>
                  <a:txBody>
                    <a:bodyPr/>
                    <a:lstStyle/>
                    <a:p>
                      <a:pPr marL="180975" indent="-180975"/>
                      <a:r>
                        <a:rPr lang="sr-Latn-RS" sz="2000" dirty="0" smtClean="0"/>
                        <a:t>*</a:t>
                      </a:r>
                      <a:r>
                        <a:rPr lang="en-US" sz="1600" dirty="0" smtClean="0"/>
                        <a:t>According to the quarterly report</a:t>
                      </a:r>
                      <a:r>
                        <a:rPr lang="sr-Latn-RS" sz="1600" dirty="0" smtClean="0"/>
                        <a:t>s</a:t>
                      </a:r>
                      <a:r>
                        <a:rPr lang="en-US" sz="1600" dirty="0" smtClean="0"/>
                        <a:t> </a:t>
                      </a:r>
                      <a:r>
                        <a:rPr lang="sr-Latn-RS" sz="1600" dirty="0" smtClean="0"/>
                        <a:t>on public procurement of contracting authorities for 2013. </a:t>
                      </a:r>
                      <a:endParaRPr lang="en-US" sz="1600" dirty="0"/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918287944"/>
              </p:ext>
            </p:extLst>
          </p:nvPr>
        </p:nvGraphicFramePr>
        <p:xfrm>
          <a:off x="457200" y="1600200"/>
          <a:ext cx="8224838" cy="4521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sz="3200" b="1" dirty="0">
                <a:solidFill>
                  <a:srgbClr val="002060"/>
                </a:solidFill>
              </a:rPr>
              <a:t> </a:t>
            </a:r>
            <a:r>
              <a:rPr lang="en-GB" altLang="sr-Latn-RS" sz="3200" b="1" dirty="0">
                <a:solidFill>
                  <a:srgbClr val="002060"/>
                </a:solidFill>
              </a:rPr>
              <a:t>Relevant Share of Criteria </a:t>
            </a:r>
            <a:r>
              <a:rPr lang="en-US" altLang="sr-Latn-RS" sz="3200" b="1" dirty="0">
                <a:solidFill>
                  <a:srgbClr val="002060"/>
                </a:solidFill>
              </a:rPr>
              <a:t>according to the type of subject of public </a:t>
            </a:r>
            <a:r>
              <a:rPr lang="en-US" altLang="sr-Latn-RS" sz="3200" b="1" dirty="0" smtClean="0">
                <a:solidFill>
                  <a:srgbClr val="002060"/>
                </a:solidFill>
              </a:rPr>
              <a:t>procurement</a:t>
            </a:r>
            <a:r>
              <a:rPr lang="en-GB" altLang="sr-Latn-RS" sz="2800" b="1" dirty="0" smtClean="0">
                <a:solidFill>
                  <a:srgbClr val="002060"/>
                </a:solidFill>
              </a:rPr>
              <a:t>*</a:t>
            </a:r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156377324"/>
              </p:ext>
            </p:extLst>
          </p:nvPr>
        </p:nvGraphicFramePr>
        <p:xfrm>
          <a:off x="539552" y="1556792"/>
          <a:ext cx="8224838" cy="4521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04763012"/>
              </p:ext>
            </p:extLst>
          </p:nvPr>
        </p:nvGraphicFramePr>
        <p:xfrm>
          <a:off x="467544" y="6201112"/>
          <a:ext cx="8208912" cy="396240"/>
        </p:xfrm>
        <a:graphic>
          <a:graphicData uri="http://schemas.openxmlformats.org/drawingml/2006/table">
            <a:tbl>
              <a:tblPr firstRow="1" bandRow="1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8208912"/>
              </a:tblGrid>
              <a:tr h="360040">
                <a:tc>
                  <a:txBody>
                    <a:bodyPr/>
                    <a:lstStyle/>
                    <a:p>
                      <a:pPr marL="180975" indent="-180975"/>
                      <a:r>
                        <a:rPr lang="sr-Latn-RS" sz="2000" dirty="0" smtClean="0"/>
                        <a:t>*</a:t>
                      </a:r>
                      <a:r>
                        <a:rPr lang="en-US" sz="1600" dirty="0" smtClean="0"/>
                        <a:t>According to the quarterly report</a:t>
                      </a:r>
                      <a:r>
                        <a:rPr lang="sr-Latn-RS" sz="1600" dirty="0" smtClean="0"/>
                        <a:t>s</a:t>
                      </a:r>
                      <a:r>
                        <a:rPr lang="en-US" sz="1600" dirty="0" smtClean="0"/>
                        <a:t> </a:t>
                      </a:r>
                      <a:r>
                        <a:rPr lang="sr-Latn-RS" sz="1600" dirty="0" smtClean="0"/>
                        <a:t>on public procurement of contracting authorities for 2013. </a:t>
                      </a:r>
                      <a:endParaRPr lang="en-US" sz="1600" dirty="0"/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581702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913035090"/>
              </p:ext>
            </p:extLst>
          </p:nvPr>
        </p:nvGraphicFramePr>
        <p:xfrm>
          <a:off x="387982" y="1700806"/>
          <a:ext cx="8432489" cy="3838012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tableStyleId>{68D230F3-CF80-4859-8CE7-A43EE81993B5}</a:tableStyleId>
              </a:tblPr>
              <a:tblGrid>
                <a:gridCol w="5020103"/>
                <a:gridCol w="3412386"/>
              </a:tblGrid>
              <a:tr h="715797"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solidFill>
                            <a:srgbClr val="000066"/>
                          </a:solidFill>
                          <a:latin typeface="+mj-lt"/>
                        </a:rPr>
                        <a:t>Open procedure</a:t>
                      </a:r>
                      <a:endParaRPr lang="en-US" sz="2000" dirty="0">
                        <a:solidFill>
                          <a:srgbClr val="000066"/>
                        </a:solidFill>
                        <a:latin typeface="+mj-lt"/>
                      </a:endParaRPr>
                    </a:p>
                  </a:txBody>
                  <a:tcPr marL="91421" marR="91421" marT="45737" marB="45737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r-Latn-C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+mj-lt"/>
                          <a:cs typeface="Arial" charset="0"/>
                        </a:rPr>
                        <a:t>                    40/30      22</a:t>
                      </a:r>
                      <a:endParaRPr kumimoji="0" lang="en-GB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+mj-lt"/>
                        <a:cs typeface="Arial" charset="0"/>
                      </a:endParaRPr>
                    </a:p>
                    <a:p>
                      <a:endParaRPr lang="en-US" sz="2000" dirty="0">
                        <a:solidFill>
                          <a:srgbClr val="000066"/>
                        </a:solidFill>
                        <a:latin typeface="+mj-lt"/>
                      </a:endParaRPr>
                    </a:p>
                  </a:txBody>
                  <a:tcPr marL="91421" marR="91421" marT="45737" marB="45737"/>
                </a:tc>
              </a:tr>
              <a:tr h="715797"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solidFill>
                            <a:srgbClr val="000066"/>
                          </a:solidFill>
                          <a:latin typeface="+mj-lt"/>
                        </a:rPr>
                        <a:t>Restricted procedure</a:t>
                      </a:r>
                      <a:endParaRPr lang="en-US" sz="2000" b="1" dirty="0">
                        <a:solidFill>
                          <a:srgbClr val="000066"/>
                        </a:solidFill>
                        <a:latin typeface="+mj-lt"/>
                      </a:endParaRPr>
                    </a:p>
                  </a:txBody>
                  <a:tcPr marL="91421" marR="91421" marT="45737" marB="45737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0" lang="sr-Latn-C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+mj-lt"/>
                          <a:cs typeface="Arial" charset="0"/>
                        </a:rPr>
                        <a:t>I </a:t>
                      </a:r>
                      <a:r>
                        <a:rPr kumimoji="0" lang="en-GB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+mj-lt"/>
                          <a:cs typeface="Arial" charset="0"/>
                        </a:rPr>
                        <a:t>stage        </a:t>
                      </a:r>
                      <a:r>
                        <a:rPr kumimoji="0" lang="sr-Latn-C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+mj-lt"/>
                          <a:cs typeface="Arial" charset="0"/>
                        </a:rPr>
                        <a:t>40/30      22</a:t>
                      </a:r>
                    </a:p>
                    <a:p>
                      <a:pPr algn="l"/>
                      <a:r>
                        <a:rPr kumimoji="0" lang="sr-Latn-C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+mj-lt"/>
                          <a:cs typeface="Arial" charset="0"/>
                        </a:rPr>
                        <a:t>II </a:t>
                      </a:r>
                      <a:r>
                        <a:rPr kumimoji="0" lang="en-GB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+mj-lt"/>
                          <a:cs typeface="Arial" charset="0"/>
                        </a:rPr>
                        <a:t>stage</a:t>
                      </a:r>
                      <a:r>
                        <a:rPr kumimoji="0" lang="sr-Latn-C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+mj-lt"/>
                          <a:cs typeface="Arial" charset="0"/>
                        </a:rPr>
                        <a:t>            20  </a:t>
                      </a:r>
                      <a:endParaRPr lang="en-US" sz="2000" dirty="0">
                        <a:solidFill>
                          <a:srgbClr val="000066"/>
                        </a:solidFill>
                        <a:latin typeface="+mj-lt"/>
                      </a:endParaRPr>
                    </a:p>
                  </a:txBody>
                  <a:tcPr marL="91421" marR="91421" marT="45737" marB="45737"/>
                </a:tc>
              </a:tr>
              <a:tr h="715797"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solidFill>
                            <a:srgbClr val="000066"/>
                          </a:solidFill>
                          <a:latin typeface="+mj-lt"/>
                        </a:rPr>
                        <a:t>Qualification procedure</a:t>
                      </a:r>
                      <a:endParaRPr lang="en-US" sz="2000" b="1" dirty="0">
                        <a:solidFill>
                          <a:srgbClr val="000066"/>
                        </a:solidFill>
                        <a:latin typeface="+mj-lt"/>
                      </a:endParaRPr>
                    </a:p>
                  </a:txBody>
                  <a:tcPr marL="91421" marR="91421" marT="45737" marB="45737"/>
                </a:tc>
                <a:tc>
                  <a:txBody>
                    <a:bodyPr/>
                    <a:lstStyle/>
                    <a:p>
                      <a:r>
                        <a:rPr kumimoji="0" lang="sr-Latn-C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+mj-lt"/>
                          <a:cs typeface="Arial" charset="0"/>
                        </a:rPr>
                        <a:t>I </a:t>
                      </a:r>
                      <a:r>
                        <a:rPr kumimoji="0" lang="en-GB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+mj-lt"/>
                          <a:cs typeface="Arial" charset="0"/>
                        </a:rPr>
                        <a:t>stage </a:t>
                      </a:r>
                      <a:r>
                        <a:rPr kumimoji="0" lang="sr-Latn-C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+mj-lt"/>
                          <a:cs typeface="Arial" charset="0"/>
                        </a:rPr>
                        <a:t>        40/30     22</a:t>
                      </a:r>
                    </a:p>
                    <a:p>
                      <a:r>
                        <a:rPr kumimoji="0" lang="sr-Latn-C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+mj-lt"/>
                          <a:cs typeface="Arial" charset="0"/>
                        </a:rPr>
                        <a:t>II </a:t>
                      </a:r>
                      <a:r>
                        <a:rPr kumimoji="0" lang="en-GB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+mj-lt"/>
                          <a:cs typeface="Arial" charset="0"/>
                        </a:rPr>
                        <a:t>stage</a:t>
                      </a:r>
                      <a:r>
                        <a:rPr kumimoji="0" lang="sr-Latn-C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+mj-lt"/>
                          <a:cs typeface="Arial" charset="0"/>
                        </a:rPr>
                        <a:t>              8</a:t>
                      </a:r>
                      <a:endParaRPr lang="en-US" sz="2000" dirty="0" smtClean="0">
                        <a:solidFill>
                          <a:srgbClr val="000066"/>
                        </a:solidFill>
                        <a:latin typeface="+mj-lt"/>
                      </a:endParaRPr>
                    </a:p>
                  </a:txBody>
                  <a:tcPr marL="91421" marR="91421" marT="45737" marB="45737"/>
                </a:tc>
              </a:tr>
              <a:tr h="974824">
                <a:tc>
                  <a:txBody>
                    <a:bodyPr/>
                    <a:lstStyle/>
                    <a:p>
                      <a:pPr>
                        <a:spcBef>
                          <a:spcPts val="1800"/>
                        </a:spcBef>
                        <a:spcAft>
                          <a:spcPts val="1800"/>
                        </a:spcAft>
                      </a:pPr>
                      <a:r>
                        <a:rPr lang="en-GB" sz="1900" b="1" dirty="0" smtClean="0">
                          <a:solidFill>
                            <a:srgbClr val="000066"/>
                          </a:solidFill>
                          <a:latin typeface="+mj-lt"/>
                        </a:rPr>
                        <a:t>Negotiated procedure with invitation to bid</a:t>
                      </a:r>
                      <a:endParaRPr lang="sr-Latn-RS" sz="1900" b="1" dirty="0" smtClean="0">
                        <a:solidFill>
                          <a:srgbClr val="000066"/>
                        </a:solidFill>
                        <a:latin typeface="+mj-lt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900" b="1" dirty="0" smtClean="0">
                          <a:solidFill>
                            <a:srgbClr val="000066"/>
                          </a:solidFill>
                          <a:latin typeface="+mj-lt"/>
                        </a:rPr>
                        <a:t>Negotiated procedure without invitation to bid</a:t>
                      </a:r>
                      <a:endParaRPr lang="en-US" sz="1900" b="1" dirty="0">
                        <a:solidFill>
                          <a:srgbClr val="000066"/>
                        </a:solidFill>
                        <a:latin typeface="+mj-lt"/>
                      </a:endParaRPr>
                    </a:p>
                  </a:txBody>
                  <a:tcPr marL="91421" marR="91421" marT="45737" marB="45737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900"/>
                        </a:spcBef>
                        <a:spcAft>
                          <a:spcPts val="900"/>
                        </a:spcAft>
                      </a:pPr>
                      <a:r>
                        <a:rPr lang="sr-Latn-RS" sz="2000" dirty="0" smtClean="0">
                          <a:solidFill>
                            <a:srgbClr val="000066"/>
                          </a:solidFill>
                          <a:latin typeface="+mj-lt"/>
                        </a:rPr>
                        <a:t>25</a:t>
                      </a:r>
                    </a:p>
                    <a:p>
                      <a:pPr algn="ctr">
                        <a:spcBef>
                          <a:spcPts val="900"/>
                        </a:spcBef>
                        <a:spcAft>
                          <a:spcPts val="900"/>
                        </a:spcAft>
                      </a:pPr>
                      <a:r>
                        <a:rPr lang="en-GB" sz="2000" dirty="0" smtClean="0">
                          <a:solidFill>
                            <a:srgbClr val="000066"/>
                          </a:solidFill>
                          <a:latin typeface="+mj-lt"/>
                        </a:rPr>
                        <a:t>Adequate</a:t>
                      </a:r>
                      <a:endParaRPr lang="en-US" sz="2000" dirty="0">
                        <a:solidFill>
                          <a:srgbClr val="000066"/>
                        </a:solidFill>
                        <a:latin typeface="+mj-lt"/>
                      </a:endParaRPr>
                    </a:p>
                  </a:txBody>
                  <a:tcPr marL="91421" marR="91421" marT="45737" marB="45737" anchor="ctr"/>
                </a:tc>
              </a:tr>
              <a:tr h="715797"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solidFill>
                            <a:srgbClr val="000066"/>
                          </a:solidFill>
                          <a:latin typeface="+mj-lt"/>
                        </a:rPr>
                        <a:t>Low-value public procurement procedure</a:t>
                      </a:r>
                      <a:endParaRPr lang="en-US" sz="2000" b="1" dirty="0">
                        <a:solidFill>
                          <a:srgbClr val="000066"/>
                        </a:solidFill>
                        <a:latin typeface="+mj-lt"/>
                      </a:endParaRPr>
                    </a:p>
                  </a:txBody>
                  <a:tcPr marL="91421" marR="91421" marT="45737" marB="4573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2000" dirty="0" smtClean="0">
                          <a:solidFill>
                            <a:srgbClr val="000066"/>
                          </a:solidFill>
                          <a:latin typeface="+mj-lt"/>
                        </a:rPr>
                        <a:t>8</a:t>
                      </a:r>
                      <a:endParaRPr lang="en-US" sz="2000" dirty="0">
                        <a:solidFill>
                          <a:srgbClr val="000066"/>
                        </a:solidFill>
                        <a:latin typeface="+mj-lt"/>
                      </a:endParaRPr>
                    </a:p>
                  </a:txBody>
                  <a:tcPr marL="91421" marR="91421" marT="45737" marB="45737"/>
                </a:tc>
              </a:tr>
            </a:tbl>
          </a:graphicData>
        </a:graphic>
      </p:graphicFrame>
      <p:sp>
        <p:nvSpPr>
          <p:cNvPr id="14352" name="Title 1"/>
          <p:cNvSpPr txBox="1">
            <a:spLocks/>
          </p:cNvSpPr>
          <p:nvPr/>
        </p:nvSpPr>
        <p:spPr bwMode="auto">
          <a:xfrm>
            <a:off x="457200" y="128588"/>
            <a:ext cx="8224838" cy="1433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bs-Latn-BA" altLang="sr-Latn-RS" sz="3200" b="1" dirty="0">
                <a:solidFill>
                  <a:srgbClr val="002060"/>
                </a:solidFill>
                <a:latin typeface="Calibri" pitchFamily="34" charset="0"/>
              </a:rPr>
              <a:t>    </a:t>
            </a:r>
          </a:p>
          <a:p>
            <a:pPr algn="ctr"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GB" altLang="sr-Latn-RS" sz="3200" b="1" dirty="0">
                <a:solidFill>
                  <a:srgbClr val="002060"/>
                </a:solidFill>
                <a:latin typeface="Calibri" pitchFamily="34" charset="0"/>
              </a:rPr>
              <a:t>Time Limits for Submission of Bids</a:t>
            </a:r>
            <a:endParaRPr lang="en-US" altLang="sr-Latn-RS" sz="3200" dirty="0">
              <a:solidFill>
                <a:srgbClr val="000000"/>
              </a:solidFill>
              <a:latin typeface="Calibri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328428030"/>
              </p:ext>
            </p:extLst>
          </p:nvPr>
        </p:nvGraphicFramePr>
        <p:xfrm>
          <a:off x="285143" y="6093296"/>
          <a:ext cx="8568952" cy="4137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68952"/>
              </a:tblGrid>
              <a:tr h="413743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Time limit for submission of bids is calculated from the date of publishing of </a:t>
                      </a:r>
                      <a:r>
                        <a:rPr lang="en-GB" sz="1600" baseline="0" dirty="0" smtClean="0"/>
                        <a:t>invitation on the Portal</a:t>
                      </a:r>
                      <a:endParaRPr lang="en-US" sz="1600" dirty="0"/>
                    </a:p>
                  </a:txBody>
                  <a:tcPr marL="91431" marR="91431" marT="45825" marB="45825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GB" altLang="sr-Latn-RS" sz="3200" b="1" dirty="0" smtClean="0">
                <a:solidFill>
                  <a:srgbClr val="002060"/>
                </a:solidFill>
              </a:rPr>
              <a:t>Implementation of Public Procurement Procedure</a:t>
            </a:r>
            <a:endParaRPr lang="bs-Latn-BA" altLang="sr-Latn-RS" sz="3200" b="1" dirty="0" smtClean="0">
              <a:solidFill>
                <a:srgbClr val="002060"/>
              </a:solidFill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844824"/>
            <a:ext cx="8219256" cy="4824536"/>
          </a:xfrm>
        </p:spPr>
        <p:txBody>
          <a:bodyPr/>
          <a:lstStyle/>
          <a:p>
            <a:pPr marL="285750" indent="-285750" algn="just">
              <a:lnSpc>
                <a:spcPct val="80000"/>
              </a:lnSpc>
              <a:buFont typeface="Wingdings" pitchFamily="2" charset="2"/>
              <a:buChar char="§"/>
            </a:pPr>
            <a:r>
              <a:rPr lang="en-GB" altLang="sr-Latn-RS" sz="2400" b="1" dirty="0" smtClean="0">
                <a:solidFill>
                  <a:srgbClr val="002060"/>
                </a:solidFill>
              </a:rPr>
              <a:t>Possibility to ask questions in order to obtain additional information and explanation of tender documentation </a:t>
            </a:r>
            <a:endParaRPr lang="bs-Latn-BA" altLang="sr-Latn-RS" sz="2400" b="1" dirty="0" smtClean="0">
              <a:solidFill>
                <a:srgbClr val="002060"/>
              </a:solidFill>
            </a:endParaRPr>
          </a:p>
          <a:p>
            <a:pPr marL="447675" indent="-180975" algn="just">
              <a:lnSpc>
                <a:spcPct val="80000"/>
              </a:lnSpc>
              <a:buFont typeface="Arial" charset="0"/>
              <a:buChar char="•"/>
            </a:pPr>
            <a:r>
              <a:rPr lang="bs-Latn-BA" altLang="sr-Latn-RS" sz="2400" dirty="0" smtClean="0">
                <a:solidFill>
                  <a:srgbClr val="002060"/>
                </a:solidFill>
              </a:rPr>
              <a:t>	</a:t>
            </a:r>
            <a:r>
              <a:rPr lang="en-GB" altLang="sr-Latn-RS" sz="2400" dirty="0" smtClean="0">
                <a:solidFill>
                  <a:srgbClr val="002060"/>
                </a:solidFill>
              </a:rPr>
              <a:t>Publishing answers and explanations on the Public Procurement Portal and on the official website of contracting </a:t>
            </a:r>
            <a:r>
              <a:rPr lang="en-GB" altLang="sr-Latn-RS" sz="2400" dirty="0" smtClean="0">
                <a:solidFill>
                  <a:srgbClr val="002060"/>
                </a:solidFill>
              </a:rPr>
              <a:t>authority</a:t>
            </a:r>
            <a:endParaRPr lang="sr-Latn-RS" altLang="sr-Latn-RS" sz="2400" dirty="0" smtClean="0">
              <a:solidFill>
                <a:srgbClr val="002060"/>
              </a:solidFill>
            </a:endParaRPr>
          </a:p>
          <a:p>
            <a:pPr marL="447675" indent="-180975" algn="just">
              <a:lnSpc>
                <a:spcPct val="80000"/>
              </a:lnSpc>
              <a:buFont typeface="Arial" charset="0"/>
              <a:buChar char="•"/>
            </a:pPr>
            <a:endParaRPr lang="bs-Latn-BA" altLang="sr-Latn-RS" sz="2400" dirty="0" smtClean="0">
              <a:solidFill>
                <a:srgbClr val="002060"/>
              </a:solidFill>
            </a:endParaRPr>
          </a:p>
          <a:p>
            <a:pPr marL="285750" indent="-285750" algn="just">
              <a:lnSpc>
                <a:spcPct val="80000"/>
              </a:lnSpc>
              <a:buFont typeface="Wingdings" pitchFamily="2" charset="2"/>
              <a:buChar char="§"/>
            </a:pPr>
            <a:r>
              <a:rPr lang="en-GB" altLang="sr-Latn-RS" sz="2400" b="1" dirty="0" smtClean="0">
                <a:solidFill>
                  <a:srgbClr val="002060"/>
                </a:solidFill>
              </a:rPr>
              <a:t>Possibility to bid as consortium </a:t>
            </a:r>
            <a:r>
              <a:rPr lang="bs-Latn-BA" altLang="sr-Latn-RS" sz="2400" b="1" dirty="0" smtClean="0">
                <a:solidFill>
                  <a:srgbClr val="002060"/>
                </a:solidFill>
              </a:rPr>
              <a:t>(</a:t>
            </a:r>
            <a:r>
              <a:rPr lang="en-GB" altLang="sr-Latn-RS" sz="2400" b="1" dirty="0" smtClean="0">
                <a:solidFill>
                  <a:srgbClr val="002060"/>
                </a:solidFill>
              </a:rPr>
              <a:t>compliance with requirements regarding additional capacities</a:t>
            </a:r>
            <a:r>
              <a:rPr lang="bs-Latn-BA" altLang="sr-Latn-RS" sz="2400" b="1" dirty="0" smtClean="0">
                <a:solidFill>
                  <a:srgbClr val="002060"/>
                </a:solidFill>
              </a:rPr>
              <a:t>), </a:t>
            </a:r>
            <a:r>
              <a:rPr lang="en-GB" altLang="sr-Latn-RS" sz="2400" b="1" dirty="0" smtClean="0">
                <a:solidFill>
                  <a:srgbClr val="002060"/>
                </a:solidFill>
              </a:rPr>
              <a:t>as well as to bid with </a:t>
            </a:r>
            <a:r>
              <a:rPr lang="en-GB" altLang="sr-Latn-RS" sz="2400" b="1" dirty="0" smtClean="0">
                <a:solidFill>
                  <a:srgbClr val="002060"/>
                </a:solidFill>
              </a:rPr>
              <a:t>subcontractors</a:t>
            </a:r>
            <a:endParaRPr lang="sr-Latn-RS" altLang="sr-Latn-RS" sz="2400" b="1" dirty="0" smtClean="0">
              <a:solidFill>
                <a:srgbClr val="002060"/>
              </a:solidFill>
            </a:endParaRPr>
          </a:p>
          <a:p>
            <a:pPr marL="285750" indent="-285750" algn="just">
              <a:lnSpc>
                <a:spcPct val="80000"/>
              </a:lnSpc>
              <a:buFont typeface="Wingdings" pitchFamily="2" charset="2"/>
              <a:buChar char="§"/>
            </a:pPr>
            <a:endParaRPr lang="bs-Latn-BA" altLang="sr-Latn-RS" sz="2400" b="1" dirty="0" smtClean="0">
              <a:solidFill>
                <a:srgbClr val="C00000"/>
              </a:solidFill>
            </a:endParaRPr>
          </a:p>
          <a:p>
            <a:pPr marL="285750" indent="-285750" algn="just">
              <a:lnSpc>
                <a:spcPct val="80000"/>
              </a:lnSpc>
              <a:buFont typeface="Wingdings" pitchFamily="2" charset="2"/>
              <a:buChar char="§"/>
            </a:pPr>
            <a:r>
              <a:rPr lang="en-GB" altLang="sr-Latn-RS" sz="2400" b="1" dirty="0" smtClean="0">
                <a:solidFill>
                  <a:srgbClr val="002060"/>
                </a:solidFill>
              </a:rPr>
              <a:t>Public opening of bids</a:t>
            </a:r>
            <a:endParaRPr lang="bs-Latn-BA" altLang="sr-Latn-RS" sz="2400" b="1" dirty="0" smtClean="0">
              <a:solidFill>
                <a:srgbClr val="002060"/>
              </a:solidFill>
            </a:endParaRPr>
          </a:p>
          <a:p>
            <a:pPr marL="285750" indent="-19050" algn="just">
              <a:lnSpc>
                <a:spcPct val="80000"/>
              </a:lnSpc>
              <a:buFont typeface="Arial" charset="0"/>
              <a:buChar char="•"/>
            </a:pPr>
            <a:r>
              <a:rPr lang="bs-Latn-BA" altLang="sr-Latn-RS" sz="2400" dirty="0" smtClean="0">
                <a:solidFill>
                  <a:srgbClr val="002060"/>
                </a:solidFill>
              </a:rPr>
              <a:t>	</a:t>
            </a:r>
            <a:r>
              <a:rPr lang="en-GB" altLang="sr-Latn-RS" sz="2400" dirty="0" smtClean="0">
                <a:solidFill>
                  <a:srgbClr val="002060"/>
                </a:solidFill>
              </a:rPr>
              <a:t>Taking the minutes and submitting report on opening of bids</a:t>
            </a:r>
            <a:endParaRPr lang="bs-Latn-BA" altLang="sr-Latn-RS" sz="2400" dirty="0" smtClean="0">
              <a:solidFill>
                <a:srgbClr val="002060"/>
              </a:solidFill>
            </a:endParaRPr>
          </a:p>
          <a:p>
            <a:pPr marL="285750" indent="-285750" algn="just">
              <a:lnSpc>
                <a:spcPct val="80000"/>
              </a:lnSpc>
            </a:pPr>
            <a:endParaRPr lang="bs-Latn-BA" altLang="sr-Latn-RS" sz="2400" dirty="0" smtClean="0">
              <a:solidFill>
                <a:srgbClr val="002060"/>
              </a:solidFill>
            </a:endParaRPr>
          </a:p>
          <a:p>
            <a:pPr marL="285750" indent="-285750" algn="just">
              <a:lnSpc>
                <a:spcPct val="80000"/>
              </a:lnSpc>
              <a:buFont typeface="Times New Roman" pitchFamily="18" charset="0"/>
              <a:buChar char="•"/>
            </a:pPr>
            <a:endParaRPr lang="bs-Latn-BA" altLang="sr-Latn-RS" dirty="0" smtClean="0">
              <a:solidFill>
                <a:srgbClr val="002060"/>
              </a:solidFill>
            </a:endParaRPr>
          </a:p>
          <a:p>
            <a:pPr marL="285750" indent="-285750" algn="just">
              <a:lnSpc>
                <a:spcPct val="80000"/>
              </a:lnSpc>
              <a:buFont typeface="Times New Roman" pitchFamily="18" charset="0"/>
              <a:buChar char="•"/>
            </a:pPr>
            <a:endParaRPr lang="bs-Latn-BA" altLang="sr-Latn-RS" dirty="0" smtClean="0">
              <a:solidFill>
                <a:srgbClr val="002060"/>
              </a:solidFill>
            </a:endParaRPr>
          </a:p>
          <a:p>
            <a:pPr marL="285750" indent="-285750" algn="just">
              <a:buClr>
                <a:srgbClr val="C00000"/>
              </a:buClr>
              <a:buSzPct val="85000"/>
              <a:buFont typeface="Calibri" pitchFamily="34" charset="0"/>
              <a:buNone/>
            </a:pPr>
            <a:endParaRPr lang="bs-Latn-BA" altLang="sr-Latn-RS" sz="2800" i="1" dirty="0" smtClean="0">
              <a:solidFill>
                <a:srgbClr val="C00000"/>
              </a:solidFill>
            </a:endParaRPr>
          </a:p>
          <a:p>
            <a:pPr marL="285750" indent="-285750" algn="just">
              <a:buClr>
                <a:srgbClr val="C00000"/>
              </a:buClr>
              <a:buSzPct val="85000"/>
              <a:buFont typeface="Calibri" pitchFamily="34" charset="0"/>
              <a:buChar char="‒"/>
            </a:pPr>
            <a:endParaRPr lang="bs-Latn-BA" altLang="sr-Latn-RS" sz="2800" i="1" dirty="0" smtClean="0">
              <a:solidFill>
                <a:srgbClr val="C00000"/>
              </a:solidFill>
            </a:endParaRPr>
          </a:p>
          <a:p>
            <a:pPr marL="285750" indent="-285750" algn="just">
              <a:buClr>
                <a:srgbClr val="C00000"/>
              </a:buClr>
              <a:buSzPct val="85000"/>
              <a:buFont typeface="Calibri" pitchFamily="34" charset="0"/>
              <a:buChar char="‒"/>
            </a:pPr>
            <a:endParaRPr lang="bs-Latn-BA" altLang="sr-Latn-RS" sz="2800" i="1" dirty="0" smtClean="0">
              <a:solidFill>
                <a:srgbClr val="C00000"/>
              </a:solidFill>
            </a:endParaRPr>
          </a:p>
          <a:p>
            <a:pPr marL="285750" indent="-285750" algn="just">
              <a:buClr>
                <a:srgbClr val="C00000"/>
              </a:buClr>
              <a:buSzPct val="85000"/>
              <a:buFont typeface="Calibri" pitchFamily="34" charset="0"/>
              <a:buChar char="‒"/>
            </a:pPr>
            <a:endParaRPr lang="bs-Latn-BA" altLang="sr-Latn-RS" sz="2800" i="1" dirty="0" smtClean="0">
              <a:solidFill>
                <a:srgbClr val="C00000"/>
              </a:solidFill>
            </a:endParaRPr>
          </a:p>
          <a:p>
            <a:pPr marL="285750" indent="-285750"/>
            <a:endParaRPr lang="bs-Latn-BA" altLang="sr-Latn-RS" sz="2800" dirty="0" smtClean="0">
              <a:latin typeface="Times New Roman" pitchFamily="18" charset="0"/>
            </a:endParaRPr>
          </a:p>
          <a:p>
            <a:pPr marL="285750" indent="-285750"/>
            <a:endParaRPr lang="bs-Latn-BA" altLang="sr-Latn-RS" sz="2800" dirty="0" smtClean="0">
              <a:latin typeface="Times New Roman" pitchFamily="18" charset="0"/>
            </a:endParaRPr>
          </a:p>
          <a:p>
            <a:pPr marL="285750" indent="-285750"/>
            <a:endParaRPr lang="bs-Latn-BA" altLang="sr-Latn-RS" sz="2800" dirty="0" smtClean="0">
              <a:latin typeface="Times New Roman" pitchFamily="18" charset="0"/>
            </a:endParaRPr>
          </a:p>
          <a:p>
            <a:pPr marL="285750" indent="-285750"/>
            <a:endParaRPr lang="bs-Latn-BA" altLang="sr-Latn-RS" sz="2800" dirty="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83568" y="1556792"/>
            <a:ext cx="7920880" cy="43778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80000"/>
              </a:lnSpc>
              <a:spcBef>
                <a:spcPts val="300"/>
              </a:spcBef>
              <a:buFont typeface="Wingdings" pitchFamily="2" charset="2"/>
              <a:buChar char="§"/>
            </a:pPr>
            <a:r>
              <a:rPr lang="sr-Latn-RS" altLang="sr-Latn-RS" sz="2400" b="1" dirty="0" smtClean="0">
                <a:solidFill>
                  <a:srgbClr val="002060"/>
                </a:solidFill>
              </a:rPr>
              <a:t>E</a:t>
            </a:r>
            <a:r>
              <a:rPr lang="en-GB" altLang="sr-Latn-RS" sz="2400" b="1" dirty="0" smtClean="0">
                <a:solidFill>
                  <a:srgbClr val="002060"/>
                </a:solidFill>
                <a:latin typeface="+mn-lt"/>
              </a:rPr>
              <a:t>valuation of bids</a:t>
            </a:r>
            <a:r>
              <a:rPr lang="bs-Latn-BA" altLang="sr-Latn-RS" sz="2400" b="1" dirty="0" smtClean="0">
                <a:solidFill>
                  <a:srgbClr val="002060"/>
                </a:solidFill>
                <a:latin typeface="+mn-lt"/>
              </a:rPr>
              <a:t> </a:t>
            </a:r>
          </a:p>
          <a:p>
            <a:pPr marL="447675" lvl="0" indent="-180975" algn="just">
              <a:lnSpc>
                <a:spcPct val="80000"/>
              </a:lnSpc>
              <a:buFont typeface="Arial" charset="0"/>
              <a:buChar char="•"/>
            </a:pPr>
            <a:r>
              <a:rPr lang="en-GB" altLang="sr-Latn-RS" sz="2400" dirty="0" smtClean="0">
                <a:solidFill>
                  <a:srgbClr val="002060"/>
                </a:solidFill>
                <a:latin typeface="+mn-lt"/>
              </a:rPr>
              <a:t>In accordance with tender documentation </a:t>
            </a:r>
            <a:endParaRPr lang="sr-Latn-RS" altLang="sr-Latn-RS" sz="2400" dirty="0" smtClean="0">
              <a:solidFill>
                <a:srgbClr val="002060"/>
              </a:solidFill>
              <a:latin typeface="+mn-lt"/>
            </a:endParaRPr>
          </a:p>
          <a:p>
            <a:pPr marL="447675" lvl="0" indent="-180975" algn="just">
              <a:lnSpc>
                <a:spcPct val="80000"/>
              </a:lnSpc>
              <a:buFont typeface="Arial" charset="0"/>
              <a:buChar char="•"/>
            </a:pPr>
            <a:endParaRPr lang="bs-Latn-BA" altLang="sr-Latn-RS" sz="2400" dirty="0" smtClean="0">
              <a:solidFill>
                <a:srgbClr val="002060"/>
              </a:solidFill>
              <a:latin typeface="+mn-lt"/>
            </a:endParaRPr>
          </a:p>
          <a:p>
            <a:pPr marL="285750" indent="-285750" algn="just">
              <a:lnSpc>
                <a:spcPct val="80000"/>
              </a:lnSpc>
              <a:spcBef>
                <a:spcPts val="300"/>
              </a:spcBef>
              <a:buFont typeface="Wingdings" pitchFamily="2" charset="2"/>
              <a:buChar char="§"/>
            </a:pPr>
            <a:r>
              <a:rPr lang="en-GB" altLang="sr-Latn-RS" sz="2400" b="1" dirty="0" smtClean="0">
                <a:solidFill>
                  <a:srgbClr val="002060"/>
                </a:solidFill>
                <a:latin typeface="+mn-lt"/>
              </a:rPr>
              <a:t>Substantiated decision which closes public procurement procedure</a:t>
            </a:r>
            <a:endParaRPr lang="bs-Latn-BA" altLang="sr-Latn-RS" sz="2400" b="1" dirty="0" smtClean="0">
              <a:solidFill>
                <a:srgbClr val="002060"/>
              </a:solidFill>
              <a:latin typeface="+mn-lt"/>
            </a:endParaRPr>
          </a:p>
          <a:p>
            <a:pPr marL="447675" indent="-180975" algn="just">
              <a:lnSpc>
                <a:spcPct val="80000"/>
              </a:lnSpc>
              <a:buFont typeface="Arial" charset="0"/>
              <a:buChar char="•"/>
            </a:pPr>
            <a:r>
              <a:rPr lang="en-GB" altLang="sr-Latn-RS" sz="2400" dirty="0" smtClean="0">
                <a:solidFill>
                  <a:srgbClr val="002060"/>
                </a:solidFill>
                <a:latin typeface="+mn-lt"/>
              </a:rPr>
              <a:t>It is submitted to all bidders</a:t>
            </a:r>
            <a:endParaRPr lang="bs-Latn-BA" altLang="sr-Latn-RS" sz="2400" dirty="0" smtClean="0">
              <a:solidFill>
                <a:srgbClr val="002060"/>
              </a:solidFill>
              <a:latin typeface="+mn-lt"/>
            </a:endParaRPr>
          </a:p>
          <a:p>
            <a:pPr marL="447675" indent="-180975" algn="just">
              <a:lnSpc>
                <a:spcPct val="80000"/>
              </a:lnSpc>
              <a:buFont typeface="Arial" charset="0"/>
              <a:buChar char="•"/>
            </a:pPr>
            <a:r>
              <a:rPr lang="en-GB" altLang="sr-Latn-RS" sz="2400" dirty="0" smtClean="0">
                <a:solidFill>
                  <a:srgbClr val="002060"/>
                </a:solidFill>
                <a:latin typeface="+mn-lt"/>
              </a:rPr>
              <a:t>Possibility to have insight in documents from the </a:t>
            </a:r>
            <a:r>
              <a:rPr lang="en-GB" altLang="sr-Latn-RS" sz="2400" dirty="0" smtClean="0">
                <a:solidFill>
                  <a:srgbClr val="002060"/>
                </a:solidFill>
                <a:latin typeface="+mn-lt"/>
              </a:rPr>
              <a:t>procedure</a:t>
            </a:r>
            <a:endParaRPr lang="sr-Latn-RS" altLang="sr-Latn-RS" sz="2400" dirty="0" smtClean="0">
              <a:solidFill>
                <a:srgbClr val="002060"/>
              </a:solidFill>
              <a:latin typeface="+mn-lt"/>
            </a:endParaRPr>
          </a:p>
          <a:p>
            <a:pPr marL="447675" indent="-180975" algn="just">
              <a:lnSpc>
                <a:spcPct val="80000"/>
              </a:lnSpc>
              <a:buFont typeface="Arial" charset="0"/>
              <a:buChar char="•"/>
            </a:pPr>
            <a:endParaRPr lang="bs-Latn-BA" altLang="sr-Latn-RS" sz="2400" dirty="0" smtClean="0">
              <a:solidFill>
                <a:srgbClr val="002060"/>
              </a:solidFill>
              <a:latin typeface="+mn-lt"/>
            </a:endParaRPr>
          </a:p>
          <a:p>
            <a:pPr marL="285750" indent="-285750" algn="just">
              <a:lnSpc>
                <a:spcPct val="80000"/>
              </a:lnSpc>
              <a:buFont typeface="Wingdings" pitchFamily="2" charset="2"/>
              <a:buChar char="§"/>
            </a:pPr>
            <a:r>
              <a:rPr lang="en-GB" altLang="sr-Latn-RS" sz="2400" b="1" dirty="0" smtClean="0">
                <a:solidFill>
                  <a:srgbClr val="002060"/>
                </a:solidFill>
                <a:latin typeface="+mn-lt"/>
              </a:rPr>
              <a:t>Conclusion of contract upon expiry of time limits for the protection of </a:t>
            </a:r>
            <a:r>
              <a:rPr lang="en-GB" altLang="sr-Latn-RS" sz="2400" b="1" dirty="0" smtClean="0">
                <a:solidFill>
                  <a:srgbClr val="002060"/>
                </a:solidFill>
                <a:latin typeface="+mn-lt"/>
              </a:rPr>
              <a:t>rights</a:t>
            </a:r>
            <a:endParaRPr lang="sr-Latn-RS" altLang="sr-Latn-RS" sz="2400" b="1" dirty="0" smtClean="0">
              <a:solidFill>
                <a:srgbClr val="002060"/>
              </a:solidFill>
              <a:latin typeface="+mn-lt"/>
            </a:endParaRPr>
          </a:p>
          <a:p>
            <a:pPr marL="285750" indent="-285750" algn="just">
              <a:lnSpc>
                <a:spcPct val="80000"/>
              </a:lnSpc>
              <a:buFont typeface="Wingdings" pitchFamily="2" charset="2"/>
              <a:buChar char="§"/>
            </a:pPr>
            <a:endParaRPr lang="bs-Latn-BA" altLang="sr-Latn-RS" sz="2400" b="1" dirty="0" smtClean="0">
              <a:solidFill>
                <a:srgbClr val="002060"/>
              </a:solidFill>
              <a:latin typeface="+mn-lt"/>
            </a:endParaRPr>
          </a:p>
          <a:p>
            <a:pPr marL="285750" indent="-285750" algn="just">
              <a:lnSpc>
                <a:spcPct val="80000"/>
              </a:lnSpc>
              <a:spcBef>
                <a:spcPts val="300"/>
              </a:spcBef>
              <a:buFont typeface="Wingdings" pitchFamily="2" charset="2"/>
              <a:buChar char="§"/>
            </a:pPr>
            <a:r>
              <a:rPr lang="en-GB" altLang="sr-Latn-RS" sz="2400" b="1" dirty="0" smtClean="0">
                <a:solidFill>
                  <a:srgbClr val="002060"/>
                </a:solidFill>
                <a:latin typeface="+mn-lt"/>
              </a:rPr>
              <a:t>Duty to publish notice on the completed public procurement procedure</a:t>
            </a:r>
            <a:endParaRPr lang="bs-Latn-BA" altLang="sr-Latn-RS" sz="2400" b="1" dirty="0" smtClean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sr-Latn-RS" sz="3200" b="1" dirty="0" smtClean="0">
                <a:solidFill>
                  <a:srgbClr val="002060"/>
                </a:solidFill>
              </a:rPr>
              <a:t>Implementation of Public Procurement Procedure</a:t>
            </a:r>
            <a:endParaRPr lang="en-US" sz="3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"/>
          <p:cNvSpPr txBox="1">
            <a:spLocks noChangeArrowheads="1"/>
          </p:cNvSpPr>
          <p:nvPr/>
        </p:nvSpPr>
        <p:spPr bwMode="auto">
          <a:xfrm>
            <a:off x="685800" y="457200"/>
            <a:ext cx="77724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sr-Latn-RS"/>
          </a:p>
        </p:txBody>
      </p:sp>
      <p:sp>
        <p:nvSpPr>
          <p:cNvPr id="3075" name="Text Box 2"/>
          <p:cNvSpPr txBox="1">
            <a:spLocks noChangeArrowheads="1"/>
          </p:cNvSpPr>
          <p:nvPr/>
        </p:nvSpPr>
        <p:spPr bwMode="auto">
          <a:xfrm>
            <a:off x="1476375" y="384175"/>
            <a:ext cx="6191250" cy="319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rgbClr val="000000"/>
                </a:solidFill>
                <a:latin typeface="Calibri" pitchFamily="34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800">
                <a:solidFill>
                  <a:srgbClr val="000000"/>
                </a:solidFill>
                <a:latin typeface="Calibri" pitchFamily="34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Calibri" pitchFamily="34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Calibri" pitchFamily="34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Calibri" pitchFamily="34" charset="0"/>
              </a:defRPr>
            </a:lvl5pPr>
            <a:lvl6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Calibri" pitchFamily="34" charset="0"/>
              </a:defRPr>
            </a:lvl6pPr>
            <a:lvl7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Calibri" pitchFamily="34" charset="0"/>
              </a:defRPr>
            </a:lvl7pPr>
            <a:lvl8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Calibri" pitchFamily="34" charset="0"/>
              </a:defRPr>
            </a:lvl8pPr>
            <a:lvl9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Calibri" pitchFamily="34" charset="0"/>
              </a:defRPr>
            </a:lvl9pPr>
          </a:lstStyle>
          <a:p>
            <a:pPr algn="ctr">
              <a:lnSpc>
                <a:spcPct val="80000"/>
              </a:lnSpc>
              <a:spcBef>
                <a:spcPts val="375"/>
              </a:spcBef>
              <a:buSzPct val="100000"/>
            </a:pPr>
            <a:endParaRPr lang="en-US" altLang="sr-Latn-RS" sz="16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  <a:spcBef>
                <a:spcPts val="375"/>
              </a:spcBef>
              <a:buSzPct val="100000"/>
            </a:pPr>
            <a:endParaRPr lang="en-US" altLang="sr-Latn-RS" sz="16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  <a:spcBef>
                <a:spcPts val="375"/>
              </a:spcBef>
              <a:buSzPct val="100000"/>
            </a:pPr>
            <a:endParaRPr lang="en-US" altLang="sr-Latn-RS" sz="16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  <a:spcBef>
                <a:spcPts val="375"/>
              </a:spcBef>
              <a:buSzPct val="100000"/>
            </a:pPr>
            <a:endParaRPr lang="en-US" altLang="sr-Latn-RS" sz="16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  <a:spcBef>
                <a:spcPts val="375"/>
              </a:spcBef>
              <a:buSzPct val="100000"/>
            </a:pPr>
            <a:endParaRPr lang="en-US" altLang="sr-Latn-RS" sz="16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  <a:spcBef>
                <a:spcPts val="375"/>
              </a:spcBef>
              <a:buSzPct val="100000"/>
            </a:pPr>
            <a:endParaRPr lang="en-US" altLang="sr-Latn-RS" sz="16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  <a:spcBef>
                <a:spcPts val="375"/>
              </a:spcBef>
              <a:buSzPct val="100000"/>
            </a:pPr>
            <a:endParaRPr lang="sr-Latn-CS" altLang="sr-Latn-RS" sz="4200" b="1" dirty="0">
              <a:solidFill>
                <a:srgbClr val="002060"/>
              </a:solidFill>
              <a:cs typeface="Times New Roman" pitchFamily="18" charset="0"/>
            </a:endParaRPr>
          </a:p>
          <a:p>
            <a:pPr algn="ctr">
              <a:lnSpc>
                <a:spcPct val="80000"/>
              </a:lnSpc>
              <a:spcBef>
                <a:spcPts val="375"/>
              </a:spcBef>
              <a:buSzPct val="100000"/>
            </a:pPr>
            <a:r>
              <a:rPr lang="en-US" altLang="sr-Latn-RS" sz="4800" b="1" dirty="0">
                <a:solidFill>
                  <a:srgbClr val="002060"/>
                </a:solidFill>
                <a:cs typeface="Times New Roman" pitchFamily="18" charset="0"/>
              </a:rPr>
              <a:t>Classical sector</a:t>
            </a:r>
            <a:r>
              <a:rPr lang="en-US" altLang="sr-Latn-RS" sz="4200" b="1" dirty="0">
                <a:solidFill>
                  <a:srgbClr val="002060"/>
                </a:solidFill>
                <a:cs typeface="Times New Roman" pitchFamily="18" charset="0"/>
              </a:rPr>
              <a:t> </a:t>
            </a:r>
          </a:p>
        </p:txBody>
      </p:sp>
      <p:sp>
        <p:nvSpPr>
          <p:cNvPr id="2" name="Rectangle 1"/>
          <p:cNvSpPr/>
          <p:nvPr/>
        </p:nvSpPr>
        <p:spPr>
          <a:xfrm>
            <a:off x="1835150" y="3789363"/>
            <a:ext cx="5040313" cy="12366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defTabSz="914400">
              <a:lnSpc>
                <a:spcPct val="90000"/>
              </a:lnSpc>
              <a:spcBef>
                <a:spcPct val="20000"/>
              </a:spcBef>
              <a:buFont typeface="Times New Roman" pitchFamily="18" charset="0"/>
              <a:buNone/>
              <a:defRPr/>
            </a:pPr>
            <a:endParaRPr lang="en-US" altLang="en-US" sz="2400" dirty="0">
              <a:solidFill>
                <a:prstClr val="black"/>
              </a:solidFill>
              <a:latin typeface="Cambria" pitchFamily="18" charset="0"/>
              <a:cs typeface="+mn-cs"/>
            </a:endParaRPr>
          </a:p>
          <a:p>
            <a:pPr algn="ctr" defTabSz="914400">
              <a:lnSpc>
                <a:spcPct val="90000"/>
              </a:lnSpc>
              <a:spcBef>
                <a:spcPct val="20000"/>
              </a:spcBef>
              <a:buFont typeface="Times New Roman" pitchFamily="18" charset="0"/>
              <a:buNone/>
              <a:defRPr/>
            </a:pPr>
            <a:endParaRPr lang="en-US" altLang="en-US" sz="2400" dirty="0">
              <a:solidFill>
                <a:prstClr val="black"/>
              </a:solidFill>
              <a:latin typeface="Cambria" pitchFamily="18" charset="0"/>
              <a:cs typeface="+mn-cs"/>
            </a:endParaRPr>
          </a:p>
          <a:p>
            <a:pPr algn="ctr" defTabSz="914400">
              <a:lnSpc>
                <a:spcPct val="90000"/>
              </a:lnSpc>
              <a:spcBef>
                <a:spcPct val="20000"/>
              </a:spcBef>
              <a:buFont typeface="Times New Roman" pitchFamily="18" charset="0"/>
              <a:buNone/>
              <a:defRPr/>
            </a:pPr>
            <a:endParaRPr lang="en-US" altLang="en-US" sz="2400" dirty="0">
              <a:solidFill>
                <a:prstClr val="black"/>
              </a:solidFill>
              <a:latin typeface="Cambria" pitchFamily="18" charset="0"/>
              <a:cs typeface="+mn-cs"/>
            </a:endParaRPr>
          </a:p>
        </p:txBody>
      </p:sp>
      <p:sp>
        <p:nvSpPr>
          <p:cNvPr id="3077" name="Rectangle 6"/>
          <p:cNvSpPr>
            <a:spLocks noChangeArrowheads="1"/>
          </p:cNvSpPr>
          <p:nvPr/>
        </p:nvSpPr>
        <p:spPr bwMode="auto">
          <a:xfrm>
            <a:off x="1043608" y="3933825"/>
            <a:ext cx="7273305" cy="285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ts val="800"/>
              </a:spcBef>
              <a:buClr>
                <a:srgbClr val="000000"/>
              </a:buClr>
              <a:buSzPct val="100000"/>
            </a:pPr>
            <a:endParaRPr lang="en-US" altLang="sr-Latn-RS" sz="2400" b="1" dirty="0">
              <a:solidFill>
                <a:srgbClr val="002060"/>
              </a:solidFill>
              <a:latin typeface="Calibri" pitchFamily="34" charset="0"/>
            </a:endParaRPr>
          </a:p>
          <a:p>
            <a:pPr algn="ctr">
              <a:spcBef>
                <a:spcPts val="800"/>
              </a:spcBef>
              <a:buClr>
                <a:srgbClr val="000000"/>
              </a:buClr>
              <a:buSzPct val="100000"/>
            </a:pPr>
            <a:r>
              <a:rPr lang="en-US" altLang="sr-Latn-RS" sz="2200" b="1" i="1" dirty="0">
                <a:solidFill>
                  <a:srgbClr val="002060"/>
                </a:solidFill>
                <a:latin typeface="+mn-lt"/>
              </a:rPr>
              <a:t>Daliborka </a:t>
            </a:r>
            <a:r>
              <a:rPr lang="sr-Latn-CS" altLang="sr-Latn-RS" sz="2200" b="1" i="1" dirty="0" smtClean="0">
                <a:solidFill>
                  <a:srgbClr val="002060"/>
                </a:solidFill>
                <a:latin typeface="+mn-lt"/>
              </a:rPr>
              <a:t>Sreckov</a:t>
            </a:r>
            <a:endParaRPr lang="sr-Latn-CS" altLang="sr-Latn-RS" sz="2000" b="1" i="1" dirty="0">
              <a:solidFill>
                <a:srgbClr val="002060"/>
              </a:solidFill>
              <a:latin typeface="+mn-lt"/>
            </a:endParaRPr>
          </a:p>
          <a:p>
            <a:pPr algn="ctr">
              <a:spcBef>
                <a:spcPts val="800"/>
              </a:spcBef>
              <a:buClr>
                <a:srgbClr val="000000"/>
              </a:buClr>
              <a:buSzPct val="100000"/>
            </a:pPr>
            <a:r>
              <a:rPr lang="en-GB" altLang="sr-Latn-RS" sz="2000" b="1" i="1" dirty="0">
                <a:solidFill>
                  <a:srgbClr val="002060"/>
                </a:solidFill>
                <a:latin typeface="Calibri" pitchFamily="34" charset="0"/>
              </a:rPr>
              <a:t>Head of the Department for Regulations</a:t>
            </a:r>
            <a:r>
              <a:rPr lang="pl-PL" altLang="sr-Latn-RS" sz="2000" b="1" i="1" dirty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GB" altLang="sr-Latn-RS" sz="2000" b="1" i="1" dirty="0">
                <a:solidFill>
                  <a:srgbClr val="002060"/>
                </a:solidFill>
                <a:latin typeface="Calibri" pitchFamily="34" charset="0"/>
              </a:rPr>
              <a:t>and Professionalization in Public Procurements</a:t>
            </a:r>
            <a:endParaRPr lang="pl-PL" altLang="sr-Latn-RS" sz="2000" b="1" i="1" dirty="0">
              <a:solidFill>
                <a:srgbClr val="002060"/>
              </a:solidFill>
              <a:latin typeface="Calibri" pitchFamily="34" charset="0"/>
            </a:endParaRPr>
          </a:p>
          <a:p>
            <a:pPr algn="ctr">
              <a:spcBef>
                <a:spcPts val="800"/>
              </a:spcBef>
              <a:buClr>
                <a:srgbClr val="000000"/>
              </a:buClr>
              <a:buSzPct val="100000"/>
            </a:pPr>
            <a:r>
              <a:rPr lang="pl-PL" altLang="sr-Latn-RS" sz="2000" b="1" i="1" dirty="0">
                <a:solidFill>
                  <a:srgbClr val="002060"/>
                </a:solidFill>
                <a:latin typeface="Calibri" pitchFamily="34" charset="0"/>
              </a:rPr>
              <a:t>Public Procurement Office</a:t>
            </a:r>
          </a:p>
          <a:p>
            <a:pPr algn="ctr">
              <a:spcBef>
                <a:spcPts val="800"/>
              </a:spcBef>
              <a:buClr>
                <a:srgbClr val="000000"/>
              </a:buClr>
              <a:buSzPct val="100000"/>
            </a:pPr>
            <a:r>
              <a:rPr lang="pl-PL" altLang="sr-Latn-RS" sz="2000" b="1" i="1" dirty="0">
                <a:solidFill>
                  <a:srgbClr val="002060"/>
                </a:solidFill>
                <a:latin typeface="Calibri" pitchFamily="34" charset="0"/>
              </a:rPr>
              <a:t>dsreckov@ujn.gov.rs</a:t>
            </a:r>
          </a:p>
          <a:p>
            <a:pPr algn="ctr">
              <a:spcBef>
                <a:spcPts val="800"/>
              </a:spcBef>
              <a:buClr>
                <a:srgbClr val="000000"/>
              </a:buClr>
              <a:buSzPct val="100000"/>
            </a:pPr>
            <a:endParaRPr lang="pl-PL" altLang="sr-Latn-RS" sz="2000" b="1" i="1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GB" altLang="sr-Latn-RS" sz="3200" b="1" dirty="0" smtClean="0">
                <a:solidFill>
                  <a:srgbClr val="002060"/>
                </a:solidFill>
              </a:rPr>
              <a:t>Models and Instructions </a:t>
            </a:r>
            <a:r>
              <a:rPr lang="sr-Latn-RS" altLang="sr-Latn-RS" sz="3200" b="1" dirty="0" smtClean="0">
                <a:solidFill>
                  <a:srgbClr val="002060"/>
                </a:solidFill>
              </a:rPr>
              <a:t/>
            </a:r>
            <a:br>
              <a:rPr lang="sr-Latn-RS" altLang="sr-Latn-RS" sz="3200" b="1" dirty="0" smtClean="0">
                <a:solidFill>
                  <a:srgbClr val="002060"/>
                </a:solidFill>
              </a:rPr>
            </a:br>
            <a:r>
              <a:rPr lang="en-GB" altLang="sr-Latn-RS" sz="3200" b="1" dirty="0" smtClean="0">
                <a:solidFill>
                  <a:srgbClr val="002060"/>
                </a:solidFill>
              </a:rPr>
              <a:t>for Implementation of the Law</a:t>
            </a:r>
            <a:endParaRPr lang="pl-PL" altLang="sr-Latn-RS" sz="3200" b="1" dirty="0" smtClean="0">
              <a:solidFill>
                <a:srgbClr val="002060"/>
              </a:solidFill>
            </a:endParaRP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xmlns="" val="900547685"/>
              </p:ext>
            </p:extLst>
          </p:nvPr>
        </p:nvGraphicFramePr>
        <p:xfrm>
          <a:off x="467544" y="1772816"/>
          <a:ext cx="8224838" cy="47815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sr-Latn-RS" sz="3200" b="1" dirty="0" smtClean="0">
                <a:solidFill>
                  <a:srgbClr val="002060"/>
                </a:solidFill>
              </a:rPr>
              <a:t>Implementation of Contract</a:t>
            </a:r>
            <a:endParaRPr lang="bs-Latn-BA" altLang="sr-Latn-RS" sz="3200" b="1" dirty="0" smtClean="0">
              <a:latin typeface="Times New Roman" pitchFamily="18" charset="0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576" y="2060848"/>
            <a:ext cx="7926462" cy="4464496"/>
          </a:xfrm>
        </p:spPr>
        <p:txBody>
          <a:bodyPr/>
          <a:lstStyle/>
          <a:p>
            <a:pPr algn="just">
              <a:buFont typeface="Wingdings" pitchFamily="2" charset="2"/>
              <a:buChar char="§"/>
            </a:pPr>
            <a:r>
              <a:rPr lang="en-GB" altLang="sr-Latn-RS" sz="2400" b="1" dirty="0" smtClean="0">
                <a:solidFill>
                  <a:srgbClr val="000066"/>
                </a:solidFill>
              </a:rPr>
              <a:t>Possibility to amend public procurement contracts in terms of price or other relevant elements of </a:t>
            </a:r>
            <a:r>
              <a:rPr lang="en-GB" altLang="sr-Latn-RS" sz="2400" b="1" dirty="0" smtClean="0">
                <a:solidFill>
                  <a:srgbClr val="000066"/>
                </a:solidFill>
              </a:rPr>
              <a:t>contracts</a:t>
            </a:r>
            <a:endParaRPr lang="sr-Latn-RS" altLang="sr-Latn-RS" sz="2400" b="1" dirty="0" smtClean="0">
              <a:solidFill>
                <a:srgbClr val="000066"/>
              </a:solidFill>
            </a:endParaRPr>
          </a:p>
          <a:p>
            <a:pPr algn="just">
              <a:buFont typeface="Wingdings" pitchFamily="2" charset="2"/>
              <a:buChar char="§"/>
            </a:pPr>
            <a:endParaRPr lang="sr-Latn-RS" altLang="sr-Latn-RS" sz="2400" b="1" dirty="0" smtClean="0">
              <a:solidFill>
                <a:srgbClr val="000066"/>
              </a:solidFill>
            </a:endParaRPr>
          </a:p>
          <a:p>
            <a:pPr>
              <a:spcBef>
                <a:spcPts val="300"/>
              </a:spcBef>
              <a:buFont typeface="Wingdings" pitchFamily="2" charset="2"/>
              <a:buChar char="§"/>
            </a:pPr>
            <a:r>
              <a:rPr lang="en-GB" altLang="sr-Latn-RS" sz="2400" b="1" dirty="0" smtClean="0">
                <a:solidFill>
                  <a:srgbClr val="000066"/>
                </a:solidFill>
              </a:rPr>
              <a:t>The reasons must include</a:t>
            </a:r>
            <a:r>
              <a:rPr lang="sr-Latn-RS" altLang="sr-Latn-RS" sz="2400" b="1" dirty="0" smtClean="0">
                <a:solidFill>
                  <a:srgbClr val="000066"/>
                </a:solidFill>
              </a:rPr>
              <a:t>:</a:t>
            </a:r>
          </a:p>
          <a:p>
            <a:pPr indent="19050">
              <a:spcBef>
                <a:spcPts val="300"/>
              </a:spcBef>
              <a:buFont typeface="Arial" charset="0"/>
              <a:buChar char="•"/>
            </a:pPr>
            <a:r>
              <a:rPr lang="sr-Latn-RS" altLang="sr-Latn-RS" sz="2400" dirty="0" smtClean="0">
                <a:solidFill>
                  <a:srgbClr val="000066"/>
                </a:solidFill>
              </a:rPr>
              <a:t> </a:t>
            </a:r>
            <a:r>
              <a:rPr lang="en-US" altLang="sr-Latn-RS" sz="2400" dirty="0" smtClean="0">
                <a:solidFill>
                  <a:srgbClr val="000066"/>
                </a:solidFill>
              </a:rPr>
              <a:t>Objective circumstances</a:t>
            </a:r>
            <a:endParaRPr lang="sr-Latn-RS" altLang="sr-Latn-RS" sz="2400" dirty="0">
              <a:solidFill>
                <a:srgbClr val="000066"/>
              </a:solidFill>
            </a:endParaRPr>
          </a:p>
          <a:p>
            <a:pPr marL="447675" indent="-85725" algn="just">
              <a:spcBef>
                <a:spcPts val="300"/>
              </a:spcBef>
              <a:buFont typeface="Arial" charset="0"/>
              <a:buChar char="•"/>
            </a:pPr>
            <a:r>
              <a:rPr lang="sr-Latn-RS" altLang="sr-Latn-RS" sz="2400" dirty="0" smtClean="0">
                <a:solidFill>
                  <a:srgbClr val="000066"/>
                </a:solidFill>
              </a:rPr>
              <a:t> </a:t>
            </a:r>
            <a:r>
              <a:rPr lang="en-US" altLang="sr-Latn-RS" sz="2400" dirty="0" smtClean="0">
                <a:solidFill>
                  <a:srgbClr val="000066"/>
                </a:solidFill>
              </a:rPr>
              <a:t>Clearly and precisely specified in tender </a:t>
            </a:r>
            <a:r>
              <a:rPr lang="en-GB" altLang="sr-Latn-RS" sz="2400" dirty="0" smtClean="0">
                <a:solidFill>
                  <a:srgbClr val="002060"/>
                </a:solidFill>
              </a:rPr>
              <a:t>documentation </a:t>
            </a:r>
            <a:r>
              <a:rPr lang="en-US" altLang="sr-Latn-RS" sz="2400" dirty="0" smtClean="0">
                <a:solidFill>
                  <a:srgbClr val="000066"/>
                </a:solidFill>
              </a:rPr>
              <a:t>and in the contract, or </a:t>
            </a:r>
            <a:r>
              <a:rPr lang="sr-Latn-RS" altLang="sr-Latn-RS" sz="2400" dirty="0" smtClean="0">
                <a:solidFill>
                  <a:srgbClr val="000066"/>
                </a:solidFill>
              </a:rPr>
              <a:t>  	</a:t>
            </a:r>
            <a:r>
              <a:rPr lang="en-US" altLang="sr-Latn-RS" sz="2400" dirty="0" smtClean="0">
                <a:solidFill>
                  <a:srgbClr val="000066"/>
                </a:solidFill>
              </a:rPr>
              <a:t>defined by special regulations</a:t>
            </a:r>
            <a:endParaRPr lang="sr-Latn-RS" altLang="sr-Latn-RS" sz="2400" dirty="0" smtClean="0">
              <a:solidFill>
                <a:srgbClr val="000066"/>
              </a:solidFill>
            </a:endParaRPr>
          </a:p>
          <a:p>
            <a:pPr algn="just">
              <a:lnSpc>
                <a:spcPct val="80000"/>
              </a:lnSpc>
            </a:pPr>
            <a:endParaRPr lang="bs-Latn-BA" altLang="sr-Latn-RS" sz="1800" i="1" dirty="0" smtClean="0">
              <a:solidFill>
                <a:srgbClr val="C00000"/>
              </a:solidFill>
            </a:endParaRPr>
          </a:p>
          <a:p>
            <a:pPr>
              <a:buClr>
                <a:srgbClr val="C00000"/>
              </a:buClr>
              <a:buSzPct val="85000"/>
            </a:pPr>
            <a:endParaRPr lang="bs-Latn-BA" altLang="sr-Latn-RS" sz="2800" i="1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sr-Latn-RS" sz="3200" b="1" dirty="0" smtClean="0">
                <a:solidFill>
                  <a:srgbClr val="002060"/>
                </a:solidFill>
              </a:rPr>
              <a:t>Implementation of Contract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spcBef>
                <a:spcPts val="300"/>
              </a:spcBef>
              <a:buFont typeface="Wingdings" pitchFamily="2" charset="2"/>
              <a:buChar char="§"/>
            </a:pPr>
            <a:r>
              <a:rPr lang="en-GB" altLang="sr-Latn-RS" sz="2400" b="1" dirty="0" smtClean="0">
                <a:solidFill>
                  <a:srgbClr val="000066"/>
                </a:solidFill>
              </a:rPr>
              <a:t>In case of a change in public procurement procedure, the contracting authority must</a:t>
            </a:r>
            <a:r>
              <a:rPr lang="sr-Latn-RS" altLang="sr-Latn-RS" sz="2400" b="1" dirty="0" smtClean="0">
                <a:solidFill>
                  <a:srgbClr val="000066"/>
                </a:solidFill>
              </a:rPr>
              <a:t>:</a:t>
            </a:r>
          </a:p>
          <a:p>
            <a:pPr marL="447675" indent="-85725" algn="just">
              <a:spcBef>
                <a:spcPts val="300"/>
              </a:spcBef>
              <a:buFont typeface="Arial" charset="0"/>
              <a:buChar char="•"/>
            </a:pPr>
            <a:r>
              <a:rPr lang="sr-Latn-RS" altLang="sr-Latn-RS" sz="2400" dirty="0" smtClean="0">
                <a:solidFill>
                  <a:srgbClr val="000066"/>
                </a:solidFill>
              </a:rPr>
              <a:t> </a:t>
            </a:r>
            <a:r>
              <a:rPr lang="en-GB" altLang="sr-Latn-RS" sz="2400" dirty="0" smtClean="0">
                <a:solidFill>
                  <a:srgbClr val="000066"/>
                </a:solidFill>
              </a:rPr>
              <a:t>Make decision on amendments to the contract</a:t>
            </a:r>
            <a:endParaRPr lang="sr-Latn-RS" altLang="sr-Latn-RS" sz="2400" dirty="0" smtClean="0">
              <a:solidFill>
                <a:srgbClr val="000066"/>
              </a:solidFill>
            </a:endParaRPr>
          </a:p>
          <a:p>
            <a:pPr marL="447675" indent="-85725" algn="just">
              <a:spcBef>
                <a:spcPts val="300"/>
              </a:spcBef>
              <a:buFont typeface="Arial" charset="0"/>
              <a:buChar char="•"/>
            </a:pPr>
            <a:r>
              <a:rPr lang="sr-Latn-RS" altLang="sr-Latn-RS" sz="2400" dirty="0" smtClean="0">
                <a:solidFill>
                  <a:srgbClr val="000066"/>
                </a:solidFill>
              </a:rPr>
              <a:t> </a:t>
            </a:r>
            <a:r>
              <a:rPr lang="en-GB" altLang="sr-Latn-RS" sz="2400" dirty="0" smtClean="0">
                <a:solidFill>
                  <a:srgbClr val="000066"/>
                </a:solidFill>
              </a:rPr>
              <a:t>Publish decision on amendments to the contract on the Public Procurement Portal</a:t>
            </a:r>
            <a:endParaRPr lang="sr-Latn-RS" altLang="sr-Latn-RS" sz="2400" dirty="0" smtClean="0">
              <a:solidFill>
                <a:srgbClr val="000066"/>
              </a:solidFill>
            </a:endParaRPr>
          </a:p>
          <a:p>
            <a:pPr marL="447675" indent="-85725" algn="just">
              <a:spcBef>
                <a:spcPts val="300"/>
              </a:spcBef>
              <a:buFont typeface="Arial" charset="0"/>
              <a:buChar char="•"/>
            </a:pPr>
            <a:r>
              <a:rPr lang="en-US" altLang="sr-Latn-RS" sz="2400" dirty="0" smtClean="0">
                <a:solidFill>
                  <a:srgbClr val="000066"/>
                </a:solidFill>
              </a:rPr>
              <a:t> Submit report on the amendments to the Public Procurement Office and the State Audit Institution </a:t>
            </a:r>
            <a:endParaRPr lang="sr-Latn-RS" altLang="sr-Latn-RS" sz="2400" dirty="0" smtClean="0">
              <a:solidFill>
                <a:srgbClr val="000066"/>
              </a:solidFill>
            </a:endParaRPr>
          </a:p>
          <a:p>
            <a:pPr marL="361950" indent="-361950" algn="just">
              <a:spcBef>
                <a:spcPts val="300"/>
              </a:spcBef>
              <a:buFont typeface="Wingdings" pitchFamily="2" charset="2"/>
              <a:buChar char="§"/>
            </a:pPr>
            <a:r>
              <a:rPr lang="en-GB" altLang="sr-Latn-RS" sz="2400" b="1" dirty="0" smtClean="0">
                <a:solidFill>
                  <a:srgbClr val="000066"/>
                </a:solidFill>
              </a:rPr>
              <a:t>Unjustified changes to contracts constitute a violation</a:t>
            </a:r>
            <a:endParaRPr lang="sr-Latn-RS" altLang="sr-Latn-RS" sz="2400" b="1" dirty="0" smtClean="0">
              <a:solidFill>
                <a:srgbClr val="C00000"/>
              </a:solidFill>
            </a:endParaRPr>
          </a:p>
          <a:p>
            <a:pPr marL="447675" indent="-85725" algn="just">
              <a:spcBef>
                <a:spcPts val="300"/>
              </a:spcBef>
              <a:buFont typeface="Arial" charset="0"/>
              <a:buChar char="•"/>
            </a:pPr>
            <a:r>
              <a:rPr lang="sr-Latn-RS" altLang="sr-Latn-RS" sz="2400" dirty="0" smtClean="0">
                <a:solidFill>
                  <a:srgbClr val="000066"/>
                </a:solidFill>
              </a:rPr>
              <a:t> </a:t>
            </a:r>
            <a:r>
              <a:rPr lang="en-GB" altLang="sr-Latn-RS" sz="2400" dirty="0" smtClean="0">
                <a:solidFill>
                  <a:srgbClr val="000066"/>
                </a:solidFill>
              </a:rPr>
              <a:t>Misdemeanour procedure may be initiated by</a:t>
            </a:r>
            <a:r>
              <a:rPr lang="en-US" altLang="sr-Latn-RS" sz="2400" dirty="0" smtClean="0">
                <a:solidFill>
                  <a:srgbClr val="000066"/>
                </a:solidFill>
              </a:rPr>
              <a:t> the</a:t>
            </a:r>
            <a:r>
              <a:rPr lang="en-GB" altLang="sr-Latn-RS" sz="2400" dirty="0" smtClean="0">
                <a:solidFill>
                  <a:srgbClr val="000066"/>
                </a:solidFill>
              </a:rPr>
              <a:t> Public Procurement Office, </a:t>
            </a:r>
            <a:r>
              <a:rPr lang="en-US" altLang="sr-Latn-RS" sz="2400" dirty="0" smtClean="0">
                <a:solidFill>
                  <a:srgbClr val="000066"/>
                </a:solidFill>
              </a:rPr>
              <a:t>the </a:t>
            </a:r>
            <a:r>
              <a:rPr lang="en-GB" altLang="sr-Latn-RS" sz="2400" dirty="0" smtClean="0">
                <a:solidFill>
                  <a:srgbClr val="000066"/>
                </a:solidFill>
              </a:rPr>
              <a:t>State Audit Institution or another authorized authority</a:t>
            </a:r>
            <a:endParaRPr lang="sr-Latn-RS" altLang="sr-Latn-RS" sz="2400" dirty="0" smtClean="0">
              <a:solidFill>
                <a:srgbClr val="000066"/>
              </a:solidFill>
            </a:endParaRPr>
          </a:p>
          <a:p>
            <a:endParaRPr lang="en-US" sz="24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sr-Latn-RS" sz="3200" b="1" smtClean="0">
                <a:solidFill>
                  <a:srgbClr val="002060"/>
                </a:solidFill>
              </a:rPr>
              <a:t>Reports on Public Procurements</a:t>
            </a:r>
            <a:endParaRPr lang="bs-Latn-BA" altLang="sr-Latn-RS" sz="3200" b="1" smtClean="0">
              <a:solidFill>
                <a:srgbClr val="002060"/>
              </a:solidFill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628800"/>
            <a:ext cx="8214495" cy="4752528"/>
          </a:xfrm>
        </p:spPr>
        <p:txBody>
          <a:bodyPr/>
          <a:lstStyle/>
          <a:p>
            <a:pPr algn="just">
              <a:lnSpc>
                <a:spcPct val="80000"/>
              </a:lnSpc>
              <a:buFont typeface="Wingdings" pitchFamily="2" charset="2"/>
              <a:buChar char="§"/>
            </a:pPr>
            <a:r>
              <a:rPr lang="en-GB" altLang="sr-Latn-RS" sz="2400" b="1" dirty="0" smtClean="0">
                <a:solidFill>
                  <a:srgbClr val="002060"/>
                </a:solidFill>
              </a:rPr>
              <a:t>Contracting authorities’ quarterly reports on procedures conducted and public procurement contracts concluded</a:t>
            </a:r>
            <a:endParaRPr lang="bs-Latn-BA" altLang="sr-Latn-RS" sz="2400" b="1" dirty="0" smtClean="0">
              <a:solidFill>
                <a:srgbClr val="002060"/>
              </a:solidFill>
            </a:endParaRPr>
          </a:p>
          <a:p>
            <a:pPr indent="19050" algn="just">
              <a:lnSpc>
                <a:spcPct val="80000"/>
              </a:lnSpc>
              <a:buFont typeface="Arial" charset="0"/>
              <a:buChar char="•"/>
            </a:pPr>
            <a:r>
              <a:rPr lang="bs-Latn-BA" altLang="sr-Latn-RS" sz="2400" dirty="0" smtClean="0">
                <a:solidFill>
                  <a:srgbClr val="002060"/>
                </a:solidFill>
              </a:rPr>
              <a:t> </a:t>
            </a:r>
            <a:r>
              <a:rPr lang="en-GB" altLang="sr-Latn-RS" sz="2400" dirty="0" smtClean="0">
                <a:solidFill>
                  <a:srgbClr val="002060"/>
                </a:solidFill>
              </a:rPr>
              <a:t>They are submitted to the Public Procurement Office</a:t>
            </a:r>
            <a:endParaRPr lang="bs-Latn-BA" altLang="sr-Latn-RS" sz="2400" dirty="0" smtClean="0">
              <a:solidFill>
                <a:srgbClr val="002060"/>
              </a:solidFill>
            </a:endParaRPr>
          </a:p>
          <a:p>
            <a:pPr indent="19050" algn="just">
              <a:lnSpc>
                <a:spcPct val="80000"/>
              </a:lnSpc>
              <a:buFont typeface="Arial" charset="0"/>
              <a:buChar char="•"/>
            </a:pPr>
            <a:r>
              <a:rPr lang="bs-Latn-BA" altLang="sr-Latn-RS" sz="2400" dirty="0" smtClean="0">
                <a:solidFill>
                  <a:srgbClr val="002060"/>
                </a:solidFill>
              </a:rPr>
              <a:t> </a:t>
            </a:r>
            <a:r>
              <a:rPr lang="en-GB" altLang="sr-Latn-RS" sz="2400" dirty="0" smtClean="0">
                <a:solidFill>
                  <a:srgbClr val="002060"/>
                </a:solidFill>
              </a:rPr>
              <a:t>They are published on the Public Procurement Portal</a:t>
            </a:r>
            <a:endParaRPr lang="bs-Latn-BA" altLang="sr-Latn-RS" sz="2400" dirty="0" smtClean="0">
              <a:solidFill>
                <a:srgbClr val="002060"/>
              </a:solidFill>
            </a:endParaRPr>
          </a:p>
          <a:p>
            <a:pPr algn="just">
              <a:lnSpc>
                <a:spcPct val="80000"/>
              </a:lnSpc>
            </a:pPr>
            <a:endParaRPr lang="bs-Latn-BA" altLang="sr-Latn-RS" sz="2400" dirty="0" smtClean="0">
              <a:solidFill>
                <a:srgbClr val="002060"/>
              </a:solidFill>
            </a:endParaRPr>
          </a:p>
          <a:p>
            <a:pPr algn="just">
              <a:lnSpc>
                <a:spcPct val="80000"/>
              </a:lnSpc>
              <a:buFont typeface="Wingdings" pitchFamily="2" charset="2"/>
              <a:buChar char="§"/>
            </a:pPr>
            <a:r>
              <a:rPr lang="en-GB" altLang="sr-Latn-RS" sz="2400" b="1" dirty="0" smtClean="0">
                <a:solidFill>
                  <a:srgbClr val="002060"/>
                </a:solidFill>
              </a:rPr>
              <a:t>Reports prepared by the Public Procurement Office</a:t>
            </a:r>
            <a:endParaRPr lang="bs-Latn-BA" altLang="sr-Latn-RS" sz="2400" b="1" dirty="0" smtClean="0">
              <a:solidFill>
                <a:srgbClr val="002060"/>
              </a:solidFill>
            </a:endParaRPr>
          </a:p>
          <a:p>
            <a:pPr marL="542925" indent="-180975" algn="just">
              <a:lnSpc>
                <a:spcPct val="80000"/>
              </a:lnSpc>
              <a:buFont typeface="Arial" charset="0"/>
              <a:buChar char="•"/>
            </a:pPr>
            <a:r>
              <a:rPr lang="en-GB" altLang="sr-Latn-RS" sz="2400" dirty="0" smtClean="0">
                <a:solidFill>
                  <a:srgbClr val="002060"/>
                </a:solidFill>
              </a:rPr>
              <a:t>Cumulative quarterly reports</a:t>
            </a:r>
            <a:endParaRPr lang="bs-Latn-BA" altLang="sr-Latn-RS" sz="2400" dirty="0" smtClean="0">
              <a:solidFill>
                <a:srgbClr val="002060"/>
              </a:solidFill>
            </a:endParaRPr>
          </a:p>
          <a:p>
            <a:pPr marL="542925" indent="-180975" algn="just">
              <a:lnSpc>
                <a:spcPct val="80000"/>
              </a:lnSpc>
              <a:buFont typeface="Arial" charset="0"/>
              <a:buChar char="•"/>
            </a:pPr>
            <a:r>
              <a:rPr lang="en-GB" altLang="sr-Latn-RS" sz="2400" dirty="0" smtClean="0">
                <a:solidFill>
                  <a:srgbClr val="002060"/>
                </a:solidFill>
              </a:rPr>
              <a:t>Semi-annual and annual reports</a:t>
            </a:r>
            <a:r>
              <a:rPr lang="bs-Latn-BA" altLang="sr-Latn-RS" sz="2400" dirty="0" smtClean="0">
                <a:solidFill>
                  <a:srgbClr val="002060"/>
                </a:solidFill>
              </a:rPr>
              <a:t>, </a:t>
            </a:r>
            <a:r>
              <a:rPr lang="en-GB" altLang="sr-Latn-RS" sz="2400" dirty="0" smtClean="0">
                <a:solidFill>
                  <a:srgbClr val="002060"/>
                </a:solidFill>
              </a:rPr>
              <a:t>with proposal of measures for improvement of the public procurement system</a:t>
            </a:r>
            <a:endParaRPr lang="bs-Latn-BA" altLang="sr-Latn-RS" sz="2400" dirty="0" smtClean="0">
              <a:solidFill>
                <a:srgbClr val="002060"/>
              </a:solidFill>
            </a:endParaRPr>
          </a:p>
          <a:p>
            <a:pPr marL="542925" indent="-180975" algn="just">
              <a:lnSpc>
                <a:spcPct val="80000"/>
              </a:lnSpc>
              <a:buFont typeface="Arial" charset="0"/>
              <a:buChar char="•"/>
            </a:pPr>
            <a:r>
              <a:rPr lang="en-GB" altLang="sr-Latn-RS" sz="2400" dirty="0" smtClean="0">
                <a:solidFill>
                  <a:srgbClr val="002060"/>
                </a:solidFill>
              </a:rPr>
              <a:t>Report on supervision</a:t>
            </a:r>
            <a:endParaRPr lang="bs-Latn-BA" altLang="sr-Latn-RS" sz="2400" dirty="0" smtClean="0">
              <a:solidFill>
                <a:srgbClr val="002060"/>
              </a:solidFill>
            </a:endParaRPr>
          </a:p>
          <a:p>
            <a:pPr algn="just">
              <a:lnSpc>
                <a:spcPct val="80000"/>
              </a:lnSpc>
              <a:buFont typeface="Arial" charset="0"/>
              <a:buChar char="•"/>
            </a:pPr>
            <a:endParaRPr lang="bs-Latn-BA" altLang="sr-Latn-RS" sz="2400" dirty="0" smtClean="0">
              <a:solidFill>
                <a:srgbClr val="002060"/>
              </a:solidFill>
            </a:endParaRPr>
          </a:p>
          <a:p>
            <a:pPr algn="just">
              <a:lnSpc>
                <a:spcPct val="80000"/>
              </a:lnSpc>
              <a:buFont typeface="Wingdings" pitchFamily="2" charset="2"/>
              <a:buChar char="§"/>
            </a:pPr>
            <a:r>
              <a:rPr lang="en-GB" altLang="sr-Latn-RS" sz="2400" b="1" dirty="0" smtClean="0">
                <a:solidFill>
                  <a:srgbClr val="002060"/>
                </a:solidFill>
              </a:rPr>
              <a:t>Reports are published on the Portal and on the official website of the Public Procurement Office</a:t>
            </a:r>
            <a:endParaRPr lang="bs-Latn-BA" altLang="sr-Latn-RS" sz="2400" b="1" dirty="0" smtClean="0">
              <a:solidFill>
                <a:srgbClr val="002060"/>
              </a:solidFill>
            </a:endParaRPr>
          </a:p>
          <a:p>
            <a:pPr lvl="1" algn="just">
              <a:lnSpc>
                <a:spcPct val="80000"/>
              </a:lnSpc>
            </a:pPr>
            <a:endParaRPr lang="bs-Latn-BA" altLang="sr-Latn-RS" sz="2000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sr-Latn-RS" sz="3200" b="1" dirty="0" smtClean="0">
                <a:solidFill>
                  <a:srgbClr val="002060"/>
                </a:solidFill>
                <a:latin typeface="+mn-lt"/>
              </a:rPr>
              <a:t>Further Activities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4838" cy="5018088"/>
          </a:xfrm>
        </p:spPr>
        <p:txBody>
          <a:bodyPr/>
          <a:lstStyle/>
          <a:p>
            <a:pPr marL="457200" indent="-457200">
              <a:buFont typeface="Wingdings" pitchFamily="2" charset="2"/>
              <a:buChar char="§"/>
            </a:pPr>
            <a:r>
              <a:rPr lang="en-GB" altLang="sr-Latn-RS" sz="2400" b="1" dirty="0" smtClean="0">
                <a:solidFill>
                  <a:srgbClr val="000066"/>
                </a:solidFill>
              </a:rPr>
              <a:t>Adopting the remaining</a:t>
            </a:r>
            <a:r>
              <a:rPr lang="sr-Latn-RS" altLang="sr-Latn-RS" sz="2400" b="1" dirty="0" smtClean="0">
                <a:solidFill>
                  <a:srgbClr val="000066"/>
                </a:solidFill>
              </a:rPr>
              <a:t> b</a:t>
            </a:r>
            <a:r>
              <a:rPr lang="en-GB" altLang="sr-Latn-RS" sz="2400" b="1" dirty="0" smtClean="0">
                <a:solidFill>
                  <a:srgbClr val="000066"/>
                </a:solidFill>
              </a:rPr>
              <a:t>y-</a:t>
            </a:r>
            <a:r>
              <a:rPr lang="sr-Latn-RS" altLang="sr-Latn-RS" sz="2400" b="1" dirty="0" smtClean="0">
                <a:solidFill>
                  <a:srgbClr val="000066"/>
                </a:solidFill>
              </a:rPr>
              <a:t>l</a:t>
            </a:r>
            <a:r>
              <a:rPr lang="en-GB" altLang="sr-Latn-RS" sz="2400" b="1" dirty="0" err="1" smtClean="0">
                <a:solidFill>
                  <a:srgbClr val="000066"/>
                </a:solidFill>
              </a:rPr>
              <a:t>aws</a:t>
            </a:r>
            <a:endParaRPr lang="sr-Latn-RS" altLang="sr-Latn-RS" sz="2400" b="1" dirty="0" smtClean="0">
              <a:solidFill>
                <a:srgbClr val="000066"/>
              </a:solidFill>
            </a:endParaRPr>
          </a:p>
          <a:p>
            <a:pPr marL="457200" indent="-457200">
              <a:buFont typeface="Wingdings" pitchFamily="2" charset="2"/>
              <a:buChar char="§"/>
            </a:pPr>
            <a:r>
              <a:rPr lang="en-GB" altLang="sr-Latn-RS" sz="2400" b="1" dirty="0" smtClean="0">
                <a:solidFill>
                  <a:srgbClr val="000066"/>
                </a:solidFill>
              </a:rPr>
              <a:t>Further professionalization</a:t>
            </a:r>
            <a:endParaRPr lang="sr-Latn-RS" altLang="sr-Latn-RS" sz="2400" b="1" dirty="0" smtClean="0">
              <a:solidFill>
                <a:srgbClr val="000066"/>
              </a:solidFill>
            </a:endParaRPr>
          </a:p>
          <a:p>
            <a:pPr marL="457200" indent="-457200" algn="just">
              <a:buFont typeface="Wingdings" pitchFamily="2" charset="2"/>
              <a:buChar char="§"/>
            </a:pPr>
            <a:r>
              <a:rPr lang="en-GB" altLang="sr-Latn-RS" sz="2400" b="1" dirty="0" smtClean="0">
                <a:solidFill>
                  <a:srgbClr val="000066"/>
                </a:solidFill>
              </a:rPr>
              <a:t>Increasing the level of knowledge and availability of information</a:t>
            </a:r>
            <a:endParaRPr lang="sr-Latn-RS" altLang="sr-Latn-RS" sz="2400" b="1" dirty="0" smtClean="0">
              <a:solidFill>
                <a:srgbClr val="C00000"/>
              </a:solidFill>
            </a:endParaRPr>
          </a:p>
          <a:p>
            <a:pPr marL="457200" indent="-457200">
              <a:buFont typeface="Wingdings" pitchFamily="2" charset="2"/>
              <a:buChar char="§"/>
            </a:pPr>
            <a:r>
              <a:rPr lang="en-GB" altLang="sr-Latn-RS" sz="2400" b="1" dirty="0" smtClean="0">
                <a:solidFill>
                  <a:srgbClr val="000066"/>
                </a:solidFill>
              </a:rPr>
              <a:t>Further harmonization</a:t>
            </a:r>
            <a:endParaRPr lang="sr-Latn-RS" altLang="sr-Latn-RS" sz="2400" b="1" dirty="0" smtClean="0">
              <a:solidFill>
                <a:srgbClr val="000066"/>
              </a:solidFill>
            </a:endParaRPr>
          </a:p>
          <a:p>
            <a:pPr marL="457200" indent="-457200">
              <a:buFont typeface="Wingdings" pitchFamily="2" charset="2"/>
              <a:buChar char="§"/>
            </a:pPr>
            <a:r>
              <a:rPr lang="en-GB" altLang="sr-Latn-RS" sz="2400" b="1" dirty="0" smtClean="0">
                <a:solidFill>
                  <a:srgbClr val="000066"/>
                </a:solidFill>
              </a:rPr>
              <a:t>Implementation</a:t>
            </a:r>
            <a:endParaRPr lang="sr-Latn-RS" altLang="sr-Latn-RS" sz="2400" b="1" dirty="0" smtClean="0">
              <a:solidFill>
                <a:srgbClr val="000066"/>
              </a:solidFill>
            </a:endParaRPr>
          </a:p>
          <a:p>
            <a:pPr marL="457200" indent="-457200"/>
            <a:endParaRPr lang="sr-Latn-RS" altLang="sr-Latn-RS" sz="2400" dirty="0" smtClean="0">
              <a:solidFill>
                <a:srgbClr val="000066"/>
              </a:solidFill>
            </a:endParaRPr>
          </a:p>
          <a:p>
            <a:pPr marL="457200" indent="-457200">
              <a:buFont typeface="Wingdings" pitchFamily="2" charset="2"/>
              <a:buChar char="§"/>
            </a:pPr>
            <a:endParaRPr lang="en-US" altLang="sr-Latn-RS" sz="2400" dirty="0" smtClean="0">
              <a:solidFill>
                <a:srgbClr val="000066"/>
              </a:solidFill>
            </a:endParaRPr>
          </a:p>
        </p:txBody>
      </p:sp>
      <p:pic>
        <p:nvPicPr>
          <p:cNvPr id="1946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641452"/>
            <a:ext cx="4402138" cy="2973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27584" y="1268760"/>
            <a:ext cx="7704856" cy="3456384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800" b="1" dirty="0" smtClean="0">
                <a:solidFill>
                  <a:schemeClr val="tx2">
                    <a:lumMod val="50000"/>
                  </a:schemeClr>
                </a:solidFill>
                <a:latin typeface="Cambria" panose="02040503050406030204" pitchFamily="18" charset="0"/>
              </a:rPr>
              <a:t/>
            </a:r>
            <a:br>
              <a:rPr lang="en-US" sz="2800" b="1" dirty="0" smtClean="0">
                <a:solidFill>
                  <a:schemeClr val="tx2">
                    <a:lumMod val="50000"/>
                  </a:schemeClr>
                </a:solidFill>
                <a:latin typeface="Cambria" panose="02040503050406030204" pitchFamily="18" charset="0"/>
              </a:rPr>
            </a:br>
            <a:r>
              <a:rPr lang="en-US" sz="2800" b="1" dirty="0">
                <a:solidFill>
                  <a:schemeClr val="tx2">
                    <a:lumMod val="50000"/>
                  </a:schemeClr>
                </a:solidFill>
                <a:latin typeface="Cambria" panose="02040503050406030204" pitchFamily="18" charset="0"/>
              </a:rPr>
              <a:t/>
            </a:r>
            <a:br>
              <a:rPr lang="en-US" sz="2800" b="1" dirty="0">
                <a:solidFill>
                  <a:schemeClr val="tx2">
                    <a:lumMod val="50000"/>
                  </a:schemeClr>
                </a:solidFill>
                <a:latin typeface="Cambria" panose="02040503050406030204" pitchFamily="18" charset="0"/>
              </a:rPr>
            </a:br>
            <a:r>
              <a:rPr lang="en-US" sz="2800" b="1" dirty="0" smtClean="0">
                <a:solidFill>
                  <a:schemeClr val="tx2">
                    <a:lumMod val="50000"/>
                  </a:schemeClr>
                </a:solidFill>
                <a:latin typeface="Cambria" panose="02040503050406030204" pitchFamily="18" charset="0"/>
              </a:rPr>
              <a:t/>
            </a:r>
            <a:br>
              <a:rPr lang="en-US" sz="2800" b="1" dirty="0" smtClean="0">
                <a:solidFill>
                  <a:schemeClr val="tx2">
                    <a:lumMod val="50000"/>
                  </a:schemeClr>
                </a:solidFill>
                <a:latin typeface="Cambria" panose="02040503050406030204" pitchFamily="18" charset="0"/>
              </a:rPr>
            </a:br>
            <a:r>
              <a:rPr lang="en-US" sz="2800" b="1" dirty="0" smtClean="0">
                <a:solidFill>
                  <a:srgbClr val="000066"/>
                </a:solidFill>
                <a:latin typeface="+mn-lt"/>
              </a:rPr>
              <a:t>REPUBLIC OF SERBIA</a:t>
            </a:r>
            <a:r>
              <a:rPr lang="x-none" sz="2800" b="1" smtClean="0">
                <a:solidFill>
                  <a:srgbClr val="000066"/>
                </a:solidFill>
                <a:latin typeface="+mn-lt"/>
              </a:rPr>
              <a:t/>
            </a:r>
            <a:br>
              <a:rPr lang="x-none" sz="2800" b="1" smtClean="0">
                <a:solidFill>
                  <a:srgbClr val="000066"/>
                </a:solidFill>
                <a:latin typeface="+mn-lt"/>
              </a:rPr>
            </a:br>
            <a:r>
              <a:rPr lang="en-US" altLang="x-none" sz="2800" b="1" dirty="0">
                <a:solidFill>
                  <a:srgbClr val="000066"/>
                </a:solidFill>
                <a:latin typeface="+mn-lt"/>
              </a:rPr>
              <a:t>Negotiating Group for the Chapter </a:t>
            </a:r>
            <a:r>
              <a:rPr lang="x-none" altLang="x-none" sz="2800" b="1">
                <a:solidFill>
                  <a:srgbClr val="000066"/>
                </a:solidFill>
                <a:latin typeface="+mn-lt"/>
              </a:rPr>
              <a:t>5 </a:t>
            </a:r>
            <a:r>
              <a:rPr lang="en-US" altLang="x-none" sz="2800" b="1" dirty="0">
                <a:solidFill>
                  <a:srgbClr val="000066"/>
                </a:solidFill>
                <a:latin typeface="+mn-lt"/>
              </a:rPr>
              <a:t>Public Procurement</a:t>
            </a:r>
            <a:r>
              <a:rPr lang="en-US" sz="2800" dirty="0">
                <a:solidFill>
                  <a:srgbClr val="000066"/>
                </a:solidFill>
                <a:latin typeface="+mn-lt"/>
              </a:rPr>
              <a:t/>
            </a:r>
            <a:br>
              <a:rPr lang="en-US" sz="2800" dirty="0">
                <a:solidFill>
                  <a:srgbClr val="000066"/>
                </a:solidFill>
                <a:latin typeface="+mn-lt"/>
              </a:rPr>
            </a:br>
            <a:r>
              <a:rPr lang="x-none" sz="2800" b="1" smtClean="0">
                <a:solidFill>
                  <a:srgbClr val="000066"/>
                </a:solidFill>
                <a:latin typeface="+mn-lt"/>
              </a:rPr>
              <a:t/>
            </a:r>
            <a:br>
              <a:rPr lang="x-none" sz="2800" b="1" smtClean="0">
                <a:solidFill>
                  <a:srgbClr val="000066"/>
                </a:solidFill>
                <a:latin typeface="+mn-lt"/>
              </a:rPr>
            </a:br>
            <a:r>
              <a:rPr lang="x-none" sz="2800" b="1">
                <a:solidFill>
                  <a:srgbClr val="000066"/>
                </a:solidFill>
                <a:latin typeface="+mn-lt"/>
              </a:rPr>
              <a:t/>
            </a:r>
            <a:br>
              <a:rPr lang="x-none" sz="2800" b="1">
                <a:solidFill>
                  <a:srgbClr val="000066"/>
                </a:solidFill>
                <a:latin typeface="+mn-lt"/>
              </a:rPr>
            </a:br>
            <a:r>
              <a:rPr lang="sr-Latn-RS" sz="2800" b="1" dirty="0" smtClean="0">
                <a:solidFill>
                  <a:srgbClr val="000066"/>
                </a:solidFill>
                <a:latin typeface="+mn-lt"/>
              </a:rPr>
              <a:t/>
            </a:r>
            <a:br>
              <a:rPr lang="sr-Latn-RS" sz="2800" b="1" dirty="0" smtClean="0">
                <a:solidFill>
                  <a:srgbClr val="000066"/>
                </a:solidFill>
                <a:latin typeface="+mn-lt"/>
              </a:rPr>
            </a:br>
            <a:r>
              <a:rPr lang="en-US" sz="2800" b="1" dirty="0" smtClean="0">
                <a:solidFill>
                  <a:srgbClr val="000066"/>
                </a:solidFill>
                <a:latin typeface="+mn-lt"/>
              </a:rPr>
              <a:t/>
            </a:r>
            <a:br>
              <a:rPr lang="en-US" sz="2800" b="1" dirty="0" smtClean="0">
                <a:solidFill>
                  <a:srgbClr val="000066"/>
                </a:solidFill>
                <a:latin typeface="+mn-lt"/>
              </a:rPr>
            </a:br>
            <a:r>
              <a:rPr lang="en-US" sz="3100" b="1" dirty="0" smtClean="0">
                <a:solidFill>
                  <a:srgbClr val="000066"/>
                </a:solidFill>
                <a:latin typeface="+mn-lt"/>
              </a:rPr>
              <a:t>THANK YOU FOR</a:t>
            </a:r>
            <a:br>
              <a:rPr lang="en-US" sz="3100" b="1" dirty="0" smtClean="0">
                <a:solidFill>
                  <a:srgbClr val="000066"/>
                </a:solidFill>
                <a:latin typeface="+mn-lt"/>
              </a:rPr>
            </a:br>
            <a:r>
              <a:rPr lang="en-US" sz="3100" b="1" dirty="0" smtClean="0">
                <a:solidFill>
                  <a:srgbClr val="000066"/>
                </a:solidFill>
                <a:latin typeface="+mn-lt"/>
              </a:rPr>
              <a:t> YOUR ATTENTION</a:t>
            </a:r>
            <a:r>
              <a:rPr lang="x-none" sz="2800" b="1" dirty="0" smtClean="0">
                <a:solidFill>
                  <a:srgbClr val="000066"/>
                </a:solidFill>
                <a:latin typeface="Cambria" panose="02040503050406030204" pitchFamily="18" charset="0"/>
              </a:rPr>
              <a:t/>
            </a:r>
            <a:br>
              <a:rPr lang="x-none" sz="2800" b="1" dirty="0" smtClean="0">
                <a:solidFill>
                  <a:srgbClr val="000066"/>
                </a:solidFill>
                <a:latin typeface="Cambria" panose="02040503050406030204" pitchFamily="18" charset="0"/>
              </a:rPr>
            </a:br>
            <a:r>
              <a:rPr lang="x-none" sz="2800" b="1" dirty="0">
                <a:solidFill>
                  <a:srgbClr val="000066"/>
                </a:solidFill>
                <a:latin typeface="Cambria" panose="02040503050406030204" pitchFamily="18" charset="0"/>
              </a:rPr>
              <a:t/>
            </a:r>
            <a:br>
              <a:rPr lang="x-none" sz="2800" b="1" dirty="0">
                <a:solidFill>
                  <a:srgbClr val="000066"/>
                </a:solidFill>
                <a:latin typeface="Cambria" panose="02040503050406030204" pitchFamily="18" charset="0"/>
              </a:rPr>
            </a:br>
            <a:r>
              <a:rPr lang="x-none" sz="2800" b="1" dirty="0" smtClean="0">
                <a:solidFill>
                  <a:srgbClr val="000066"/>
                </a:solidFill>
                <a:latin typeface="Cambria" panose="02040503050406030204" pitchFamily="18" charset="0"/>
              </a:rPr>
              <a:t/>
            </a:r>
            <a:br>
              <a:rPr lang="x-none" sz="2800" b="1" dirty="0" smtClean="0">
                <a:solidFill>
                  <a:srgbClr val="000066"/>
                </a:solidFill>
                <a:latin typeface="Cambria" panose="02040503050406030204" pitchFamily="18" charset="0"/>
              </a:rPr>
            </a:br>
            <a:r>
              <a:rPr lang="x-none" sz="2800" b="1" dirty="0" smtClean="0">
                <a:solidFill>
                  <a:srgbClr val="000066"/>
                </a:solidFill>
                <a:latin typeface="Cambria" panose="02040503050406030204" pitchFamily="18" charset="0"/>
              </a:rPr>
              <a:t/>
            </a:r>
            <a:br>
              <a:rPr lang="x-none" sz="2800" b="1" dirty="0" smtClean="0">
                <a:solidFill>
                  <a:srgbClr val="000066"/>
                </a:solidFill>
                <a:latin typeface="Cambria" panose="02040503050406030204" pitchFamily="18" charset="0"/>
              </a:rPr>
            </a:br>
            <a:endParaRPr lang="en-US" sz="3200" b="1" dirty="0">
              <a:solidFill>
                <a:srgbClr val="000066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36757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sr-Latn-RS" sz="3200" b="1" dirty="0" smtClean="0">
                <a:solidFill>
                  <a:srgbClr val="002060"/>
                </a:solidFill>
              </a:rPr>
              <a:t>Legal Framework</a:t>
            </a:r>
            <a:endParaRPr lang="bs-Latn-BA" altLang="sr-Latn-RS" sz="3200" dirty="0" smtClean="0">
              <a:solidFill>
                <a:srgbClr val="002060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700808"/>
            <a:ext cx="8286502" cy="4896842"/>
          </a:xfrm>
        </p:spPr>
        <p:txBody>
          <a:bodyPr/>
          <a:lstStyle/>
          <a:p>
            <a:pPr marL="609600" indent="-609600" algn="just">
              <a:lnSpc>
                <a:spcPct val="80000"/>
              </a:lnSpc>
              <a:spcBef>
                <a:spcPts val="1200"/>
              </a:spcBef>
              <a:buFont typeface="Wingdings" pitchFamily="2" charset="2"/>
              <a:buChar char="§"/>
            </a:pPr>
            <a:r>
              <a:rPr lang="en-US" altLang="sr-Latn-RS" sz="2400" b="1" dirty="0" smtClean="0">
                <a:solidFill>
                  <a:srgbClr val="002060"/>
                </a:solidFill>
              </a:rPr>
              <a:t>Public Procurement Law </a:t>
            </a:r>
            <a:r>
              <a:rPr lang="en-US" altLang="sr-Latn-RS" sz="2100" i="1" dirty="0" smtClean="0">
                <a:solidFill>
                  <a:srgbClr val="002060"/>
                </a:solidFill>
              </a:rPr>
              <a:t>(</a:t>
            </a:r>
            <a:r>
              <a:rPr lang="en-US" altLang="sr-Latn-RS" sz="2200" i="1" dirty="0" smtClean="0">
                <a:solidFill>
                  <a:srgbClr val="002060"/>
                </a:solidFill>
              </a:rPr>
              <a:t>Official Gazette</a:t>
            </a:r>
            <a:r>
              <a:rPr lang="sr-Latn-RS" altLang="sr-Latn-RS" sz="2200" i="1" dirty="0" smtClean="0">
                <a:solidFill>
                  <a:srgbClr val="002060"/>
                </a:solidFill>
              </a:rPr>
              <a:t> of the RS</a:t>
            </a:r>
            <a:r>
              <a:rPr lang="en-US" altLang="sr-Latn-RS" sz="2100" i="1" dirty="0" smtClean="0">
                <a:solidFill>
                  <a:srgbClr val="002060"/>
                </a:solidFill>
              </a:rPr>
              <a:t>, No. </a:t>
            </a:r>
            <a:r>
              <a:rPr lang="en-US" altLang="sr-Latn-RS" sz="2200" i="1" dirty="0" smtClean="0">
                <a:solidFill>
                  <a:srgbClr val="002060"/>
                </a:solidFill>
              </a:rPr>
              <a:t>124/12</a:t>
            </a:r>
            <a:r>
              <a:rPr lang="sr-Latn-CS" altLang="sr-Latn-RS" sz="2100" i="1" dirty="0" smtClean="0">
                <a:solidFill>
                  <a:srgbClr val="002060"/>
                </a:solidFill>
              </a:rPr>
              <a:t>)</a:t>
            </a:r>
          </a:p>
          <a:p>
            <a:pPr marL="609600" indent="-609600" algn="just">
              <a:lnSpc>
                <a:spcPct val="80000"/>
              </a:lnSpc>
              <a:spcBef>
                <a:spcPts val="1100"/>
              </a:spcBef>
              <a:buFont typeface="Wingdings" pitchFamily="2" charset="2"/>
              <a:buChar char="§"/>
            </a:pPr>
            <a:r>
              <a:rPr lang="en-GB" altLang="sr-Latn-RS" sz="2400" b="1" dirty="0" smtClean="0">
                <a:solidFill>
                  <a:srgbClr val="002060"/>
                </a:solidFill>
              </a:rPr>
              <a:t>By</a:t>
            </a:r>
            <a:r>
              <a:rPr lang="sr-Latn-RS" altLang="sr-Latn-RS" sz="2400" b="1" dirty="0" smtClean="0">
                <a:solidFill>
                  <a:srgbClr val="002060"/>
                </a:solidFill>
              </a:rPr>
              <a:t>-</a:t>
            </a:r>
            <a:r>
              <a:rPr lang="sr-Latn-RS" altLang="sr-Latn-RS" sz="2400" b="1" dirty="0">
                <a:solidFill>
                  <a:srgbClr val="002060"/>
                </a:solidFill>
              </a:rPr>
              <a:t>L</a:t>
            </a:r>
            <a:r>
              <a:rPr lang="en-GB" altLang="sr-Latn-RS" sz="2400" b="1" dirty="0" smtClean="0">
                <a:solidFill>
                  <a:srgbClr val="002060"/>
                </a:solidFill>
              </a:rPr>
              <a:t>aw</a:t>
            </a:r>
            <a:r>
              <a:rPr lang="sr-Latn-RS" altLang="sr-Latn-RS" sz="2400" b="1" dirty="0" smtClean="0">
                <a:solidFill>
                  <a:srgbClr val="002060"/>
                </a:solidFill>
              </a:rPr>
              <a:t>s</a:t>
            </a:r>
            <a:r>
              <a:rPr lang="en-US" altLang="sr-Latn-RS" sz="2400" b="1" dirty="0" smtClean="0">
                <a:solidFill>
                  <a:srgbClr val="002060"/>
                </a:solidFill>
              </a:rPr>
              <a:t>:</a:t>
            </a:r>
            <a:endParaRPr lang="sr-Latn-CS" altLang="sr-Latn-RS" sz="2400" b="1" dirty="0" smtClean="0">
              <a:solidFill>
                <a:srgbClr val="002060"/>
              </a:solidFill>
            </a:endParaRPr>
          </a:p>
          <a:p>
            <a:pPr marL="622300" lvl="1" indent="-355600" algn="just">
              <a:lnSpc>
                <a:spcPct val="80000"/>
              </a:lnSpc>
              <a:spcBef>
                <a:spcPts val="900"/>
              </a:spcBef>
              <a:buFontTx/>
              <a:buChar char="•"/>
            </a:pPr>
            <a:r>
              <a:rPr lang="en-GB" altLang="sr-Latn-RS" sz="2200" dirty="0" smtClean="0">
                <a:solidFill>
                  <a:srgbClr val="002060"/>
                </a:solidFill>
              </a:rPr>
              <a:t>Regulation on Form and Content</a:t>
            </a:r>
            <a:r>
              <a:rPr lang="sr-Latn-RS" altLang="sr-Latn-RS" sz="2200" dirty="0" smtClean="0">
                <a:solidFill>
                  <a:srgbClr val="002060"/>
                </a:solidFill>
              </a:rPr>
              <a:t>s</a:t>
            </a:r>
            <a:r>
              <a:rPr lang="en-GB" altLang="sr-Latn-RS" sz="2200" dirty="0" smtClean="0">
                <a:solidFill>
                  <a:srgbClr val="002060"/>
                </a:solidFill>
              </a:rPr>
              <a:t> of Procurement Plan and Report on Implementation of Procurement Plan </a:t>
            </a:r>
            <a:r>
              <a:rPr lang="ru-RU" altLang="sr-Latn-RS" sz="2200" i="1" dirty="0" smtClean="0">
                <a:solidFill>
                  <a:srgbClr val="002060"/>
                </a:solidFill>
              </a:rPr>
              <a:t>(</a:t>
            </a:r>
            <a:r>
              <a:rPr lang="en-GB" altLang="sr-Latn-RS" sz="2200" i="1" dirty="0" smtClean="0">
                <a:solidFill>
                  <a:srgbClr val="002060"/>
                </a:solidFill>
              </a:rPr>
              <a:t>Official Gazette of the RS, No. </a:t>
            </a:r>
            <a:r>
              <a:rPr lang="ru-RU" altLang="sr-Latn-RS" sz="2200" i="1" dirty="0" smtClean="0">
                <a:solidFill>
                  <a:srgbClr val="002060"/>
                </a:solidFill>
              </a:rPr>
              <a:t>29/13)</a:t>
            </a:r>
            <a:endParaRPr lang="sr-Latn-CS" altLang="sr-Latn-RS" sz="2200" i="1" dirty="0" smtClean="0">
              <a:solidFill>
                <a:srgbClr val="002060"/>
              </a:solidFill>
            </a:endParaRPr>
          </a:p>
          <a:p>
            <a:pPr marL="622300" lvl="1" indent="-355600" algn="just">
              <a:lnSpc>
                <a:spcPct val="80000"/>
              </a:lnSpc>
              <a:spcBef>
                <a:spcPts val="900"/>
              </a:spcBef>
              <a:buFontTx/>
              <a:buChar char="•"/>
            </a:pPr>
            <a:r>
              <a:rPr lang="en-GB" altLang="sr-Latn-RS" sz="2200" dirty="0" smtClean="0">
                <a:solidFill>
                  <a:srgbClr val="002060"/>
                </a:solidFill>
              </a:rPr>
              <a:t>Regulation </a:t>
            </a:r>
            <a:r>
              <a:rPr lang="en-GB" altLang="sr-Latn-RS" sz="2200" dirty="0" smtClean="0">
                <a:solidFill>
                  <a:srgbClr val="002060"/>
                </a:solidFill>
                <a:cs typeface="Times New Roman" pitchFamily="18" charset="0"/>
              </a:rPr>
              <a:t>on </a:t>
            </a:r>
            <a:r>
              <a:rPr lang="sr-Latn-RS" altLang="sr-Latn-RS" sz="2200" dirty="0" smtClean="0">
                <a:solidFill>
                  <a:srgbClr val="002060"/>
                </a:solidFill>
                <a:cs typeface="Times New Roman" pitchFamily="18" charset="0"/>
              </a:rPr>
              <a:t>Mandatory</a:t>
            </a:r>
            <a:r>
              <a:rPr lang="en-GB" altLang="sr-Latn-RS" sz="2200" dirty="0" smtClean="0">
                <a:solidFill>
                  <a:srgbClr val="002060"/>
                </a:solidFill>
                <a:cs typeface="Times New Roman" pitchFamily="18" charset="0"/>
              </a:rPr>
              <a:t> Elements of Tender </a:t>
            </a:r>
            <a:r>
              <a:rPr lang="en-GB" altLang="sr-Latn-RS" sz="2200" dirty="0" smtClean="0">
                <a:solidFill>
                  <a:srgbClr val="002060"/>
                </a:solidFill>
              </a:rPr>
              <a:t>Document</a:t>
            </a:r>
            <a:r>
              <a:rPr lang="sr-Latn-RS" altLang="sr-Latn-RS" sz="2200" dirty="0" smtClean="0">
                <a:solidFill>
                  <a:srgbClr val="002060"/>
                </a:solidFill>
              </a:rPr>
              <a:t>s</a:t>
            </a:r>
            <a:r>
              <a:rPr lang="en-GB" altLang="sr-Latn-RS" sz="2200" dirty="0" smtClean="0">
                <a:solidFill>
                  <a:srgbClr val="002060"/>
                </a:solidFill>
              </a:rPr>
              <a:t> </a:t>
            </a:r>
            <a:r>
              <a:rPr lang="en-GB" altLang="sr-Latn-RS" sz="2200" dirty="0" smtClean="0">
                <a:solidFill>
                  <a:srgbClr val="002060"/>
                </a:solidFill>
                <a:cs typeface="Times New Roman" pitchFamily="18" charset="0"/>
              </a:rPr>
              <a:t>in Public Procurement Procedures</a:t>
            </a:r>
            <a:r>
              <a:rPr lang="sr-Latn-RS" altLang="sr-Latn-RS" sz="2200" dirty="0" smtClean="0">
                <a:solidFill>
                  <a:srgbClr val="002060"/>
                </a:solidFill>
                <a:cs typeface="Times New Roman" pitchFamily="18" charset="0"/>
              </a:rPr>
              <a:t>,</a:t>
            </a:r>
            <a:r>
              <a:rPr lang="en-GB" altLang="sr-Latn-RS" sz="2200" dirty="0" smtClean="0">
                <a:solidFill>
                  <a:srgbClr val="002060"/>
                </a:solidFill>
                <a:cs typeface="Times New Roman" pitchFamily="18" charset="0"/>
              </a:rPr>
              <a:t> and</a:t>
            </a:r>
            <a:r>
              <a:rPr lang="sr-Latn-RS" altLang="sr-Latn-RS" sz="2200" dirty="0" smtClean="0">
                <a:solidFill>
                  <a:srgbClr val="000066"/>
                </a:solidFill>
                <a:cs typeface="Times New Roman" pitchFamily="18" charset="0"/>
              </a:rPr>
              <a:t> on</a:t>
            </a:r>
            <a:r>
              <a:rPr lang="en-GB" altLang="sr-Latn-RS" sz="2200" dirty="0" smtClean="0">
                <a:solidFill>
                  <a:srgbClr val="000066"/>
                </a:solidFill>
                <a:cs typeface="Times New Roman" pitchFamily="18" charset="0"/>
              </a:rPr>
              <a:t> </a:t>
            </a:r>
            <a:r>
              <a:rPr lang="en-GB" altLang="sr-Latn-RS" sz="2200" dirty="0" smtClean="0">
                <a:solidFill>
                  <a:srgbClr val="002060"/>
                </a:solidFill>
                <a:cs typeface="Times New Roman" pitchFamily="18" charset="0"/>
              </a:rPr>
              <a:t>Manner of </a:t>
            </a:r>
            <a:r>
              <a:rPr lang="en-GB" altLang="sr-Latn-RS" sz="2200" dirty="0">
                <a:solidFill>
                  <a:srgbClr val="002060"/>
                </a:solidFill>
                <a:cs typeface="Times New Roman" pitchFamily="18" charset="0"/>
              </a:rPr>
              <a:t>Proving </a:t>
            </a:r>
            <a:r>
              <a:rPr lang="en-GB" altLang="sr-Latn-RS" sz="2200" dirty="0" err="1">
                <a:solidFill>
                  <a:srgbClr val="002060"/>
                </a:solidFill>
                <a:cs typeface="Times New Roman" pitchFamily="18" charset="0"/>
              </a:rPr>
              <a:t>Fulfillment</a:t>
            </a:r>
            <a:r>
              <a:rPr lang="en-GB" altLang="sr-Latn-RS" sz="2200" dirty="0">
                <a:solidFill>
                  <a:srgbClr val="002060"/>
                </a:solidFill>
                <a:cs typeface="Times New Roman" pitchFamily="18" charset="0"/>
              </a:rPr>
              <a:t> of </a:t>
            </a:r>
            <a:r>
              <a:rPr lang="en-GB" altLang="sr-Latn-RS" sz="2200" dirty="0" smtClean="0">
                <a:solidFill>
                  <a:srgbClr val="002060"/>
                </a:solidFill>
                <a:cs typeface="Times New Roman" pitchFamily="18" charset="0"/>
              </a:rPr>
              <a:t>Requirements </a:t>
            </a:r>
            <a:r>
              <a:rPr lang="ru-RU" altLang="sr-Latn-RS" sz="2200" i="1" dirty="0" smtClean="0">
                <a:solidFill>
                  <a:srgbClr val="002060"/>
                </a:solidFill>
                <a:cs typeface="Times New Roman" pitchFamily="18" charset="0"/>
              </a:rPr>
              <a:t>(</a:t>
            </a:r>
            <a:r>
              <a:rPr lang="en-GB" altLang="sr-Latn-RS" sz="2200" i="1" dirty="0" smtClean="0">
                <a:solidFill>
                  <a:srgbClr val="002060"/>
                </a:solidFill>
                <a:cs typeface="Times New Roman" pitchFamily="18" charset="0"/>
              </a:rPr>
              <a:t>Official Gazette of the RS, No. </a:t>
            </a:r>
            <a:r>
              <a:rPr lang="ru-RU" altLang="sr-Latn-RS" sz="2200" i="1" dirty="0" smtClean="0">
                <a:solidFill>
                  <a:srgbClr val="002060"/>
                </a:solidFill>
                <a:cs typeface="Times New Roman" pitchFamily="18" charset="0"/>
              </a:rPr>
              <a:t>29/13 </a:t>
            </a:r>
            <a:r>
              <a:rPr lang="en-GB" altLang="sr-Latn-RS" sz="2200" i="1" dirty="0" smtClean="0">
                <a:solidFill>
                  <a:srgbClr val="002060"/>
                </a:solidFill>
                <a:cs typeface="Times New Roman" pitchFamily="18" charset="0"/>
              </a:rPr>
              <a:t>and </a:t>
            </a:r>
            <a:r>
              <a:rPr lang="ru-RU" altLang="sr-Latn-RS" sz="2200" i="1" dirty="0" smtClean="0">
                <a:solidFill>
                  <a:srgbClr val="002060"/>
                </a:solidFill>
                <a:cs typeface="Times New Roman" pitchFamily="18" charset="0"/>
              </a:rPr>
              <a:t>104/13)</a:t>
            </a:r>
            <a:endParaRPr lang="sr-Latn-RS" altLang="sr-Latn-RS" sz="2200" i="1" dirty="0" smtClean="0">
              <a:solidFill>
                <a:srgbClr val="FF0000"/>
              </a:solidFill>
              <a:cs typeface="Times New Roman" pitchFamily="18" charset="0"/>
            </a:endParaRPr>
          </a:p>
          <a:p>
            <a:pPr marL="622300" lvl="1" indent="-355600" algn="just">
              <a:lnSpc>
                <a:spcPct val="80000"/>
              </a:lnSpc>
              <a:spcBef>
                <a:spcPts val="900"/>
              </a:spcBef>
              <a:buFontTx/>
              <a:buChar char="•"/>
            </a:pPr>
            <a:r>
              <a:rPr lang="en-GB" altLang="sr-Latn-RS" sz="2200" dirty="0" smtClean="0">
                <a:solidFill>
                  <a:srgbClr val="002060"/>
                </a:solidFill>
              </a:rPr>
              <a:t>Regulation </a:t>
            </a:r>
            <a:r>
              <a:rPr lang="en-GB" altLang="sr-Latn-RS" sz="2200" dirty="0" smtClean="0">
                <a:solidFill>
                  <a:srgbClr val="002060"/>
                </a:solidFill>
                <a:cs typeface="Times New Roman" pitchFamily="18" charset="0"/>
              </a:rPr>
              <a:t>on Form and Content of Request for Opinion on Justifiability of Applying Negotiated Procedure </a:t>
            </a:r>
            <a:r>
              <a:rPr lang="ru-RU" altLang="sr-Latn-RS" sz="2200" i="1" dirty="0" smtClean="0">
                <a:solidFill>
                  <a:srgbClr val="002060"/>
                </a:solidFill>
                <a:cs typeface="Times New Roman" pitchFamily="18" charset="0"/>
              </a:rPr>
              <a:t>(</a:t>
            </a:r>
            <a:r>
              <a:rPr lang="en-GB" altLang="sr-Latn-RS" sz="2200" i="1" dirty="0" smtClean="0">
                <a:solidFill>
                  <a:srgbClr val="002060"/>
                </a:solidFill>
                <a:cs typeface="Times New Roman" pitchFamily="18" charset="0"/>
              </a:rPr>
              <a:t>Official Gazette of the RS, No. </a:t>
            </a:r>
            <a:r>
              <a:rPr lang="ru-RU" altLang="sr-Latn-RS" sz="2200" i="1" dirty="0" smtClean="0">
                <a:solidFill>
                  <a:srgbClr val="002060"/>
                </a:solidFill>
                <a:cs typeface="Times New Roman" pitchFamily="18" charset="0"/>
              </a:rPr>
              <a:t>29/13)</a:t>
            </a:r>
            <a:endParaRPr lang="sr-Latn-CS" altLang="sr-Latn-RS" sz="2200" i="1" dirty="0" smtClean="0">
              <a:solidFill>
                <a:srgbClr val="002060"/>
              </a:solidFill>
            </a:endParaRPr>
          </a:p>
          <a:p>
            <a:pPr marL="622300" lvl="1" indent="-355600" algn="just">
              <a:lnSpc>
                <a:spcPct val="80000"/>
              </a:lnSpc>
              <a:spcBef>
                <a:spcPts val="900"/>
              </a:spcBef>
              <a:buFontTx/>
              <a:buChar char="•"/>
            </a:pPr>
            <a:r>
              <a:rPr lang="en-GB" altLang="sr-Latn-RS" sz="2200" dirty="0" smtClean="0">
                <a:solidFill>
                  <a:srgbClr val="002060"/>
                </a:solidFill>
              </a:rPr>
              <a:t>Regulation </a:t>
            </a:r>
            <a:r>
              <a:rPr lang="en-GB" altLang="sr-Latn-RS" sz="2200" dirty="0" smtClean="0">
                <a:solidFill>
                  <a:srgbClr val="002060"/>
                </a:solidFill>
                <a:cs typeface="Times New Roman" pitchFamily="18" charset="0"/>
              </a:rPr>
              <a:t>on the Content of Report on Public Procurements and Manner of </a:t>
            </a:r>
            <a:r>
              <a:rPr lang="en-GB" altLang="sr-Latn-RS" sz="2200" dirty="0">
                <a:solidFill>
                  <a:srgbClr val="002060"/>
                </a:solidFill>
                <a:cs typeface="Times New Roman" pitchFamily="18" charset="0"/>
              </a:rPr>
              <a:t>Keeping </a:t>
            </a:r>
            <a:r>
              <a:rPr lang="en-GB" altLang="sr-Latn-RS" sz="2200" dirty="0" smtClean="0">
                <a:solidFill>
                  <a:srgbClr val="002060"/>
                </a:solidFill>
                <a:cs typeface="Times New Roman" pitchFamily="18" charset="0"/>
              </a:rPr>
              <a:t>the Records on Public Procurements </a:t>
            </a:r>
            <a:r>
              <a:rPr lang="ru-RU" altLang="sr-Latn-RS" sz="2200" i="1" dirty="0" smtClean="0">
                <a:solidFill>
                  <a:srgbClr val="002060"/>
                </a:solidFill>
                <a:cs typeface="Times New Roman" pitchFamily="18" charset="0"/>
              </a:rPr>
              <a:t>(</a:t>
            </a:r>
            <a:r>
              <a:rPr lang="en-GB" altLang="sr-Latn-RS" sz="2200" i="1" dirty="0" smtClean="0">
                <a:solidFill>
                  <a:srgbClr val="002060"/>
                </a:solidFill>
                <a:cs typeface="Times New Roman" pitchFamily="18" charset="0"/>
              </a:rPr>
              <a:t>Official Gazette of the RS</a:t>
            </a:r>
            <a:r>
              <a:rPr lang="sr-Latn-RS" altLang="sr-Latn-RS" sz="2200" i="1" dirty="0" smtClean="0">
                <a:solidFill>
                  <a:srgbClr val="002060"/>
                </a:solidFill>
                <a:cs typeface="Times New Roman" pitchFamily="18" charset="0"/>
              </a:rPr>
              <a:t>,</a:t>
            </a:r>
            <a:r>
              <a:rPr lang="en-GB" altLang="sr-Latn-RS" sz="2200" i="1" dirty="0" smtClean="0">
                <a:solidFill>
                  <a:srgbClr val="002060"/>
                </a:solidFill>
                <a:cs typeface="Times New Roman" pitchFamily="18" charset="0"/>
              </a:rPr>
              <a:t> No. </a:t>
            </a:r>
            <a:r>
              <a:rPr lang="ru-RU" altLang="sr-Latn-RS" sz="2200" i="1" dirty="0" smtClean="0">
                <a:solidFill>
                  <a:srgbClr val="002060"/>
                </a:solidFill>
                <a:cs typeface="Times New Roman" pitchFamily="18" charset="0"/>
              </a:rPr>
              <a:t>29/13)</a:t>
            </a:r>
            <a:endParaRPr lang="sr-Latn-RS" altLang="sr-Latn-RS" sz="2200" i="1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marL="990600" lvl="1" indent="-533400" algn="just">
              <a:lnSpc>
                <a:spcPct val="80000"/>
              </a:lnSpc>
              <a:buFontTx/>
              <a:buChar char="•"/>
            </a:pPr>
            <a:endParaRPr lang="sr-Latn-RS" altLang="sr-Latn-RS" sz="2200" dirty="0" smtClean="0">
              <a:solidFill>
                <a:srgbClr val="002060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sr-Latn-RS" sz="3200" b="1" dirty="0" smtClean="0">
                <a:solidFill>
                  <a:srgbClr val="002060"/>
                </a:solidFill>
              </a:rPr>
              <a:t>Legal Framework</a:t>
            </a:r>
            <a:endParaRPr lang="bs-Latn-BA" altLang="sr-Latn-RS" sz="3200" dirty="0" smtClean="0">
              <a:solidFill>
                <a:srgbClr val="002060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700808"/>
            <a:ext cx="8286750" cy="4824536"/>
          </a:xfrm>
        </p:spPr>
        <p:txBody>
          <a:bodyPr/>
          <a:lstStyle/>
          <a:p>
            <a:pPr marL="609600" lvl="0" indent="-609600" algn="just">
              <a:lnSpc>
                <a:spcPct val="80000"/>
              </a:lnSpc>
              <a:buFont typeface="Wingdings" pitchFamily="2" charset="2"/>
              <a:buChar char="§"/>
            </a:pPr>
            <a:r>
              <a:rPr lang="en-GB" altLang="sr-Latn-RS" sz="2400" b="1" dirty="0" smtClean="0">
                <a:solidFill>
                  <a:srgbClr val="002060"/>
                </a:solidFill>
              </a:rPr>
              <a:t>By-Laws:</a:t>
            </a:r>
            <a:endParaRPr lang="en-GB" altLang="sr-Latn-RS" sz="2200" b="1" dirty="0" smtClean="0">
              <a:solidFill>
                <a:srgbClr val="002060"/>
              </a:solidFill>
            </a:endParaRPr>
          </a:p>
          <a:p>
            <a:pPr marL="622300" lvl="1" indent="-355600" algn="just">
              <a:lnSpc>
                <a:spcPct val="80000"/>
              </a:lnSpc>
              <a:spcBef>
                <a:spcPts val="900"/>
              </a:spcBef>
              <a:buFontTx/>
              <a:buChar char="•"/>
            </a:pPr>
            <a:r>
              <a:rPr lang="en-GB" altLang="sr-Latn-RS" sz="2200" dirty="0" smtClean="0">
                <a:solidFill>
                  <a:srgbClr val="002060"/>
                </a:solidFill>
              </a:rPr>
              <a:t>Regulation on Civil Supervisor </a:t>
            </a:r>
            <a:r>
              <a:rPr lang="en-GB" altLang="sr-Latn-RS" sz="2200" i="1" dirty="0" smtClean="0">
                <a:solidFill>
                  <a:srgbClr val="002060"/>
                </a:solidFill>
              </a:rPr>
              <a:t>(Official Gazette of the RS, No. 29/13)</a:t>
            </a:r>
          </a:p>
          <a:p>
            <a:pPr marL="622300" lvl="1" indent="-355600" algn="just">
              <a:lnSpc>
                <a:spcPct val="80000"/>
              </a:lnSpc>
              <a:spcBef>
                <a:spcPts val="900"/>
              </a:spcBef>
              <a:buFontTx/>
              <a:buChar char="•"/>
            </a:pPr>
            <a:r>
              <a:rPr lang="en-GB" sz="2200" dirty="0" smtClean="0">
                <a:solidFill>
                  <a:srgbClr val="002060"/>
                </a:solidFill>
              </a:rPr>
              <a:t>Regulation on Contents of Rulebook Regulating in Detail the Process of Public Procurement Procedure within the Contracting Authority </a:t>
            </a:r>
            <a:r>
              <a:rPr lang="en-GB" altLang="sr-Latn-RS" sz="2200" i="1" dirty="0" smtClean="0">
                <a:solidFill>
                  <a:srgbClr val="002060"/>
                </a:solidFill>
                <a:cs typeface="Times New Roman" pitchFamily="18" charset="0"/>
              </a:rPr>
              <a:t>(Official Gazette of the RS, No. 106/13)</a:t>
            </a:r>
            <a:endParaRPr lang="en-GB" altLang="sr-Latn-RS" sz="2200" i="1" dirty="0" smtClean="0">
              <a:solidFill>
                <a:srgbClr val="002060"/>
              </a:solidFill>
            </a:endParaRPr>
          </a:p>
          <a:p>
            <a:pPr marL="622300" lvl="1" indent="-355600" algn="just">
              <a:lnSpc>
                <a:spcPct val="80000"/>
              </a:lnSpc>
              <a:spcBef>
                <a:spcPts val="900"/>
              </a:spcBef>
              <a:buFontTx/>
              <a:buChar char="•"/>
            </a:pPr>
            <a:r>
              <a:rPr lang="en-GB" altLang="sr-Latn-RS" sz="2200" dirty="0" smtClean="0">
                <a:solidFill>
                  <a:srgbClr val="002060"/>
                </a:solidFill>
              </a:rPr>
              <a:t>Regulation on the Contents of the Registry of Bidders and Documents Enclosed to Application for Registration of Bidders </a:t>
            </a:r>
            <a:r>
              <a:rPr lang="en-GB" altLang="sr-Latn-RS" sz="2200" i="1" dirty="0" smtClean="0">
                <a:solidFill>
                  <a:srgbClr val="002060"/>
                </a:solidFill>
              </a:rPr>
              <a:t>(Official Gazette of the RS, No. 75/2013)</a:t>
            </a:r>
          </a:p>
          <a:p>
            <a:pPr marL="622300" lvl="1" indent="-355600" algn="just">
              <a:lnSpc>
                <a:spcPct val="80000"/>
              </a:lnSpc>
              <a:spcBef>
                <a:spcPts val="900"/>
              </a:spcBef>
              <a:buFontTx/>
              <a:buChar char="•"/>
            </a:pPr>
            <a:r>
              <a:rPr lang="en-GB" altLang="sr-Latn-RS" sz="2200" dirty="0" smtClean="0">
                <a:solidFill>
                  <a:srgbClr val="002060"/>
                </a:solidFill>
              </a:rPr>
              <a:t>Regulation </a:t>
            </a:r>
            <a:r>
              <a:rPr lang="en-GB" altLang="sr-Latn-RS" sz="2200" dirty="0" smtClean="0">
                <a:solidFill>
                  <a:srgbClr val="002060"/>
                </a:solidFill>
                <a:cs typeface="Times New Roman" pitchFamily="18" charset="0"/>
              </a:rPr>
              <a:t>on Form and Content of Loan Application and Form and Content of Documents on Credit Rating</a:t>
            </a:r>
            <a:r>
              <a:rPr lang="en-GB" altLang="sr-Latn-RS" sz="2200" dirty="0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en-GB" altLang="sr-Latn-RS" sz="2200" dirty="0" smtClean="0">
                <a:solidFill>
                  <a:srgbClr val="002060"/>
                </a:solidFill>
                <a:cs typeface="Times New Roman" pitchFamily="18" charset="0"/>
              </a:rPr>
              <a:t>of Contracting Authority </a:t>
            </a:r>
            <a:r>
              <a:rPr lang="en-GB" altLang="sr-Latn-RS" sz="2200" i="1" dirty="0" smtClean="0">
                <a:solidFill>
                  <a:srgbClr val="002060"/>
                </a:solidFill>
                <a:cs typeface="Times New Roman" pitchFamily="18" charset="0"/>
              </a:rPr>
              <a:t>(Official Gazette of the RS, No. 31/2013)</a:t>
            </a:r>
          </a:p>
          <a:p>
            <a:pPr marL="622300" lvl="1" indent="-355600" algn="just">
              <a:lnSpc>
                <a:spcPct val="80000"/>
              </a:lnSpc>
              <a:spcBef>
                <a:spcPts val="900"/>
              </a:spcBef>
              <a:buFontTx/>
              <a:buChar char="•"/>
            </a:pPr>
            <a:r>
              <a:rPr lang="en-GB" altLang="sr-Latn-RS" sz="2200" dirty="0" smtClean="0">
                <a:solidFill>
                  <a:srgbClr val="002060"/>
                </a:solidFill>
              </a:rPr>
              <a:t>Regulation </a:t>
            </a:r>
            <a:r>
              <a:rPr lang="en-GB" altLang="sr-Latn-RS" sz="2200" dirty="0" smtClean="0">
                <a:solidFill>
                  <a:srgbClr val="002060"/>
                </a:solidFill>
                <a:cs typeface="Times New Roman" pitchFamily="18" charset="0"/>
              </a:rPr>
              <a:t>on the Manner of Demonstrating Compliance with Requirements concerning Domestic Origin of Offered Goods </a:t>
            </a:r>
            <a:r>
              <a:rPr lang="en-GB" altLang="sr-Latn-RS" sz="2200" i="1" dirty="0" smtClean="0">
                <a:solidFill>
                  <a:srgbClr val="002060"/>
                </a:solidFill>
                <a:cs typeface="Times New Roman" pitchFamily="18" charset="0"/>
              </a:rPr>
              <a:t>(Official Gazette of the RS, No. 33/2013)</a:t>
            </a:r>
          </a:p>
          <a:p>
            <a:pPr marL="622300" lvl="1" indent="-355600" algn="just">
              <a:lnSpc>
                <a:spcPct val="80000"/>
              </a:lnSpc>
              <a:spcBef>
                <a:spcPts val="900"/>
              </a:spcBef>
              <a:buFontTx/>
              <a:buChar char="•"/>
            </a:pPr>
            <a:endParaRPr lang="pl-PL" altLang="sr-Latn-RS" sz="2200" dirty="0">
              <a:solidFill>
                <a:srgbClr val="002060"/>
              </a:solidFill>
            </a:endParaRPr>
          </a:p>
          <a:p>
            <a:pPr marL="457200" lvl="1" indent="0" algn="just">
              <a:lnSpc>
                <a:spcPct val="80000"/>
              </a:lnSpc>
              <a:spcBef>
                <a:spcPts val="300"/>
              </a:spcBef>
            </a:pPr>
            <a:endParaRPr lang="pl-PL" altLang="sr-Latn-RS" sz="2200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marL="990600" lvl="1" indent="-533400" algn="just">
              <a:lnSpc>
                <a:spcPct val="80000"/>
              </a:lnSpc>
              <a:spcBef>
                <a:spcPts val="300"/>
              </a:spcBef>
              <a:buFontTx/>
              <a:buChar char="•"/>
            </a:pPr>
            <a:endParaRPr lang="pl-PL" altLang="sr-Latn-RS" sz="2200" dirty="0">
              <a:solidFill>
                <a:srgbClr val="002060"/>
              </a:solidFill>
            </a:endParaRPr>
          </a:p>
          <a:p>
            <a:pPr marL="990600" lvl="1" indent="-533400" algn="just">
              <a:lnSpc>
                <a:spcPct val="80000"/>
              </a:lnSpc>
              <a:spcBef>
                <a:spcPts val="300"/>
              </a:spcBef>
              <a:buFontTx/>
              <a:buChar char="•"/>
            </a:pPr>
            <a:endParaRPr lang="sr-Latn-RS" altLang="sr-Latn-RS" sz="220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91214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sr-Latn-RS" sz="3200" b="1" dirty="0" smtClean="0">
                <a:solidFill>
                  <a:srgbClr val="002060"/>
                </a:solidFill>
              </a:rPr>
              <a:t>Legal Framework</a:t>
            </a:r>
            <a:endParaRPr lang="bs-Latn-BA" altLang="sr-Latn-RS" sz="3200" dirty="0" smtClean="0">
              <a:solidFill>
                <a:srgbClr val="002060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1700808"/>
            <a:ext cx="8286750" cy="4968552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 typeface="Wingdings" pitchFamily="2" charset="2"/>
              <a:buChar char="§"/>
              <a:defRPr/>
            </a:pPr>
            <a:r>
              <a:rPr lang="en-US" altLang="sr-Latn-RS" sz="2400" b="1" dirty="0" smtClean="0">
                <a:solidFill>
                  <a:srgbClr val="002060"/>
                </a:solidFill>
              </a:rPr>
              <a:t>By</a:t>
            </a:r>
            <a:r>
              <a:rPr lang="sr-Latn-RS" altLang="sr-Latn-RS" sz="2400" b="1" dirty="0" smtClean="0">
                <a:solidFill>
                  <a:srgbClr val="002060"/>
                </a:solidFill>
              </a:rPr>
              <a:t>-</a:t>
            </a:r>
            <a:r>
              <a:rPr lang="sr-Latn-RS" altLang="sr-Latn-RS" sz="2400" b="1" dirty="0">
                <a:solidFill>
                  <a:srgbClr val="002060"/>
                </a:solidFill>
              </a:rPr>
              <a:t>L</a:t>
            </a:r>
            <a:r>
              <a:rPr lang="en-US" altLang="sr-Latn-RS" sz="2400" b="1" dirty="0" err="1" smtClean="0">
                <a:solidFill>
                  <a:srgbClr val="002060"/>
                </a:solidFill>
              </a:rPr>
              <a:t>aws</a:t>
            </a:r>
            <a:r>
              <a:rPr lang="en-US" altLang="sr-Latn-RS" sz="2400" b="1" dirty="0" smtClean="0">
                <a:solidFill>
                  <a:srgbClr val="002060"/>
                </a:solidFill>
              </a:rPr>
              <a:t>:</a:t>
            </a:r>
          </a:p>
          <a:p>
            <a:pPr marL="622300" lvl="1" indent="-355600" algn="just">
              <a:lnSpc>
                <a:spcPct val="80000"/>
              </a:lnSpc>
              <a:buFontTx/>
              <a:buChar char="•"/>
              <a:tabLst>
                <a:tab pos="622300" algn="l"/>
              </a:tabLst>
              <a:defRPr/>
            </a:pPr>
            <a:r>
              <a:rPr lang="en-US" altLang="sr-Latn-RS" sz="2200" dirty="0">
                <a:solidFill>
                  <a:srgbClr val="002060"/>
                </a:solidFill>
                <a:cs typeface="Times New Roman" pitchFamily="18" charset="0"/>
              </a:rPr>
              <a:t>List of International Organizations and International Financial Institutions whose Special Public Procurement Procedures may be applied instead of Provisions of the Public Procurement Law </a:t>
            </a:r>
            <a:r>
              <a:rPr lang="en-US" altLang="sr-Latn-RS" sz="2200" i="1" dirty="0">
                <a:solidFill>
                  <a:srgbClr val="002060"/>
                </a:solidFill>
                <a:cs typeface="Times New Roman" pitchFamily="18" charset="0"/>
              </a:rPr>
              <a:t>(Official Gazette of the RS, No. 33/2013)</a:t>
            </a:r>
          </a:p>
          <a:p>
            <a:pPr marL="622300" lvl="1" indent="-355600" algn="just">
              <a:lnSpc>
                <a:spcPct val="80000"/>
              </a:lnSpc>
              <a:buFontTx/>
              <a:buChar char="•"/>
              <a:tabLst>
                <a:tab pos="622300" algn="l"/>
              </a:tabLst>
              <a:defRPr/>
            </a:pPr>
            <a:r>
              <a:rPr lang="en-GB" altLang="sr-Latn-RS" sz="2200" dirty="0">
                <a:solidFill>
                  <a:srgbClr val="002060"/>
                </a:solidFill>
                <a:cs typeface="Times New Roman" pitchFamily="18" charset="0"/>
              </a:rPr>
              <a:t>Regulation </a:t>
            </a:r>
            <a:r>
              <a:rPr lang="en-GB" altLang="sr-Latn-RS" sz="2200" dirty="0" smtClean="0">
                <a:solidFill>
                  <a:srgbClr val="002060"/>
                </a:solidFill>
                <a:cs typeface="Times New Roman" pitchFamily="18" charset="0"/>
              </a:rPr>
              <a:t>on the Conditions and Manner to Conduct Public Procurement Procedures by the Administration for Joint Services of the Republic Bodies, and Establishment of List of Public Procurement Subjects </a:t>
            </a:r>
            <a:r>
              <a:rPr lang="sr-Cyrl-CS" altLang="sr-Latn-RS" sz="2200" i="1" dirty="0" smtClean="0">
                <a:solidFill>
                  <a:srgbClr val="002060"/>
                </a:solidFill>
                <a:cs typeface="Times New Roman" pitchFamily="18" charset="0"/>
              </a:rPr>
              <a:t>(</a:t>
            </a:r>
            <a:r>
              <a:rPr lang="en-GB" altLang="sr-Latn-RS" sz="2200" i="1" dirty="0" smtClean="0">
                <a:solidFill>
                  <a:srgbClr val="002060"/>
                </a:solidFill>
                <a:cs typeface="Times New Roman" pitchFamily="18" charset="0"/>
              </a:rPr>
              <a:t>Official Gazette of the RS, No. </a:t>
            </a:r>
            <a:r>
              <a:rPr lang="sr-Cyrl-CS" altLang="sr-Latn-RS" sz="2200" i="1" dirty="0" smtClean="0">
                <a:solidFill>
                  <a:srgbClr val="002060"/>
                </a:solidFill>
                <a:cs typeface="Times New Roman" pitchFamily="18" charset="0"/>
              </a:rPr>
              <a:t>110/2013 </a:t>
            </a:r>
            <a:r>
              <a:rPr lang="en-GB" altLang="sr-Latn-RS" sz="2200" i="1" dirty="0" smtClean="0">
                <a:solidFill>
                  <a:srgbClr val="002060"/>
                </a:solidFill>
                <a:cs typeface="Times New Roman" pitchFamily="18" charset="0"/>
              </a:rPr>
              <a:t>and </a:t>
            </a:r>
            <a:r>
              <a:rPr lang="sr-Cyrl-CS" altLang="sr-Latn-RS" sz="2200" i="1" dirty="0" smtClean="0">
                <a:solidFill>
                  <a:srgbClr val="002060"/>
                </a:solidFill>
                <a:cs typeface="Times New Roman" pitchFamily="18" charset="0"/>
              </a:rPr>
              <a:t>13/2014)</a:t>
            </a:r>
            <a:endParaRPr lang="sr-Latn-CS" altLang="sr-Latn-RS" sz="2200" i="1" dirty="0" smtClean="0">
              <a:solidFill>
                <a:srgbClr val="002060"/>
              </a:solidFill>
            </a:endParaRPr>
          </a:p>
          <a:p>
            <a:pPr marL="622300" lvl="1" indent="-355600" algn="just">
              <a:lnSpc>
                <a:spcPct val="80000"/>
              </a:lnSpc>
              <a:spcBef>
                <a:spcPts val="900"/>
              </a:spcBef>
              <a:buFontTx/>
              <a:buChar char="•"/>
              <a:tabLst>
                <a:tab pos="622300" algn="l"/>
              </a:tabLst>
              <a:defRPr/>
            </a:pPr>
            <a:r>
              <a:rPr lang="en-GB" altLang="sr-Latn-RS" sz="2200" dirty="0" smtClean="0">
                <a:solidFill>
                  <a:srgbClr val="002060"/>
                </a:solidFill>
                <a:cs typeface="Times New Roman" pitchFamily="18" charset="0"/>
              </a:rPr>
              <a:t>Decision on Establishment of List of Contracting Authorities for whom </a:t>
            </a:r>
            <a:r>
              <a:rPr lang="en-GB" altLang="sr-Latn-RS" sz="2200" dirty="0" smtClean="0">
                <a:solidFill>
                  <a:srgbClr val="002060"/>
                </a:solidFill>
                <a:ea typeface="+mn-ea"/>
                <a:cs typeface="Times New Roman" pitchFamily="18" charset="0"/>
              </a:rPr>
              <a:t>the </a:t>
            </a:r>
            <a:r>
              <a:rPr lang="en-GB" altLang="sr-Latn-RS" sz="2200" dirty="0">
                <a:solidFill>
                  <a:srgbClr val="002060"/>
                </a:solidFill>
                <a:ea typeface="+mn-ea"/>
                <a:cs typeface="Times New Roman" pitchFamily="18" charset="0"/>
              </a:rPr>
              <a:t>Administration for Joint Services of the Republic Bodies </a:t>
            </a:r>
            <a:r>
              <a:rPr lang="en-GB" altLang="sr-Latn-RS" sz="2200" dirty="0" smtClean="0">
                <a:solidFill>
                  <a:srgbClr val="002060"/>
                </a:solidFill>
                <a:cs typeface="Times New Roman" pitchFamily="18" charset="0"/>
              </a:rPr>
              <a:t>conducts Centralized Public Procurements </a:t>
            </a:r>
            <a:r>
              <a:rPr lang="sr-Cyrl-CS" altLang="sr-Latn-RS" sz="2200" i="1" dirty="0" smtClean="0">
                <a:solidFill>
                  <a:srgbClr val="002060"/>
                </a:solidFill>
                <a:cs typeface="Times New Roman" pitchFamily="18" charset="0"/>
              </a:rPr>
              <a:t>(</a:t>
            </a:r>
            <a:r>
              <a:rPr lang="en-GB" altLang="sr-Latn-RS" sz="2200" i="1" dirty="0" smtClean="0">
                <a:solidFill>
                  <a:srgbClr val="002060"/>
                </a:solidFill>
                <a:cs typeface="Times New Roman" pitchFamily="18" charset="0"/>
              </a:rPr>
              <a:t>Official Gazette of the RS, No. </a:t>
            </a:r>
            <a:r>
              <a:rPr lang="sr-Cyrl-CS" altLang="sr-Latn-RS" sz="2200" i="1" dirty="0" smtClean="0">
                <a:solidFill>
                  <a:srgbClr val="002060"/>
                </a:solidFill>
                <a:cs typeface="Times New Roman" pitchFamily="18" charset="0"/>
              </a:rPr>
              <a:t>13/2014)</a:t>
            </a:r>
            <a:endParaRPr lang="sr-Latn-RS" altLang="sr-Latn-RS" sz="2200" i="1" dirty="0">
              <a:solidFill>
                <a:srgbClr val="002060"/>
              </a:solidFill>
              <a:cs typeface="Times New Roman" pitchFamily="18" charset="0"/>
            </a:endParaRPr>
          </a:p>
          <a:p>
            <a:pPr marL="622300" lvl="1" indent="-355600" algn="just">
              <a:lnSpc>
                <a:spcPct val="80000"/>
              </a:lnSpc>
              <a:spcBef>
                <a:spcPts val="500"/>
              </a:spcBef>
              <a:buFontTx/>
              <a:buChar char="•"/>
              <a:tabLst>
                <a:tab pos="622300" algn="l"/>
              </a:tabLst>
              <a:defRPr/>
            </a:pPr>
            <a:r>
              <a:rPr lang="en-US" sz="2200" dirty="0" smtClean="0">
                <a:solidFill>
                  <a:srgbClr val="002060"/>
                </a:solidFill>
                <a:ea typeface="Times New Roman"/>
                <a:cs typeface="Times New Roman"/>
              </a:rPr>
              <a:t>Regulation </a:t>
            </a:r>
            <a:r>
              <a:rPr lang="en-US" sz="2200" dirty="0">
                <a:solidFill>
                  <a:srgbClr val="002060"/>
                </a:solidFill>
                <a:ea typeface="Times New Roman"/>
                <a:cs typeface="Times New Roman"/>
              </a:rPr>
              <a:t>on the Content of the </a:t>
            </a:r>
            <a:r>
              <a:rPr lang="sr-Latn-RS" sz="2200" dirty="0" smtClean="0">
                <a:solidFill>
                  <a:srgbClr val="002060"/>
                </a:solidFill>
                <a:ea typeface="Times New Roman"/>
                <a:cs typeface="Times New Roman"/>
              </a:rPr>
              <a:t>Decision </a:t>
            </a:r>
            <a:r>
              <a:rPr lang="sr-Latn-RS" sz="2200" dirty="0">
                <a:solidFill>
                  <a:srgbClr val="002060"/>
                </a:solidFill>
                <a:ea typeface="Times New Roman"/>
                <a:cs typeface="Times New Roman"/>
              </a:rPr>
              <a:t>on </a:t>
            </a:r>
            <a:r>
              <a:rPr lang="sr-Latn-RS" sz="2200" dirty="0" smtClean="0">
                <a:solidFill>
                  <a:srgbClr val="002060"/>
                </a:solidFill>
                <a:ea typeface="Times New Roman"/>
                <a:cs typeface="Times New Roman"/>
              </a:rPr>
              <a:t>Joint Conducting of the Public </a:t>
            </a:r>
            <a:r>
              <a:rPr lang="sr-Latn-RS" sz="2200" dirty="0">
                <a:solidFill>
                  <a:srgbClr val="002060"/>
                </a:solidFill>
                <a:ea typeface="Times New Roman"/>
                <a:cs typeface="Times New Roman"/>
              </a:rPr>
              <a:t>Procurement </a:t>
            </a:r>
            <a:r>
              <a:rPr lang="sr-Latn-RS" sz="2200" dirty="0" smtClean="0">
                <a:solidFill>
                  <a:srgbClr val="002060"/>
                </a:solidFill>
                <a:ea typeface="Times New Roman"/>
                <a:cs typeface="Times New Roman"/>
              </a:rPr>
              <a:t>Procedure </a:t>
            </a:r>
            <a:r>
              <a:rPr lang="en-US" sz="2200" i="1" dirty="0" smtClean="0">
                <a:solidFill>
                  <a:srgbClr val="002060"/>
                </a:solidFill>
                <a:ea typeface="Times New Roman"/>
                <a:cs typeface="Times New Roman"/>
              </a:rPr>
              <a:t>(</a:t>
            </a:r>
            <a:r>
              <a:rPr lang="en-US" sz="2200" i="1" dirty="0">
                <a:solidFill>
                  <a:srgbClr val="002060"/>
                </a:solidFill>
                <a:ea typeface="Times New Roman"/>
                <a:cs typeface="Times New Roman"/>
              </a:rPr>
              <a:t>Official Gazette of the RS, No. 44/2014)</a:t>
            </a:r>
          </a:p>
          <a:p>
            <a:pPr marL="622300" lvl="1" indent="-355600" algn="just">
              <a:lnSpc>
                <a:spcPct val="80000"/>
              </a:lnSpc>
              <a:spcBef>
                <a:spcPts val="500"/>
              </a:spcBef>
              <a:buFontTx/>
              <a:buChar char="•"/>
              <a:tabLst>
                <a:tab pos="622300" algn="l"/>
              </a:tabLst>
              <a:defRPr/>
            </a:pPr>
            <a:endParaRPr lang="en-US" sz="2200" dirty="0">
              <a:solidFill>
                <a:srgbClr val="002060"/>
              </a:solidFill>
              <a:ea typeface="Times New Roman"/>
              <a:cs typeface="Times New Roman"/>
            </a:endParaRPr>
          </a:p>
          <a:p>
            <a:pPr marL="622300" lvl="1" indent="-355600" algn="just">
              <a:lnSpc>
                <a:spcPct val="80000"/>
              </a:lnSpc>
              <a:spcBef>
                <a:spcPts val="300"/>
              </a:spcBef>
              <a:buFontTx/>
              <a:buChar char="•"/>
              <a:tabLst>
                <a:tab pos="622300" algn="l"/>
              </a:tabLst>
              <a:defRPr/>
            </a:pPr>
            <a:endParaRPr lang="en-US" sz="2200" dirty="0">
              <a:latin typeface="Arial"/>
              <a:ea typeface="Times New Roman"/>
              <a:cs typeface="Times New Roman"/>
            </a:endParaRPr>
          </a:p>
          <a:p>
            <a:pPr marL="457200" marR="180340" indent="-6985" algn="just">
              <a:spcAft>
                <a:spcPts val="600"/>
              </a:spcAft>
            </a:pPr>
            <a:r>
              <a:rPr lang="en-GB" dirty="0">
                <a:ea typeface="Times New Roman"/>
                <a:cs typeface="Times New Roman"/>
              </a:rPr>
              <a:t> </a:t>
            </a:r>
            <a:endParaRPr lang="en-US" dirty="0">
              <a:latin typeface="Arial"/>
              <a:ea typeface="Times New Roman"/>
              <a:cs typeface="Times New Roman"/>
            </a:endParaRPr>
          </a:p>
          <a:p>
            <a:pPr marL="990600" lvl="1" indent="-533400" algn="just">
              <a:lnSpc>
                <a:spcPct val="80000"/>
              </a:lnSpc>
              <a:buFontTx/>
              <a:buChar char="•"/>
              <a:defRPr/>
            </a:pPr>
            <a:endParaRPr lang="sr-Latn-RS" altLang="sr-Latn-RS" sz="2200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marL="990600" lvl="1" indent="-533400" algn="just">
              <a:lnSpc>
                <a:spcPct val="80000"/>
              </a:lnSpc>
              <a:buFontTx/>
              <a:buChar char="•"/>
              <a:defRPr/>
            </a:pPr>
            <a:endParaRPr lang="ru-RU" altLang="sr-Latn-RS" sz="2200" dirty="0" smtClean="0">
              <a:solidFill>
                <a:srgbClr val="002060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b="1" dirty="0" smtClean="0">
                <a:solidFill>
                  <a:srgbClr val="002060"/>
                </a:solidFill>
              </a:rPr>
              <a:t/>
            </a:r>
            <a:br>
              <a:rPr lang="sr-Latn-RS" b="1" dirty="0" smtClean="0">
                <a:solidFill>
                  <a:srgbClr val="002060"/>
                </a:solidFill>
              </a:rPr>
            </a:br>
            <a:r>
              <a:rPr lang="en-US" altLang="sr-Latn-RS" sz="3200" b="1" dirty="0">
                <a:solidFill>
                  <a:srgbClr val="002060"/>
                </a:solidFill>
              </a:rPr>
              <a:t>Institutional Framework</a:t>
            </a:r>
            <a:r>
              <a:rPr lang="bs-Latn-BA" b="1" dirty="0">
                <a:solidFill>
                  <a:srgbClr val="002060"/>
                </a:solidFill>
              </a:rPr>
              <a:t/>
            </a:r>
            <a:br>
              <a:rPr lang="bs-Latn-BA" b="1" dirty="0">
                <a:solidFill>
                  <a:srgbClr val="002060"/>
                </a:solidFill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8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bs-Latn-BA" sz="2400" b="1" dirty="0" smtClean="0">
                <a:solidFill>
                  <a:srgbClr val="002060"/>
                </a:solidFill>
              </a:rPr>
              <a:t>Institutions </a:t>
            </a:r>
            <a:r>
              <a:rPr lang="bs-Latn-BA" sz="2400" b="1" dirty="0">
                <a:solidFill>
                  <a:srgbClr val="002060"/>
                </a:solidFill>
              </a:rPr>
              <a:t>which </a:t>
            </a:r>
            <a:r>
              <a:rPr lang="en-US" sz="2400" b="1" dirty="0" smtClean="0">
                <a:solidFill>
                  <a:srgbClr val="002060"/>
                </a:solidFill>
              </a:rPr>
              <a:t>tasks</a:t>
            </a:r>
            <a:r>
              <a:rPr lang="en-US" sz="2400" b="1" dirty="0">
                <a:solidFill>
                  <a:srgbClr val="002060"/>
                </a:solidFill>
              </a:rPr>
              <a:t>, manner of work and organizational forms </a:t>
            </a:r>
            <a:r>
              <a:rPr lang="sr-Latn-RS" sz="2400" b="1" dirty="0" smtClean="0">
                <a:solidFill>
                  <a:srgbClr val="002060"/>
                </a:solidFill>
              </a:rPr>
              <a:t>are </a:t>
            </a:r>
            <a:r>
              <a:rPr lang="bs-Latn-BA" sz="2400" b="1" dirty="0" smtClean="0">
                <a:solidFill>
                  <a:srgbClr val="002060"/>
                </a:solidFill>
              </a:rPr>
              <a:t>regulated by Public Procurement Law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</a:pPr>
            <a:endParaRPr lang="en-US" sz="2400" dirty="0">
              <a:solidFill>
                <a:srgbClr val="002060"/>
              </a:solidFill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xmlns="" val="23598483"/>
              </p:ext>
            </p:extLst>
          </p:nvPr>
        </p:nvGraphicFramePr>
        <p:xfrm>
          <a:off x="1115616" y="2636912"/>
          <a:ext cx="6936432" cy="36881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240082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sr-Latn-RS" sz="3200" b="1" dirty="0" smtClean="0">
                <a:solidFill>
                  <a:srgbClr val="002060"/>
                </a:solidFill>
              </a:rPr>
              <a:t>Institutional Framework</a:t>
            </a:r>
            <a:endParaRPr lang="bs-Latn-BA" altLang="sr-Latn-RS" sz="3200" b="1" dirty="0" smtClean="0">
              <a:solidFill>
                <a:srgbClr val="002060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412776"/>
            <a:ext cx="8286750" cy="5184874"/>
          </a:xfrm>
        </p:spPr>
        <p:txBody>
          <a:bodyPr/>
          <a:lstStyle/>
          <a:p>
            <a:pPr algn="just">
              <a:buFont typeface="Wingdings" pitchFamily="2" charset="2"/>
              <a:buChar char="§"/>
              <a:defRPr/>
            </a:pPr>
            <a:r>
              <a:rPr lang="en-US" altLang="sr-Latn-RS" sz="2400" b="1" dirty="0" smtClean="0">
                <a:solidFill>
                  <a:srgbClr val="002060"/>
                </a:solidFill>
              </a:rPr>
              <a:t>Public Procurement Office</a:t>
            </a:r>
            <a:endParaRPr lang="sr-Latn-CS" altLang="sr-Latn-RS" sz="2400" b="1" dirty="0" smtClean="0">
              <a:solidFill>
                <a:srgbClr val="002060"/>
              </a:solidFill>
            </a:endParaRPr>
          </a:p>
          <a:p>
            <a:pPr lvl="1" algn="just">
              <a:buFontTx/>
              <a:buChar char="•"/>
              <a:defRPr/>
            </a:pPr>
            <a:r>
              <a:rPr lang="en-GB" altLang="sr-Latn-RS" sz="2200" dirty="0" smtClean="0">
                <a:solidFill>
                  <a:srgbClr val="002060"/>
                </a:solidFill>
              </a:rPr>
              <a:t>Supervising implementation of the Public Procurement Law</a:t>
            </a:r>
            <a:endParaRPr lang="sr-Latn-CS" altLang="sr-Latn-RS" sz="2200" dirty="0" smtClean="0">
              <a:solidFill>
                <a:srgbClr val="002060"/>
              </a:solidFill>
            </a:endParaRPr>
          </a:p>
          <a:p>
            <a:pPr lvl="1" algn="just">
              <a:buFontTx/>
              <a:buChar char="•"/>
              <a:defRPr/>
            </a:pPr>
            <a:r>
              <a:rPr lang="en-GB" altLang="sr-Latn-RS" sz="2200" dirty="0" smtClean="0">
                <a:solidFill>
                  <a:srgbClr val="002060"/>
                </a:solidFill>
              </a:rPr>
              <a:t>Participation in </a:t>
            </a:r>
            <a:r>
              <a:rPr lang="en-GB" altLang="sr-Latn-RS" sz="2200" dirty="0">
                <a:solidFill>
                  <a:srgbClr val="002060"/>
                </a:solidFill>
              </a:rPr>
              <a:t>drafting regulations and </a:t>
            </a:r>
            <a:r>
              <a:rPr lang="en-GB" altLang="sr-Latn-RS" sz="2200" dirty="0" smtClean="0">
                <a:solidFill>
                  <a:srgbClr val="002060"/>
                </a:solidFill>
              </a:rPr>
              <a:t>adopt</a:t>
            </a:r>
            <a:r>
              <a:rPr lang="sr-Latn-RS" altLang="sr-Latn-RS" sz="2200" dirty="0" smtClean="0">
                <a:solidFill>
                  <a:srgbClr val="002060"/>
                </a:solidFill>
              </a:rPr>
              <a:t>ing</a:t>
            </a:r>
            <a:r>
              <a:rPr lang="en-GB" altLang="sr-Latn-RS" sz="2200" dirty="0" smtClean="0">
                <a:solidFill>
                  <a:srgbClr val="002060"/>
                </a:solidFill>
              </a:rPr>
              <a:t> </a:t>
            </a:r>
            <a:r>
              <a:rPr lang="en-GB" altLang="sr-Latn-RS" sz="2200" dirty="0">
                <a:solidFill>
                  <a:srgbClr val="002060"/>
                </a:solidFill>
              </a:rPr>
              <a:t>bylaws </a:t>
            </a:r>
            <a:r>
              <a:rPr lang="en-US" altLang="sr-Latn-RS" sz="2200" dirty="0" smtClean="0">
                <a:solidFill>
                  <a:srgbClr val="002060"/>
                </a:solidFill>
              </a:rPr>
              <a:t>in </a:t>
            </a:r>
            <a:r>
              <a:rPr lang="en-US" altLang="sr-Latn-RS" sz="2200" dirty="0">
                <a:solidFill>
                  <a:srgbClr val="002060"/>
                </a:solidFill>
              </a:rPr>
              <a:t>the area of public </a:t>
            </a:r>
            <a:r>
              <a:rPr lang="en-US" altLang="sr-Latn-RS" sz="2200" dirty="0" smtClean="0">
                <a:solidFill>
                  <a:srgbClr val="002060"/>
                </a:solidFill>
              </a:rPr>
              <a:t>procurement</a:t>
            </a:r>
            <a:endParaRPr lang="sr-Latn-RS" altLang="sr-Latn-RS" sz="2200" dirty="0">
              <a:solidFill>
                <a:srgbClr val="002060"/>
              </a:solidFill>
            </a:endParaRPr>
          </a:p>
          <a:p>
            <a:pPr lvl="1" algn="just">
              <a:buFontTx/>
              <a:buChar char="•"/>
              <a:defRPr/>
            </a:pPr>
            <a:r>
              <a:rPr lang="en-GB" altLang="sr-Latn-RS" sz="2200" dirty="0" smtClean="0">
                <a:solidFill>
                  <a:srgbClr val="002060"/>
                </a:solidFill>
              </a:rPr>
              <a:t>Giving opinions on implementation of the Public Procurement Law</a:t>
            </a:r>
            <a:r>
              <a:rPr lang="sr-Latn-RS" altLang="sr-Latn-RS" sz="2200" dirty="0" smtClean="0">
                <a:solidFill>
                  <a:srgbClr val="002060"/>
                </a:solidFill>
              </a:rPr>
              <a:t> and </a:t>
            </a:r>
            <a:r>
              <a:rPr lang="en-US" altLang="sr-Latn-RS" sz="2200" dirty="0" smtClean="0">
                <a:solidFill>
                  <a:srgbClr val="002060"/>
                </a:solidFill>
              </a:rPr>
              <a:t>opinion</a:t>
            </a:r>
            <a:r>
              <a:rPr lang="sr-Latn-RS" altLang="sr-Latn-RS" sz="2200" dirty="0" smtClean="0">
                <a:solidFill>
                  <a:srgbClr val="002060"/>
                </a:solidFill>
              </a:rPr>
              <a:t>s</a:t>
            </a:r>
            <a:r>
              <a:rPr lang="en-US" altLang="sr-Latn-RS" sz="2200" dirty="0" smtClean="0">
                <a:solidFill>
                  <a:srgbClr val="002060"/>
                </a:solidFill>
              </a:rPr>
              <a:t> on the </a:t>
            </a:r>
            <a:r>
              <a:rPr lang="en-US" altLang="sr-Latn-RS" sz="2200" dirty="0">
                <a:solidFill>
                  <a:srgbClr val="002060"/>
                </a:solidFill>
              </a:rPr>
              <a:t>justifiability of applying the negotiated procedure</a:t>
            </a:r>
            <a:endParaRPr lang="sr-Latn-CS" altLang="sr-Latn-RS" sz="2200" dirty="0" smtClean="0">
              <a:solidFill>
                <a:srgbClr val="002060"/>
              </a:solidFill>
            </a:endParaRPr>
          </a:p>
          <a:p>
            <a:pPr lvl="1" algn="just">
              <a:buFontTx/>
              <a:buChar char="•"/>
              <a:defRPr/>
            </a:pPr>
            <a:r>
              <a:rPr lang="en-GB" altLang="sr-Latn-RS" sz="2200" dirty="0" smtClean="0">
                <a:solidFill>
                  <a:srgbClr val="002060"/>
                </a:solidFill>
              </a:rPr>
              <a:t>Managing the Public Procurement Portal</a:t>
            </a:r>
            <a:endParaRPr lang="sr-Latn-CS" altLang="sr-Latn-RS" sz="2200" dirty="0" smtClean="0">
              <a:solidFill>
                <a:srgbClr val="002060"/>
              </a:solidFill>
            </a:endParaRPr>
          </a:p>
          <a:p>
            <a:pPr lvl="1" algn="just">
              <a:buFontTx/>
              <a:buChar char="•"/>
              <a:defRPr/>
            </a:pPr>
            <a:r>
              <a:rPr lang="en-GB" altLang="sr-Latn-RS" sz="2200" dirty="0" smtClean="0">
                <a:solidFill>
                  <a:srgbClr val="002060"/>
                </a:solidFill>
              </a:rPr>
              <a:t>Activities in connection with negotiation on </a:t>
            </a:r>
            <a:r>
              <a:rPr lang="en-US" altLang="sr-Latn-RS" sz="2200" dirty="0" smtClean="0">
                <a:solidFill>
                  <a:srgbClr val="002060"/>
                </a:solidFill>
              </a:rPr>
              <a:t>accession </a:t>
            </a:r>
            <a:r>
              <a:rPr lang="en-US" altLang="sr-Latn-RS" sz="2200" dirty="0">
                <a:solidFill>
                  <a:srgbClr val="002060"/>
                </a:solidFill>
              </a:rPr>
              <a:t>to the </a:t>
            </a:r>
            <a:r>
              <a:rPr lang="en-GB" altLang="sr-Latn-RS" sz="2200" dirty="0" smtClean="0">
                <a:solidFill>
                  <a:srgbClr val="002060"/>
                </a:solidFill>
              </a:rPr>
              <a:t>EU</a:t>
            </a:r>
            <a:endParaRPr lang="sr-Latn-RS" altLang="sr-Latn-RS" sz="2200" dirty="0" smtClean="0">
              <a:solidFill>
                <a:srgbClr val="002060"/>
              </a:solidFill>
            </a:endParaRPr>
          </a:p>
          <a:p>
            <a:pPr lvl="1" algn="just">
              <a:buFontTx/>
              <a:buChar char="•"/>
              <a:defRPr/>
            </a:pPr>
            <a:r>
              <a:rPr lang="en-GB" altLang="sr-Latn-RS" sz="2200" dirty="0" smtClean="0">
                <a:solidFill>
                  <a:srgbClr val="002060"/>
                </a:solidFill>
              </a:rPr>
              <a:t>Participation in drafting the anti-corruption plan</a:t>
            </a:r>
            <a:r>
              <a:rPr lang="sr-Latn-CS" altLang="sr-Latn-RS" sz="2200" dirty="0" smtClean="0">
                <a:solidFill>
                  <a:srgbClr val="002060"/>
                </a:solidFill>
              </a:rPr>
              <a:t> </a:t>
            </a:r>
          </a:p>
          <a:p>
            <a:pPr lvl="1" algn="just">
              <a:buFontTx/>
              <a:buChar char="•"/>
              <a:defRPr/>
            </a:pPr>
            <a:r>
              <a:rPr lang="en-GB" altLang="sr-Latn-RS" sz="2200" dirty="0" smtClean="0">
                <a:solidFill>
                  <a:srgbClr val="002060"/>
                </a:solidFill>
              </a:rPr>
              <a:t>Initiating misdemeanour procedure and </a:t>
            </a:r>
            <a:r>
              <a:rPr lang="en-GB" altLang="sr-Latn-RS" sz="2200" dirty="0">
                <a:solidFill>
                  <a:srgbClr val="002060"/>
                </a:solidFill>
              </a:rPr>
              <a:t>procedure </a:t>
            </a:r>
            <a:r>
              <a:rPr lang="en-GB" altLang="sr-Latn-RS" sz="2200" dirty="0" smtClean="0">
                <a:solidFill>
                  <a:srgbClr val="002060"/>
                </a:solidFill>
              </a:rPr>
              <a:t>to nullify contract</a:t>
            </a:r>
            <a:endParaRPr lang="sr-Latn-CS" altLang="sr-Latn-RS" sz="2200" dirty="0" smtClean="0">
              <a:solidFill>
                <a:srgbClr val="C00000"/>
              </a:solidFill>
            </a:endParaRPr>
          </a:p>
          <a:p>
            <a:pPr lvl="1" algn="just">
              <a:buFontTx/>
              <a:buChar char="•"/>
              <a:defRPr/>
            </a:pPr>
            <a:r>
              <a:rPr lang="en-GB" altLang="sr-Latn-RS" sz="2200" dirty="0" smtClean="0">
                <a:solidFill>
                  <a:srgbClr val="002060"/>
                </a:solidFill>
              </a:rPr>
              <a:t>Preparing reports on public procurements</a:t>
            </a:r>
            <a:endParaRPr lang="en-US" altLang="sr-Latn-RS" sz="2200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sr-Latn-RS" sz="3200" b="1" dirty="0" smtClean="0">
                <a:solidFill>
                  <a:srgbClr val="002060"/>
                </a:solidFill>
              </a:rPr>
              <a:t>Institutional Framework</a:t>
            </a:r>
            <a:endParaRPr lang="bs-Latn-BA" altLang="sr-Latn-RS" sz="3200" b="1" dirty="0" smtClean="0">
              <a:solidFill>
                <a:srgbClr val="002060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412776"/>
            <a:ext cx="8286750" cy="5184874"/>
          </a:xfrm>
        </p:spPr>
        <p:txBody>
          <a:bodyPr/>
          <a:lstStyle/>
          <a:p>
            <a:pPr algn="just">
              <a:buFont typeface="Wingdings" pitchFamily="2" charset="2"/>
              <a:buChar char="§"/>
              <a:defRPr/>
            </a:pPr>
            <a:r>
              <a:rPr lang="en-US" altLang="sr-Latn-RS" sz="2400" b="1" dirty="0" smtClean="0">
                <a:solidFill>
                  <a:srgbClr val="002060"/>
                </a:solidFill>
              </a:rPr>
              <a:t>Republic Commission for the Protection of Rights in Public Procurement Procedures</a:t>
            </a:r>
          </a:p>
          <a:p>
            <a:pPr lvl="1" algn="just">
              <a:buFontTx/>
              <a:buChar char="•"/>
              <a:defRPr/>
            </a:pPr>
            <a:r>
              <a:rPr lang="en-US" altLang="sr-Latn-RS" sz="2200" b="1" dirty="0">
                <a:solidFill>
                  <a:srgbClr val="002060"/>
                </a:solidFill>
              </a:rPr>
              <a:t>Decides on requests for protection of rights </a:t>
            </a:r>
            <a:r>
              <a:rPr lang="en-US" altLang="sr-Latn-RS" sz="2200" dirty="0">
                <a:solidFill>
                  <a:srgbClr val="002060"/>
                </a:solidFill>
              </a:rPr>
              <a:t>in all public procurement procedures </a:t>
            </a:r>
            <a:endParaRPr lang="sr-Latn-RS" altLang="sr-Latn-RS" sz="2200" dirty="0" smtClean="0">
              <a:solidFill>
                <a:srgbClr val="002060"/>
              </a:solidFill>
            </a:endParaRPr>
          </a:p>
          <a:p>
            <a:pPr lvl="1" algn="just">
              <a:buFontTx/>
              <a:buChar char="•"/>
              <a:defRPr/>
            </a:pPr>
            <a:r>
              <a:rPr lang="en-US" altLang="sr-Latn-RS" sz="2200" b="1" dirty="0" smtClean="0">
                <a:solidFill>
                  <a:srgbClr val="002060"/>
                </a:solidFill>
              </a:rPr>
              <a:t>Decides </a:t>
            </a:r>
            <a:r>
              <a:rPr lang="en-US" altLang="sr-Latn-RS" sz="2200" b="1" dirty="0">
                <a:solidFill>
                  <a:srgbClr val="002060"/>
                </a:solidFill>
              </a:rPr>
              <a:t>in accordance with special </a:t>
            </a:r>
            <a:r>
              <a:rPr lang="en-US" altLang="sr-Latn-RS" sz="2200" b="1" dirty="0" smtClean="0">
                <a:solidFill>
                  <a:srgbClr val="002060"/>
                </a:solidFill>
              </a:rPr>
              <a:t>authorities</a:t>
            </a:r>
            <a:endParaRPr lang="en-US" altLang="sr-Latn-RS" sz="2200" dirty="0">
              <a:solidFill>
                <a:srgbClr val="002060"/>
              </a:solidFill>
            </a:endParaRPr>
          </a:p>
          <a:p>
            <a:pPr marL="990600" lvl="1" indent="-266700" algn="just">
              <a:buFont typeface="Calibri" pitchFamily="34" charset="0"/>
              <a:buChar char="-"/>
              <a:defRPr/>
            </a:pPr>
            <a:r>
              <a:rPr lang="en-US" altLang="sr-Latn-RS" sz="2200" dirty="0">
                <a:solidFill>
                  <a:srgbClr val="002060"/>
                </a:solidFill>
              </a:rPr>
              <a:t>Monitoring of the implementation of its decisions</a:t>
            </a:r>
          </a:p>
          <a:p>
            <a:pPr marL="990600" lvl="1" indent="-266700" algn="just">
              <a:buFont typeface="Calibri" pitchFamily="34" charset="0"/>
              <a:buChar char="-"/>
              <a:defRPr/>
            </a:pPr>
            <a:r>
              <a:rPr lang="en-US" altLang="sr-Latn-RS" sz="2200" dirty="0">
                <a:solidFill>
                  <a:srgbClr val="002060"/>
                </a:solidFill>
              </a:rPr>
              <a:t>Imposing of fines</a:t>
            </a:r>
          </a:p>
          <a:p>
            <a:pPr marL="990600" lvl="1" indent="-266700" algn="just">
              <a:buFont typeface="Calibri" pitchFamily="34" charset="0"/>
              <a:buChar char="-"/>
              <a:defRPr/>
            </a:pPr>
            <a:r>
              <a:rPr lang="en-US" altLang="sr-Latn-RS" sz="2200" dirty="0">
                <a:solidFill>
                  <a:srgbClr val="002060"/>
                </a:solidFill>
              </a:rPr>
              <a:t>Motion for dismissal of responsible persons</a:t>
            </a:r>
          </a:p>
          <a:p>
            <a:pPr marL="990600" lvl="1" indent="-266700" algn="just">
              <a:buFont typeface="Calibri" pitchFamily="34" charset="0"/>
              <a:buChar char="-"/>
              <a:defRPr/>
            </a:pPr>
            <a:r>
              <a:rPr lang="en-US" altLang="sr-Latn-RS" sz="2200" dirty="0">
                <a:solidFill>
                  <a:srgbClr val="002060"/>
                </a:solidFill>
              </a:rPr>
              <a:t>Annulment of public procurement contracts</a:t>
            </a:r>
          </a:p>
          <a:p>
            <a:pPr marL="990600" lvl="1" indent="-266700" algn="just">
              <a:buFont typeface="Calibri" pitchFamily="34" charset="0"/>
              <a:buChar char="-"/>
              <a:defRPr/>
            </a:pPr>
            <a:r>
              <a:rPr lang="en-US" altLang="sr-Latn-RS" sz="2200" dirty="0">
                <a:solidFill>
                  <a:srgbClr val="002060"/>
                </a:solidFill>
              </a:rPr>
              <a:t>Conducting of minor offence proceedings in the first instance</a:t>
            </a:r>
          </a:p>
          <a:p>
            <a:pPr marL="990600" lvl="1" indent="-266700" algn="just">
              <a:buFont typeface="Calibri" pitchFamily="34" charset="0"/>
              <a:buChar char="-"/>
              <a:defRPr/>
            </a:pPr>
            <a:r>
              <a:rPr lang="en-US" altLang="sr-Latn-RS" sz="2200" dirty="0">
                <a:solidFill>
                  <a:srgbClr val="002060"/>
                </a:solidFill>
              </a:rPr>
              <a:t>Prohibition of abusing request for the protection of rights</a:t>
            </a:r>
          </a:p>
        </p:txBody>
      </p:sp>
    </p:spTree>
    <p:extLst>
      <p:ext uri="{BB962C8B-B14F-4D97-AF65-F5344CB8AC3E}">
        <p14:creationId xmlns:p14="http://schemas.microsoft.com/office/powerpoint/2010/main" xmlns="" val="3259762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22" name="Rectangle 30"/>
          <p:cNvSpPr>
            <a:spLocks noGrp="1" noChangeArrowheads="1"/>
          </p:cNvSpPr>
          <p:nvPr>
            <p:ph type="title"/>
          </p:nvPr>
        </p:nvSpPr>
        <p:spPr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r>
              <a:rPr lang="en-GB" altLang="sr-Latn-RS" sz="3200" b="1" dirty="0">
                <a:solidFill>
                  <a:srgbClr val="002060"/>
                </a:solidFill>
              </a:rPr>
              <a:t>Contracting </a:t>
            </a:r>
            <a:r>
              <a:rPr lang="en-GB" altLang="sr-Latn-RS" sz="3200" b="1" dirty="0" smtClean="0">
                <a:solidFill>
                  <a:srgbClr val="002060"/>
                </a:solidFill>
              </a:rPr>
              <a:t>Authorities</a:t>
            </a:r>
            <a:endParaRPr lang="en-US" sz="3200" b="1" dirty="0" smtClean="0">
              <a:solidFill>
                <a:srgbClr val="002060"/>
              </a:solidFill>
            </a:endParaRPr>
          </a:p>
        </p:txBody>
      </p:sp>
      <p:sp>
        <p:nvSpPr>
          <p:cNvPr id="3" name="Rounded Rectangle 2"/>
          <p:cNvSpPr/>
          <p:nvPr/>
        </p:nvSpPr>
        <p:spPr bwMode="auto">
          <a:xfrm>
            <a:off x="574988" y="1196752"/>
            <a:ext cx="4069020" cy="5544616"/>
          </a:xfrm>
          <a:prstGeom prst="roundRect">
            <a:avLst/>
          </a:prstGeom>
          <a:solidFill>
            <a:srgbClr val="CCEC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softEdge rad="31750"/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85725" lvl="0" indent="-85725" algn="just" eaLnBrk="0" hangingPunct="0">
              <a:spcBef>
                <a:spcPts val="800"/>
              </a:spcBef>
              <a:spcAft>
                <a:spcPct val="60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GB" sz="1900" b="1" dirty="0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Budget beneficiaries, compulsory social insurance organizations and their beneficiaries</a:t>
            </a:r>
            <a:r>
              <a:rPr lang="vi-VN" sz="1900" b="1" dirty="0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,</a:t>
            </a:r>
            <a:r>
              <a:rPr lang="en-GB" sz="1900" b="1" dirty="0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 within the meaning of the law regulating the budget system</a:t>
            </a:r>
            <a:endParaRPr lang="sr-Latn-CS" sz="1900" b="1" dirty="0">
              <a:solidFill>
                <a:srgbClr val="002060"/>
              </a:solidFill>
              <a:latin typeface="Calibri" pitchFamily="34" charset="0"/>
              <a:cs typeface="+mn-cs"/>
            </a:endParaRPr>
          </a:p>
          <a:p>
            <a:pPr marL="85725" lvl="0" indent="-85725" algn="just" eaLnBrk="0" hangingPunct="0">
              <a:spcBef>
                <a:spcPts val="0"/>
              </a:spcBef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sr-Latn-CS" sz="1900" b="1" dirty="0">
                <a:solidFill>
                  <a:srgbClr val="002060"/>
                </a:solidFill>
                <a:latin typeface="Calibri" pitchFamily="34" charset="0"/>
                <a:cs typeface="+mn-cs"/>
              </a:rPr>
              <a:t> </a:t>
            </a:r>
            <a:r>
              <a:rPr lang="en-GB" sz="1900" b="1" dirty="0">
                <a:solidFill>
                  <a:srgbClr val="002060"/>
                </a:solidFill>
                <a:latin typeface="Calibri" pitchFamily="34" charset="0"/>
                <a:cs typeface="+mn-cs"/>
              </a:rPr>
              <a:t>Legal entities founded to carry out activities of general interest, where one of the following requirements </a:t>
            </a:r>
            <a:r>
              <a:rPr lang="en-US" sz="1900" b="1" dirty="0">
                <a:solidFill>
                  <a:srgbClr val="002060"/>
                </a:solidFill>
                <a:latin typeface="Calibri" pitchFamily="34" charset="0"/>
                <a:cs typeface="+mn-cs"/>
              </a:rPr>
              <a:t>is met</a:t>
            </a:r>
            <a:endParaRPr lang="sr-Latn-CS" sz="1900" b="1" dirty="0">
              <a:solidFill>
                <a:srgbClr val="002060"/>
              </a:solidFill>
              <a:latin typeface="Calibri" pitchFamily="34" charset="0"/>
              <a:cs typeface="+mn-cs"/>
            </a:endParaRPr>
          </a:p>
          <a:p>
            <a:pPr marL="85725" lvl="0" indent="-85725" algn="just" eaLnBrk="0" hangingPunct="0">
              <a:lnSpc>
                <a:spcPct val="80000"/>
              </a:lnSpc>
              <a:spcBef>
                <a:spcPts val="500"/>
              </a:spcBef>
              <a:buClr>
                <a:srgbClr val="000000"/>
              </a:buClr>
              <a:buSzPct val="100000"/>
              <a:buFontTx/>
              <a:buChar char="•"/>
            </a:pPr>
            <a:r>
              <a:rPr lang="en-GB" sz="1900" dirty="0">
                <a:solidFill>
                  <a:srgbClr val="002060"/>
                </a:solidFill>
                <a:latin typeface="Calibri" pitchFamily="34" charset="0"/>
                <a:cs typeface="+mn-cs"/>
              </a:rPr>
              <a:t>More than </a:t>
            </a:r>
            <a:r>
              <a:rPr lang="vi-VN" sz="1900" dirty="0">
                <a:solidFill>
                  <a:srgbClr val="002060"/>
                </a:solidFill>
                <a:latin typeface="Calibri" pitchFamily="34" charset="0"/>
                <a:cs typeface="+mn-cs"/>
              </a:rPr>
              <a:t>50 % </a:t>
            </a:r>
            <a:r>
              <a:rPr lang="en-GB" sz="1900" dirty="0">
                <a:solidFill>
                  <a:srgbClr val="002060"/>
                </a:solidFill>
                <a:latin typeface="Calibri" pitchFamily="34" charset="0"/>
                <a:cs typeface="+mn-cs"/>
              </a:rPr>
              <a:t>is financed</a:t>
            </a:r>
            <a:r>
              <a:rPr lang="vi-VN" sz="1900" dirty="0">
                <a:solidFill>
                  <a:srgbClr val="002060"/>
                </a:solidFill>
                <a:latin typeface="Calibri" pitchFamily="34" charset="0"/>
                <a:cs typeface="+mn-cs"/>
              </a:rPr>
              <a:t> </a:t>
            </a:r>
            <a:r>
              <a:rPr lang="en-GB" sz="1900" dirty="0">
                <a:solidFill>
                  <a:srgbClr val="002060"/>
                </a:solidFill>
                <a:latin typeface="Calibri" pitchFamily="34" charset="0"/>
                <a:cs typeface="+mn-cs"/>
              </a:rPr>
              <a:t>from the contracting authority’s funds</a:t>
            </a:r>
            <a:endParaRPr lang="sr-Latn-CS" sz="1900" dirty="0">
              <a:solidFill>
                <a:srgbClr val="002060"/>
              </a:solidFill>
              <a:latin typeface="Calibri" pitchFamily="34" charset="0"/>
              <a:cs typeface="+mn-cs"/>
            </a:endParaRPr>
          </a:p>
          <a:p>
            <a:pPr marL="85725" lvl="0" indent="-85725" algn="just" eaLnBrk="0" hangingPunct="0">
              <a:lnSpc>
                <a:spcPct val="80000"/>
              </a:lnSpc>
              <a:spcBef>
                <a:spcPts val="500"/>
              </a:spcBef>
              <a:buClr>
                <a:srgbClr val="000000"/>
              </a:buClr>
              <a:buSzPct val="100000"/>
              <a:buFontTx/>
              <a:buChar char="•"/>
            </a:pPr>
            <a:r>
              <a:rPr lang="en-GB" sz="1900" dirty="0">
                <a:solidFill>
                  <a:srgbClr val="002060"/>
                </a:solidFill>
                <a:latin typeface="Calibri" pitchFamily="34" charset="0"/>
                <a:cs typeface="+mn-cs"/>
              </a:rPr>
              <a:t>Contracting authority supervises such legal entity </a:t>
            </a:r>
            <a:endParaRPr lang="sr-Latn-CS" sz="1900" dirty="0">
              <a:solidFill>
                <a:srgbClr val="002060"/>
              </a:solidFill>
              <a:latin typeface="Calibri" pitchFamily="34" charset="0"/>
              <a:cs typeface="+mn-cs"/>
            </a:endParaRPr>
          </a:p>
          <a:p>
            <a:pPr marL="85725" lvl="0" indent="-85725" algn="just" eaLnBrk="0" hangingPunct="0">
              <a:lnSpc>
                <a:spcPct val="80000"/>
              </a:lnSpc>
              <a:spcBef>
                <a:spcPts val="500"/>
              </a:spcBef>
              <a:spcAft>
                <a:spcPct val="55000"/>
              </a:spcAft>
              <a:buClr>
                <a:srgbClr val="000000"/>
              </a:buClr>
              <a:buSzPct val="100000"/>
              <a:buFontTx/>
              <a:buChar char="•"/>
            </a:pPr>
            <a:r>
              <a:rPr lang="en-GB" sz="1900" dirty="0">
                <a:solidFill>
                  <a:srgbClr val="002060"/>
                </a:solidFill>
                <a:latin typeface="Calibri" pitchFamily="34" charset="0"/>
                <a:cs typeface="+mn-cs"/>
              </a:rPr>
              <a:t>More than a half of such legal entity’s management body are representatives of the contracting authority</a:t>
            </a:r>
            <a:endParaRPr lang="sr-Latn-CS" sz="1900" dirty="0">
              <a:solidFill>
                <a:srgbClr val="002060"/>
              </a:solidFill>
              <a:latin typeface="Calibri" pitchFamily="34" charset="0"/>
              <a:cs typeface="+mn-cs"/>
            </a:endParaRPr>
          </a:p>
          <a:p>
            <a:pPr marL="85725" lvl="0" indent="-85725" algn="just" eaLnBrk="0" hangingPunct="0">
              <a:lnSpc>
                <a:spcPct val="80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sr-Latn-CS" sz="1900" b="1" dirty="0">
                <a:solidFill>
                  <a:srgbClr val="002060"/>
                </a:solidFill>
                <a:latin typeface="Calibri" pitchFamily="34" charset="0"/>
                <a:cs typeface="+mn-cs"/>
              </a:rPr>
              <a:t> </a:t>
            </a:r>
            <a:r>
              <a:rPr lang="en-GB" sz="1900" b="1" dirty="0">
                <a:solidFill>
                  <a:srgbClr val="002060"/>
                </a:solidFill>
                <a:latin typeface="Calibri" pitchFamily="34" charset="0"/>
                <a:cs typeface="+mn-cs"/>
              </a:rPr>
              <a:t>Public enterprises</a:t>
            </a:r>
            <a:endParaRPr lang="en-US" sz="1900" dirty="0">
              <a:solidFill>
                <a:srgbClr val="002060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4" name="Rounded Rectangle 3"/>
          <p:cNvSpPr/>
          <p:nvPr/>
        </p:nvSpPr>
        <p:spPr bwMode="auto">
          <a:xfrm>
            <a:off x="4788024" y="1196752"/>
            <a:ext cx="3960440" cy="5544616"/>
          </a:xfrm>
          <a:prstGeom prst="roundRect">
            <a:avLst/>
          </a:prstGeom>
          <a:solidFill>
            <a:schemeClr val="accent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softEdge rad="31750"/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177800" lvl="0" indent="-177800" algn="just" eaLnBrk="0" hangingPunct="0">
              <a:spcBef>
                <a:spcPts val="800"/>
              </a:spcBef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GB" sz="1900" b="1" dirty="0">
                <a:solidFill>
                  <a:srgbClr val="002060"/>
                </a:solidFill>
                <a:latin typeface="Calibri" pitchFamily="34" charset="0"/>
                <a:cs typeface="+mn-cs"/>
              </a:rPr>
              <a:t>Contracting authorities in the field of water management, energy, transport and postal services</a:t>
            </a:r>
            <a:endParaRPr lang="ru-RU" sz="1900" b="1" dirty="0">
              <a:solidFill>
                <a:srgbClr val="002060"/>
              </a:solidFill>
              <a:latin typeface="Calibri" pitchFamily="34" charset="0"/>
              <a:cs typeface="+mn-cs"/>
            </a:endParaRPr>
          </a:p>
          <a:p>
            <a:pPr marL="177800" lvl="0" indent="-177800" algn="just" eaLnBrk="0" hangingPunct="0">
              <a:spcBef>
                <a:spcPts val="0"/>
              </a:spcBef>
              <a:buClr>
                <a:srgbClr val="000000"/>
              </a:buClr>
              <a:buSzPct val="100000"/>
              <a:buFontTx/>
              <a:buChar char="•"/>
            </a:pPr>
            <a:r>
              <a:rPr lang="en-GB" sz="1900" dirty="0">
                <a:solidFill>
                  <a:srgbClr val="002060"/>
                </a:solidFill>
                <a:latin typeface="Calibri" pitchFamily="34" charset="0"/>
                <a:cs typeface="+mn-cs"/>
              </a:rPr>
              <a:t>Contracting authority that carries out business activities in the field of water management, energy, transport</a:t>
            </a:r>
            <a:r>
              <a:rPr lang="en-GB" sz="1900" b="1" dirty="0">
                <a:solidFill>
                  <a:srgbClr val="002060"/>
                </a:solidFill>
                <a:latin typeface="Calibri" pitchFamily="34" charset="0"/>
                <a:cs typeface="+mn-cs"/>
              </a:rPr>
              <a:t> </a:t>
            </a:r>
            <a:r>
              <a:rPr lang="en-GB" sz="1900" dirty="0">
                <a:solidFill>
                  <a:srgbClr val="002060"/>
                </a:solidFill>
                <a:latin typeface="Calibri" pitchFamily="34" charset="0"/>
                <a:cs typeface="+mn-cs"/>
              </a:rPr>
              <a:t>and postal services, when it conducts a procurement for the purpose of performing of such activities</a:t>
            </a:r>
            <a:endParaRPr lang="sr-Latn-CS" sz="1900" dirty="0">
              <a:solidFill>
                <a:srgbClr val="002060"/>
              </a:solidFill>
              <a:latin typeface="Calibri" pitchFamily="34" charset="0"/>
              <a:cs typeface="+mn-cs"/>
            </a:endParaRPr>
          </a:p>
          <a:p>
            <a:pPr marL="177800" lvl="0" indent="-177800" algn="just" eaLnBrk="0" hangingPunct="0">
              <a:spcBef>
                <a:spcPts val="0"/>
              </a:spcBef>
              <a:buClr>
                <a:srgbClr val="000000"/>
              </a:buClr>
              <a:buSzPct val="100000"/>
              <a:buFontTx/>
              <a:buChar char="•"/>
            </a:pPr>
            <a:r>
              <a:rPr lang="en-GB" sz="1900" dirty="0">
                <a:solidFill>
                  <a:srgbClr val="002060"/>
                </a:solidFill>
                <a:latin typeface="Calibri" pitchFamily="34" charset="0"/>
                <a:cs typeface="+mn-cs"/>
              </a:rPr>
              <a:t>Persons operating in the areas of water management, energy, transport</a:t>
            </a:r>
            <a:r>
              <a:rPr lang="en-GB" sz="1900" b="1" dirty="0">
                <a:solidFill>
                  <a:srgbClr val="002060"/>
                </a:solidFill>
                <a:latin typeface="Calibri" pitchFamily="34" charset="0"/>
                <a:cs typeface="+mn-cs"/>
              </a:rPr>
              <a:t> </a:t>
            </a:r>
            <a:r>
              <a:rPr lang="en-GB" sz="1900" dirty="0">
                <a:solidFill>
                  <a:srgbClr val="002060"/>
                </a:solidFill>
                <a:latin typeface="Calibri" pitchFamily="34" charset="0"/>
                <a:cs typeface="+mn-cs"/>
              </a:rPr>
              <a:t>and postal services, on the basis of exclusive or special rights</a:t>
            </a:r>
            <a:r>
              <a:rPr lang="ru-RU" sz="1900" dirty="0">
                <a:solidFill>
                  <a:srgbClr val="002060"/>
                </a:solidFill>
                <a:latin typeface="Calibri" pitchFamily="34" charset="0"/>
                <a:cs typeface="+mn-cs"/>
              </a:rPr>
              <a:t>, </a:t>
            </a:r>
            <a:r>
              <a:rPr lang="en-GB" sz="1900" dirty="0">
                <a:solidFill>
                  <a:srgbClr val="002060"/>
                </a:solidFill>
                <a:latin typeface="Calibri" pitchFamily="34" charset="0"/>
                <a:cs typeface="+mn-cs"/>
              </a:rPr>
              <a:t>when they conduct procurement for the purpose of performing such activities</a:t>
            </a:r>
            <a:endParaRPr lang="en-US" sz="1900" dirty="0">
              <a:solidFill>
                <a:srgbClr val="002060"/>
              </a:solidFill>
              <a:latin typeface="Calibri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85061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3351</TotalTime>
  <Words>1606</Words>
  <Application>Microsoft Office PowerPoint</Application>
  <PresentationFormat>On-screen Show (4:3)</PresentationFormat>
  <Paragraphs>240</Paragraphs>
  <Slides>25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27" baseType="lpstr">
      <vt:lpstr>Default Design</vt:lpstr>
      <vt:lpstr>1_Default Design</vt:lpstr>
      <vt:lpstr>REPUBLIC OF SERBIA Negotiating Group for Chapter 5 - Public Procurement</vt:lpstr>
      <vt:lpstr>Slide 2</vt:lpstr>
      <vt:lpstr>Legal Framework</vt:lpstr>
      <vt:lpstr>Legal Framework</vt:lpstr>
      <vt:lpstr>Legal Framework</vt:lpstr>
      <vt:lpstr> Institutional Framework </vt:lpstr>
      <vt:lpstr>Institutional Framework</vt:lpstr>
      <vt:lpstr>Institutional Framework</vt:lpstr>
      <vt:lpstr>Contracting Authorities</vt:lpstr>
      <vt:lpstr> Exemptions from Application of the Law  (Article 7 PPL)</vt:lpstr>
      <vt:lpstr>Public Procurement Procedures</vt:lpstr>
      <vt:lpstr> Centralization of Public Procurements</vt:lpstr>
      <vt:lpstr>Stages of Public Procurement Process</vt:lpstr>
      <vt:lpstr>Implementation of Public Procurement Procedure</vt:lpstr>
      <vt:lpstr>    Relevant Share of Criteria for Awarding Contracts*</vt:lpstr>
      <vt:lpstr> Relevant Share of Criteria according to the type of subject of public procurement*</vt:lpstr>
      <vt:lpstr>Slide 17</vt:lpstr>
      <vt:lpstr>Implementation of Public Procurement Procedure</vt:lpstr>
      <vt:lpstr>Implementation of Public Procurement Procedure</vt:lpstr>
      <vt:lpstr>Models and Instructions  for Implementation of the Law</vt:lpstr>
      <vt:lpstr>Implementation of Contract</vt:lpstr>
      <vt:lpstr>Implementation of Contract</vt:lpstr>
      <vt:lpstr>Reports on Public Procurements</vt:lpstr>
      <vt:lpstr>Further Activities</vt:lpstr>
      <vt:lpstr>   REPUBLIC OF SERBIA Negotiating Group for the Chapter 5 Public Procurement     THANK YOU FOR  YOUR ATTENTION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smajstorovic</dc:creator>
  <cp:lastModifiedBy>spanic</cp:lastModifiedBy>
  <cp:revision>517</cp:revision>
  <cp:lastPrinted>1601-01-01T00:00:00Z</cp:lastPrinted>
  <dcterms:created xsi:type="dcterms:W3CDTF">2013-10-07T14:35:25Z</dcterms:created>
  <dcterms:modified xsi:type="dcterms:W3CDTF">2014-04-30T11:30:37Z</dcterms:modified>
</cp:coreProperties>
</file>