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6"/>
  </p:notesMasterIdLst>
  <p:sldIdLst>
    <p:sldId id="282" r:id="rId2"/>
    <p:sldId id="281" r:id="rId3"/>
    <p:sldId id="293" r:id="rId4"/>
    <p:sldId id="291" r:id="rId5"/>
    <p:sldId id="294" r:id="rId6"/>
    <p:sldId id="300" r:id="rId7"/>
    <p:sldId id="298" r:id="rId8"/>
    <p:sldId id="310" r:id="rId9"/>
    <p:sldId id="295" r:id="rId10"/>
    <p:sldId id="296" r:id="rId11"/>
    <p:sldId id="297" r:id="rId12"/>
    <p:sldId id="312" r:id="rId13"/>
    <p:sldId id="302" r:id="rId14"/>
    <p:sldId id="314" r:id="rId15"/>
    <p:sldId id="303" r:id="rId16"/>
    <p:sldId id="304" r:id="rId17"/>
    <p:sldId id="305" r:id="rId18"/>
    <p:sldId id="316" r:id="rId19"/>
    <p:sldId id="308" r:id="rId20"/>
    <p:sldId id="306" r:id="rId21"/>
    <p:sldId id="318" r:id="rId22"/>
    <p:sldId id="307" r:id="rId23"/>
    <p:sldId id="315" r:id="rId24"/>
    <p:sldId id="317" r:id="rId25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00FF00"/>
    <a:srgbClr val="33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839" autoAdjust="0"/>
  </p:normalViewPr>
  <p:slideViewPr>
    <p:cSldViewPr>
      <p:cViewPr>
        <p:scale>
          <a:sx n="70" d="100"/>
          <a:sy n="70" d="100"/>
        </p:scale>
        <p:origin x="-2814" y="-107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Office_Excel_Worksheet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lrMapOvr bg1="lt1" tx1="dk1" bg2="lt2" tx2="dk2" accent1="accent1" accent2="accent2" accent3="accent3" accent4="accent4" accent5="accent5" accent6="accent6" hlink="hlink" folHlink="folHlink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tx2">
                    <a:lumMod val="40000"/>
                    <a:lumOff val="60000"/>
                  </a:schemeClr>
                </a:gs>
              </a:gsLst>
              <a:lin ang="10800000" scaled="1"/>
            </a:gradFill>
          </c:spPr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00FF00"/>
              </a:solidFill>
            </c:spPr>
          </c:dPt>
          <c:dPt>
            <c:idx val="2"/>
            <c:spPr>
              <a:solidFill>
                <a:srgbClr val="2D2DB9">
                  <a:lumMod val="40000"/>
                  <a:lumOff val="60000"/>
                </a:srgbClr>
              </a:solidFill>
            </c:spPr>
          </c:dPt>
          <c:dLbls>
            <c:dLbl>
              <c:idx val="0"/>
              <c:layout>
                <c:manualLayout>
                  <c:x val="0"/>
                  <c:y val="-4.1666666666666664E-2"/>
                </c:manualLayout>
              </c:layout>
              <c:showVal val="1"/>
            </c:dLbl>
            <c:dLbl>
              <c:idx val="1"/>
              <c:layout>
                <c:manualLayout>
                  <c:x val="2.7777777777777796E-3"/>
                  <c:y val="-4.6296296296296287E-2"/>
                </c:manualLayout>
              </c:layout>
              <c:showVal val="1"/>
            </c:dLbl>
            <c:dLbl>
              <c:idx val="2"/>
              <c:layout>
                <c:manualLayout>
                  <c:x val="2.7777777777778811E-3"/>
                  <c:y val="-4.1666666666666664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>
                    <a:latin typeface="Cambria" pitchFamily="18" charset="0"/>
                  </a:defRPr>
                </a:pPr>
                <a:endParaRPr lang="en-US"/>
              </a:p>
            </c:txPr>
            <c:showVal val="1"/>
          </c:dLbls>
          <c:cat>
            <c:numRef>
              <c:f>Sheet2!$B$2:$D$2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Sheet2!$B$3:$D$3</c:f>
              <c:numCache>
                <c:formatCode>General</c:formatCode>
                <c:ptCount val="3"/>
                <c:pt idx="0">
                  <c:v>135</c:v>
                </c:pt>
                <c:pt idx="1">
                  <c:v>103</c:v>
                </c:pt>
                <c:pt idx="2">
                  <c:v>89</c:v>
                </c:pt>
              </c:numCache>
            </c:numRef>
          </c:val>
        </c:ser>
        <c:dLbls>
          <c:showVal val="1"/>
        </c:dLbls>
        <c:gapWidth val="75"/>
        <c:shape val="box"/>
        <c:axId val="85640320"/>
        <c:axId val="85641856"/>
        <c:axId val="0"/>
      </c:bar3DChart>
      <c:catAx>
        <c:axId val="8564032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600" b="1">
                <a:latin typeface="Cambria" pitchFamily="18" charset="0"/>
              </a:defRPr>
            </a:pPr>
            <a:endParaRPr lang="en-US"/>
          </a:p>
        </c:txPr>
        <c:crossAx val="85641856"/>
        <c:crosses val="autoZero"/>
        <c:auto val="1"/>
        <c:lblAlgn val="ctr"/>
        <c:lblOffset val="100"/>
      </c:catAx>
      <c:valAx>
        <c:axId val="85641856"/>
        <c:scaling>
          <c:orientation val="minMax"/>
        </c:scaling>
        <c:axPos val="l"/>
        <c:numFmt formatCode="General" sourceLinked="1"/>
        <c:majorTickMark val="none"/>
        <c:tickLblPos val="nextTo"/>
        <c:crossAx val="85640320"/>
        <c:crosses val="autoZero"/>
        <c:crossBetween val="between"/>
      </c:valAx>
    </c:plotArea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2.7779787974628718E-2"/>
          <c:y val="0.10360139939350986"/>
          <c:w val="0.64780786334647855"/>
          <c:h val="0.78457689706172662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solidFill>
                <a:srgbClr val="00FF00"/>
              </a:solidFill>
            </c:spPr>
          </c:dPt>
          <c:dPt>
            <c:idx val="1"/>
            <c:explosion val="23"/>
          </c:dPt>
          <c:dLbls>
            <c:dLbl>
              <c:idx val="0"/>
              <c:layout>
                <c:manualLayout>
                  <c:x val="2.4010583941233843E-2"/>
                  <c:y val="-0.69964529711221379"/>
                </c:manualLayout>
              </c:layout>
              <c:showPercent val="1"/>
            </c:dLbl>
            <c:dLbl>
              <c:idx val="1"/>
              <c:layout>
                <c:manualLayout>
                  <c:x val="-7.1441348514792946E-2"/>
                  <c:y val="5.2018343576350115E-2"/>
                </c:manualLayout>
              </c:layout>
              <c:showPercent val="1"/>
            </c:dLbl>
            <c:txPr>
              <a:bodyPr/>
              <a:lstStyle/>
              <a:p>
                <a:pPr>
                  <a:defRPr sz="1800" b="1">
                    <a:latin typeface="Cambria" pitchFamily="18" charset="0"/>
                  </a:defRPr>
                </a:pPr>
                <a:endParaRPr lang="en-US"/>
              </a:p>
            </c:txPr>
            <c:showPercent val="1"/>
          </c:dLbls>
          <c:cat>
            <c:strRef>
              <c:f>Sheet1!$C$3:$D$3</c:f>
              <c:strCache>
                <c:ptCount val="2"/>
                <c:pt idx="0">
                  <c:v>Confirmed decisions</c:v>
                </c:pt>
                <c:pt idx="1">
                  <c:v>Adopted complaints</c:v>
                </c:pt>
              </c:strCache>
            </c:strRef>
          </c:cat>
          <c:val>
            <c:numRef>
              <c:f>Sheet1!$C$4:$D$4</c:f>
              <c:numCache>
                <c:formatCode>General</c:formatCode>
                <c:ptCount val="2"/>
                <c:pt idx="0">
                  <c:v>98</c:v>
                </c:pt>
                <c:pt idx="1">
                  <c:v>14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2000" b="1">
                <a:latin typeface="Cambria" pitchFamily="18" charset="0"/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2000" b="1">
                <a:latin typeface="Cambria" pitchFamily="18" charset="0"/>
              </a:defRPr>
            </a:pPr>
            <a:endParaRPr lang="en-US"/>
          </a:p>
        </c:txPr>
      </c:legendEntry>
      <c:layout>
        <c:manualLayout>
          <c:xMode val="edge"/>
          <c:yMode val="edge"/>
          <c:x val="0.64175667535411474"/>
          <c:y val="0.3112660239294997"/>
          <c:w val="0.34674103489010899"/>
          <c:h val="0.46378114572916362"/>
        </c:manualLayout>
      </c:layout>
      <c:txPr>
        <a:bodyPr/>
        <a:lstStyle/>
        <a:p>
          <a:pPr>
            <a:defRPr sz="2000">
              <a:latin typeface="Cambria" pitchFamily="18" charset="0"/>
            </a:defRPr>
          </a:pPr>
          <a:endParaRPr lang="en-US"/>
        </a:p>
      </c:txPr>
    </c:legend>
    <c:plotVisOnly val="1"/>
    <c:dispBlanksAs val="zero"/>
  </c:chart>
  <c:externalData r:id="rId2"/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0.7156</cdr:x>
      <cdr:y>0.10121</cdr:y>
    </cdr:from>
    <cdr:to>
      <cdr:x>0.9156</cdr:x>
      <cdr:y>0.24703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616624" y="312741"/>
          <a:ext cx="1569774" cy="4505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sr-Latn-RS" sz="2400" b="1" dirty="0">
              <a:latin typeface="Cambria" pitchFamily="18" charset="0"/>
            </a:rPr>
            <a:t>2013</a:t>
          </a:r>
          <a:endParaRPr lang="sr-Cyrl-RS" sz="2400" b="1" dirty="0">
            <a:latin typeface="Cambria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24579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24580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5125" cy="1248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bs-Latn-BA" noProof="0" smtClean="0"/>
          </a:p>
        </p:txBody>
      </p:sp>
    </p:spTree>
    <p:extLst>
      <p:ext uri="{BB962C8B-B14F-4D97-AF65-F5344CB8AC3E}">
        <p14:creationId xmlns:p14="http://schemas.microsoft.com/office/powerpoint/2010/main" xmlns="" val="35456656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14225588" y="-11796713"/>
            <a:ext cx="16649701" cy="12488863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25604" name="Header Placeholder 3"/>
          <p:cNvSpPr>
            <a:spLocks noGrp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5605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684120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bs-Latn-BA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41526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9701" cy="1248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46673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9701" cy="1248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492805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9701" cy="1248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993575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14225588" y="-11796713"/>
            <a:ext cx="16649701" cy="12488863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8677" name="Header Placeholder 5"/>
          <p:cNvSpPr>
            <a:spLocks noGrp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07078-3FB8-4F86-BE3A-06B07CF018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41163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48ECC-5239-49A2-9303-5ACF4ECDDA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5433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128588"/>
            <a:ext cx="2055813" cy="5992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6625" cy="5992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786AD-CC74-49A7-84AD-F372358647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9778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C729A-25C9-46DE-840E-FAFCF02D35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2336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C28D4-E86E-4957-A5F7-BCC456397A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7376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B6506-1E0C-4D08-B73F-EE41F5FFEF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7311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1E718-8A90-42F9-866B-400AEB4363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86628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47C39-2B4D-44FD-8BD6-E845E2BCE7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81804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BD6B8-7101-442D-BA15-0DFA558BB8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4367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7DDFB-B9EA-4E76-8805-F106E38853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82564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668F4-562E-45E0-BFDF-8D9B0B3CE2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52775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4838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4838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3175"/>
            <a:ext cx="21288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1288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0A2A212-77A7-466F-A238-EB1D675BDC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564" r="12778" b="3596"/>
          <a:stretch>
            <a:fillRect/>
          </a:stretch>
        </p:blipFill>
        <p:spPr bwMode="auto">
          <a:xfrm>
            <a:off x="219075" y="150813"/>
            <a:ext cx="627063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 l="12564" r="12778" b="359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ctrTitle"/>
          </p:nvPr>
        </p:nvSpPr>
        <p:spPr>
          <a:xfrm>
            <a:off x="1043608" y="404664"/>
            <a:ext cx="7705105" cy="1944216"/>
          </a:xfrm>
        </p:spPr>
        <p:txBody>
          <a:bodyPr/>
          <a:lstStyle/>
          <a:p>
            <a:pPr eaLnBrk="1" hangingPunct="1"/>
            <a:r>
              <a:rPr lang="en-US" altLang="en-US" sz="2000" b="1" dirty="0" smtClean="0">
                <a:solidFill>
                  <a:srgbClr val="222A35"/>
                </a:solidFill>
                <a:latin typeface="Cambria" panose="02040503050406030204" pitchFamily="18" charset="0"/>
              </a:rPr>
              <a:t>REPUBLIC OF SERBIA</a:t>
            </a:r>
            <a:br>
              <a:rPr lang="en-US" altLang="en-US" sz="2000" b="1" dirty="0" smtClean="0">
                <a:solidFill>
                  <a:srgbClr val="222A35"/>
                </a:solidFill>
                <a:latin typeface="Cambria" panose="02040503050406030204" pitchFamily="18" charset="0"/>
              </a:rPr>
            </a:br>
            <a:r>
              <a:rPr lang="en-US" altLang="en-US" sz="2000" b="1" dirty="0" smtClean="0">
                <a:solidFill>
                  <a:srgbClr val="222A35"/>
                </a:solidFill>
                <a:latin typeface="Cambria" panose="02040503050406030204" pitchFamily="18" charset="0"/>
              </a:rPr>
              <a:t>Negotiating Group for the Chapter</a:t>
            </a:r>
            <a:r>
              <a:rPr lang="sr-Latn-RS" altLang="en-US" sz="2000" b="1" dirty="0" smtClean="0">
                <a:solidFill>
                  <a:srgbClr val="222A35"/>
                </a:solidFill>
                <a:latin typeface="Cambria" panose="02040503050406030204" pitchFamily="18" charset="0"/>
              </a:rPr>
              <a:t> 5-Public </a:t>
            </a:r>
            <a:r>
              <a:rPr lang="en-US" altLang="en-US" sz="2000" b="1" dirty="0" smtClean="0">
                <a:solidFill>
                  <a:srgbClr val="222A35"/>
                </a:solidFill>
                <a:latin typeface="Cambria" panose="02040503050406030204" pitchFamily="18" charset="0"/>
              </a:rPr>
              <a:t>P</a:t>
            </a:r>
            <a:r>
              <a:rPr lang="sr-Latn-RS" altLang="en-US" sz="2000" b="1" dirty="0" smtClean="0">
                <a:solidFill>
                  <a:srgbClr val="222A35"/>
                </a:solidFill>
                <a:latin typeface="Cambria" panose="02040503050406030204" pitchFamily="18" charset="0"/>
              </a:rPr>
              <a:t>rocurement</a:t>
            </a:r>
            <a:endParaRPr lang="en-US" altLang="en-US" sz="2000" b="1" i="1" dirty="0" smtClean="0">
              <a:solidFill>
                <a:srgbClr val="222A35"/>
              </a:solidFill>
              <a:latin typeface="Cambria" panose="02040503050406030204" pitchFamily="18" charset="0"/>
            </a:endParaRPr>
          </a:p>
        </p:txBody>
      </p:sp>
      <p:sp>
        <p:nvSpPr>
          <p:cNvPr id="2051" name="Subtitle 4"/>
          <p:cNvSpPr>
            <a:spLocks noGrp="1"/>
          </p:cNvSpPr>
          <p:nvPr>
            <p:ph type="subTitle" idx="1"/>
          </p:nvPr>
        </p:nvSpPr>
        <p:spPr>
          <a:xfrm>
            <a:off x="1122363" y="3700463"/>
            <a:ext cx="6858000" cy="1331912"/>
          </a:xfrm>
        </p:spPr>
        <p:txBody>
          <a:bodyPr/>
          <a:lstStyle/>
          <a:p>
            <a:pPr eaLnBrk="1" hangingPunct="1"/>
            <a:r>
              <a:rPr lang="en-US" altLang="en-US" sz="2400" b="1" dirty="0" smtClean="0">
                <a:latin typeface="Cambria" pitchFamily="18" charset="0"/>
              </a:rPr>
              <a:t>Bilateral Screening</a:t>
            </a:r>
            <a:r>
              <a:rPr lang="en-US" altLang="en-US" sz="2400" b="1" dirty="0" smtClean="0">
                <a:solidFill>
                  <a:srgbClr val="222A35"/>
                </a:solidFill>
                <a:latin typeface="Cambria" pitchFamily="18" charset="0"/>
              </a:rPr>
              <a:t>: </a:t>
            </a:r>
            <a:r>
              <a:rPr lang="en-US" altLang="en-US" sz="2400" b="1" dirty="0" smtClean="0">
                <a:latin typeface="Cambria" pitchFamily="18" charset="0"/>
              </a:rPr>
              <a:t>Chapter</a:t>
            </a:r>
            <a:r>
              <a:rPr lang="en-US" altLang="en-US" sz="2400" dirty="0" smtClean="0">
                <a:latin typeface="Cambria" pitchFamily="18" charset="0"/>
              </a:rPr>
              <a:t> </a:t>
            </a:r>
            <a:r>
              <a:rPr lang="sr-Latn-RS" altLang="en-US" sz="2400" b="1" dirty="0" smtClean="0">
                <a:solidFill>
                  <a:srgbClr val="222A35"/>
                </a:solidFill>
                <a:latin typeface="Cambria" pitchFamily="18" charset="0"/>
              </a:rPr>
              <a:t>5</a:t>
            </a:r>
            <a:endParaRPr lang="en-US" altLang="en-US" sz="2400" b="1" dirty="0" smtClean="0">
              <a:solidFill>
                <a:srgbClr val="222A35"/>
              </a:solidFill>
              <a:latin typeface="Cambria" pitchFamily="18" charset="0"/>
            </a:endParaRPr>
          </a:p>
          <a:p>
            <a:pPr eaLnBrk="1" hangingPunct="1"/>
            <a:r>
              <a:rPr lang="en-US" altLang="en-US" sz="2400" b="1" dirty="0" smtClean="0">
                <a:solidFill>
                  <a:srgbClr val="222A35"/>
                </a:solidFill>
                <a:latin typeface="Cambria" pitchFamily="18" charset="0"/>
              </a:rPr>
              <a:t>PRESENTATION OF THE REPUBLIC OF SERBIA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2843213" y="5900738"/>
            <a:ext cx="3376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b="1" dirty="0">
                <a:solidFill>
                  <a:srgbClr val="222A35"/>
                </a:solidFill>
                <a:latin typeface="Cambria" pitchFamily="18" charset="0"/>
              </a:rPr>
              <a:t>      Brussels, </a:t>
            </a:r>
            <a:r>
              <a:rPr lang="sr-Latn-RS" altLang="en-US" b="1" dirty="0" smtClean="0">
                <a:solidFill>
                  <a:srgbClr val="222A35"/>
                </a:solidFill>
                <a:latin typeface="Cambria" pitchFamily="18" charset="0"/>
              </a:rPr>
              <a:t>13</a:t>
            </a:r>
            <a:r>
              <a:rPr lang="en-US" altLang="en-US" b="1" baseline="30000" dirty="0" err="1" smtClean="0">
                <a:solidFill>
                  <a:srgbClr val="222A35"/>
                </a:solidFill>
                <a:latin typeface="Cambria" pitchFamily="18" charset="0"/>
              </a:rPr>
              <a:t>th</a:t>
            </a:r>
            <a:r>
              <a:rPr lang="en-US" altLang="en-US" b="1" dirty="0" smtClean="0">
                <a:solidFill>
                  <a:srgbClr val="222A35"/>
                </a:solidFill>
                <a:latin typeface="Cambria" pitchFamily="18" charset="0"/>
              </a:rPr>
              <a:t> </a:t>
            </a:r>
            <a:r>
              <a:rPr lang="sr-Latn-RS" altLang="en-US" b="1" dirty="0" smtClean="0">
                <a:solidFill>
                  <a:srgbClr val="222A35"/>
                </a:solidFill>
                <a:latin typeface="Cambria" pitchFamily="18" charset="0"/>
              </a:rPr>
              <a:t>May </a:t>
            </a:r>
            <a:r>
              <a:rPr lang="en-US" altLang="en-US" b="1" dirty="0" smtClean="0">
                <a:solidFill>
                  <a:srgbClr val="222A35"/>
                </a:solidFill>
                <a:latin typeface="Cambria" pitchFamily="18" charset="0"/>
              </a:rPr>
              <a:t>201</a:t>
            </a:r>
            <a:r>
              <a:rPr lang="sr-Latn-RS" altLang="en-US" b="1" dirty="0" smtClean="0">
                <a:solidFill>
                  <a:srgbClr val="222A35"/>
                </a:solidFill>
                <a:latin typeface="Cambria" pitchFamily="18" charset="0"/>
              </a:rPr>
              <a:t>4</a:t>
            </a:r>
            <a:endParaRPr lang="en-US" altLang="en-US" b="1" dirty="0">
              <a:solidFill>
                <a:srgbClr val="222A35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755576" y="128588"/>
            <a:ext cx="8388424" cy="1433512"/>
          </a:xfrm>
        </p:spPr>
        <p:txBody>
          <a:bodyPr/>
          <a:lstStyle/>
          <a:p>
            <a:r>
              <a:rPr lang="en-GB" altLang="en-US" sz="3600" b="1" dirty="0" smtClean="0">
                <a:latin typeface="Cambria" panose="02040503050406030204" pitchFamily="18" charset="0"/>
              </a:rPr>
              <a:t/>
            </a:r>
            <a:br>
              <a:rPr lang="en-GB" altLang="en-US" sz="3600" b="1" dirty="0" smtClean="0">
                <a:latin typeface="Cambria" panose="02040503050406030204" pitchFamily="18" charset="0"/>
              </a:rPr>
            </a:br>
            <a:r>
              <a:rPr lang="en-GB" altLang="en-US" sz="3600" b="1" dirty="0" smtClean="0">
                <a:latin typeface="Cambria" panose="02040503050406030204" pitchFamily="18" charset="0"/>
              </a:rPr>
              <a:t>Protection </a:t>
            </a:r>
            <a:r>
              <a:rPr lang="en-GB" altLang="en-US" sz="3600" b="1" dirty="0">
                <a:latin typeface="Cambria" panose="02040503050406030204" pitchFamily="18" charset="0"/>
              </a:rPr>
              <a:t>of </a:t>
            </a:r>
            <a:r>
              <a:rPr lang="en-GB" altLang="en-US" sz="3600" b="1" dirty="0" smtClean="0">
                <a:latin typeface="Cambria" panose="02040503050406030204" pitchFamily="18" charset="0"/>
              </a:rPr>
              <a:t>Rights</a:t>
            </a:r>
            <a:r>
              <a:rPr lang="sr-Latn-RS" altLang="en-US" sz="4000" b="1" dirty="0">
                <a:latin typeface="Cambria" panose="02040503050406030204" pitchFamily="18" charset="0"/>
              </a:rPr>
              <a:t> </a:t>
            </a:r>
            <a:r>
              <a:rPr lang="en-GB" altLang="en-US" sz="3600" b="1" dirty="0" smtClean="0">
                <a:latin typeface="Cambria" panose="02040503050406030204" pitchFamily="18" charset="0"/>
              </a:rPr>
              <a:t>Procedure </a:t>
            </a:r>
            <a:br>
              <a:rPr lang="en-GB" altLang="en-US" sz="3600" b="1" dirty="0" smtClean="0">
                <a:latin typeface="Cambria" panose="02040503050406030204" pitchFamily="18" charset="0"/>
              </a:rPr>
            </a:br>
            <a:r>
              <a:rPr lang="sr-Latn-RS" altLang="en-US" sz="3600" dirty="0" smtClean="0">
                <a:latin typeface="Cambria" panose="02040503050406030204" pitchFamily="18" charset="0"/>
              </a:rPr>
              <a:t>- </a:t>
            </a:r>
            <a:r>
              <a:rPr lang="en-GB" altLang="en-US" sz="3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First Instance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:</a:t>
            </a:r>
            <a:r>
              <a:rPr lang="en-US" altLang="en-US" sz="3600" dirty="0" smtClean="0">
                <a:latin typeface="Cambria" panose="02040503050406030204" pitchFamily="18" charset="0"/>
              </a:rPr>
              <a:t> </a:t>
            </a:r>
            <a:r>
              <a:rPr lang="en-GB" altLang="en-US" sz="3600" dirty="0">
                <a:latin typeface="Cambria" panose="02040503050406030204" pitchFamily="18" charset="0"/>
              </a:rPr>
              <a:t>C</a:t>
            </a:r>
            <a:r>
              <a:rPr lang="en-GB" altLang="en-US" sz="3600" dirty="0" smtClean="0">
                <a:latin typeface="Cambria" panose="02040503050406030204" pitchFamily="18" charset="0"/>
              </a:rPr>
              <a:t>ontracting </a:t>
            </a:r>
            <a:r>
              <a:rPr lang="en-GB" altLang="en-US" sz="3600" dirty="0">
                <a:latin typeface="Cambria" panose="02040503050406030204" pitchFamily="18" charset="0"/>
              </a:rPr>
              <a:t>A</a:t>
            </a:r>
            <a:r>
              <a:rPr lang="en-GB" altLang="en-US" sz="3600" dirty="0" smtClean="0">
                <a:latin typeface="Cambria" panose="02040503050406030204" pitchFamily="18" charset="0"/>
              </a:rPr>
              <a:t>uthority 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(Article 153 PPL) -</a:t>
            </a:r>
            <a:endParaRPr lang="sr-Latn-RS" altLang="en-US" sz="3600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4838" cy="4521200"/>
          </a:xfrm>
        </p:spPr>
        <p:txBody>
          <a:bodyPr/>
          <a:lstStyle/>
          <a:p>
            <a:pPr algn="just">
              <a:buFont typeface="Arial" charset="0"/>
              <a:buChar char="•"/>
            </a:pPr>
            <a:endParaRPr lang="sr-Latn-RS" altLang="en-US" sz="2400" dirty="0" smtClean="0"/>
          </a:p>
          <a:p>
            <a:pPr algn="just">
              <a:buFont typeface="Wingdings" pitchFamily="2" charset="2"/>
              <a:buChar char="Ø"/>
            </a:pPr>
            <a:r>
              <a:rPr lang="en-US" altLang="en-US" sz="2000" dirty="0" smtClean="0">
                <a:latin typeface="Cambria" panose="02040503050406030204" pitchFamily="18" charset="0"/>
              </a:rPr>
              <a:t>Within </a:t>
            </a:r>
            <a:r>
              <a:rPr lang="en-US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5 days </a:t>
            </a:r>
            <a:r>
              <a:rPr lang="en-US" altLang="en-US" sz="2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from the day it received </a:t>
            </a:r>
            <a:r>
              <a:rPr lang="en-US" altLang="en-US" sz="2000" dirty="0" smtClean="0">
                <a:latin typeface="Cambria" panose="02040503050406030204" pitchFamily="18" charset="0"/>
              </a:rPr>
              <a:t>a timely submitted</a:t>
            </a:r>
            <a:r>
              <a:rPr lang="en-US" altLang="en-US" sz="20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2000" dirty="0" smtClean="0">
                <a:latin typeface="Cambria" panose="02040503050406030204" pitchFamily="18" charset="0"/>
              </a:rPr>
              <a:t>request for the protection of rights, the contracting authority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:</a:t>
            </a:r>
          </a:p>
          <a:p>
            <a:pPr lvl="1" algn="just">
              <a:buFont typeface="Arial" pitchFamily="34" charset="0"/>
              <a:buChar char="•"/>
            </a:pPr>
            <a:r>
              <a:rPr lang="en-GB" altLang="en-US" sz="2000" b="1" dirty="0" smtClean="0">
                <a:latin typeface="Cambria" panose="02040503050406030204" pitchFamily="18" charset="0"/>
              </a:rPr>
              <a:t>Accepts the request</a:t>
            </a:r>
            <a:r>
              <a:rPr lang="en-GB" altLang="en-US" sz="2000" dirty="0" smtClean="0">
                <a:latin typeface="Cambria" panose="02040503050406030204" pitchFamily="18" charset="0"/>
              </a:rPr>
              <a:t> for the protection of rights</a:t>
            </a:r>
            <a:endParaRPr lang="sr-Latn-RS" altLang="en-US" sz="2000" dirty="0" smtClean="0">
              <a:latin typeface="Cambria" panose="02040503050406030204" pitchFamily="18" charset="0"/>
            </a:endParaRPr>
          </a:p>
          <a:p>
            <a:pPr marL="457200" lvl="1" indent="0" algn="just"/>
            <a:r>
              <a:rPr lang="sr-Latn-RS" altLang="en-US" sz="2000" dirty="0" smtClean="0">
                <a:latin typeface="Cambria" panose="02040503050406030204" pitchFamily="18" charset="0"/>
              </a:rPr>
              <a:t>     </a:t>
            </a:r>
            <a:r>
              <a:rPr lang="en-US" altLang="en-US" sz="2000" dirty="0" smtClean="0">
                <a:latin typeface="Cambria" panose="02040503050406030204" pitchFamily="18" charset="0"/>
              </a:rPr>
              <a:t>				</a:t>
            </a:r>
            <a:r>
              <a:rPr lang="en-GB" altLang="en-US" sz="2000" dirty="0" smtClean="0">
                <a:latin typeface="Cambria" panose="02040503050406030204" pitchFamily="18" charset="0"/>
              </a:rPr>
              <a:t>or</a:t>
            </a:r>
            <a:endParaRPr lang="sr-Latn-RS" altLang="en-US" sz="2000" dirty="0" smtClean="0">
              <a:latin typeface="Cambria" panose="02040503050406030204" pitchFamily="18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en-GB" altLang="en-US" sz="2000" b="1" dirty="0" smtClean="0">
                <a:latin typeface="Cambria" panose="02040503050406030204" pitchFamily="18" charset="0"/>
              </a:rPr>
              <a:t>Submits a respond to the request</a:t>
            </a:r>
            <a:r>
              <a:rPr lang="en-GB" altLang="en-US" sz="2000" dirty="0" smtClean="0">
                <a:latin typeface="Cambria" panose="02040503050406030204" pitchFamily="18" charset="0"/>
              </a:rPr>
              <a:t> for the protection of rights and all documents from the public procurement procedure to the Republic Commission to decide upon </a:t>
            </a:r>
          </a:p>
          <a:p>
            <a:pPr marL="457200" lvl="1" indent="0" algn="just"/>
            <a:endParaRPr lang="en-GB" altLang="en-US" sz="2000" dirty="0" smtClean="0">
              <a:latin typeface="Cambria" panose="02040503050406030204" pitchFamily="18" charset="0"/>
            </a:endParaRPr>
          </a:p>
          <a:p>
            <a:pPr marL="273050" lvl="1" indent="-27305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sz="2000" dirty="0" smtClean="0">
                <a:latin typeface="Cambria" pitchFamily="18" charset="0"/>
              </a:rPr>
              <a:t>Request </a:t>
            </a:r>
            <a:r>
              <a:rPr lang="en-US" altLang="en-US" sz="2000" dirty="0">
                <a:latin typeface="Cambria" pitchFamily="18" charset="0"/>
              </a:rPr>
              <a:t>for the protection of rights </a:t>
            </a:r>
            <a:r>
              <a:rPr lang="en-US" altLang="en-US" sz="2000" b="1" dirty="0" smtClean="0">
                <a:latin typeface="Cambria" pitchFamily="18" charset="0"/>
              </a:rPr>
              <a:t>suspends </a:t>
            </a:r>
            <a:r>
              <a:rPr lang="en-US" altLang="en-US" sz="2000" b="1" dirty="0">
                <a:latin typeface="Cambria" pitchFamily="18" charset="0"/>
              </a:rPr>
              <a:t>further activities of contracting authority </a:t>
            </a:r>
            <a:r>
              <a:rPr lang="en-US" altLang="en-US" sz="2000" dirty="0">
                <a:latin typeface="Cambria" pitchFamily="18" charset="0"/>
              </a:rPr>
              <a:t>in public procurement procedure, until decision is made upon </a:t>
            </a:r>
            <a:r>
              <a:rPr lang="en-US" altLang="en-US" sz="2000" dirty="0" smtClean="0">
                <a:latin typeface="Cambria" pitchFamily="18" charset="0"/>
              </a:rPr>
              <a:t>submitted </a:t>
            </a:r>
            <a:r>
              <a:rPr lang="en-US" altLang="en-US" sz="2000" dirty="0">
                <a:latin typeface="Cambria" pitchFamily="18" charset="0"/>
              </a:rPr>
              <a:t>request for the protection of </a:t>
            </a:r>
            <a:r>
              <a:rPr lang="en-US" altLang="en-US" sz="2000" dirty="0" smtClean="0">
                <a:latin typeface="Cambria" pitchFamily="18" charset="0"/>
              </a:rPr>
              <a:t>rights</a:t>
            </a:r>
            <a:r>
              <a:rPr lang="sr-Latn-RS" altLang="en-US" sz="2000" dirty="0" smtClean="0">
                <a:latin typeface="Cambria" pitchFamily="18" charset="0"/>
              </a:rPr>
              <a:t> (Article 150 PPL)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11560" y="128588"/>
            <a:ext cx="8532440" cy="1433512"/>
          </a:xfrm>
        </p:spPr>
        <p:txBody>
          <a:bodyPr/>
          <a:lstStyle/>
          <a:p>
            <a:r>
              <a:rPr lang="en-GB" altLang="en-US" sz="3500" b="1" dirty="0" smtClean="0">
                <a:latin typeface="Cambria" panose="02040503050406030204" pitchFamily="18" charset="0"/>
              </a:rPr>
              <a:t>Protection </a:t>
            </a:r>
            <a:r>
              <a:rPr lang="en-GB" altLang="en-US" sz="3500" b="1" dirty="0">
                <a:latin typeface="Cambria" panose="02040503050406030204" pitchFamily="18" charset="0"/>
              </a:rPr>
              <a:t>of </a:t>
            </a:r>
            <a:r>
              <a:rPr lang="en-GB" altLang="en-US" sz="3500" b="1" dirty="0" smtClean="0">
                <a:latin typeface="Cambria" panose="02040503050406030204" pitchFamily="18" charset="0"/>
              </a:rPr>
              <a:t>Rights Procedure </a:t>
            </a:r>
            <a:br>
              <a:rPr lang="en-GB" altLang="en-US" sz="3500" b="1" dirty="0" smtClean="0">
                <a:latin typeface="Cambria" panose="02040503050406030204" pitchFamily="18" charset="0"/>
              </a:rPr>
            </a:br>
            <a:r>
              <a:rPr lang="sr-Latn-RS" altLang="en-US" sz="3500" dirty="0" smtClean="0">
                <a:latin typeface="Cambria" panose="02040503050406030204" pitchFamily="18" charset="0"/>
              </a:rPr>
              <a:t>- </a:t>
            </a:r>
            <a:r>
              <a:rPr lang="en-GB" altLang="en-US" sz="3500" dirty="0" smtClean="0">
                <a:solidFill>
                  <a:schemeClr val="tx1"/>
                </a:solidFill>
                <a:latin typeface="Cambria" panose="02040503050406030204" pitchFamily="18" charset="0"/>
              </a:rPr>
              <a:t>Second Instance</a:t>
            </a:r>
            <a:r>
              <a:rPr lang="sr-Latn-RS" altLang="en-US" sz="3500" dirty="0" smtClean="0">
                <a:latin typeface="Cambria" panose="02040503050406030204" pitchFamily="18" charset="0"/>
              </a:rPr>
              <a:t>:</a:t>
            </a:r>
            <a:r>
              <a:rPr lang="en-US" altLang="en-US" sz="3500" dirty="0" smtClean="0">
                <a:latin typeface="Cambria" panose="02040503050406030204" pitchFamily="18" charset="0"/>
              </a:rPr>
              <a:t> Republic Commission </a:t>
            </a:r>
            <a:r>
              <a:rPr lang="sr-Latn-RS" altLang="en-US" sz="3500" dirty="0" smtClean="0">
                <a:latin typeface="Cambria" panose="02040503050406030204" pitchFamily="18" charset="0"/>
              </a:rPr>
              <a:t>(Article 15</a:t>
            </a:r>
            <a:r>
              <a:rPr lang="en-US" altLang="en-US" sz="3500" dirty="0" smtClean="0">
                <a:latin typeface="Cambria" panose="02040503050406030204" pitchFamily="18" charset="0"/>
              </a:rPr>
              <a:t>4 and 157</a:t>
            </a:r>
            <a:r>
              <a:rPr lang="sr-Latn-RS" altLang="en-US" sz="3500" dirty="0" smtClean="0">
                <a:latin typeface="Cambria" panose="02040503050406030204" pitchFamily="18" charset="0"/>
              </a:rPr>
              <a:t> PPL) -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4838" cy="442059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endParaRPr lang="sr-Latn-RS" altLang="en-US" sz="2400" dirty="0" smtClean="0"/>
          </a:p>
          <a:p>
            <a:pPr algn="just">
              <a:buFont typeface="Wingdings" pitchFamily="2" charset="2"/>
              <a:buChar char="Ø"/>
            </a:pPr>
            <a:r>
              <a:rPr lang="en-US" altLang="en-US" sz="2400" dirty="0" smtClean="0">
                <a:latin typeface="Cambria" pitchFamily="18" charset="0"/>
              </a:rPr>
              <a:t>Republic Commission</a:t>
            </a:r>
            <a:r>
              <a:rPr lang="sr-Latn-RS" altLang="en-US" sz="2400" dirty="0" smtClean="0">
                <a:latin typeface="Cambria" pitchFamily="18" charset="0"/>
              </a:rPr>
              <a:t>:</a:t>
            </a:r>
            <a:r>
              <a:rPr lang="en-US" altLang="en-US" sz="2400" dirty="0" smtClean="0">
                <a:latin typeface="Cambria" pitchFamily="18" charset="0"/>
              </a:rPr>
              <a:t> </a:t>
            </a:r>
            <a:endParaRPr lang="sr-Latn-RS" altLang="en-US" sz="2400" dirty="0" smtClean="0">
              <a:latin typeface="Cambria" pitchFamily="18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en-GB" altLang="en-US" sz="2000" b="1" dirty="0" smtClean="0">
                <a:latin typeface="Cambria" pitchFamily="18" charset="0"/>
              </a:rPr>
              <a:t>Before it makes a decision, </a:t>
            </a:r>
            <a:r>
              <a:rPr lang="en-US" altLang="en-US" sz="2000" dirty="0" smtClean="0">
                <a:latin typeface="Cambria" pitchFamily="18" charset="0"/>
              </a:rPr>
              <a:t>may require additional documents, data, explanations and opinions from the contracting authority, claimant or other participants in the procedure and the Public Procurement Office</a:t>
            </a:r>
            <a:endParaRPr lang="sr-Latn-RS" altLang="en-US" sz="2000" dirty="0" smtClean="0">
              <a:latin typeface="Cambria" pitchFamily="18" charset="0"/>
            </a:endParaRP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US" altLang="en-US" sz="2000" b="1" dirty="0" smtClean="0">
                <a:latin typeface="Cambria" pitchFamily="18" charset="0"/>
              </a:rPr>
              <a:t>Decides on all allegations </a:t>
            </a:r>
            <a:r>
              <a:rPr lang="en-US" altLang="en-US" sz="2000" dirty="0" smtClean="0">
                <a:latin typeface="Cambria" pitchFamily="18" charset="0"/>
              </a:rPr>
              <a:t>within the scope of the submitted request for the protection of rights </a:t>
            </a:r>
            <a:endParaRPr lang="sr-Latn-RS" altLang="en-US" sz="2000" dirty="0" smtClean="0">
              <a:latin typeface="Cambria" pitchFamily="18" charset="0"/>
            </a:endParaRP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GB" altLang="en-US" sz="2000" b="1" i="1" dirty="0">
                <a:latin typeface="Cambria" pitchFamily="18" charset="0"/>
              </a:rPr>
              <a:t>E</a:t>
            </a:r>
            <a:r>
              <a:rPr lang="en-GB" altLang="en-US" sz="2000" b="1" i="1" dirty="0" smtClean="0">
                <a:latin typeface="Cambria" pitchFamily="18" charset="0"/>
              </a:rPr>
              <a:t>x officio </a:t>
            </a:r>
            <a:r>
              <a:rPr lang="en-GB" altLang="en-US" sz="2000" dirty="0" smtClean="0">
                <a:latin typeface="Cambria" pitchFamily="18" charset="0"/>
              </a:rPr>
              <a:t>establishes whether all legal requirements for conducting of a public procurement procedure have been met; whether there was a violation of the law, due to which the contract may be annulled, or that the contract is null and void</a:t>
            </a:r>
            <a:endParaRPr lang="sr-Latn-RS" altLang="en-US" sz="2000" dirty="0" smtClean="0">
              <a:latin typeface="Cambria" pitchFamily="18" charset="0"/>
            </a:endParaRPr>
          </a:p>
          <a:p>
            <a:pPr algn="just">
              <a:buFont typeface="Arial" charset="0"/>
              <a:buChar char="•"/>
            </a:pPr>
            <a:endParaRPr lang="sr-Latn-RS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11560" y="128588"/>
            <a:ext cx="8424936" cy="1433512"/>
          </a:xfrm>
        </p:spPr>
        <p:txBody>
          <a:bodyPr/>
          <a:lstStyle/>
          <a:p>
            <a:r>
              <a:rPr lang="en-GB" altLang="en-US" sz="3600" b="1" dirty="0" smtClean="0">
                <a:latin typeface="Cambria" panose="02040503050406030204" pitchFamily="18" charset="0"/>
              </a:rPr>
              <a:t>Protection </a:t>
            </a:r>
            <a:r>
              <a:rPr lang="en-GB" altLang="en-US" sz="3600" b="1" dirty="0">
                <a:latin typeface="Cambria" panose="02040503050406030204" pitchFamily="18" charset="0"/>
              </a:rPr>
              <a:t>of </a:t>
            </a:r>
            <a:r>
              <a:rPr lang="en-GB" altLang="en-US" sz="3600" b="1" dirty="0" smtClean="0">
                <a:latin typeface="Cambria" panose="02040503050406030204" pitchFamily="18" charset="0"/>
              </a:rPr>
              <a:t>Rights Procedure</a:t>
            </a:r>
            <a:br>
              <a:rPr lang="en-GB" altLang="en-US" sz="3600" b="1" dirty="0" smtClean="0">
                <a:latin typeface="Cambria" panose="02040503050406030204" pitchFamily="18" charset="0"/>
              </a:rPr>
            </a:br>
            <a:r>
              <a:rPr lang="en-GB" altLang="en-US" sz="3600" b="1" dirty="0" smtClean="0">
                <a:latin typeface="Cambria" panose="02040503050406030204" pitchFamily="18" charset="0"/>
              </a:rPr>
              <a:t> 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- </a:t>
            </a:r>
            <a:r>
              <a:rPr lang="en-GB" altLang="en-US" sz="3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Second Instance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:</a:t>
            </a:r>
            <a:r>
              <a:rPr lang="en-US" altLang="en-US" sz="3600" dirty="0" smtClean="0">
                <a:latin typeface="Cambria" panose="02040503050406030204" pitchFamily="18" charset="0"/>
              </a:rPr>
              <a:t> Republic Commission 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(Article 146 PPL) -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67544" y="1716832"/>
            <a:ext cx="8224838" cy="5141168"/>
          </a:xfrm>
        </p:spPr>
        <p:txBody>
          <a:bodyPr/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altLang="en-US" sz="2000" dirty="0" smtClean="0">
                <a:latin typeface="Cambria" panose="02040503050406030204" pitchFamily="18" charset="0"/>
              </a:rPr>
              <a:t>The manner of operations of the Republic Commission is specified by the </a:t>
            </a:r>
            <a:r>
              <a:rPr lang="en-GB" altLang="en-US" sz="2000" b="1" dirty="0" smtClean="0">
                <a:latin typeface="Cambria" panose="02040503050406030204" pitchFamily="18" charset="0"/>
              </a:rPr>
              <a:t>Law and the Rules of Procedure</a:t>
            </a:r>
            <a:endParaRPr lang="sr-Latn-RS" altLang="en-US" sz="2000" b="1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GB" altLang="en-US" sz="2000" b="1" dirty="0" smtClean="0">
                <a:latin typeface="Cambria" panose="02040503050406030204" pitchFamily="18" charset="0"/>
              </a:rPr>
              <a:t>The manner of operations </a:t>
            </a:r>
            <a:r>
              <a:rPr lang="en-GB" altLang="en-US" sz="2000" dirty="0" smtClean="0">
                <a:latin typeface="Cambria" panose="02040503050406030204" pitchFamily="18" charset="0"/>
              </a:rPr>
              <a:t>of the Republic Commission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:</a:t>
            </a:r>
            <a:r>
              <a:rPr lang="en-US" altLang="en-US" sz="2000" dirty="0" smtClean="0">
                <a:latin typeface="Cambria" panose="02040503050406030204" pitchFamily="18" charset="0"/>
              </a:rPr>
              <a:t> </a:t>
            </a:r>
            <a:endParaRPr lang="sr-Latn-RS" altLang="en-US" sz="2000" dirty="0" smtClean="0">
              <a:latin typeface="Cambria" panose="02040503050406030204" pitchFamily="18" charset="0"/>
            </a:endParaRP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GB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Panels consisting of three members</a:t>
            </a:r>
            <a:endParaRPr lang="sr-Latn-RS" altLang="en-US" sz="2000" b="1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pPr marL="1200150" lvl="2" indent="-342900" algn="just">
              <a:spcBef>
                <a:spcPts val="300"/>
              </a:spcBef>
              <a:buFont typeface="Calibri" pitchFamily="34" charset="0"/>
              <a:buChar char="―"/>
            </a:pPr>
            <a:r>
              <a:rPr lang="en-GB" altLang="en-US" sz="1800" dirty="0" smtClean="0">
                <a:latin typeface="Cambria" panose="02040503050406030204" pitchFamily="18" charset="0"/>
              </a:rPr>
              <a:t>Procedure for the protection of rights </a:t>
            </a:r>
            <a:r>
              <a:rPr lang="sr-Latn-RS" altLang="en-US" sz="1800" dirty="0" smtClean="0">
                <a:latin typeface="Cambria" panose="02040503050406030204" pitchFamily="18" charset="0"/>
              </a:rPr>
              <a:t>(</a:t>
            </a:r>
            <a:r>
              <a:rPr lang="en-GB" altLang="en-US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possibility to engage court experts)</a:t>
            </a:r>
            <a:endParaRPr lang="sr-Latn-RS" altLang="en-US" sz="1800" dirty="0" smtClean="0">
              <a:latin typeface="Cambria" panose="02040503050406030204" pitchFamily="18" charset="0"/>
            </a:endParaRPr>
          </a:p>
          <a:p>
            <a:pPr marL="1200150" lvl="2" indent="-342900" algn="just">
              <a:spcBef>
                <a:spcPts val="300"/>
              </a:spcBef>
              <a:buFont typeface="Calibri" pitchFamily="34" charset="0"/>
              <a:buChar char="―"/>
            </a:pPr>
            <a:r>
              <a:rPr lang="en-GB" altLang="en-US" sz="1800" dirty="0" smtClean="0">
                <a:latin typeface="Cambria" panose="02040503050406030204" pitchFamily="18" charset="0"/>
              </a:rPr>
              <a:t>Special authorities</a:t>
            </a:r>
            <a:endParaRPr lang="sr-Latn-RS" altLang="en-US" sz="1800" dirty="0" smtClean="0">
              <a:latin typeface="Cambria" panose="02040503050406030204" pitchFamily="18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en-GB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General session</a:t>
            </a:r>
            <a:r>
              <a:rPr lang="sr-Latn-RS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(</a:t>
            </a:r>
            <a:r>
              <a:rPr lang="en-US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P</a:t>
            </a:r>
            <a:r>
              <a:rPr lang="en-GB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resident and all Members</a:t>
            </a:r>
            <a:r>
              <a:rPr lang="sr-Latn-RS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)</a:t>
            </a:r>
          </a:p>
          <a:p>
            <a:pPr marL="1200150" lvl="2" indent="-342900" algn="just">
              <a:spcBef>
                <a:spcPts val="300"/>
              </a:spcBef>
              <a:buFont typeface="Calibri" pitchFamily="34" charset="0"/>
              <a:buChar char="―"/>
            </a:pPr>
            <a:r>
              <a:rPr lang="en-GB" altLang="en-US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Rules of Procedure</a:t>
            </a:r>
            <a:endParaRPr lang="sr-Latn-RS" altLang="en-US" sz="1800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 marL="1200150" lvl="2" indent="-342900" algn="just">
              <a:spcBef>
                <a:spcPts val="300"/>
              </a:spcBef>
              <a:buFont typeface="Calibri" pitchFamily="34" charset="0"/>
              <a:buChar char="―"/>
            </a:pPr>
            <a:r>
              <a:rPr lang="en-GB" altLang="en-US" sz="1800" dirty="0" smtClean="0">
                <a:latin typeface="Cambria" panose="02040503050406030204" pitchFamily="18" charset="0"/>
              </a:rPr>
              <a:t>Principal legal position</a:t>
            </a:r>
            <a:endParaRPr lang="sr-Latn-RS" altLang="en-US" sz="1800" dirty="0" smtClean="0">
              <a:latin typeface="Cambria" panose="02040503050406030204" pitchFamily="18" charset="0"/>
            </a:endParaRPr>
          </a:p>
          <a:p>
            <a:pPr marL="1200150" lvl="2" indent="-342900" algn="just">
              <a:spcBef>
                <a:spcPts val="300"/>
              </a:spcBef>
              <a:buFont typeface="Calibri" pitchFamily="34" charset="0"/>
              <a:buChar char="―"/>
            </a:pPr>
            <a:r>
              <a:rPr lang="en-GB" altLang="en-US" sz="1800" dirty="0" smtClean="0">
                <a:latin typeface="Cambria" panose="02040503050406030204" pitchFamily="18" charset="0"/>
              </a:rPr>
              <a:t>Reports on work</a:t>
            </a:r>
            <a:endParaRPr lang="sr-Latn-RS" altLang="en-US" sz="1800" dirty="0" smtClean="0">
              <a:latin typeface="Cambria" panose="02040503050406030204" pitchFamily="18" charset="0"/>
            </a:endParaRPr>
          </a:p>
          <a:p>
            <a:pPr marL="1200150" lvl="2" indent="-342900" algn="just">
              <a:spcBef>
                <a:spcPts val="300"/>
              </a:spcBef>
              <a:buFont typeface="Calibri" pitchFamily="34" charset="0"/>
              <a:buChar char="―"/>
            </a:pPr>
            <a:r>
              <a:rPr lang="en-GB" altLang="en-US" sz="1800" dirty="0" smtClean="0">
                <a:latin typeface="Cambria" panose="02040503050406030204" pitchFamily="18" charset="0"/>
              </a:rPr>
              <a:t>Financial statements</a:t>
            </a:r>
            <a:endParaRPr lang="sr-Latn-RS" altLang="en-US" sz="1800" dirty="0" smtClean="0">
              <a:latin typeface="Cambria" panose="02040503050406030204" pitchFamily="18" charset="0"/>
            </a:endParaRPr>
          </a:p>
          <a:p>
            <a:pPr marL="1200150" lvl="2" indent="-342900" algn="just">
              <a:spcBef>
                <a:spcPts val="300"/>
              </a:spcBef>
              <a:buFont typeface="Calibri" pitchFamily="34" charset="0"/>
              <a:buChar char="―"/>
            </a:pPr>
            <a:r>
              <a:rPr lang="en-GB" altLang="en-US" sz="1800" dirty="0" smtClean="0">
                <a:latin typeface="Cambria" panose="02040503050406030204" pitchFamily="18" charset="0"/>
              </a:rPr>
              <a:t>Other acts and documents</a:t>
            </a:r>
            <a:endParaRPr lang="sr-Latn-RS" altLang="en-US" sz="1800" dirty="0" smtClean="0">
              <a:latin typeface="Cambria" panose="02040503050406030204" pitchFamily="18" charset="0"/>
            </a:endParaRPr>
          </a:p>
          <a:p>
            <a:pPr marL="361950" lvl="2" indent="-361950" algn="just">
              <a:buFont typeface="Wingdings" pitchFamily="2" charset="2"/>
              <a:buChar char="Ø"/>
            </a:pPr>
            <a:r>
              <a:rPr lang="en-GB" altLang="en-US" sz="2000" dirty="0" smtClean="0">
                <a:latin typeface="Cambria" panose="02040503050406030204" pitchFamily="18" charset="0"/>
              </a:rPr>
              <a:t>The Republic Commission publishes </a:t>
            </a:r>
            <a:r>
              <a:rPr lang="en-GB" altLang="en-US" sz="2000" b="1" dirty="0" smtClean="0">
                <a:latin typeface="Cambria" panose="02040503050406030204" pitchFamily="18" charset="0"/>
              </a:rPr>
              <a:t>on its official website all adopted decisions and other acts</a:t>
            </a:r>
            <a:endParaRPr lang="sr-Latn-RS" altLang="en-US" sz="2000" b="1" dirty="0" smtClean="0">
              <a:latin typeface="Cambria" panose="02040503050406030204" pitchFamily="18" charset="0"/>
            </a:endParaRPr>
          </a:p>
          <a:p>
            <a:pPr marL="1200150" lvl="2" indent="-342900">
              <a:buFont typeface="Calibri" pitchFamily="34" charset="0"/>
              <a:buChar char="―"/>
            </a:pPr>
            <a:endParaRPr lang="sr-Latn-RS" altLang="en-US" sz="1600" b="1" dirty="0" smtClean="0"/>
          </a:p>
          <a:p>
            <a:pPr lvl="1">
              <a:buFont typeface="Arial" pitchFamily="34" charset="0"/>
              <a:buChar char="•"/>
            </a:pPr>
            <a:endParaRPr lang="sr-Latn-R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30759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611560" y="128588"/>
            <a:ext cx="8424936" cy="1433512"/>
          </a:xfrm>
        </p:spPr>
        <p:txBody>
          <a:bodyPr/>
          <a:lstStyle/>
          <a:p>
            <a:r>
              <a:rPr lang="en-GB" altLang="en-US" sz="3600" b="1" dirty="0" smtClean="0">
                <a:latin typeface="Cambria" panose="02040503050406030204" pitchFamily="18" charset="0"/>
              </a:rPr>
              <a:t>Protection </a:t>
            </a:r>
            <a:r>
              <a:rPr lang="en-GB" altLang="en-US" sz="3600" b="1" dirty="0">
                <a:latin typeface="Cambria" panose="02040503050406030204" pitchFamily="18" charset="0"/>
              </a:rPr>
              <a:t>of </a:t>
            </a:r>
            <a:r>
              <a:rPr lang="en-GB" altLang="en-US" sz="3600" b="1" dirty="0" smtClean="0">
                <a:latin typeface="Cambria" panose="02040503050406030204" pitchFamily="18" charset="0"/>
              </a:rPr>
              <a:t>Rights Procedure</a:t>
            </a:r>
            <a:r>
              <a:rPr lang="sr-Latn-RS" altLang="en-US" sz="3600" b="1" dirty="0" smtClean="0">
                <a:latin typeface="Cambria" panose="02040503050406030204" pitchFamily="18" charset="0"/>
              </a:rPr>
              <a:t/>
            </a:r>
            <a:br>
              <a:rPr lang="sr-Latn-RS" altLang="en-US" sz="3600" b="1" dirty="0" smtClean="0">
                <a:latin typeface="Cambria" panose="02040503050406030204" pitchFamily="18" charset="0"/>
              </a:rPr>
            </a:br>
            <a:r>
              <a:rPr lang="sr-Latn-RS" altLang="en-US" sz="4000" dirty="0" smtClean="0">
                <a:latin typeface="Cambria" panose="02040503050406030204" pitchFamily="18" charset="0"/>
              </a:rPr>
              <a:t> 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- </a:t>
            </a:r>
            <a:r>
              <a:rPr lang="en-GB" altLang="en-US" sz="3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Second instance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:</a:t>
            </a:r>
            <a:r>
              <a:rPr lang="en-US" altLang="en-US" sz="3600" dirty="0" smtClean="0">
                <a:latin typeface="Cambria" panose="02040503050406030204" pitchFamily="18" charset="0"/>
              </a:rPr>
              <a:t> Republic Commission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 (Article 157 PPL)</a:t>
            </a:r>
            <a:r>
              <a:rPr lang="en-US" altLang="en-US" sz="3600" dirty="0" smtClean="0">
                <a:latin typeface="Cambria" panose="02040503050406030204" pitchFamily="18" charset="0"/>
              </a:rPr>
              <a:t> 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-</a:t>
            </a:r>
            <a:endParaRPr lang="en-US" altLang="en-US" sz="3600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569200" cy="5112568"/>
          </a:xfrm>
        </p:spPr>
        <p:txBody>
          <a:bodyPr/>
          <a:lstStyle/>
          <a:p>
            <a:pPr>
              <a:buFont typeface="Wingdings" pitchFamily="2" charset="2"/>
              <a:buChar char="Ø"/>
              <a:defRPr/>
            </a:pPr>
            <a:endParaRPr lang="sr-Latn-RS" sz="2000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1800" dirty="0" smtClean="0">
                <a:latin typeface="Cambria" panose="02040503050406030204" pitchFamily="18" charset="0"/>
              </a:rPr>
              <a:t>The Republic Commission makes </a:t>
            </a:r>
            <a:r>
              <a:rPr lang="en-US" sz="1800" b="1" dirty="0" smtClean="0">
                <a:latin typeface="Cambria" panose="02040503050406030204" pitchFamily="18" charset="0"/>
              </a:rPr>
              <a:t>a decision </a:t>
            </a:r>
            <a:r>
              <a:rPr lang="en-US" sz="1800" dirty="0" smtClean="0">
                <a:latin typeface="Cambria" panose="02040503050406030204" pitchFamily="18" charset="0"/>
              </a:rPr>
              <a:t>within</a:t>
            </a:r>
            <a:r>
              <a:rPr lang="en-US" sz="1800" b="1" dirty="0" smtClean="0">
                <a:latin typeface="Cambria" panose="02040503050406030204" pitchFamily="18" charset="0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20 days</a:t>
            </a:r>
            <a:r>
              <a:rPr lang="en-US" sz="1800" b="1" dirty="0" smtClean="0">
                <a:latin typeface="Cambria" panose="02040503050406030204" pitchFamily="18" charset="0"/>
              </a:rPr>
              <a:t>:</a:t>
            </a:r>
          </a:p>
          <a:p>
            <a:pPr lvl="1" algn="just">
              <a:buFont typeface="Arial" panose="020B0604020202020204" pitchFamily="34" charset="0"/>
              <a:buChar char="•"/>
              <a:defRPr/>
            </a:pPr>
            <a:r>
              <a:rPr lang="en-US" sz="18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Makes conclusions </a:t>
            </a:r>
            <a:r>
              <a:rPr lang="en-US" sz="1800" dirty="0" smtClean="0">
                <a:latin typeface="Cambria" panose="02040503050406030204" pitchFamily="18" charset="0"/>
              </a:rPr>
              <a:t>on procedural issues</a:t>
            </a:r>
          </a:p>
          <a:p>
            <a:pPr marL="1200150" lvl="2" indent="-285750" algn="just">
              <a:buFont typeface="Calibri" pitchFamily="34" charset="0"/>
              <a:buChar char="―"/>
              <a:defRPr/>
            </a:pPr>
            <a:r>
              <a:rPr lang="en-US" sz="1800" dirty="0" smtClean="0">
                <a:latin typeface="Cambria" panose="02040503050406030204" pitchFamily="18" charset="0"/>
              </a:rPr>
              <a:t>Competence</a:t>
            </a:r>
          </a:p>
          <a:p>
            <a:pPr marL="1200150" lvl="2" indent="-285750" algn="just">
              <a:buFont typeface="Calibri" pitchFamily="34" charset="0"/>
              <a:buChar char="―"/>
              <a:defRPr/>
            </a:pPr>
            <a:r>
              <a:rPr lang="en-US" sz="1800" dirty="0" smtClean="0">
                <a:latin typeface="Cambria" panose="02040503050406030204" pitchFamily="18" charset="0"/>
              </a:rPr>
              <a:t>Timeliness</a:t>
            </a:r>
          </a:p>
          <a:p>
            <a:pPr marL="1200150" lvl="2" indent="-285750" algn="just">
              <a:buFont typeface="Calibri" pitchFamily="34" charset="0"/>
              <a:buChar char="―"/>
              <a:defRPr/>
            </a:pPr>
            <a:r>
              <a:rPr lang="en-US" sz="1800" dirty="0" smtClean="0">
                <a:latin typeface="Cambria" panose="02040503050406030204" pitchFamily="18" charset="0"/>
              </a:rPr>
              <a:t>Capacity to submit request</a:t>
            </a:r>
            <a:endParaRPr lang="en-US" sz="1800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 marL="1200150" lvl="2" indent="-285750" algn="just">
              <a:buFont typeface="Calibri" pitchFamily="34" charset="0"/>
              <a:buChar char="―"/>
              <a:defRPr/>
            </a:pPr>
            <a:r>
              <a:rPr lang="en-US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Timeliness</a:t>
            </a:r>
            <a:r>
              <a:rPr lang="en-US" sz="1800" dirty="0" smtClean="0">
                <a:latin typeface="Cambria" panose="02040503050406030204" pitchFamily="18" charset="0"/>
              </a:rPr>
              <a:t> of requests for the protection of rights</a:t>
            </a:r>
          </a:p>
          <a:p>
            <a:pPr lvl="1" algn="just">
              <a:buFont typeface="Arial" panose="020B0604020202020204" pitchFamily="34" charset="0"/>
              <a:buChar char="•"/>
              <a:defRPr/>
            </a:pPr>
            <a:r>
              <a:rPr lang="en-US" sz="18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Makes decisions</a:t>
            </a:r>
            <a:r>
              <a:rPr lang="en-US" sz="1800" dirty="0" smtClean="0">
                <a:latin typeface="Cambria" panose="02040503050406030204" pitchFamily="18" charset="0"/>
              </a:rPr>
              <a:t> on merits of the case</a:t>
            </a:r>
          </a:p>
          <a:p>
            <a:pPr marL="1200150" lvl="2" indent="-342900" algn="just">
              <a:buFont typeface="Calibri" pitchFamily="34" charset="0"/>
              <a:buChar char="―"/>
              <a:defRPr/>
            </a:pPr>
            <a:r>
              <a:rPr lang="en-US" sz="1800" dirty="0" smtClean="0">
                <a:latin typeface="Cambria" panose="02040503050406030204" pitchFamily="18" charset="0"/>
              </a:rPr>
              <a:t>Annuls a public procurement procedure, fully or partially</a:t>
            </a:r>
          </a:p>
          <a:p>
            <a:pPr marL="1200150" lvl="2" indent="-342900" algn="just">
              <a:buFont typeface="Calibri" pitchFamily="34" charset="0"/>
              <a:buChar char="―"/>
              <a:defRPr/>
            </a:pPr>
            <a:r>
              <a:rPr lang="en-US" sz="1800" dirty="0" smtClean="0">
                <a:latin typeface="Cambria" panose="02040503050406030204" pitchFamily="18" charset="0"/>
              </a:rPr>
              <a:t>Refuses requests for the protection of rights </a:t>
            </a:r>
          </a:p>
          <a:p>
            <a:pPr marL="1200150" lvl="2" indent="-342900" algn="just">
              <a:buFont typeface="Calibri" pitchFamily="34" charset="0"/>
              <a:buChar char="―"/>
              <a:defRPr/>
            </a:pPr>
            <a:r>
              <a:rPr lang="en-US" sz="1800" dirty="0" smtClean="0">
                <a:latin typeface="Cambria" panose="02040503050406030204" pitchFamily="18" charset="0"/>
              </a:rPr>
              <a:t>Decides on costs of the procedure</a:t>
            </a:r>
          </a:p>
          <a:p>
            <a:pPr marL="361950" lvl="2" indent="-342900" algn="just">
              <a:buFont typeface="Wingdings" pitchFamily="2" charset="2"/>
              <a:buChar char="Ø"/>
              <a:defRPr/>
            </a:pPr>
            <a:r>
              <a:rPr lang="en-US" sz="1800" dirty="0" smtClean="0">
                <a:latin typeface="Cambria" panose="02040503050406030204" pitchFamily="18" charset="0"/>
              </a:rPr>
              <a:t>Decisions of the Republic Commission are published</a:t>
            </a:r>
            <a:r>
              <a:rPr lang="en-US" sz="1800" b="1" dirty="0" smtClean="0">
                <a:latin typeface="Cambria" panose="02040503050406030204" pitchFamily="18" charset="0"/>
              </a:rPr>
              <a:t> on the Public Procurement Portal and on the official website </a:t>
            </a:r>
          </a:p>
          <a:p>
            <a:pPr marL="361950" lvl="2" indent="-342900" algn="just">
              <a:buFont typeface="Wingdings" pitchFamily="2" charset="2"/>
              <a:buChar char="Ø"/>
              <a:defRPr/>
            </a:pPr>
            <a:r>
              <a:rPr lang="en-US" sz="1800" dirty="0" smtClean="0">
                <a:latin typeface="Cambria" panose="02040503050406030204" pitchFamily="18" charset="0"/>
              </a:rPr>
              <a:t>Against a decision of the Republic Commission</a:t>
            </a:r>
            <a:r>
              <a:rPr lang="en-US" sz="1800" b="1" dirty="0" smtClean="0">
                <a:latin typeface="Cambria" panose="02040503050406030204" pitchFamily="18" charset="0"/>
              </a:rPr>
              <a:t> a complaint to Administrative Court may be submitted</a:t>
            </a:r>
            <a:r>
              <a:rPr lang="en-US" sz="1800" dirty="0" smtClean="0">
                <a:latin typeface="Cambria" panose="02040503050406030204" pitchFamily="18" charset="0"/>
              </a:rPr>
              <a:t>, which does not suspend the execution of the decision</a:t>
            </a:r>
            <a:endParaRPr lang="en-US" sz="1800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28588"/>
            <a:ext cx="8604448" cy="1860252"/>
          </a:xfrm>
        </p:spPr>
        <p:txBody>
          <a:bodyPr/>
          <a:lstStyle/>
          <a:p>
            <a:r>
              <a:rPr lang="en-GB" altLang="en-US" sz="3600" b="1" dirty="0" smtClean="0">
                <a:latin typeface="Cambria" pitchFamily="18" charset="0"/>
              </a:rPr>
              <a:t>Special Authorities</a:t>
            </a:r>
            <a:r>
              <a:rPr lang="sr-Latn-RS" altLang="en-US" sz="3600" b="1" dirty="0">
                <a:latin typeface="Cambria" pitchFamily="18" charset="0"/>
              </a:rPr>
              <a:t/>
            </a:r>
            <a:br>
              <a:rPr lang="sr-Latn-RS" altLang="en-US" sz="3600" b="1" dirty="0">
                <a:latin typeface="Cambria" pitchFamily="18" charset="0"/>
              </a:rPr>
            </a:br>
            <a:r>
              <a:rPr lang="sr-Latn-RS" altLang="en-US" sz="3200" dirty="0" smtClean="0">
                <a:latin typeface="Cambria" pitchFamily="18" charset="0"/>
              </a:rPr>
              <a:t>- </a:t>
            </a:r>
            <a:r>
              <a:rPr lang="en-GB" altLang="en-US" sz="3200" dirty="0" smtClean="0">
                <a:latin typeface="Cambria" pitchFamily="18" charset="0"/>
              </a:rPr>
              <a:t>Monitoring of the Implementation of </a:t>
            </a:r>
            <a:r>
              <a:rPr lang="en-GB" altLang="en-US" sz="3200" dirty="0">
                <a:latin typeface="Cambria" pitchFamily="18" charset="0"/>
              </a:rPr>
              <a:t>D</a:t>
            </a:r>
            <a:r>
              <a:rPr lang="en-GB" altLang="en-US" sz="3200" dirty="0" smtClean="0">
                <a:latin typeface="Cambria" pitchFamily="18" charset="0"/>
              </a:rPr>
              <a:t>ecisions</a:t>
            </a:r>
            <a:r>
              <a:rPr lang="sr-Latn-RS" altLang="en-US" sz="3200" dirty="0" smtClean="0">
                <a:latin typeface="Cambria" pitchFamily="18" charset="0"/>
              </a:rPr>
              <a:t> (Articles 160 and 161 PPL</a:t>
            </a:r>
            <a:r>
              <a:rPr lang="sr-Latn-RS" altLang="en-US" sz="3200" dirty="0">
                <a:latin typeface="Cambria" pitchFamily="18" charset="0"/>
              </a:rPr>
              <a:t>) </a:t>
            </a:r>
            <a:r>
              <a:rPr lang="sr-Latn-RS" altLang="en-US" sz="3200" dirty="0" smtClean="0">
                <a:latin typeface="Cambria" pitchFamily="18" charset="0"/>
              </a:rPr>
              <a:t>-</a:t>
            </a:r>
            <a:endParaRPr lang="en-US" sz="3200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Font typeface="Wingdings" pitchFamily="2" charset="2"/>
              <a:buChar char="Ø"/>
            </a:pPr>
            <a:endParaRPr lang="sr-Latn-RS" sz="2400" dirty="0" smtClean="0"/>
          </a:p>
          <a:p>
            <a:pPr marL="514350" indent="-514350" algn="just">
              <a:buFont typeface="Wingdings" pitchFamily="2" charset="2"/>
              <a:buChar char="Ø"/>
            </a:pPr>
            <a:r>
              <a:rPr lang="en-GB" sz="2000" dirty="0" smtClean="0">
                <a:latin typeface="Cambria" pitchFamily="18" charset="0"/>
              </a:rPr>
              <a:t>The Republic Commission </a:t>
            </a:r>
            <a:r>
              <a:rPr lang="en-GB" sz="2000" b="1" dirty="0" smtClean="0">
                <a:latin typeface="Cambria" pitchFamily="18" charset="0"/>
              </a:rPr>
              <a:t>monitors and controls</a:t>
            </a:r>
            <a:r>
              <a:rPr lang="en-GB" sz="2000" dirty="0" smtClean="0">
                <a:latin typeface="Cambria" pitchFamily="18" charset="0"/>
              </a:rPr>
              <a:t> implementation of its decisions</a:t>
            </a:r>
            <a:endParaRPr lang="sr-Latn-RS" sz="2000" dirty="0" smtClean="0">
              <a:latin typeface="Cambria" pitchFamily="18" charset="0"/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GB" sz="2000" dirty="0" smtClean="0">
                <a:latin typeface="Cambria" pitchFamily="18" charset="0"/>
              </a:rPr>
              <a:t>The contracting authority must comply with the orders from the decision of the Republic Commission and within the deadline specified in it</a:t>
            </a:r>
            <a:endParaRPr lang="sr-Latn-RS" sz="2000" dirty="0" smtClean="0">
              <a:latin typeface="Cambria" pitchFamily="18" charset="0"/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GB" sz="2000" dirty="0" smtClean="0">
                <a:latin typeface="Cambria" pitchFamily="18" charset="0"/>
              </a:rPr>
              <a:t>The Republic Commission may require the contracting authority </a:t>
            </a:r>
            <a:r>
              <a:rPr lang="en-GB" sz="2000" b="1" dirty="0" smtClean="0">
                <a:latin typeface="Cambria" pitchFamily="18" charset="0"/>
              </a:rPr>
              <a:t>to submit a report, documents and statements </a:t>
            </a:r>
            <a:r>
              <a:rPr lang="en-GB" sz="2000" dirty="0" smtClean="0">
                <a:latin typeface="Cambria" pitchFamily="18" charset="0"/>
              </a:rPr>
              <a:t>of representatives</a:t>
            </a:r>
            <a:r>
              <a:rPr lang="sr-Latn-RS" sz="2000" dirty="0" smtClean="0">
                <a:latin typeface="Cambria" pitchFamily="18" charset="0"/>
              </a:rPr>
              <a:t> </a:t>
            </a:r>
            <a:r>
              <a:rPr lang="en-US" sz="2000" dirty="0" smtClean="0">
                <a:latin typeface="Cambria" pitchFamily="18" charset="0"/>
              </a:rPr>
              <a:t>concerning </a:t>
            </a:r>
            <a:r>
              <a:rPr lang="en-GB" sz="2000" dirty="0" smtClean="0">
                <a:latin typeface="Cambria" pitchFamily="18" charset="0"/>
              </a:rPr>
              <a:t>implementation of a decision and may inspect the contracting authority</a:t>
            </a:r>
            <a:endParaRPr lang="sr-Cyrl-RS" sz="2000" dirty="0" smtClean="0">
              <a:latin typeface="Cambria" pitchFamily="18" charset="0"/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GB" sz="2000" dirty="0">
                <a:latin typeface="Cambria" pitchFamily="18" charset="0"/>
              </a:rPr>
              <a:t>Republic Commission </a:t>
            </a:r>
            <a:r>
              <a:rPr lang="en-GB" sz="2000" b="1" dirty="0">
                <a:latin typeface="Cambria" pitchFamily="18" charset="0"/>
              </a:rPr>
              <a:t>may impose a </a:t>
            </a:r>
            <a:r>
              <a:rPr lang="en-GB" sz="2000" b="1" dirty="0" smtClean="0">
                <a:latin typeface="Cambria" pitchFamily="18" charset="0"/>
              </a:rPr>
              <a:t>fine</a:t>
            </a:r>
            <a:r>
              <a:rPr lang="en-GB" sz="2000" dirty="0" smtClean="0">
                <a:latin typeface="Cambria" pitchFamily="18" charset="0"/>
              </a:rPr>
              <a:t> if </a:t>
            </a:r>
            <a:r>
              <a:rPr lang="en-GB" sz="2000" dirty="0">
                <a:latin typeface="Cambria" pitchFamily="18" charset="0"/>
              </a:rPr>
              <a:t>contracting authority </a:t>
            </a:r>
            <a:r>
              <a:rPr lang="en-GB" sz="2000" dirty="0" smtClean="0">
                <a:latin typeface="Cambria" pitchFamily="18" charset="0"/>
              </a:rPr>
              <a:t>fails to comply with the orders from the decision</a:t>
            </a:r>
            <a:endParaRPr lang="sr-Latn-RS" sz="2000" dirty="0">
              <a:latin typeface="Cambria" pitchFamily="18" charset="0"/>
            </a:endParaRPr>
          </a:p>
          <a:p>
            <a:pPr marL="0" indent="0" algn="just"/>
            <a:endParaRPr lang="sr-Latn-RS" dirty="0" smtClean="0"/>
          </a:p>
        </p:txBody>
      </p:sp>
    </p:spTree>
    <p:extLst>
      <p:ext uri="{BB962C8B-B14F-4D97-AF65-F5344CB8AC3E}">
        <p14:creationId xmlns:p14="http://schemas.microsoft.com/office/powerpoint/2010/main" xmlns="" val="364225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600" b="1" dirty="0" smtClean="0">
                <a:latin typeface="Cambria" panose="02040503050406030204" pitchFamily="18" charset="0"/>
              </a:rPr>
              <a:t>Special Authorities</a:t>
            </a:r>
            <a:r>
              <a:rPr lang="sr-Latn-RS" altLang="en-US" sz="3600" b="1" dirty="0" smtClean="0">
                <a:latin typeface="Cambria" panose="02040503050406030204" pitchFamily="18" charset="0"/>
              </a:rPr>
              <a:t/>
            </a:r>
            <a:br>
              <a:rPr lang="sr-Latn-RS" altLang="en-US" sz="3600" b="1" dirty="0" smtClean="0">
                <a:latin typeface="Cambria" panose="02040503050406030204" pitchFamily="18" charset="0"/>
              </a:rPr>
            </a:br>
            <a:r>
              <a:rPr lang="sr-Latn-RS" altLang="en-US" sz="3600" dirty="0" smtClean="0">
                <a:latin typeface="Cambria" panose="02040503050406030204" pitchFamily="18" charset="0"/>
              </a:rPr>
              <a:t> - </a:t>
            </a:r>
            <a:r>
              <a:rPr lang="en-GB" altLang="en-US" sz="3600" dirty="0" smtClean="0">
                <a:latin typeface="Cambria" panose="02040503050406030204" pitchFamily="18" charset="0"/>
              </a:rPr>
              <a:t>Imposing of Fines 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(Article 162 PPL) -</a:t>
            </a:r>
            <a:endParaRPr lang="en-US" altLang="en-US" sz="3600" dirty="0" smtClean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484784"/>
            <a:ext cx="8286750" cy="4636616"/>
          </a:xfrm>
        </p:spPr>
        <p:txBody>
          <a:bodyPr/>
          <a:lstStyle/>
          <a:p>
            <a:pPr marL="457200" indent="-457200">
              <a:buFont typeface="Wingdings" pitchFamily="2" charset="2"/>
              <a:buChar char="Ø"/>
              <a:defRPr/>
            </a:pPr>
            <a:endParaRPr lang="sr-Latn-RS" sz="2000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  <a:defRPr/>
            </a:pPr>
            <a:endParaRPr lang="sr-Latn-RS" sz="2000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Cambria" panose="02040503050406030204" pitchFamily="18" charset="0"/>
              </a:rPr>
              <a:t>The Republic Commission may impose the following fines for </a:t>
            </a:r>
            <a:r>
              <a:rPr lang="en-US" sz="2000" b="1" dirty="0" smtClean="0">
                <a:latin typeface="Cambria" panose="02040503050406030204" pitchFamily="18" charset="0"/>
              </a:rPr>
              <a:t>procedural misconduct</a:t>
            </a:r>
            <a:r>
              <a:rPr lang="sr-Latn-RS" sz="20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en-GB" sz="2000" dirty="0" smtClean="0">
                <a:latin typeface="Cambria" panose="02040503050406030204" pitchFamily="18" charset="0"/>
              </a:rPr>
              <a:t>in the procedure of the protection of rights</a:t>
            </a:r>
            <a:r>
              <a:rPr lang="sr-Latn-RS" sz="2000" dirty="0" smtClean="0">
                <a:latin typeface="Cambria" panose="02040503050406030204" pitchFamily="18" charset="0"/>
              </a:rPr>
              <a:t>:</a:t>
            </a:r>
          </a:p>
          <a:p>
            <a:pPr marL="857250" lvl="1" indent="-457200" algn="just">
              <a:buFont typeface="Arial" pitchFamily="34" charset="0"/>
              <a:buChar char="•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To the </a:t>
            </a:r>
            <a:r>
              <a:rPr lang="en-GB" sz="2000" b="1" dirty="0" smtClean="0">
                <a:latin typeface="Cambria" panose="02040503050406030204" pitchFamily="18" charset="0"/>
              </a:rPr>
              <a:t>contracting authority </a:t>
            </a:r>
            <a:r>
              <a:rPr lang="en-GB" sz="2000" dirty="0" smtClean="0">
                <a:latin typeface="Cambria" panose="02040503050406030204" pitchFamily="18" charset="0"/>
              </a:rPr>
              <a:t>in the amount from RSD </a:t>
            </a:r>
            <a:r>
              <a:rPr lang="en-US" sz="2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80,000 to RSD 1,000,000 </a:t>
            </a:r>
            <a:r>
              <a:rPr lang="sr-Latn-RS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(</a:t>
            </a:r>
            <a:r>
              <a:rPr lang="sr-Latn-R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EUR</a:t>
            </a:r>
            <a:r>
              <a:rPr lang="en-GB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sr-Latn-R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700 – 8</a:t>
            </a:r>
            <a:r>
              <a:rPr lang="en-GB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,</a:t>
            </a:r>
            <a:r>
              <a:rPr lang="sr-Latn-R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700) </a:t>
            </a:r>
            <a:endParaRPr lang="sr-Latn-RS" sz="2000" dirty="0" smtClean="0">
              <a:latin typeface="Cambria" panose="02040503050406030204" pitchFamily="18" charset="0"/>
            </a:endParaRPr>
          </a:p>
          <a:p>
            <a:pPr marL="857250" lvl="1" indent="-457200" algn="just">
              <a:buFont typeface="Arial" pitchFamily="34" charset="0"/>
              <a:buChar char="•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To the </a:t>
            </a:r>
            <a:r>
              <a:rPr lang="en-GB" sz="2000" b="1" dirty="0" smtClean="0">
                <a:latin typeface="Cambria" panose="02040503050406030204" pitchFamily="18" charset="0"/>
              </a:rPr>
              <a:t>responsible person </a:t>
            </a:r>
            <a:r>
              <a:rPr lang="en-GB" sz="2000" dirty="0" smtClean="0">
                <a:latin typeface="Cambria" panose="02040503050406030204" pitchFamily="18" charset="0"/>
              </a:rPr>
              <a:t>of the contracting authority in the amount from RSD </a:t>
            </a:r>
            <a:r>
              <a:rPr lang="en-US" sz="2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20,000 to RSD 80,000 </a:t>
            </a:r>
            <a:r>
              <a:rPr lang="sr-Latn-R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(</a:t>
            </a:r>
            <a:r>
              <a:rPr lang="en-GB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EUR </a:t>
            </a:r>
            <a:r>
              <a:rPr lang="sr-Latn-R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170-700)</a:t>
            </a:r>
          </a:p>
          <a:p>
            <a:pPr marL="457200" indent="-457200" algn="just">
              <a:buFont typeface="Wingdings" pitchFamily="2" charset="2"/>
              <a:buChar char="Ø"/>
              <a:defRPr/>
            </a:pPr>
            <a:r>
              <a:rPr lang="sr-Latn-RS" sz="2000" b="1" dirty="0">
                <a:latin typeface="Cambria" panose="02040503050406030204" pitchFamily="18" charset="0"/>
              </a:rPr>
              <a:t>5</a:t>
            </a:r>
            <a:r>
              <a:rPr lang="sr-Latn-RS" sz="2000" b="1" dirty="0" smtClean="0">
                <a:latin typeface="Cambria" panose="02040503050406030204" pitchFamily="18" charset="0"/>
              </a:rPr>
              <a:t> </a:t>
            </a:r>
            <a:r>
              <a:rPr lang="en-GB" sz="2000" b="1" dirty="0" smtClean="0">
                <a:latin typeface="Cambria" panose="02040503050406030204" pitchFamily="18" charset="0"/>
              </a:rPr>
              <a:t>legal bases </a:t>
            </a:r>
            <a:r>
              <a:rPr lang="en-GB" sz="2000" dirty="0" smtClean="0">
                <a:latin typeface="Cambria" panose="02040503050406030204" pitchFamily="18" charset="0"/>
              </a:rPr>
              <a:t>for imposing of a fine</a:t>
            </a:r>
            <a:endParaRPr lang="sr-Latn-RS" sz="2000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If a procedural misconduct occurs more than once,</a:t>
            </a:r>
            <a:r>
              <a:rPr lang="sr-Latn-RS" sz="20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en-GB" sz="2000" dirty="0" smtClean="0">
                <a:latin typeface="Cambria" panose="02040503050406030204" pitchFamily="18" charset="0"/>
              </a:rPr>
              <a:t>the Republic Commission may propose the </a:t>
            </a:r>
            <a:r>
              <a:rPr lang="en-GB" sz="2000" b="1" dirty="0" smtClean="0">
                <a:latin typeface="Cambria" panose="02040503050406030204" pitchFamily="18" charset="0"/>
              </a:rPr>
              <a:t>dismissal</a:t>
            </a:r>
            <a:r>
              <a:rPr lang="sr-Latn-RS" sz="2000" b="1" dirty="0" smtClean="0">
                <a:latin typeface="Cambria" panose="02040503050406030204" pitchFamily="18" charset="0"/>
              </a:rPr>
              <a:t> </a:t>
            </a:r>
            <a:r>
              <a:rPr lang="en-GB" sz="2000" b="1" dirty="0" smtClean="0">
                <a:latin typeface="Cambria" panose="02040503050406030204" pitchFamily="18" charset="0"/>
              </a:rPr>
              <a:t>of the responsible person</a:t>
            </a:r>
            <a:endParaRPr lang="en-US" sz="2000" b="1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579296" cy="1433512"/>
          </a:xfrm>
        </p:spPr>
        <p:txBody>
          <a:bodyPr/>
          <a:lstStyle/>
          <a:p>
            <a:r>
              <a:rPr lang="en-GB" altLang="en-US" sz="3600" b="1" dirty="0" smtClean="0">
                <a:latin typeface="Cambria" panose="02040503050406030204" pitchFamily="18" charset="0"/>
              </a:rPr>
              <a:t>Special Authorities</a:t>
            </a:r>
            <a:r>
              <a:rPr lang="sr-Latn-RS" altLang="en-US" sz="3600" b="1" dirty="0" smtClean="0">
                <a:latin typeface="Cambria" panose="02040503050406030204" pitchFamily="18" charset="0"/>
              </a:rPr>
              <a:t/>
            </a:r>
            <a:br>
              <a:rPr lang="sr-Latn-RS" altLang="en-US" sz="3600" b="1" dirty="0" smtClean="0">
                <a:latin typeface="Cambria" panose="02040503050406030204" pitchFamily="18" charset="0"/>
              </a:rPr>
            </a:br>
            <a:r>
              <a:rPr lang="sr-Latn-RS" altLang="en-US" sz="3600" dirty="0" smtClean="0">
                <a:latin typeface="Cambria" panose="02040503050406030204" pitchFamily="18" charset="0"/>
              </a:rPr>
              <a:t> - </a:t>
            </a:r>
            <a:r>
              <a:rPr lang="en-GB" altLang="en-US" sz="3600" dirty="0" smtClean="0">
                <a:latin typeface="Cambria" panose="02040503050406030204" pitchFamily="18" charset="0"/>
              </a:rPr>
              <a:t>Annulment of contracts </a:t>
            </a:r>
            <a:r>
              <a:rPr lang="sr-Latn-RS" altLang="en-US" sz="3600" dirty="0" smtClean="0">
                <a:latin typeface="Cambria" panose="02040503050406030204" pitchFamily="18" charset="0"/>
              </a:rPr>
              <a:t/>
            </a:r>
            <a:br>
              <a:rPr lang="sr-Latn-RS" altLang="en-US" sz="3600" dirty="0" smtClean="0">
                <a:latin typeface="Cambria" panose="02040503050406030204" pitchFamily="18" charset="0"/>
              </a:rPr>
            </a:br>
            <a:r>
              <a:rPr lang="sr-Latn-RS" altLang="en-US" sz="3600" dirty="0" smtClean="0">
                <a:latin typeface="Cambria" panose="02040503050406030204" pitchFamily="18" charset="0"/>
              </a:rPr>
              <a:t>(Article 163 PPL) -</a:t>
            </a:r>
            <a:endParaRPr lang="en-US" altLang="en-US" sz="3600" dirty="0" smtClean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628800"/>
            <a:ext cx="8286750" cy="4104456"/>
          </a:xfrm>
        </p:spPr>
        <p:txBody>
          <a:bodyPr/>
          <a:lstStyle/>
          <a:p>
            <a:pPr>
              <a:buFont typeface="Wingdings" pitchFamily="2" charset="2"/>
              <a:buChar char="Ø"/>
              <a:defRPr/>
            </a:pPr>
            <a:endParaRPr lang="sr-Latn-RS" sz="2000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sr-Latn-RS" sz="2000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Cambria" panose="02040503050406030204" pitchFamily="18" charset="0"/>
              </a:rPr>
              <a:t>The Republic Commission may </a:t>
            </a:r>
            <a:r>
              <a:rPr lang="en-US" sz="2000" b="1" dirty="0" smtClean="0">
                <a:latin typeface="Cambria" panose="02040503050406030204" pitchFamily="18" charset="0"/>
              </a:rPr>
              <a:t>annul a public procurement contract</a:t>
            </a:r>
            <a:endParaRPr lang="sr-Latn-RS" sz="2000" b="1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A request for annulment of a contract may be filed by a </a:t>
            </a:r>
            <a:r>
              <a:rPr lang="en-GB" sz="2000" b="1" dirty="0" smtClean="0">
                <a:latin typeface="Cambria" panose="02040503050406030204" pitchFamily="18" charset="0"/>
              </a:rPr>
              <a:t>claimant or an interested party</a:t>
            </a:r>
            <a:r>
              <a:rPr lang="sr-Latn-RS" sz="20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en-GB" sz="2000" dirty="0" smtClean="0">
                <a:latin typeface="Cambria" panose="02040503050406030204" pitchFamily="18" charset="0"/>
              </a:rPr>
              <a:t>within the following deadlines</a:t>
            </a:r>
            <a:r>
              <a:rPr lang="sr-Latn-RS" sz="2000" dirty="0" smtClean="0">
                <a:latin typeface="Cambria" panose="02040503050406030204" pitchFamily="18" charset="0"/>
              </a:rPr>
              <a:t>: </a:t>
            </a:r>
          </a:p>
          <a:p>
            <a:pPr lvl="1" algn="just">
              <a:buFont typeface="Arial" pitchFamily="34" charset="0"/>
              <a:buChar char="•"/>
              <a:defRPr/>
            </a:pPr>
            <a:r>
              <a:rPr lang="sr-Latn-R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30 </a:t>
            </a:r>
            <a:r>
              <a:rPr lang="en-GB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days </a:t>
            </a:r>
            <a:r>
              <a:rPr lang="en-GB" sz="2000" dirty="0" smtClean="0">
                <a:latin typeface="Cambria" panose="02040503050406030204" pitchFamily="18" charset="0"/>
              </a:rPr>
              <a:t>of the date of learning of the reason for annulment </a:t>
            </a:r>
            <a:r>
              <a:rPr lang="sr-Latn-RS" sz="2000" dirty="0" smtClean="0">
                <a:latin typeface="Cambria" panose="02040503050406030204" pitchFamily="18" charset="0"/>
              </a:rPr>
              <a:t>(</a:t>
            </a:r>
            <a:r>
              <a:rPr lang="en-GB" sz="2000" dirty="0" smtClean="0">
                <a:latin typeface="Cambria" panose="02040503050406030204" pitchFamily="18" charset="0"/>
              </a:rPr>
              <a:t>subjective deadline</a:t>
            </a:r>
            <a:r>
              <a:rPr lang="sr-Latn-RS" sz="2000" dirty="0" smtClean="0">
                <a:latin typeface="Cambria" panose="02040503050406030204" pitchFamily="18" charset="0"/>
              </a:rPr>
              <a:t>)</a:t>
            </a:r>
          </a:p>
          <a:p>
            <a:pPr lvl="1" algn="just">
              <a:buFont typeface="Arial" pitchFamily="34" charset="0"/>
              <a:buChar char="•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No later than </a:t>
            </a:r>
            <a:r>
              <a:rPr lang="en-GB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a year </a:t>
            </a:r>
            <a:r>
              <a:rPr lang="en-GB" sz="2000" dirty="0" smtClean="0">
                <a:latin typeface="Cambria" panose="02040503050406030204" pitchFamily="18" charset="0"/>
              </a:rPr>
              <a:t>from the day the contract was concluded  </a:t>
            </a:r>
            <a:r>
              <a:rPr lang="sr-Latn-RS" sz="2000" dirty="0" smtClean="0">
                <a:latin typeface="Cambria" panose="02040503050406030204" pitchFamily="18" charset="0"/>
              </a:rPr>
              <a:t>(</a:t>
            </a:r>
            <a:r>
              <a:rPr lang="en-GB" sz="2000" dirty="0" smtClean="0">
                <a:latin typeface="Cambria" panose="02040503050406030204" pitchFamily="18" charset="0"/>
              </a:rPr>
              <a:t>objective deadline</a:t>
            </a:r>
            <a:r>
              <a:rPr lang="sr-Latn-RS" sz="2000" dirty="0" smtClean="0">
                <a:latin typeface="Cambria" panose="02040503050406030204" pitchFamily="18" charset="0"/>
              </a:rPr>
              <a:t>)   </a:t>
            </a:r>
          </a:p>
          <a:p>
            <a:pPr marL="285750" lvl="1" algn="just">
              <a:buFont typeface="Wingdings" pitchFamily="2" charset="2"/>
              <a:buChar char="Ø"/>
              <a:defRPr/>
            </a:pPr>
            <a:r>
              <a:rPr lang="sr-Latn-RS" sz="2000" b="1" dirty="0">
                <a:latin typeface="Cambria" panose="02040503050406030204" pitchFamily="18" charset="0"/>
              </a:rPr>
              <a:t>5</a:t>
            </a:r>
            <a:r>
              <a:rPr lang="sr-Latn-RS" sz="2000" b="1" dirty="0" smtClean="0">
                <a:latin typeface="Cambria" panose="02040503050406030204" pitchFamily="18" charset="0"/>
              </a:rPr>
              <a:t> </a:t>
            </a:r>
            <a:r>
              <a:rPr lang="en-GB" sz="2000" b="1" dirty="0" smtClean="0">
                <a:latin typeface="Cambria" panose="02040503050406030204" pitchFamily="18" charset="0"/>
              </a:rPr>
              <a:t>legal bases </a:t>
            </a:r>
            <a:r>
              <a:rPr lang="en-GB" sz="2000" dirty="0" smtClean="0">
                <a:latin typeface="Cambria" panose="02040503050406030204" pitchFamily="18" charset="0"/>
              </a:rPr>
              <a:t>for annulment of contracts</a:t>
            </a:r>
            <a:endParaRPr lang="en-US" sz="2000" dirty="0">
              <a:latin typeface="Cambria" panose="02040503050406030204" pitchFamily="18" charset="0"/>
            </a:endParaRPr>
          </a:p>
          <a:p>
            <a:pPr lvl="1" algn="just">
              <a:buFont typeface="Arial" pitchFamily="34" charset="0"/>
              <a:buChar char="•"/>
              <a:defRPr/>
            </a:pPr>
            <a:endParaRPr lang="sr-Latn-RS" sz="2000" dirty="0" smtClean="0">
              <a:latin typeface="Cambria" panose="02040503050406030204" pitchFamily="18" charset="0"/>
            </a:endParaRPr>
          </a:p>
          <a:p>
            <a:pPr>
              <a:defRPr/>
            </a:pPr>
            <a:endParaRPr lang="en-US" sz="2000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867328" cy="1433512"/>
          </a:xfrm>
        </p:spPr>
        <p:txBody>
          <a:bodyPr/>
          <a:lstStyle/>
          <a:p>
            <a:r>
              <a:rPr lang="en-GB" altLang="en-US" sz="3600" b="1" dirty="0" smtClean="0">
                <a:latin typeface="Cambria" panose="02040503050406030204" pitchFamily="18" charset="0"/>
              </a:rPr>
              <a:t>Special Authorities</a:t>
            </a:r>
            <a:r>
              <a:rPr lang="sr-Latn-RS" altLang="en-US" sz="3600" b="1" dirty="0" smtClean="0">
                <a:latin typeface="Cambria" panose="02040503050406030204" pitchFamily="18" charset="0"/>
              </a:rPr>
              <a:t/>
            </a:r>
            <a:br>
              <a:rPr lang="sr-Latn-RS" altLang="en-US" sz="3600" b="1" dirty="0" smtClean="0">
                <a:latin typeface="Cambria" panose="02040503050406030204" pitchFamily="18" charset="0"/>
              </a:rPr>
            </a:br>
            <a:r>
              <a:rPr lang="sr-Latn-RS" altLang="en-US" sz="3600" dirty="0" smtClean="0">
                <a:latin typeface="Cambria" panose="02040503050406030204" pitchFamily="18" charset="0"/>
              </a:rPr>
              <a:t> - </a:t>
            </a:r>
            <a:r>
              <a:rPr lang="en-US" altLang="en-US" sz="3600" dirty="0" smtClean="0">
                <a:latin typeface="Cambria" panose="02040503050406030204" pitchFamily="18" charset="0"/>
              </a:rPr>
              <a:t>Minor Offence P</a:t>
            </a:r>
            <a:r>
              <a:rPr lang="en-GB" altLang="en-US" sz="3600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roceedings</a:t>
            </a:r>
            <a:r>
              <a:rPr lang="en-GB" altLang="en-US" sz="3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sr-Latn-RS" altLang="en-US" sz="3600" dirty="0" smtClean="0">
                <a:solidFill>
                  <a:schemeClr val="tx1"/>
                </a:solidFill>
                <a:latin typeface="Cambria" panose="02040503050406030204" pitchFamily="18" charset="0"/>
              </a:rPr>
              <a:t/>
            </a:r>
            <a:br>
              <a:rPr lang="sr-Latn-RS" altLang="en-US" sz="3600" dirty="0" smtClean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en-GB" altLang="en-US" sz="3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(Article 165, 169 and 170</a:t>
            </a:r>
            <a:r>
              <a:rPr lang="sr-Latn-RS" altLang="en-US" sz="3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PPL</a:t>
            </a:r>
            <a:r>
              <a:rPr lang="en-GB" altLang="en-US" sz="3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) </a:t>
            </a:r>
            <a:r>
              <a:rPr lang="sr-Latn-RS" altLang="en-US" sz="36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-</a:t>
            </a:r>
            <a:endParaRPr lang="en-US" altLang="en-US" sz="3600" dirty="0" smtClean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13725" cy="4464496"/>
          </a:xfrm>
        </p:spPr>
        <p:txBody>
          <a:bodyPr/>
          <a:lstStyle/>
          <a:p>
            <a:pPr algn="just"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Cambria" panose="02040503050406030204" pitchFamily="18" charset="0"/>
              </a:rPr>
              <a:t>The Republic Commission conducts minor offence proceedings in the first instance</a:t>
            </a:r>
            <a:endParaRPr lang="sr-Latn-RS" sz="2000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The Public Procurement Law prescribes </a:t>
            </a:r>
            <a:r>
              <a:rPr lang="sr-Latn-RS" sz="2000" b="1" dirty="0" smtClean="0">
                <a:latin typeface="Cambria" panose="02040503050406030204" pitchFamily="18" charset="0"/>
              </a:rPr>
              <a:t>23</a:t>
            </a:r>
            <a:r>
              <a:rPr lang="en-GB" sz="2000" b="1" dirty="0" smtClean="0">
                <a:latin typeface="Cambria" panose="02040503050406030204" pitchFamily="18" charset="0"/>
              </a:rPr>
              <a:t> </a:t>
            </a:r>
            <a:r>
              <a:rPr lang="en-GB" sz="2000" dirty="0" smtClean="0">
                <a:latin typeface="Cambria" panose="02040503050406030204" pitchFamily="18" charset="0"/>
              </a:rPr>
              <a:t>minor offences for the </a:t>
            </a:r>
            <a:r>
              <a:rPr lang="en-GB" sz="2000" b="1" dirty="0" smtClean="0">
                <a:latin typeface="Cambria" panose="02040503050406030204" pitchFamily="18" charset="0"/>
              </a:rPr>
              <a:t>contracting authority </a:t>
            </a:r>
            <a:r>
              <a:rPr lang="sr-Latn-RS" sz="2000" dirty="0" smtClean="0">
                <a:latin typeface="Cambria" panose="02040503050406030204" pitchFamily="18" charset="0"/>
              </a:rPr>
              <a:t>(</a:t>
            </a:r>
            <a:r>
              <a:rPr lang="en-GB" sz="2000" dirty="0" smtClean="0">
                <a:latin typeface="Cambria" panose="02040503050406030204" pitchFamily="18" charset="0"/>
              </a:rPr>
              <a:t>and the responsible person</a:t>
            </a:r>
            <a:r>
              <a:rPr lang="sr-Latn-RS" sz="2000" dirty="0" smtClean="0">
                <a:latin typeface="Cambria" panose="02040503050406030204" pitchFamily="18" charset="0"/>
              </a:rPr>
              <a:t>) </a:t>
            </a:r>
            <a:r>
              <a:rPr lang="en-GB" sz="2000" dirty="0" smtClean="0">
                <a:latin typeface="Cambria" panose="02040503050406030204" pitchFamily="18" charset="0"/>
              </a:rPr>
              <a:t>and </a:t>
            </a:r>
            <a:r>
              <a:rPr lang="sr-Latn-RS" sz="2000" b="1" dirty="0" smtClean="0">
                <a:latin typeface="Cambria" panose="02040503050406030204" pitchFamily="18" charset="0"/>
              </a:rPr>
              <a:t>5</a:t>
            </a:r>
            <a:r>
              <a:rPr lang="en-GB" sz="2000" dirty="0" smtClean="0">
                <a:latin typeface="Cambria" panose="02040503050406030204" pitchFamily="18" charset="0"/>
              </a:rPr>
              <a:t> </a:t>
            </a:r>
            <a:r>
              <a:rPr lang="en-GB" sz="2000" dirty="0">
                <a:latin typeface="Cambria" panose="02040503050406030204" pitchFamily="18" charset="0"/>
              </a:rPr>
              <a:t>minor offences </a:t>
            </a:r>
            <a:r>
              <a:rPr lang="sr-Latn-RS" sz="2000" dirty="0" smtClean="0">
                <a:latin typeface="Cambria" panose="02040503050406030204" pitchFamily="18" charset="0"/>
              </a:rPr>
              <a:t> </a:t>
            </a:r>
            <a:r>
              <a:rPr lang="en-GB" sz="2000" dirty="0" smtClean="0">
                <a:latin typeface="Cambria" panose="02040503050406030204" pitchFamily="18" charset="0"/>
              </a:rPr>
              <a:t>for </a:t>
            </a:r>
            <a:r>
              <a:rPr lang="en-GB" sz="2000" b="1" dirty="0" smtClean="0">
                <a:latin typeface="Cambria" panose="02040503050406030204" pitchFamily="18" charset="0"/>
              </a:rPr>
              <a:t>bidder</a:t>
            </a:r>
            <a:r>
              <a:rPr lang="en-GB" sz="2000" dirty="0" smtClean="0">
                <a:latin typeface="Cambria" panose="02040503050406030204" pitchFamily="18" charset="0"/>
              </a:rPr>
              <a:t>s</a:t>
            </a:r>
            <a:endParaRPr lang="en-US" sz="2000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In </a:t>
            </a:r>
            <a:r>
              <a:rPr lang="en-GB" sz="2000" dirty="0">
                <a:latin typeface="Cambria" panose="02040503050406030204" pitchFamily="18" charset="0"/>
              </a:rPr>
              <a:t>minor </a:t>
            </a:r>
            <a:r>
              <a:rPr lang="en-GB" sz="2000" dirty="0" smtClean="0">
                <a:latin typeface="Cambria" panose="02040503050406030204" pitchFamily="18" charset="0"/>
              </a:rPr>
              <a:t>offence proceedings,</a:t>
            </a:r>
            <a:r>
              <a:rPr lang="sr-Latn-RS" sz="20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en-GB" sz="2000" dirty="0" smtClean="0">
                <a:latin typeface="Cambria" panose="02040503050406030204" pitchFamily="18" charset="0"/>
              </a:rPr>
              <a:t>fines imposed range from RSD </a:t>
            </a:r>
            <a:r>
              <a:rPr lang="sr-Latn-RS" sz="2000" dirty="0" smtClean="0">
                <a:latin typeface="Cambria" panose="02040503050406030204" pitchFamily="18" charset="0"/>
              </a:rPr>
              <a:t>80</a:t>
            </a:r>
            <a:r>
              <a:rPr lang="en-GB" sz="2000" dirty="0" smtClean="0">
                <a:latin typeface="Cambria" panose="02040503050406030204" pitchFamily="18" charset="0"/>
              </a:rPr>
              <a:t>,</a:t>
            </a:r>
            <a:r>
              <a:rPr lang="sr-Latn-RS" sz="2000" dirty="0" smtClean="0">
                <a:latin typeface="Cambria" panose="02040503050406030204" pitchFamily="18" charset="0"/>
              </a:rPr>
              <a:t>000 </a:t>
            </a:r>
            <a:r>
              <a:rPr lang="sr-Latn-RS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(</a:t>
            </a:r>
            <a:r>
              <a:rPr lang="sr-Latn-R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EUR</a:t>
            </a:r>
            <a:r>
              <a:rPr lang="en-GB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sr-Latn-R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700</a:t>
            </a:r>
            <a:r>
              <a:rPr lang="sr-Latn-RS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)</a:t>
            </a:r>
            <a:r>
              <a:rPr lang="sr-Latn-RS" sz="2000" dirty="0" smtClean="0">
                <a:latin typeface="Cambria" panose="02040503050406030204" pitchFamily="18" charset="0"/>
              </a:rPr>
              <a:t> </a:t>
            </a:r>
            <a:r>
              <a:rPr lang="en-GB" sz="2000" dirty="0" smtClean="0">
                <a:latin typeface="Cambria" panose="02040503050406030204" pitchFamily="18" charset="0"/>
              </a:rPr>
              <a:t>to RSD </a:t>
            </a:r>
            <a:r>
              <a:rPr lang="sr-Latn-RS" sz="2000" dirty="0" smtClean="0">
                <a:latin typeface="Cambria" panose="02040503050406030204" pitchFamily="18" charset="0"/>
              </a:rPr>
              <a:t>1</a:t>
            </a:r>
            <a:r>
              <a:rPr lang="en-GB" sz="2000" dirty="0" smtClean="0">
                <a:latin typeface="Cambria" panose="02040503050406030204" pitchFamily="18" charset="0"/>
              </a:rPr>
              <a:t>,</a:t>
            </a:r>
            <a:r>
              <a:rPr lang="sr-Latn-RS" sz="2000" dirty="0" smtClean="0">
                <a:latin typeface="Cambria" panose="02040503050406030204" pitchFamily="18" charset="0"/>
              </a:rPr>
              <a:t>500</a:t>
            </a:r>
            <a:r>
              <a:rPr lang="en-GB" sz="2000" dirty="0" smtClean="0">
                <a:latin typeface="Cambria" panose="02040503050406030204" pitchFamily="18" charset="0"/>
              </a:rPr>
              <a:t>,</a:t>
            </a:r>
            <a:r>
              <a:rPr lang="sr-Latn-RS" sz="2000" dirty="0" smtClean="0">
                <a:latin typeface="Cambria" panose="02040503050406030204" pitchFamily="18" charset="0"/>
              </a:rPr>
              <a:t>000 </a:t>
            </a:r>
            <a:r>
              <a:rPr lang="sr-Latn-RS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(</a:t>
            </a:r>
            <a:r>
              <a:rPr lang="sr-Latn-R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EUR</a:t>
            </a:r>
            <a:r>
              <a:rPr lang="en-GB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sr-Latn-R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13</a:t>
            </a:r>
            <a:r>
              <a:rPr lang="en-GB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,</a:t>
            </a:r>
            <a:r>
              <a:rPr lang="sr-Latn-R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000</a:t>
            </a:r>
            <a:r>
              <a:rPr lang="sr-Latn-RS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)</a:t>
            </a:r>
            <a:endParaRPr lang="sr-Latn-RS" sz="2000" b="1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Minor offence</a:t>
            </a:r>
            <a:r>
              <a:rPr lang="en-US" sz="2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proceedings are </a:t>
            </a:r>
            <a:r>
              <a:rPr lang="en-GB" sz="2000" dirty="0" smtClean="0">
                <a:latin typeface="Cambria" panose="02040503050406030204" pitchFamily="18" charset="0"/>
              </a:rPr>
              <a:t>initiated </a:t>
            </a:r>
            <a:r>
              <a:rPr lang="en-GB" sz="2000" b="1" dirty="0" smtClean="0">
                <a:latin typeface="Cambria" panose="02040503050406030204" pitchFamily="18" charset="0"/>
              </a:rPr>
              <a:t>upon request of </a:t>
            </a:r>
            <a:r>
              <a:rPr lang="sr-Latn-RS" sz="2000" dirty="0" smtClean="0">
                <a:latin typeface="Cambria" panose="02040503050406030204" pitchFamily="18" charset="0"/>
              </a:rPr>
              <a:t>:</a:t>
            </a:r>
          </a:p>
          <a:p>
            <a:pPr lvl="1" algn="just">
              <a:spcBef>
                <a:spcPts val="300"/>
              </a:spcBef>
              <a:buFont typeface="Arial" pitchFamily="34" charset="0"/>
              <a:buChar char="•"/>
              <a:defRPr/>
            </a:pPr>
            <a:r>
              <a:rPr lang="en-US" sz="2000" dirty="0" smtClean="0">
                <a:latin typeface="Cambria" panose="02040503050406030204" pitchFamily="18" charset="0"/>
              </a:rPr>
              <a:t>Public Procurement Office</a:t>
            </a:r>
            <a:endParaRPr lang="sr-Latn-RS" sz="2000" dirty="0">
              <a:latin typeface="Cambria" panose="02040503050406030204" pitchFamily="18" charset="0"/>
            </a:endParaRPr>
          </a:p>
          <a:p>
            <a:pPr lvl="1" algn="just">
              <a:spcBef>
                <a:spcPts val="300"/>
              </a:spcBef>
              <a:buFont typeface="Arial" pitchFamily="34" charset="0"/>
              <a:buChar char="•"/>
              <a:defRPr/>
            </a:pPr>
            <a:r>
              <a:rPr lang="en-US" sz="2000" dirty="0" smtClean="0">
                <a:latin typeface="Cambria" panose="02040503050406030204" pitchFamily="18" charset="0"/>
              </a:rPr>
              <a:t>State Audit Institution</a:t>
            </a:r>
            <a:endParaRPr lang="sr-Latn-RS" sz="2000" dirty="0">
              <a:latin typeface="Cambria" panose="02040503050406030204" pitchFamily="18" charset="0"/>
            </a:endParaRPr>
          </a:p>
          <a:p>
            <a:pPr lvl="1" algn="just">
              <a:spcBef>
                <a:spcPts val="3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Other authorized institution</a:t>
            </a:r>
            <a:endParaRPr lang="en-US" sz="2000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Cambria" panose="02040503050406030204" pitchFamily="18" charset="0"/>
              </a:rPr>
              <a:t>Against the decision made in minor offence proceedings in the first instance, an </a:t>
            </a:r>
            <a:r>
              <a:rPr lang="en-US" sz="2000" b="1" dirty="0" smtClean="0">
                <a:latin typeface="Cambria" panose="02040503050406030204" pitchFamily="18" charset="0"/>
              </a:rPr>
              <a:t>appeal </a:t>
            </a:r>
            <a:r>
              <a:rPr lang="en-US" sz="2000" dirty="0" smtClean="0">
                <a:latin typeface="Cambria" panose="02040503050406030204" pitchFamily="18" charset="0"/>
              </a:rPr>
              <a:t>may be submitted </a:t>
            </a:r>
            <a:r>
              <a:rPr lang="en-US" sz="2000" b="1" dirty="0" smtClean="0">
                <a:latin typeface="Cambria" panose="02040503050406030204" pitchFamily="18" charset="0"/>
              </a:rPr>
              <a:t>to</a:t>
            </a:r>
            <a:r>
              <a:rPr lang="en-US" sz="2000" dirty="0" smtClean="0">
                <a:latin typeface="Cambria" panose="02040503050406030204" pitchFamily="18" charset="0"/>
              </a:rPr>
              <a:t> </a:t>
            </a:r>
            <a:r>
              <a:rPr lang="en-US" sz="2000" b="1" dirty="0" smtClean="0">
                <a:latin typeface="Cambria" panose="02040503050406030204" pitchFamily="18" charset="0"/>
              </a:rPr>
              <a:t>Higher Misdemeanor Court</a:t>
            </a:r>
            <a:r>
              <a:rPr lang="en-US" sz="2000" dirty="0" smtClean="0">
                <a:latin typeface="Cambria" panose="02040503050406030204" pitchFamily="18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600" b="1" dirty="0" smtClean="0">
                <a:latin typeface="Cambria" panose="02040503050406030204" pitchFamily="18" charset="0"/>
              </a:rPr>
              <a:t>Special Authorities</a:t>
            </a:r>
            <a:r>
              <a:rPr lang="sr-Latn-RS" altLang="en-US" sz="3600" b="1" dirty="0" smtClean="0">
                <a:latin typeface="Cambria" panose="02040503050406030204" pitchFamily="18" charset="0"/>
              </a:rPr>
              <a:t/>
            </a:r>
            <a:br>
              <a:rPr lang="sr-Latn-RS" altLang="en-US" sz="3600" b="1" dirty="0" smtClean="0">
                <a:latin typeface="Cambria" panose="02040503050406030204" pitchFamily="18" charset="0"/>
              </a:rPr>
            </a:br>
            <a:r>
              <a:rPr lang="sr-Latn-RS" altLang="en-US" sz="3600" dirty="0" smtClean="0">
                <a:latin typeface="Cambria" panose="02040503050406030204" pitchFamily="18" charset="0"/>
              </a:rPr>
              <a:t> - </a:t>
            </a:r>
            <a:r>
              <a:rPr lang="en-US" altLang="en-US" sz="3200" dirty="0">
                <a:solidFill>
                  <a:schemeClr val="tx1"/>
                </a:solidFill>
                <a:latin typeface="Cambria" panose="02040503050406030204" pitchFamily="18" charset="0"/>
              </a:rPr>
              <a:t>Prohibition of Abusing Request for the Protection of </a:t>
            </a:r>
            <a:r>
              <a:rPr lang="en-US" altLang="en-US" sz="3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Rights</a:t>
            </a:r>
            <a:r>
              <a:rPr lang="sr-Latn-RS" altLang="en-US" sz="3200" dirty="0">
                <a:solidFill>
                  <a:schemeClr val="tx1"/>
                </a:solidFill>
                <a:latin typeface="Cambria" panose="02040503050406030204" pitchFamily="18" charset="0"/>
              </a:rPr>
              <a:t> (Article </a:t>
            </a:r>
            <a:r>
              <a:rPr lang="sr-Latn-RS" altLang="en-US" sz="3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164 PPL) </a:t>
            </a:r>
            <a:r>
              <a:rPr lang="sr-Latn-RS" altLang="en-US" sz="3200" dirty="0" smtClean="0">
                <a:latin typeface="Cambria" panose="02040503050406030204" pitchFamily="18" charset="0"/>
              </a:rPr>
              <a:t>-</a:t>
            </a:r>
            <a:endParaRPr lang="en-US" altLang="en-US" sz="3200" dirty="0" smtClean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700808"/>
            <a:ext cx="8213725" cy="4464496"/>
          </a:xfrm>
        </p:spPr>
        <p:txBody>
          <a:bodyPr/>
          <a:lstStyle/>
          <a:p>
            <a:pPr algn="just">
              <a:buFont typeface="Wingdings" pitchFamily="2" charset="2"/>
              <a:buChar char="Ø"/>
              <a:defRPr/>
            </a:pPr>
            <a:endParaRPr lang="sr-Latn-RS" sz="2000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Cambria" panose="02040503050406030204" pitchFamily="18" charset="0"/>
              </a:rPr>
              <a:t>It </a:t>
            </a:r>
            <a:r>
              <a:rPr lang="en-US" sz="2000" dirty="0">
                <a:latin typeface="Cambria" panose="02040503050406030204" pitchFamily="18" charset="0"/>
              </a:rPr>
              <a:t>is prohibited to file request for the protection of rights for purposes other than those for which that right has been </a:t>
            </a:r>
            <a:r>
              <a:rPr lang="en-US" sz="2000" dirty="0" smtClean="0">
                <a:latin typeface="Cambria" panose="02040503050406030204" pitchFamily="18" charset="0"/>
              </a:rPr>
              <a:t>recognized</a:t>
            </a:r>
            <a:endParaRPr lang="en-US" sz="2000" dirty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000" dirty="0">
                <a:latin typeface="Cambria" panose="02040503050406030204" pitchFamily="18" charset="0"/>
              </a:rPr>
              <a:t>The Republic Commission shall </a:t>
            </a:r>
            <a:r>
              <a:rPr lang="en-US" sz="2000" i="1" dirty="0">
                <a:latin typeface="Cambria" panose="02040503050406030204" pitchFamily="18" charset="0"/>
              </a:rPr>
              <a:t>ex officio </a:t>
            </a:r>
            <a:r>
              <a:rPr lang="en-US" sz="2000" dirty="0">
                <a:latin typeface="Cambria" panose="02040503050406030204" pitchFamily="18" charset="0"/>
              </a:rPr>
              <a:t>pay attention </a:t>
            </a:r>
            <a:r>
              <a:rPr lang="en-US" sz="2000" dirty="0" smtClean="0">
                <a:latin typeface="Cambria" panose="02040503050406030204" pitchFamily="18" charset="0"/>
              </a:rPr>
              <a:t>to</a:t>
            </a:r>
            <a:r>
              <a:rPr lang="sr-Latn-RS" sz="2000" dirty="0" smtClean="0">
                <a:latin typeface="Cambria" panose="02040503050406030204" pitchFamily="18" charset="0"/>
              </a:rPr>
              <a:t> abusing </a:t>
            </a:r>
            <a:r>
              <a:rPr lang="en-US" sz="2000" dirty="0" smtClean="0">
                <a:latin typeface="Cambria" panose="02040503050406030204" pitchFamily="18" charset="0"/>
              </a:rPr>
              <a:t>of </a:t>
            </a:r>
            <a:r>
              <a:rPr lang="sr-Latn-RS" sz="2000" dirty="0" smtClean="0">
                <a:latin typeface="Cambria" panose="02040503050406030204" pitchFamily="18" charset="0"/>
              </a:rPr>
              <a:t>request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Cambria" panose="02040503050406030204" pitchFamily="18" charset="0"/>
              </a:rPr>
              <a:t>It </a:t>
            </a:r>
            <a:r>
              <a:rPr lang="en-US" sz="2000" dirty="0">
                <a:latin typeface="Cambria" panose="02040503050406030204" pitchFamily="18" charset="0"/>
              </a:rPr>
              <a:t>shall be assumed that the claimant, whose </a:t>
            </a:r>
            <a:r>
              <a:rPr lang="en-US" sz="2000" b="1" dirty="0">
                <a:latin typeface="Cambria" panose="02040503050406030204" pitchFamily="18" charset="0"/>
              </a:rPr>
              <a:t>three</a:t>
            </a:r>
            <a:r>
              <a:rPr lang="en-US" sz="2000" dirty="0">
                <a:latin typeface="Cambria" panose="02040503050406030204" pitchFamily="18" charset="0"/>
              </a:rPr>
              <a:t> requests for the protection of rights have been refused within </a:t>
            </a:r>
            <a:r>
              <a:rPr lang="en-US" sz="2000" b="1" dirty="0">
                <a:latin typeface="Cambria" panose="02040503050406030204" pitchFamily="18" charset="0"/>
              </a:rPr>
              <a:t>six</a:t>
            </a:r>
            <a:r>
              <a:rPr lang="en-US" sz="2000" dirty="0">
                <a:latin typeface="Cambria" panose="02040503050406030204" pitchFamily="18" charset="0"/>
              </a:rPr>
              <a:t> consecutive months, has abused the </a:t>
            </a:r>
            <a:r>
              <a:rPr lang="en-US" sz="2000" dirty="0" smtClean="0">
                <a:latin typeface="Cambria" panose="02040503050406030204" pitchFamily="18" charset="0"/>
              </a:rPr>
              <a:t>request, </a:t>
            </a:r>
            <a:r>
              <a:rPr lang="en-US" sz="2000" b="1" dirty="0">
                <a:latin typeface="Cambria" panose="02040503050406030204" pitchFamily="18" charset="0"/>
              </a:rPr>
              <a:t>unless proved </a:t>
            </a:r>
            <a:r>
              <a:rPr lang="en-US" sz="2000" b="1" dirty="0" smtClean="0">
                <a:latin typeface="Cambria" panose="02040503050406030204" pitchFamily="18" charset="0"/>
              </a:rPr>
              <a:t>otherwise</a:t>
            </a:r>
            <a:endParaRPr lang="sr-Latn-RS" sz="2000" b="1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000" dirty="0">
                <a:latin typeface="Cambria" panose="02040503050406030204" pitchFamily="18" charset="0"/>
              </a:rPr>
              <a:t>The Republic Commission will impose a fine </a:t>
            </a:r>
            <a:r>
              <a:rPr lang="en-US" sz="2000" dirty="0" smtClean="0">
                <a:latin typeface="Cambria" panose="02040503050406030204" pitchFamily="18" charset="0"/>
              </a:rPr>
              <a:t>to the claimant </a:t>
            </a:r>
            <a:r>
              <a:rPr lang="en-US" sz="2000" dirty="0">
                <a:latin typeface="Cambria" panose="02040503050406030204" pitchFamily="18" charset="0"/>
              </a:rPr>
              <a:t>whom it finds to have abused the </a:t>
            </a:r>
            <a:r>
              <a:rPr lang="en-US" sz="2000" dirty="0" smtClean="0">
                <a:latin typeface="Cambria" panose="02040503050406030204" pitchFamily="18" charset="0"/>
              </a:rPr>
              <a:t>request</a:t>
            </a:r>
            <a:endParaRPr lang="en-US" sz="20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869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7924160"/>
              </p:ext>
            </p:extLst>
          </p:nvPr>
        </p:nvGraphicFramePr>
        <p:xfrm>
          <a:off x="899592" y="1628800"/>
          <a:ext cx="6853439" cy="4153573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4731236"/>
                <a:gridCol w="707401"/>
                <a:gridCol w="707401"/>
                <a:gridCol w="707401"/>
              </a:tblGrid>
              <a:tr h="864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Resolved cases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GB" sz="180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Request for the protection of rights</a:t>
                      </a:r>
                      <a:r>
                        <a:rPr lang="sr-Latn-RS" sz="180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)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2011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2012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2013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Refused requests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246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262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351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9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Rejected requests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103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83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81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9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Fully annulled procedure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242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361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369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9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Partially annulled procedure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348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364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540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9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Suspended procedure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31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23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51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9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Dismissed statement</a:t>
                      </a:r>
                      <a:endParaRPr lang="en-US" sz="1600" dirty="0">
                        <a:solidFill>
                          <a:srgbClr val="C0000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90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89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96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9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Returned to the contracting authority for handling</a:t>
                      </a:r>
                      <a:endParaRPr lang="en-US" sz="1600" dirty="0">
                        <a:solidFill>
                          <a:srgbClr val="C0000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0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0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9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Resolved otherwise</a:t>
                      </a:r>
                      <a:endParaRPr lang="en-US" sz="1600" dirty="0">
                        <a:solidFill>
                          <a:srgbClr val="C0000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4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49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34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9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TOTAL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1065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1231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1522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4838" cy="1433512"/>
          </a:xfrm>
        </p:spPr>
        <p:txBody>
          <a:bodyPr/>
          <a:lstStyle/>
          <a:p>
            <a:r>
              <a:rPr lang="en-GB" sz="3600" b="1" dirty="0" smtClean="0">
                <a:latin typeface="Cambria" panose="02040503050406030204" pitchFamily="18" charset="0"/>
              </a:rPr>
              <a:t>Statistics on Operations of the Republic Commission</a:t>
            </a:r>
            <a:r>
              <a:rPr lang="sr-Latn-RS" sz="2000" b="1" baseline="50000" dirty="0">
                <a:latin typeface="Cambria" panose="02040503050406030204" pitchFamily="18" charset="0"/>
              </a:rPr>
              <a:t>*</a:t>
            </a:r>
            <a:endParaRPr lang="en-US" sz="2000" b="1" baseline="50000" dirty="0"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5048" y="6206169"/>
            <a:ext cx="81014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2000" b="1" i="1" dirty="0" smtClean="0">
                <a:solidFill>
                  <a:schemeClr val="tx1"/>
                </a:solidFill>
                <a:latin typeface="Cambria" pitchFamily="18" charset="0"/>
              </a:rPr>
              <a:t>*</a:t>
            </a:r>
            <a:r>
              <a:rPr lang="en-US" sz="2000" b="1" i="1" dirty="0" smtClean="0">
                <a:solidFill>
                  <a:schemeClr val="tx1"/>
                </a:solidFill>
                <a:latin typeface="Cambria" pitchFamily="18" charset="0"/>
              </a:rPr>
              <a:t>Source: </a:t>
            </a:r>
            <a:r>
              <a:rPr lang="en-US" sz="2000" i="1" dirty="0" smtClean="0">
                <a:solidFill>
                  <a:schemeClr val="tx1"/>
                </a:solidFill>
                <a:latin typeface="Cambria" pitchFamily="18" charset="0"/>
              </a:rPr>
              <a:t>Commission's annual report </a:t>
            </a:r>
            <a:r>
              <a:rPr lang="sr-Latn-RS" sz="2000" i="1" dirty="0" smtClean="0">
                <a:solidFill>
                  <a:schemeClr val="tx1"/>
                </a:solidFill>
                <a:latin typeface="Cambria" pitchFamily="18" charset="0"/>
              </a:rPr>
              <a:t>submitted </a:t>
            </a:r>
            <a:r>
              <a:rPr lang="en-US" sz="2000" i="1" dirty="0" smtClean="0">
                <a:solidFill>
                  <a:schemeClr val="tx1"/>
                </a:solidFill>
                <a:latin typeface="Cambria" pitchFamily="18" charset="0"/>
              </a:rPr>
              <a:t>to the National Assembly </a:t>
            </a:r>
            <a:endParaRPr lang="en-US" sz="2000" i="1" dirty="0">
              <a:solidFill>
                <a:schemeClr val="tx1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685800" y="457200"/>
            <a:ext cx="7772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1476375" y="466995"/>
            <a:ext cx="6191250" cy="1243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Calibri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Calibri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Calibri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</a:defRPr>
            </a:lvl5pPr>
            <a:lvl6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</a:defRPr>
            </a:lvl6pPr>
            <a:lvl7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</a:defRPr>
            </a:lvl7pPr>
            <a:lvl8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</a:defRPr>
            </a:lvl8pPr>
            <a:lvl9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375"/>
              </a:spcBef>
              <a:buClrTx/>
              <a:buFontTx/>
              <a:buNone/>
            </a:pPr>
            <a:endParaRPr lang="sr-Cyrl-RS" alt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ts val="375"/>
              </a:spcBef>
              <a:buClrTx/>
              <a:buFontTx/>
              <a:buNone/>
            </a:pPr>
            <a:endParaRPr lang="sr-Cyrl-RS" alt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ts val="375"/>
              </a:spcBef>
              <a:buClrTx/>
              <a:buFontTx/>
              <a:buNone/>
            </a:pPr>
            <a:endParaRPr lang="en-GB" altLang="en-US" b="1" dirty="0" smtClean="0">
              <a:latin typeface="Cambria" panose="02040503050406030204" pitchFamily="18" charset="0"/>
            </a:endParaRPr>
          </a:p>
          <a:p>
            <a:pPr algn="ctr">
              <a:lnSpc>
                <a:spcPct val="80000"/>
              </a:lnSpc>
              <a:spcBef>
                <a:spcPts val="375"/>
              </a:spcBef>
              <a:buClrTx/>
              <a:buFontTx/>
              <a:buNone/>
            </a:pPr>
            <a:r>
              <a:rPr lang="en-GB" altLang="en-US" b="1" dirty="0" smtClean="0">
                <a:latin typeface="Cambria" panose="02040503050406030204" pitchFamily="18" charset="0"/>
              </a:rPr>
              <a:t>PROTECTION OF RIGHTS</a:t>
            </a:r>
            <a:r>
              <a:rPr lang="sr-Cyrl-RS" altLang="en-US" b="1" dirty="0" smtClean="0">
                <a:latin typeface="Cambria" panose="02040503050406030204" pitchFamily="18" charset="0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375"/>
              </a:spcBef>
              <a:buClrTx/>
              <a:buFontTx/>
              <a:buNone/>
            </a:pPr>
            <a:r>
              <a:rPr lang="en-US" altLang="en-US" b="1" dirty="0" smtClean="0">
                <a:latin typeface="Cambria" panose="02040503050406030204" pitchFamily="18" charset="0"/>
              </a:rPr>
              <a:t>IN PUBLIC PROCUREMENT PROCEDURES</a:t>
            </a:r>
            <a:endParaRPr lang="sr-Cyrl-RS" altLang="en-US" b="1" dirty="0">
              <a:latin typeface="Cambria" panose="020405030504060302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520" y="4743771"/>
            <a:ext cx="8568952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20000"/>
              </a:spcBef>
              <a:buClrTx/>
              <a:buSzTx/>
              <a:defRPr/>
            </a:pPr>
            <a:r>
              <a:rPr lang="sr-Latn-RS" altLang="en-US" sz="2400" b="1" dirty="0">
                <a:solidFill>
                  <a:prstClr val="black"/>
                </a:solidFill>
                <a:latin typeface="Cambria" pitchFamily="18" charset="0"/>
                <a:cs typeface="+mn-cs"/>
              </a:rPr>
              <a:t>Saša </a:t>
            </a:r>
            <a:r>
              <a:rPr lang="sr-Latn-RS" altLang="en-US" sz="2400" b="1" dirty="0" smtClean="0">
                <a:solidFill>
                  <a:prstClr val="black"/>
                </a:solidFill>
                <a:latin typeface="Cambria" pitchFamily="18" charset="0"/>
                <a:cs typeface="+mn-cs"/>
              </a:rPr>
              <a:t>Varinac</a:t>
            </a:r>
          </a:p>
          <a:p>
            <a:pPr algn="ctr" defTabSz="914400">
              <a:lnSpc>
                <a:spcPct val="90000"/>
              </a:lnSpc>
              <a:spcBef>
                <a:spcPct val="20000"/>
              </a:spcBef>
              <a:buClrTx/>
              <a:buSzTx/>
              <a:defRPr/>
            </a:pPr>
            <a:r>
              <a:rPr lang="en-GB" altLang="en-US" sz="2400" dirty="0" smtClean="0">
                <a:solidFill>
                  <a:prstClr val="black"/>
                </a:solidFill>
                <a:latin typeface="Cambria" pitchFamily="18" charset="0"/>
                <a:cs typeface="+mn-cs"/>
              </a:rPr>
              <a:t>President of Republic Commission </a:t>
            </a:r>
          </a:p>
          <a:p>
            <a:pPr algn="ctr" defTabSz="914400">
              <a:lnSpc>
                <a:spcPct val="90000"/>
              </a:lnSpc>
              <a:spcBef>
                <a:spcPct val="20000"/>
              </a:spcBef>
              <a:buClrTx/>
              <a:buSzTx/>
              <a:defRPr/>
            </a:pPr>
            <a:r>
              <a:rPr lang="en-GB" altLang="en-US" sz="2400" dirty="0" smtClean="0">
                <a:solidFill>
                  <a:prstClr val="black"/>
                </a:solidFill>
                <a:latin typeface="Cambria" pitchFamily="18" charset="0"/>
                <a:cs typeface="+mn-cs"/>
              </a:rPr>
              <a:t>for Protection of Rights in Public Procurement Procedures</a:t>
            </a:r>
            <a:endParaRPr lang="sr-Latn-RS" altLang="en-US" sz="2400" dirty="0" smtClean="0">
              <a:solidFill>
                <a:prstClr val="black"/>
              </a:solidFill>
              <a:latin typeface="Cambria" pitchFamily="18" charset="0"/>
              <a:cs typeface="+mn-cs"/>
            </a:endParaRPr>
          </a:p>
          <a:p>
            <a:pPr algn="ctr" defTabSz="914400">
              <a:lnSpc>
                <a:spcPct val="90000"/>
              </a:lnSpc>
              <a:spcBef>
                <a:spcPct val="20000"/>
              </a:spcBef>
              <a:buClrTx/>
              <a:buSzTx/>
              <a:defRPr/>
            </a:pPr>
            <a:r>
              <a:rPr lang="sr-Latn-RS" altLang="en-US" sz="2400" dirty="0" smtClean="0">
                <a:solidFill>
                  <a:schemeClr val="tx1"/>
                </a:solidFill>
                <a:latin typeface="Cambria" pitchFamily="18" charset="0"/>
                <a:cs typeface="+mn-cs"/>
              </a:rPr>
              <a:t>www.kjn.gov.rs</a:t>
            </a:r>
            <a:endParaRPr lang="en-US" altLang="en-US" sz="2400" dirty="0">
              <a:solidFill>
                <a:schemeClr val="tx1"/>
              </a:solidFill>
              <a:latin typeface="Cambria" pitchFamily="18" charset="0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77716543"/>
              </p:ext>
            </p:extLst>
          </p:nvPr>
        </p:nvGraphicFramePr>
        <p:xfrm>
          <a:off x="971600" y="2392838"/>
          <a:ext cx="7189842" cy="2237760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5213568"/>
                <a:gridCol w="658758"/>
                <a:gridCol w="658758"/>
                <a:gridCol w="658758"/>
              </a:tblGrid>
              <a:tr h="8201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dirty="0" smtClean="0">
                          <a:effectLst/>
                          <a:latin typeface="Cambria" panose="02040503050406030204" pitchFamily="18" charset="0"/>
                        </a:rPr>
                        <a:t>Resolved</a:t>
                      </a:r>
                      <a:r>
                        <a:rPr lang="en-GB" sz="2000" baseline="0" dirty="0" smtClean="0"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GB" sz="2000" dirty="0" smtClean="0">
                          <a:effectLst/>
                          <a:latin typeface="Cambria" panose="02040503050406030204" pitchFamily="18" charset="0"/>
                        </a:rPr>
                        <a:t>cases</a:t>
                      </a:r>
                      <a:endParaRPr lang="sr-Latn-RS" sz="2000" dirty="0" smtClean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Latn-RS" sz="1600" dirty="0" smtClean="0">
                          <a:effectLst/>
                          <a:latin typeface="Cambria" panose="02040503050406030204" pitchFamily="18" charset="0"/>
                        </a:rPr>
                        <a:t>(All</a:t>
                      </a:r>
                      <a:r>
                        <a:rPr lang="en-US" sz="1600" dirty="0" smtClean="0"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GB" sz="1600" dirty="0" smtClean="0">
                          <a:effectLst/>
                          <a:latin typeface="Cambria" panose="02040503050406030204" pitchFamily="18" charset="0"/>
                        </a:rPr>
                        <a:t>initially submitted acts</a:t>
                      </a:r>
                      <a:r>
                        <a:rPr lang="sr-Latn-RS" sz="1600" dirty="0" smtClean="0">
                          <a:effectLst/>
                          <a:latin typeface="Cambria" panose="02040503050406030204" pitchFamily="18" charset="0"/>
                        </a:rPr>
                        <a:t>)</a:t>
                      </a:r>
                    </a:p>
                  </a:txBody>
                  <a:tcPr marL="68578" marR="68578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  <a:latin typeface="Cambria" panose="02040503050406030204" pitchFamily="18" charset="0"/>
                        </a:rPr>
                        <a:t>2011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  <a:latin typeface="Cambria" panose="02040503050406030204" pitchFamily="18" charset="0"/>
                        </a:rPr>
                        <a:t>2012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Cambria" panose="02040503050406030204" pitchFamily="18" charset="0"/>
                        </a:rPr>
                        <a:t>2013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95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Requests for protection of rights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1065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1231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1522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26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Other initially</a:t>
                      </a:r>
                      <a:r>
                        <a:rPr lang="en-GB" sz="1600" baseline="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 submitted acts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411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469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sr-Latn-RS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44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95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TOTAL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1476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1700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1966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21596" name="Rectangle 4"/>
          <p:cNvSpPr>
            <a:spLocks noChangeArrowheads="1"/>
          </p:cNvSpPr>
          <p:nvPr/>
        </p:nvSpPr>
        <p:spPr bwMode="auto">
          <a:xfrm>
            <a:off x="2100263" y="21256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4838" cy="1433512"/>
          </a:xfrm>
        </p:spPr>
        <p:txBody>
          <a:bodyPr/>
          <a:lstStyle/>
          <a:p>
            <a:r>
              <a:rPr lang="en-GB" sz="3600" b="1" dirty="0" smtClean="0">
                <a:latin typeface="Cambria" panose="02040503050406030204" pitchFamily="18" charset="0"/>
              </a:rPr>
              <a:t>Statistics on Operation</a:t>
            </a:r>
            <a:r>
              <a:rPr lang="sr-Latn-RS" sz="3600" b="1" dirty="0" smtClean="0">
                <a:latin typeface="Cambria" panose="02040503050406030204" pitchFamily="18" charset="0"/>
              </a:rPr>
              <a:t>s</a:t>
            </a:r>
            <a:r>
              <a:rPr lang="en-GB" sz="3600" b="1" dirty="0" smtClean="0">
                <a:latin typeface="Cambria" panose="02040503050406030204" pitchFamily="18" charset="0"/>
              </a:rPr>
              <a:t> of the </a:t>
            </a:r>
            <a:r>
              <a:rPr lang="sr-Latn-RS" sz="3600" b="1" dirty="0" smtClean="0">
                <a:latin typeface="Cambria" panose="02040503050406030204" pitchFamily="18" charset="0"/>
              </a:rPr>
              <a:t/>
            </a:r>
            <a:br>
              <a:rPr lang="sr-Latn-RS" sz="3600" b="1" dirty="0" smtClean="0">
                <a:latin typeface="Cambria" panose="02040503050406030204" pitchFamily="18" charset="0"/>
              </a:rPr>
            </a:br>
            <a:r>
              <a:rPr lang="en-GB" sz="3600" b="1" dirty="0" smtClean="0">
                <a:latin typeface="Cambria" panose="02040503050406030204" pitchFamily="18" charset="0"/>
              </a:rPr>
              <a:t>Republic Commission</a:t>
            </a:r>
            <a:r>
              <a:rPr lang="sr-Latn-RS" sz="2000" b="1" baseline="50000" dirty="0">
                <a:latin typeface="Cambria" panose="02040503050406030204" pitchFamily="18" charset="0"/>
              </a:rPr>
              <a:t>*</a:t>
            </a:r>
            <a:endParaRPr lang="en-US" sz="3600" b="1" baseline="50000" dirty="0"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3568" y="6206169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2000" b="1" i="1" dirty="0" smtClean="0">
                <a:solidFill>
                  <a:schemeClr val="tx1"/>
                </a:solidFill>
                <a:latin typeface="Cambria" pitchFamily="18" charset="0"/>
              </a:rPr>
              <a:t>*</a:t>
            </a:r>
            <a:r>
              <a:rPr lang="en-US" sz="2000" b="1" i="1" dirty="0" smtClean="0">
                <a:solidFill>
                  <a:schemeClr val="tx1"/>
                </a:solidFill>
                <a:latin typeface="Cambria" pitchFamily="18" charset="0"/>
              </a:rPr>
              <a:t>Source: </a:t>
            </a:r>
            <a:r>
              <a:rPr lang="en-US" sz="2000" i="1" dirty="0" smtClean="0">
                <a:solidFill>
                  <a:schemeClr val="tx1"/>
                </a:solidFill>
                <a:latin typeface="Cambria" pitchFamily="18" charset="0"/>
              </a:rPr>
              <a:t>Commission's annual report </a:t>
            </a:r>
            <a:r>
              <a:rPr lang="sr-Latn-RS" sz="2000" i="1" dirty="0" smtClean="0">
                <a:solidFill>
                  <a:schemeClr val="tx1"/>
                </a:solidFill>
                <a:latin typeface="Cambria" pitchFamily="18" charset="0"/>
              </a:rPr>
              <a:t>submitted </a:t>
            </a:r>
            <a:r>
              <a:rPr lang="en-US" sz="2000" i="1" dirty="0" smtClean="0">
                <a:solidFill>
                  <a:schemeClr val="tx1"/>
                </a:solidFill>
                <a:latin typeface="Cambria" pitchFamily="18" charset="0"/>
              </a:rPr>
              <a:t>to the National Assembly </a:t>
            </a:r>
            <a:endParaRPr lang="en-US" sz="2000" i="1" dirty="0">
              <a:solidFill>
                <a:schemeClr val="tx1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33492935"/>
              </p:ext>
            </p:extLst>
          </p:nvPr>
        </p:nvGraphicFramePr>
        <p:xfrm>
          <a:off x="971600" y="2383707"/>
          <a:ext cx="7189842" cy="1125776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5213568"/>
                <a:gridCol w="658758"/>
                <a:gridCol w="658758"/>
                <a:gridCol w="658758"/>
              </a:tblGrid>
              <a:tr h="63011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Latn-RS" sz="2000" dirty="0" err="1" smtClean="0">
                          <a:effectLst/>
                          <a:latin typeface="Cambria" panose="02040503050406030204" pitchFamily="18" charset="0"/>
                        </a:rPr>
                        <a:t>Administrative</a:t>
                      </a:r>
                      <a:r>
                        <a:rPr lang="sr-Latn-RS" sz="2000" dirty="0" smtClean="0"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sr-Latn-RS" sz="2000" dirty="0" err="1" smtClean="0">
                          <a:effectLst/>
                          <a:latin typeface="Cambria" panose="02040503050406030204" pitchFamily="18" charset="0"/>
                        </a:rPr>
                        <a:t>Court</a:t>
                      </a:r>
                      <a:r>
                        <a:rPr lang="sr-Latn-RS" sz="2000" dirty="0" smtClean="0">
                          <a:effectLst/>
                          <a:latin typeface="Cambria" panose="02040503050406030204" pitchFamily="18" charset="0"/>
                        </a:rPr>
                        <a:t> </a:t>
                      </a:r>
                    </a:p>
                  </a:txBody>
                  <a:tcPr marL="68578" marR="68578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  <a:latin typeface="Cambria" panose="02040503050406030204" pitchFamily="18" charset="0"/>
                        </a:rPr>
                        <a:t>2011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  <a:latin typeface="Cambria" panose="02040503050406030204" pitchFamily="18" charset="0"/>
                        </a:rPr>
                        <a:t>2012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  <a:latin typeface="Cambria" panose="02040503050406030204" pitchFamily="18" charset="0"/>
                        </a:rPr>
                        <a:t>2013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95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Number of administrative disputes 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en-US" sz="1600" b="1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35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en-US" sz="1600" b="1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0</a:t>
                      </a:r>
                      <a:r>
                        <a:rPr lang="sr-Latn-RS" sz="1600" b="1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3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89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21596" name="Rectangle 4"/>
          <p:cNvSpPr>
            <a:spLocks noChangeArrowheads="1"/>
          </p:cNvSpPr>
          <p:nvPr/>
        </p:nvSpPr>
        <p:spPr bwMode="auto">
          <a:xfrm>
            <a:off x="2100263" y="21256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55576" y="128588"/>
            <a:ext cx="8136904" cy="1433512"/>
          </a:xfrm>
        </p:spPr>
        <p:txBody>
          <a:bodyPr/>
          <a:lstStyle/>
          <a:p>
            <a:r>
              <a:rPr lang="en-US" sz="3600" b="1" dirty="0" smtClean="0">
                <a:latin typeface="Cambria" panose="02040503050406030204" pitchFamily="18" charset="0"/>
              </a:rPr>
              <a:t/>
            </a:r>
            <a:br>
              <a:rPr lang="en-US" sz="3600" b="1" dirty="0" smtClean="0">
                <a:latin typeface="Cambria" panose="02040503050406030204" pitchFamily="18" charset="0"/>
              </a:rPr>
            </a:br>
            <a:r>
              <a:rPr lang="en-US" sz="3600" b="1" dirty="0" smtClean="0">
                <a:latin typeface="Cambria" panose="02040503050406030204" pitchFamily="18" charset="0"/>
              </a:rPr>
              <a:t>Number of Administrative </a:t>
            </a:r>
            <a:r>
              <a:rPr lang="en-US" sz="3600" b="1" dirty="0">
                <a:latin typeface="Cambria" panose="02040503050406030204" pitchFamily="18" charset="0"/>
              </a:rPr>
              <a:t>D</a:t>
            </a:r>
            <a:r>
              <a:rPr lang="en-US" sz="3600" b="1" dirty="0" smtClean="0">
                <a:latin typeface="Cambria" panose="02040503050406030204" pitchFamily="18" charset="0"/>
              </a:rPr>
              <a:t>isputes </a:t>
            </a:r>
            <a:r>
              <a:rPr lang="en-US" sz="3600" b="1" dirty="0">
                <a:latin typeface="Cambria" panose="02040503050406030204" pitchFamily="18" charset="0"/>
              </a:rPr>
              <a:t>I</a:t>
            </a:r>
            <a:r>
              <a:rPr lang="en-US" sz="3600" b="1" dirty="0" smtClean="0">
                <a:latin typeface="Cambria" panose="02040503050406030204" pitchFamily="18" charset="0"/>
              </a:rPr>
              <a:t>nitiated </a:t>
            </a:r>
            <a:r>
              <a:rPr lang="en-US" sz="3600" b="1" dirty="0">
                <a:latin typeface="Cambria" panose="02040503050406030204" pitchFamily="18" charset="0"/>
              </a:rPr>
              <a:t>against </a:t>
            </a:r>
            <a:r>
              <a:rPr lang="en-US" sz="3600" b="1" dirty="0" smtClean="0">
                <a:latin typeface="Cambria" panose="02040503050406030204" pitchFamily="18" charset="0"/>
              </a:rPr>
              <a:t>Decision </a:t>
            </a:r>
            <a:r>
              <a:rPr lang="en-US" sz="3600" b="1" dirty="0">
                <a:latin typeface="Cambria" panose="02040503050406030204" pitchFamily="18" charset="0"/>
              </a:rPr>
              <a:t>of the Republic Commission</a:t>
            </a:r>
            <a:r>
              <a:rPr lang="sr-Latn-RS" sz="2000" b="1" baseline="50000" dirty="0" smtClean="0">
                <a:latin typeface="Cambria" panose="02040503050406030204" pitchFamily="18" charset="0"/>
              </a:rPr>
              <a:t>*</a:t>
            </a:r>
            <a:endParaRPr lang="en-US" sz="3600" b="1" baseline="50000" dirty="0"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5536" y="6206169"/>
            <a:ext cx="8136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2000" b="1" i="1" dirty="0" smtClean="0">
                <a:solidFill>
                  <a:schemeClr val="tx1"/>
                </a:solidFill>
                <a:latin typeface="Cambria" pitchFamily="18" charset="0"/>
              </a:rPr>
              <a:t>*</a:t>
            </a:r>
            <a:r>
              <a:rPr lang="en-US" sz="2000" b="1" i="1" dirty="0" smtClean="0">
                <a:solidFill>
                  <a:schemeClr val="tx1"/>
                </a:solidFill>
                <a:latin typeface="Cambria" pitchFamily="18" charset="0"/>
              </a:rPr>
              <a:t>Source: </a:t>
            </a:r>
            <a:r>
              <a:rPr lang="en-US" sz="2000" i="1" dirty="0" smtClean="0">
                <a:solidFill>
                  <a:schemeClr val="tx1"/>
                </a:solidFill>
                <a:latin typeface="Cambria" pitchFamily="18" charset="0"/>
              </a:rPr>
              <a:t>Commission's annual report </a:t>
            </a:r>
            <a:r>
              <a:rPr lang="sr-Latn-RS" sz="2000" i="1" dirty="0" smtClean="0">
                <a:solidFill>
                  <a:schemeClr val="tx1"/>
                </a:solidFill>
                <a:latin typeface="Cambria" pitchFamily="18" charset="0"/>
              </a:rPr>
              <a:t>submitted </a:t>
            </a:r>
            <a:r>
              <a:rPr lang="en-US" sz="2000" i="1" dirty="0" smtClean="0">
                <a:solidFill>
                  <a:schemeClr val="tx1"/>
                </a:solidFill>
                <a:latin typeface="Cambria" pitchFamily="18" charset="0"/>
              </a:rPr>
              <a:t>to the National Assembly </a:t>
            </a:r>
            <a:endParaRPr lang="en-US" sz="2000" i="1" dirty="0">
              <a:solidFill>
                <a:schemeClr val="tx1"/>
              </a:solidFill>
              <a:latin typeface="Cambria" pitchFamily="18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85694521"/>
              </p:ext>
            </p:extLst>
          </p:nvPr>
        </p:nvGraphicFramePr>
        <p:xfrm>
          <a:off x="2339752" y="357301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70143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755576" y="128588"/>
            <a:ext cx="8388424" cy="1433512"/>
          </a:xfrm>
        </p:spPr>
        <p:txBody>
          <a:bodyPr/>
          <a:lstStyle/>
          <a:p>
            <a:r>
              <a:rPr lang="en-GB" altLang="en-US" sz="36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Decisions of the </a:t>
            </a:r>
            <a:r>
              <a:rPr lang="sr-Latn-RS" altLang="en-US" sz="3600" b="1" smtClean="0">
                <a:solidFill>
                  <a:schemeClr val="tx1"/>
                </a:solidFill>
                <a:latin typeface="Cambria" panose="02040503050406030204" pitchFamily="18" charset="0"/>
              </a:rPr>
              <a:t/>
            </a:r>
            <a:br>
              <a:rPr lang="sr-Latn-RS" altLang="en-US" sz="3600" b="1" smtClean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en-GB" altLang="en-US" sz="36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Administrative Court </a:t>
            </a:r>
            <a:r>
              <a:rPr lang="sr-Latn-RS" altLang="en-US" sz="2000" b="1" baseline="50000" smtClean="0">
                <a:solidFill>
                  <a:schemeClr val="tx1"/>
                </a:solidFill>
                <a:latin typeface="Cambria" panose="02040503050406030204" pitchFamily="18" charset="0"/>
              </a:rPr>
              <a:t>*</a:t>
            </a:r>
            <a:endParaRPr lang="en-US" altLang="en-US" sz="2000" b="1" baseline="500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67544" y="3212976"/>
            <a:ext cx="8224838" cy="2908424"/>
          </a:xfrm>
        </p:spPr>
        <p:txBody>
          <a:bodyPr/>
          <a:lstStyle/>
          <a:p>
            <a:endParaRPr lang="sr-Latn-RS" altLang="en-US" dirty="0" smtClean="0"/>
          </a:p>
          <a:p>
            <a:endParaRPr lang="sr-Latn-RS" altLang="en-US" dirty="0"/>
          </a:p>
          <a:p>
            <a:endParaRPr lang="sr-Latn-RS" altLang="en-US" dirty="0" smtClean="0"/>
          </a:p>
          <a:p>
            <a:endParaRPr lang="sr-Latn-RS" altLang="en-US" dirty="0"/>
          </a:p>
          <a:p>
            <a:endParaRPr lang="sr-Latn-RS" altLang="en-US" dirty="0" smtClean="0"/>
          </a:p>
          <a:p>
            <a:endParaRPr lang="sr-Latn-RS" altLang="en-US" dirty="0"/>
          </a:p>
          <a:p>
            <a:endParaRPr lang="sr-Latn-RS" altLang="en-US" dirty="0" smtClean="0"/>
          </a:p>
          <a:p>
            <a:endParaRPr lang="sr-Latn-RS" altLang="en-US" dirty="0"/>
          </a:p>
          <a:p>
            <a:endParaRPr lang="sr-Latn-RS" altLang="en-US" dirty="0" smtClean="0"/>
          </a:p>
          <a:p>
            <a:endParaRPr lang="sr-Latn-RS" altLang="en-US" dirty="0"/>
          </a:p>
          <a:p>
            <a:endParaRPr lang="sr-Latn-RS" altLang="en-US" dirty="0" smtClean="0"/>
          </a:p>
          <a:p>
            <a:endParaRPr lang="en-US" altLang="en-US" dirty="0" smtClean="0"/>
          </a:p>
        </p:txBody>
      </p:sp>
      <p:graphicFrame>
        <p:nvGraphicFramePr>
          <p:cNvPr id="6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36152995"/>
              </p:ext>
            </p:extLst>
          </p:nvPr>
        </p:nvGraphicFramePr>
        <p:xfrm>
          <a:off x="611560" y="1844824"/>
          <a:ext cx="7920880" cy="1283026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5544616"/>
                <a:gridCol w="792088"/>
                <a:gridCol w="792088"/>
                <a:gridCol w="792088"/>
              </a:tblGrid>
              <a:tr h="326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dirty="0" smtClean="0">
                          <a:effectLst/>
                          <a:latin typeface="Cambria" panose="02040503050406030204" pitchFamily="18" charset="0"/>
                        </a:rPr>
                        <a:t>Decisions of the Administrative Court</a:t>
                      </a:r>
                      <a:endParaRPr lang="sr-Cyrl-RS" sz="20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78" marR="68578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smtClean="0"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2011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smtClean="0"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2012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  <a:latin typeface="Cambria" panose="02040503050406030204" pitchFamily="18" charset="0"/>
                        </a:rPr>
                        <a:t>2013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60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Confirmed decisions of the Republic Commission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42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100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98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596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Adopted complaints</a:t>
                      </a:r>
                      <a:endParaRPr lang="en-US" sz="1600" dirty="0">
                        <a:solidFill>
                          <a:srgbClr val="C0000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11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10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14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60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TOTAL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b="1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53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b="1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110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600" b="1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112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78" marR="6857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467544" y="6206169"/>
            <a:ext cx="82809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2000" b="1" i="1" dirty="0" smtClean="0">
                <a:solidFill>
                  <a:schemeClr val="tx1"/>
                </a:solidFill>
                <a:latin typeface="Cambria" pitchFamily="18" charset="0"/>
              </a:rPr>
              <a:t>*</a:t>
            </a:r>
            <a:r>
              <a:rPr lang="en-US" sz="2000" b="1" i="1" dirty="0" smtClean="0">
                <a:solidFill>
                  <a:schemeClr val="tx1"/>
                </a:solidFill>
                <a:latin typeface="Cambria" pitchFamily="18" charset="0"/>
              </a:rPr>
              <a:t>Source: </a:t>
            </a:r>
            <a:r>
              <a:rPr lang="en-US" sz="2000" i="1" dirty="0" smtClean="0">
                <a:solidFill>
                  <a:schemeClr val="tx1"/>
                </a:solidFill>
                <a:latin typeface="Cambria" pitchFamily="18" charset="0"/>
              </a:rPr>
              <a:t>Commission's annual report </a:t>
            </a:r>
            <a:r>
              <a:rPr lang="sr-Latn-RS" sz="2000" i="1" dirty="0" smtClean="0">
                <a:solidFill>
                  <a:schemeClr val="tx1"/>
                </a:solidFill>
                <a:latin typeface="Cambria" pitchFamily="18" charset="0"/>
              </a:rPr>
              <a:t>submitted </a:t>
            </a:r>
            <a:r>
              <a:rPr lang="en-US" sz="2000" i="1" dirty="0" smtClean="0">
                <a:solidFill>
                  <a:schemeClr val="tx1"/>
                </a:solidFill>
                <a:latin typeface="Cambria" pitchFamily="18" charset="0"/>
              </a:rPr>
              <a:t>to the National Assembly </a:t>
            </a:r>
            <a:endParaRPr lang="en-US" sz="2000" i="1" dirty="0">
              <a:solidFill>
                <a:schemeClr val="tx1"/>
              </a:solidFill>
              <a:latin typeface="Cambria" pitchFamily="18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88227160"/>
              </p:ext>
            </p:extLst>
          </p:nvPr>
        </p:nvGraphicFramePr>
        <p:xfrm>
          <a:off x="683568" y="3116259"/>
          <a:ext cx="7848872" cy="3089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28588"/>
            <a:ext cx="7854454" cy="1433512"/>
          </a:xfrm>
        </p:spPr>
        <p:txBody>
          <a:bodyPr/>
          <a:lstStyle/>
          <a:p>
            <a:r>
              <a:rPr lang="en-GB" sz="3600" b="1" dirty="0" smtClean="0">
                <a:latin typeface="Cambria" panose="02040503050406030204" pitchFamily="18" charset="0"/>
              </a:rPr>
              <a:t>Fu</a:t>
            </a:r>
            <a:r>
              <a:rPr lang="sr-Latn-RS" sz="3600" b="1" dirty="0" smtClean="0">
                <a:latin typeface="Cambria" panose="02040503050406030204" pitchFamily="18" charset="0"/>
              </a:rPr>
              <a:t>rther</a:t>
            </a:r>
            <a:r>
              <a:rPr lang="en-GB" sz="3600" b="1" dirty="0" smtClean="0">
                <a:latin typeface="Cambria" panose="02040503050406030204" pitchFamily="18" charset="0"/>
              </a:rPr>
              <a:t> Activities of the </a:t>
            </a:r>
            <a:r>
              <a:rPr lang="sr-Cyrl-RS" sz="3600" b="1" dirty="0" smtClean="0">
                <a:latin typeface="Cambria" panose="02040503050406030204" pitchFamily="18" charset="0"/>
              </a:rPr>
              <a:t/>
            </a:r>
            <a:br>
              <a:rPr lang="sr-Cyrl-RS" sz="3600" b="1" dirty="0" smtClean="0">
                <a:latin typeface="Cambria" panose="02040503050406030204" pitchFamily="18" charset="0"/>
              </a:rPr>
            </a:br>
            <a:r>
              <a:rPr lang="en-GB" sz="3600" b="1" dirty="0" smtClean="0">
                <a:latin typeface="Cambria" panose="02040503050406030204" pitchFamily="18" charset="0"/>
              </a:rPr>
              <a:t>Republic Commission</a:t>
            </a:r>
            <a:endParaRPr lang="en-US" sz="3600" b="1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endParaRPr lang="sr-Latn-RS" sz="2000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GB" sz="2000" dirty="0" smtClean="0">
                <a:latin typeface="Cambria" panose="02040503050406030204" pitchFamily="18" charset="0"/>
              </a:rPr>
              <a:t>Continuation of </a:t>
            </a:r>
            <a:r>
              <a:rPr lang="en-GB" sz="2000" b="1" dirty="0" smtClean="0">
                <a:latin typeface="Cambria" panose="02040503050406030204" pitchFamily="18" charset="0"/>
              </a:rPr>
              <a:t>coordination and cooperation </a:t>
            </a:r>
            <a:r>
              <a:rPr lang="en-GB" sz="2000" dirty="0" smtClean="0">
                <a:latin typeface="Cambria" panose="02040503050406030204" pitchFamily="18" charset="0"/>
              </a:rPr>
              <a:t>with other competent authorities in the country</a:t>
            </a:r>
            <a:endParaRPr lang="sr-Latn-RS" sz="2000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GB" sz="2000" dirty="0" smtClean="0">
                <a:latin typeface="Cambria" panose="02040503050406030204" pitchFamily="18" charset="0"/>
              </a:rPr>
              <a:t>Improvement of international and particularly regional </a:t>
            </a:r>
            <a:r>
              <a:rPr lang="en-GB" sz="2000" b="1" dirty="0" smtClean="0">
                <a:latin typeface="Cambria" panose="02040503050406030204" pitchFamily="18" charset="0"/>
              </a:rPr>
              <a:t>cooperation</a:t>
            </a:r>
            <a:endParaRPr lang="sr-Latn-RS" sz="2000" b="1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GB" sz="2000" dirty="0" smtClean="0">
                <a:latin typeface="Cambria" panose="02040503050406030204" pitchFamily="18" charset="0"/>
              </a:rPr>
              <a:t>Improved </a:t>
            </a:r>
            <a:r>
              <a:rPr lang="en-GB" sz="2000" b="1" dirty="0" smtClean="0">
                <a:latin typeface="Cambria" panose="02040503050406030204" pitchFamily="18" charset="0"/>
              </a:rPr>
              <a:t>availability of information </a:t>
            </a:r>
            <a:r>
              <a:rPr lang="en-GB" sz="2000" dirty="0" smtClean="0">
                <a:latin typeface="Cambria" panose="02040503050406030204" pitchFamily="18" charset="0"/>
              </a:rPr>
              <a:t>to the public concerning the work of the Republic Commission</a:t>
            </a:r>
            <a:r>
              <a:rPr lang="sr-Latn-RS" sz="2000" dirty="0" smtClean="0">
                <a:latin typeface="Cambria" panose="02040503050406030204" pitchFamily="18" charset="0"/>
              </a:rPr>
              <a:t>:</a:t>
            </a:r>
          </a:p>
          <a:p>
            <a:pPr lvl="1" algn="just">
              <a:buFont typeface="Arial" pitchFamily="34" charset="0"/>
              <a:buChar char="•"/>
            </a:pPr>
            <a:r>
              <a:rPr lang="en-GB" sz="2000" dirty="0" smtClean="0">
                <a:latin typeface="Cambria" panose="02040503050406030204" pitchFamily="18" charset="0"/>
              </a:rPr>
              <a:t>Software application for more efficient search of decisions of the Republic Commission published on its official website</a:t>
            </a:r>
            <a:endParaRPr lang="sr-Latn-RS" sz="2000" dirty="0" smtClean="0">
              <a:latin typeface="Cambria" panose="02040503050406030204" pitchFamily="18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en-GB" sz="2000" dirty="0" smtClean="0">
                <a:latin typeface="Cambria" panose="02040503050406030204" pitchFamily="18" charset="0"/>
              </a:rPr>
              <a:t>Presentation of the relevant jurisprudence of the Republic Commission through a n</a:t>
            </a:r>
            <a:r>
              <a:rPr lang="sr-Latn-RS" sz="2000" dirty="0" smtClean="0">
                <a:latin typeface="Cambria" panose="02040503050406030204" pitchFamily="18" charset="0"/>
              </a:rPr>
              <a:t>ewsletter </a:t>
            </a:r>
            <a:r>
              <a:rPr lang="en-GB" sz="2000" dirty="0" smtClean="0">
                <a:latin typeface="Cambria" panose="02040503050406030204" pitchFamily="18" charset="0"/>
              </a:rPr>
              <a:t>to as many interested persons as possible</a:t>
            </a:r>
            <a:endParaRPr lang="sr-Latn-RS" sz="2000" dirty="0" smtClean="0">
              <a:latin typeface="Cambria" panose="02040503050406030204" pitchFamily="18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en-GB" sz="2000" dirty="0" smtClean="0">
                <a:latin typeface="Cambria" panose="02040503050406030204" pitchFamily="18" charset="0"/>
              </a:rPr>
              <a:t>Publishing of collections of typical decisions and </a:t>
            </a:r>
            <a:r>
              <a:rPr lang="sr-Latn-RS" sz="2000" dirty="0" smtClean="0">
                <a:latin typeface="Cambria" panose="02040503050406030204" pitchFamily="18" charset="0"/>
              </a:rPr>
              <a:t>p</a:t>
            </a:r>
            <a:r>
              <a:rPr lang="en-GB" sz="2000" dirty="0" smtClean="0">
                <a:latin typeface="Cambria" panose="02040503050406030204" pitchFamily="18" charset="0"/>
              </a:rPr>
              <a:t>principal </a:t>
            </a:r>
            <a:r>
              <a:rPr lang="sr-Latn-RS" sz="2000" dirty="0">
                <a:latin typeface="Cambria" panose="02040503050406030204" pitchFamily="18" charset="0"/>
              </a:rPr>
              <a:t>l</a:t>
            </a:r>
            <a:r>
              <a:rPr lang="en-GB" sz="2000" dirty="0" smtClean="0">
                <a:latin typeface="Cambria" panose="02040503050406030204" pitchFamily="18" charset="0"/>
              </a:rPr>
              <a:t>egal </a:t>
            </a:r>
            <a:r>
              <a:rPr lang="sr-Latn-RS" sz="2000" dirty="0" smtClean="0">
                <a:latin typeface="Cambria" panose="02040503050406030204" pitchFamily="18" charset="0"/>
              </a:rPr>
              <a:t>p</a:t>
            </a:r>
            <a:r>
              <a:rPr lang="en-GB" sz="2000" dirty="0" smtClean="0">
                <a:latin typeface="Cambria" panose="02040503050406030204" pitchFamily="18" charset="0"/>
              </a:rPr>
              <a:t>ositions</a:t>
            </a:r>
            <a:endParaRPr lang="en-US" sz="20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033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1520" y="764704"/>
            <a:ext cx="8892480" cy="3877146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2800" b="1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sr-Latn-RS" sz="2800" b="1" dirty="0" smtClean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sr-Latn-RS" sz="2800" b="1" dirty="0" smtClean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sr-Latn-RS" sz="2800" b="1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sr-Latn-RS" sz="2800" b="1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REPUBLIC </a:t>
            </a:r>
            <a:r>
              <a:rPr lang="en-US" sz="2800" b="1" dirty="0">
                <a:solidFill>
                  <a:schemeClr val="tx1"/>
                </a:solidFill>
                <a:latin typeface="Cambria" panose="02040503050406030204" pitchFamily="18" charset="0"/>
              </a:rPr>
              <a:t>OF SERBIA</a:t>
            </a:r>
            <a:r>
              <a:rPr lang="x-none" sz="2800" b="1">
                <a:solidFill>
                  <a:schemeClr val="tx1"/>
                </a:solidFill>
                <a:latin typeface="Cambria" panose="02040503050406030204" pitchFamily="18" charset="0"/>
              </a:rPr>
              <a:t/>
            </a:r>
            <a:br>
              <a:rPr lang="x-none" sz="2800" b="1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en-US" altLang="en-US" sz="2800" b="1" dirty="0">
                <a:solidFill>
                  <a:srgbClr val="222A35"/>
                </a:solidFill>
                <a:latin typeface="Cambria" panose="02040503050406030204" pitchFamily="18" charset="0"/>
              </a:rPr>
              <a:t>Negotiating Group for the Chapter</a:t>
            </a:r>
            <a:r>
              <a:rPr lang="sr-Latn-RS" altLang="en-US" sz="2800" b="1" dirty="0">
                <a:solidFill>
                  <a:srgbClr val="222A35"/>
                </a:solidFill>
                <a:latin typeface="Cambria" panose="02040503050406030204" pitchFamily="18" charset="0"/>
              </a:rPr>
              <a:t> 5-Public </a:t>
            </a:r>
            <a:r>
              <a:rPr lang="en-US" altLang="en-US" sz="2800" b="1" dirty="0">
                <a:solidFill>
                  <a:srgbClr val="222A35"/>
                </a:solidFill>
                <a:latin typeface="Cambria" panose="02040503050406030204" pitchFamily="18" charset="0"/>
              </a:rPr>
              <a:t>P</a:t>
            </a:r>
            <a:r>
              <a:rPr lang="sr-Latn-RS" altLang="en-US" sz="2800" b="1" dirty="0">
                <a:solidFill>
                  <a:srgbClr val="222A35"/>
                </a:solidFill>
                <a:latin typeface="Cambria" panose="02040503050406030204" pitchFamily="18" charset="0"/>
              </a:rPr>
              <a:t>rocurement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/>
            </a:r>
            <a:b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x-none" sz="2800" b="1">
                <a:solidFill>
                  <a:schemeClr val="tx1"/>
                </a:solidFill>
                <a:latin typeface="Cambria" panose="02040503050406030204" pitchFamily="18" charset="0"/>
              </a:rPr>
              <a:t/>
            </a:r>
            <a:br>
              <a:rPr lang="x-none" sz="2800" b="1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x-none" sz="2800" b="1">
                <a:solidFill>
                  <a:schemeClr val="tx1"/>
                </a:solidFill>
                <a:latin typeface="Cambria" panose="02040503050406030204" pitchFamily="18" charset="0"/>
              </a:rPr>
              <a:t/>
            </a:r>
            <a:br>
              <a:rPr lang="x-none" sz="2800" b="1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sr-Latn-RS" sz="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/>
            </a:r>
            <a:br>
              <a:rPr lang="sr-Latn-RS" sz="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en-US" sz="2800" b="1" dirty="0">
                <a:solidFill>
                  <a:schemeClr val="tx1"/>
                </a:solidFill>
                <a:latin typeface="Cambria" panose="02040503050406030204" pitchFamily="18" charset="0"/>
              </a:rPr>
              <a:t/>
            </a:r>
            <a:br>
              <a:rPr lang="en-US" sz="2800" b="1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en-US" sz="3100" b="1" dirty="0">
                <a:solidFill>
                  <a:schemeClr val="tx1"/>
                </a:solidFill>
                <a:latin typeface="Cambria" panose="02040503050406030204" pitchFamily="18" charset="0"/>
              </a:rPr>
              <a:t>THANK YOU FOR</a:t>
            </a:r>
            <a:br>
              <a:rPr lang="en-US" sz="3100" b="1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en-US" sz="3100" b="1" dirty="0">
                <a:solidFill>
                  <a:schemeClr val="tx1"/>
                </a:solidFill>
                <a:latin typeface="Cambria" panose="02040503050406030204" pitchFamily="18" charset="0"/>
              </a:rPr>
              <a:t> YOUR ATTENTION</a:t>
            </a:r>
            <a:r>
              <a:rPr lang="x-none" sz="2800" b="1">
                <a:solidFill>
                  <a:schemeClr val="tx1"/>
                </a:solidFill>
                <a:latin typeface="Cambria" panose="02040503050406030204" pitchFamily="18" charset="0"/>
              </a:rPr>
              <a:t/>
            </a:r>
            <a:br>
              <a:rPr lang="x-none" sz="2800" b="1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x-none" sz="2800" b="1" dirty="0">
                <a:solidFill>
                  <a:schemeClr val="tx1"/>
                </a:solidFill>
                <a:latin typeface="+mn-lt"/>
              </a:rPr>
              <a:t/>
            </a:r>
            <a:br>
              <a:rPr lang="x-none" sz="2800" b="1" dirty="0">
                <a:solidFill>
                  <a:schemeClr val="tx1"/>
                </a:solidFill>
                <a:latin typeface="+mn-lt"/>
              </a:rPr>
            </a:br>
            <a:r>
              <a:rPr lang="x-none" sz="2800" b="1" dirty="0" smtClean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x-none" sz="2800" b="1" dirty="0" smtClean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x-none" sz="2800" b="1" dirty="0" smtClean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x-none" sz="2800" b="1" dirty="0" smtClean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</a:br>
            <a:endParaRPr lang="en-US" sz="3200" b="1" dirty="0">
              <a:solidFill>
                <a:schemeClr val="tx2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116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68313" y="476251"/>
            <a:ext cx="8213725" cy="1080542"/>
          </a:xfrm>
        </p:spPr>
        <p:txBody>
          <a:bodyPr/>
          <a:lstStyle/>
          <a:p>
            <a:r>
              <a:rPr lang="en-GB" altLang="en-US" sz="3600" b="1" dirty="0" smtClean="0">
                <a:latin typeface="Cambria" panose="02040503050406030204" pitchFamily="18" charset="0"/>
              </a:rPr>
              <a:t>Legal Framework</a:t>
            </a:r>
            <a:endParaRPr lang="sr-Latn-RS" altLang="en-US" sz="3600" b="1" dirty="0" smtClean="0">
              <a:latin typeface="Cambria" panose="02040503050406030204" pitchFamily="18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86750" cy="3816350"/>
          </a:xfrm>
        </p:spPr>
        <p:txBody>
          <a:bodyPr/>
          <a:lstStyle/>
          <a:p>
            <a:pPr marL="0" indent="0">
              <a:defRPr/>
            </a:pPr>
            <a:endParaRPr lang="sr-Latn-RS" altLang="en-US" sz="2000" b="1" dirty="0" smtClean="0">
              <a:latin typeface="Cambria" panose="020405030504060302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n-GB" altLang="en-US" sz="2000" b="1" dirty="0" smtClean="0">
                <a:latin typeface="Cambria" panose="02040503050406030204" pitchFamily="18" charset="0"/>
              </a:rPr>
              <a:t>Public Procurement Law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(</a:t>
            </a:r>
            <a:r>
              <a:rPr lang="en-GB" altLang="en-US" sz="2000" dirty="0" smtClean="0">
                <a:latin typeface="Cambria" panose="02040503050406030204" pitchFamily="18" charset="0"/>
              </a:rPr>
              <a:t>Official Gazette of RS, No.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124/12</a:t>
            </a:r>
            <a:r>
              <a:rPr lang="sr-Latn-RS" altLang="en-US" sz="2000" dirty="0">
                <a:latin typeface="Cambria" panose="02040503050406030204" pitchFamily="18" charset="0"/>
              </a:rPr>
              <a:t>;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 </a:t>
            </a:r>
            <a:r>
              <a:rPr lang="sr-Latn-RS" altLang="en-US" sz="2000" dirty="0">
                <a:latin typeface="Cambria" panose="02040503050406030204" pitchFamily="18" charset="0"/>
              </a:rPr>
              <a:t>hereinafter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: </a:t>
            </a:r>
            <a:r>
              <a:rPr lang="sr-Latn-RS" altLang="en-US" sz="2000" b="1" dirty="0" smtClean="0">
                <a:latin typeface="Cambria" panose="02040503050406030204" pitchFamily="18" charset="0"/>
              </a:rPr>
              <a:t>PPL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)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n-GB" altLang="en-US" sz="2000" b="1" dirty="0" smtClean="0">
                <a:latin typeface="Cambria" panose="02040503050406030204" pitchFamily="18" charset="0"/>
              </a:rPr>
              <a:t>Law on Public Private Partnership and Concessions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(</a:t>
            </a:r>
            <a:r>
              <a:rPr lang="en-GB" altLang="en-US" sz="2000" dirty="0" smtClean="0">
                <a:latin typeface="Cambria" panose="02040503050406030204" pitchFamily="18" charset="0"/>
              </a:rPr>
              <a:t>Official Gazette of RS, No.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88/11)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n-GB" altLang="en-US" sz="2000" b="1" dirty="0" smtClean="0">
                <a:latin typeface="Cambria" panose="02040503050406030204" pitchFamily="18" charset="0"/>
              </a:rPr>
              <a:t>Law on General Administrative Proceedings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(</a:t>
            </a:r>
            <a:r>
              <a:rPr lang="en-GB" altLang="en-US" sz="2000" dirty="0" smtClean="0">
                <a:latin typeface="Cambria" panose="02040503050406030204" pitchFamily="18" charset="0"/>
              </a:rPr>
              <a:t>Official Gazette of FRY, No.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33/97, 31/01,</a:t>
            </a:r>
            <a:r>
              <a:rPr lang="en-GB" altLang="en-US" sz="2000" dirty="0" smtClean="0">
                <a:latin typeface="Cambria" panose="02040503050406030204" pitchFamily="18" charset="0"/>
              </a:rPr>
              <a:t> Official Gazette of RS, No.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30/10)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n-GB" altLang="en-US" sz="2000" b="1" dirty="0" smtClean="0">
                <a:latin typeface="Cambria" panose="02040503050406030204" pitchFamily="18" charset="0"/>
              </a:rPr>
              <a:t>Law on Administrative Disputes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(</a:t>
            </a:r>
            <a:r>
              <a:rPr lang="en-GB" altLang="en-US" sz="2000" dirty="0" smtClean="0">
                <a:latin typeface="Cambria" panose="02040503050406030204" pitchFamily="18" charset="0"/>
              </a:rPr>
              <a:t>Official Gazette of RS, No.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111/09)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n-GB" altLang="en-US" sz="2000" b="1" dirty="0" smtClean="0">
                <a:latin typeface="Cambria" panose="02040503050406030204" pitchFamily="18" charset="0"/>
              </a:rPr>
              <a:t>Law on Minor Offences </a:t>
            </a:r>
            <a:r>
              <a:rPr lang="sr-Latn-RS" altLang="en-US" sz="2000" b="1" dirty="0" smtClean="0">
                <a:latin typeface="Cambria" panose="02040503050406030204" pitchFamily="18" charset="0"/>
              </a:rPr>
              <a:t>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(</a:t>
            </a:r>
            <a:r>
              <a:rPr lang="en-GB" altLang="en-US" sz="2000" dirty="0" smtClean="0">
                <a:latin typeface="Cambria" panose="02040503050406030204" pitchFamily="18" charset="0"/>
              </a:rPr>
              <a:t>Official Gazette of RS, No.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65/13)</a:t>
            </a:r>
          </a:p>
          <a:p>
            <a:pPr marL="285750" indent="-285750">
              <a:buFont typeface="Arial" charset="0"/>
              <a:buChar char="•"/>
              <a:defRPr/>
            </a:pPr>
            <a:endParaRPr lang="sr-Latn-RS" altLang="en-US" sz="2000" b="1" dirty="0" smtClean="0">
              <a:latin typeface="Cambria" panose="02040503050406030204" pitchFamily="18" charset="0"/>
            </a:endParaRPr>
          </a:p>
          <a:p>
            <a:pPr marL="0" indent="0">
              <a:defRPr/>
            </a:pPr>
            <a:endParaRPr lang="sr-Latn-RS" altLang="en-US" sz="2000" b="1" dirty="0" smtClean="0">
              <a:latin typeface="Cambria" panose="02040503050406030204" pitchFamily="18" charset="0"/>
            </a:endParaRPr>
          </a:p>
          <a:p>
            <a:pPr marL="285750" indent="-285750">
              <a:buFont typeface="Arial" charset="0"/>
              <a:buChar char="•"/>
              <a:defRPr/>
            </a:pPr>
            <a:endParaRPr lang="sr-Latn-RS" altLang="en-US" sz="2000" b="1" dirty="0" smtClean="0">
              <a:latin typeface="Cambria" panose="02040503050406030204" pitchFamily="18" charset="0"/>
            </a:endParaRPr>
          </a:p>
          <a:p>
            <a:pPr>
              <a:defRPr/>
            </a:pPr>
            <a:endParaRPr lang="en-US" sz="2000" dirty="0" smtClean="0">
              <a:latin typeface="Cambria" panose="02040503050406030204" pitchFamily="18" charset="0"/>
            </a:endParaRPr>
          </a:p>
          <a:p>
            <a:pPr marL="285750" indent="-285750">
              <a:buFont typeface="Arial" charset="0"/>
              <a:buChar char="•"/>
              <a:defRPr/>
            </a:pPr>
            <a:endParaRPr lang="sr-Latn-RS" altLang="en-US" sz="2000" b="1" dirty="0" smtClean="0">
              <a:latin typeface="Cambria" panose="02040503050406030204" pitchFamily="18" charset="0"/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sr-Latn-RS" altLang="en-US" sz="2400" dirty="0" smtClean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1728192"/>
          </a:xfrm>
        </p:spPr>
        <p:txBody>
          <a:bodyPr/>
          <a:lstStyle/>
          <a:p>
            <a:r>
              <a:rPr lang="sr-Latn-RS" altLang="en-US" sz="3600" b="1" dirty="0" smtClean="0">
                <a:latin typeface="Cambria" panose="02040503050406030204" pitchFamily="18" charset="0"/>
              </a:rPr>
              <a:t>      </a:t>
            </a:r>
            <a:r>
              <a:rPr lang="en-GB" altLang="en-US" sz="3300" b="1" dirty="0" smtClean="0">
                <a:latin typeface="Cambria" panose="02040503050406030204" pitchFamily="18" charset="0"/>
              </a:rPr>
              <a:t>Republic </a:t>
            </a:r>
            <a:r>
              <a:rPr lang="en-GB" altLang="en-US" sz="3300" b="1" dirty="0">
                <a:latin typeface="Cambria" panose="02040503050406030204" pitchFamily="18" charset="0"/>
              </a:rPr>
              <a:t>Commission </a:t>
            </a:r>
            <a:r>
              <a:rPr lang="sr-Latn-RS" altLang="en-US" sz="3300" b="1" dirty="0" smtClean="0">
                <a:latin typeface="Cambria" panose="02040503050406030204" pitchFamily="18" charset="0"/>
              </a:rPr>
              <a:t/>
            </a:r>
            <a:br>
              <a:rPr lang="sr-Latn-RS" altLang="en-US" sz="3300" b="1" dirty="0" smtClean="0">
                <a:latin typeface="Cambria" panose="02040503050406030204" pitchFamily="18" charset="0"/>
              </a:rPr>
            </a:br>
            <a:r>
              <a:rPr lang="en-GB" altLang="en-US" sz="3300" b="1" dirty="0" smtClean="0">
                <a:latin typeface="Cambria" panose="02040503050406030204" pitchFamily="18" charset="0"/>
              </a:rPr>
              <a:t>for Protection </a:t>
            </a:r>
            <a:r>
              <a:rPr lang="en-GB" altLang="en-US" sz="3300" b="1" dirty="0">
                <a:latin typeface="Cambria" panose="02040503050406030204" pitchFamily="18" charset="0"/>
              </a:rPr>
              <a:t>of Rights in Public Procurement </a:t>
            </a:r>
            <a:r>
              <a:rPr lang="en-GB" altLang="en-US" sz="3300" b="1" dirty="0" smtClean="0">
                <a:latin typeface="Cambria" panose="02040503050406030204" pitchFamily="18" charset="0"/>
              </a:rPr>
              <a:t>Procedures</a:t>
            </a:r>
            <a:r>
              <a:rPr lang="sr-Latn-RS" altLang="en-US" sz="3300" b="1" dirty="0" smtClean="0">
                <a:latin typeface="Cambria" panose="02040503050406030204" pitchFamily="18" charset="0"/>
              </a:rPr>
              <a:t> </a:t>
            </a:r>
            <a:br>
              <a:rPr lang="sr-Latn-RS" altLang="en-US" sz="3300" b="1" dirty="0" smtClean="0">
                <a:latin typeface="Cambria" panose="02040503050406030204" pitchFamily="18" charset="0"/>
              </a:rPr>
            </a:br>
            <a:r>
              <a:rPr lang="sr-Latn-RS" altLang="en-US" sz="3300" b="1" dirty="0" smtClean="0">
                <a:latin typeface="Cambria" panose="02040503050406030204" pitchFamily="18" charset="0"/>
              </a:rPr>
              <a:t>(Articles 140 and 141</a:t>
            </a:r>
            <a:r>
              <a:rPr lang="en-US" altLang="en-US" sz="3300" b="1" dirty="0" smtClean="0">
                <a:latin typeface="Cambria" panose="02040503050406030204" pitchFamily="18" charset="0"/>
              </a:rPr>
              <a:t> PPL</a:t>
            </a:r>
            <a:r>
              <a:rPr lang="sr-Latn-RS" altLang="en-US" sz="3300" b="1" dirty="0" smtClean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988840"/>
            <a:ext cx="8224838" cy="475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>
                <a:solidFill>
                  <a:srgbClr val="000000"/>
                </a:solidFill>
                <a:latin typeface="+mn-lt"/>
              </a:defRPr>
            </a:lvl2pPr>
            <a:lvl3pPr marL="1143000" indent="-2286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+mn-lt"/>
              </a:defRPr>
            </a:lvl3pPr>
            <a:lvl4pPr marL="1600200" indent="-228600" algn="l" defTabSz="457200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 algn="l" defTabSz="457200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defTabSz="457200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defTabSz="457200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defTabSz="457200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defTabSz="457200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algn="just">
              <a:buFont typeface="Wingdings" pitchFamily="2" charset="2"/>
              <a:buChar char="Ø"/>
            </a:pPr>
            <a:endParaRPr lang="sr-Cyrl-RS" altLang="en-US" sz="1900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GB" altLang="en-US" sz="1900" dirty="0" smtClean="0">
                <a:latin typeface="Cambria" panose="02040503050406030204" pitchFamily="18" charset="0"/>
              </a:rPr>
              <a:t>Republic </a:t>
            </a:r>
            <a:r>
              <a:rPr lang="en-GB" altLang="en-US" sz="1900" dirty="0">
                <a:latin typeface="Cambria" panose="02040503050406030204" pitchFamily="18" charset="0"/>
              </a:rPr>
              <a:t>Commission for </a:t>
            </a:r>
            <a:r>
              <a:rPr lang="en-GB" altLang="en-US" sz="1900" dirty="0" smtClean="0">
                <a:latin typeface="Cambria" panose="02040503050406030204" pitchFamily="18" charset="0"/>
              </a:rPr>
              <a:t>Protection </a:t>
            </a:r>
            <a:r>
              <a:rPr lang="en-GB" altLang="en-US" sz="1900" dirty="0">
                <a:latin typeface="Cambria" panose="02040503050406030204" pitchFamily="18" charset="0"/>
              </a:rPr>
              <a:t>of Rights in Public Procurement Procedures is an </a:t>
            </a:r>
            <a:r>
              <a:rPr lang="en-GB" altLang="en-US" sz="1900" b="1" dirty="0">
                <a:latin typeface="Cambria" panose="02040503050406030204" pitchFamily="18" charset="0"/>
              </a:rPr>
              <a:t>autonomous and independent body </a:t>
            </a:r>
            <a:r>
              <a:rPr lang="en-GB" altLang="en-US" sz="1900" dirty="0">
                <a:latin typeface="Cambria" panose="02040503050406030204" pitchFamily="18" charset="0"/>
              </a:rPr>
              <a:t>of </a:t>
            </a:r>
            <a:r>
              <a:rPr lang="en-GB" altLang="en-US" sz="1900" dirty="0" smtClean="0">
                <a:latin typeface="Cambria" panose="02040503050406030204" pitchFamily="18" charset="0"/>
              </a:rPr>
              <a:t>Republic </a:t>
            </a:r>
            <a:r>
              <a:rPr lang="en-GB" altLang="en-US" sz="1900" dirty="0">
                <a:latin typeface="Cambria" panose="02040503050406030204" pitchFamily="18" charset="0"/>
              </a:rPr>
              <a:t>of Serbia, </a:t>
            </a:r>
            <a:r>
              <a:rPr lang="en-GB" altLang="en-US" sz="1900" dirty="0" smtClean="0">
                <a:latin typeface="Cambria" panose="02040503050406030204" pitchFamily="18" charset="0"/>
              </a:rPr>
              <a:t>ensuring </a:t>
            </a:r>
            <a:r>
              <a:rPr lang="en-GB" altLang="en-US" sz="1900" dirty="0">
                <a:latin typeface="Cambria" panose="02040503050406030204" pitchFamily="18" charset="0"/>
              </a:rPr>
              <a:t>the protection of rights in public procurement </a:t>
            </a:r>
            <a:r>
              <a:rPr lang="en-GB" altLang="en-US" sz="1900" dirty="0" smtClean="0">
                <a:latin typeface="Cambria" panose="02040503050406030204" pitchFamily="18" charset="0"/>
              </a:rPr>
              <a:t>procedures </a:t>
            </a:r>
            <a:endParaRPr lang="sr-Latn-RS" altLang="en-US" sz="1900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GB" altLang="en-US" sz="1900" b="1" dirty="0" smtClean="0">
                <a:latin typeface="Cambria" panose="02040503050406030204" pitchFamily="18" charset="0"/>
              </a:rPr>
              <a:t>President and six Members</a:t>
            </a:r>
            <a:r>
              <a:rPr lang="en-GB" altLang="en-US" sz="1900" dirty="0" smtClean="0">
                <a:latin typeface="Cambria" panose="02040503050406030204" pitchFamily="18" charset="0"/>
              </a:rPr>
              <a:t>, appointed to a five-year period</a:t>
            </a:r>
            <a:endParaRPr lang="sr-Latn-RS" altLang="en-US" sz="1900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GB" altLang="en-US" sz="1900" dirty="0" smtClean="0">
                <a:latin typeface="Cambria" panose="02040503050406030204" pitchFamily="18" charset="0"/>
              </a:rPr>
              <a:t>President and Members of Republic Commission are </a:t>
            </a:r>
            <a:r>
              <a:rPr lang="en-GB" altLang="en-US" sz="1900" b="1" dirty="0" smtClean="0">
                <a:latin typeface="Cambria" panose="02040503050406030204" pitchFamily="18" charset="0"/>
              </a:rPr>
              <a:t>appointed by the National Assembly </a:t>
            </a:r>
            <a:r>
              <a:rPr lang="en-GB" altLang="en-US" sz="1900" dirty="0" smtClean="0">
                <a:latin typeface="Cambria" panose="02040503050406030204" pitchFamily="18" charset="0"/>
              </a:rPr>
              <a:t>after a public competition is conducted</a:t>
            </a:r>
            <a:endParaRPr lang="sr-Latn-RS" altLang="en-US" sz="1900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GB" altLang="en-US" sz="1900" b="1" dirty="0" smtClean="0">
                <a:latin typeface="Cambria" panose="02040503050406030204" pitchFamily="18" charset="0"/>
              </a:rPr>
              <a:t>Conditions for appointment</a:t>
            </a:r>
            <a:r>
              <a:rPr lang="sr-Latn-RS" altLang="en-US" sz="1900" b="1" dirty="0" smtClean="0">
                <a:latin typeface="Cambria" panose="02040503050406030204" pitchFamily="18" charset="0"/>
              </a:rPr>
              <a:t>:</a:t>
            </a: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n-GB" altLang="en-US" sz="1900" dirty="0" smtClean="0">
                <a:latin typeface="Cambria" panose="02040503050406030204" pitchFamily="18" charset="0"/>
              </a:rPr>
              <a:t>Relevant work experience in the field of public procurement</a:t>
            </a:r>
            <a:endParaRPr lang="sr-Latn-RS" altLang="en-US" sz="1900" dirty="0" smtClean="0">
              <a:latin typeface="Cambria" panose="02040503050406030204" pitchFamily="18" charset="0"/>
            </a:endParaRP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n-GB" altLang="en-US" sz="1900" dirty="0" smtClean="0">
                <a:latin typeface="Cambria" panose="02040503050406030204" pitchFamily="18" charset="0"/>
              </a:rPr>
              <a:t>Meeting the requirements for appointment of a Primary Court judge </a:t>
            </a:r>
            <a:r>
              <a:rPr lang="sr-Latn-RS" altLang="en-US" sz="1900" dirty="0" smtClean="0">
                <a:latin typeface="Cambria" panose="02040503050406030204" pitchFamily="18" charset="0"/>
              </a:rPr>
              <a:t>(4 </a:t>
            </a:r>
            <a:r>
              <a:rPr lang="en-US" altLang="en-US" sz="1900" dirty="0" smtClean="0">
                <a:latin typeface="Cambria" panose="02040503050406030204" pitchFamily="18" charset="0"/>
              </a:rPr>
              <a:t>M</a:t>
            </a:r>
            <a:r>
              <a:rPr lang="sr-Latn-RS" altLang="en-US" sz="1900" dirty="0" smtClean="0">
                <a:latin typeface="Cambria" panose="02040503050406030204" pitchFamily="18" charset="0"/>
              </a:rPr>
              <a:t>embers </a:t>
            </a:r>
            <a:r>
              <a:rPr lang="sr-Latn-RS" altLang="en-US" sz="1900" dirty="0">
                <a:latin typeface="Cambria" panose="02040503050406030204" pitchFamily="18" charset="0"/>
              </a:rPr>
              <a:t>and </a:t>
            </a:r>
            <a:r>
              <a:rPr lang="en-US" altLang="en-US" sz="1900" dirty="0">
                <a:latin typeface="Cambria" panose="02040503050406030204" pitchFamily="18" charset="0"/>
              </a:rPr>
              <a:t>P</a:t>
            </a:r>
            <a:r>
              <a:rPr lang="sr-Latn-RS" altLang="en-US" sz="1900" dirty="0" smtClean="0">
                <a:latin typeface="Cambria" panose="02040503050406030204" pitchFamily="18" charset="0"/>
              </a:rPr>
              <a:t>resident) </a:t>
            </a:r>
            <a:endParaRPr lang="en-US" altLang="en-US" sz="1900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GB" altLang="en-US" sz="1900" dirty="0" smtClean="0">
                <a:latin typeface="Cambria" panose="02040503050406030204" pitchFamily="18" charset="0"/>
              </a:rPr>
              <a:t>The obligation to submit the </a:t>
            </a:r>
            <a:r>
              <a:rPr lang="en-GB" altLang="en-US" sz="1900" b="1" dirty="0" smtClean="0">
                <a:latin typeface="Cambria" panose="02040503050406030204" pitchFamily="18" charset="0"/>
              </a:rPr>
              <a:t>report on its operations every six months </a:t>
            </a:r>
            <a:r>
              <a:rPr lang="sr-Latn-RS" altLang="en-US" sz="1900" dirty="0" smtClean="0">
                <a:latin typeface="Cambria" panose="02040503050406030204" pitchFamily="18" charset="0"/>
              </a:rPr>
              <a:t>(</a:t>
            </a:r>
            <a:r>
              <a:rPr lang="en-GB" altLang="en-US" sz="1900" dirty="0" smtClean="0">
                <a:latin typeface="Cambria" panose="02040503050406030204" pitchFamily="18" charset="0"/>
              </a:rPr>
              <a:t>contents of it specified by the Law</a:t>
            </a:r>
            <a:r>
              <a:rPr lang="sr-Latn-RS" altLang="en-US" sz="1900" dirty="0" smtClean="0">
                <a:latin typeface="Cambria" panose="02040503050406030204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755576" y="128588"/>
            <a:ext cx="7926462" cy="1433512"/>
          </a:xfrm>
        </p:spPr>
        <p:txBody>
          <a:bodyPr/>
          <a:lstStyle/>
          <a:p>
            <a:r>
              <a:rPr lang="en-GB" altLang="en-US" sz="4000" b="1" dirty="0" smtClean="0">
                <a:latin typeface="Cambria" panose="02040503050406030204" pitchFamily="18" charset="0"/>
              </a:rPr>
              <a:t>Competences of the Republic Commission</a:t>
            </a:r>
            <a:r>
              <a:rPr lang="sr-Latn-RS" altLang="en-US" sz="4000" b="1" dirty="0" smtClean="0">
                <a:latin typeface="Cambria" panose="02040503050406030204" pitchFamily="18" charset="0"/>
              </a:rPr>
              <a:t> (Article 139</a:t>
            </a:r>
            <a:r>
              <a:rPr lang="en-US" altLang="en-US" sz="4000" b="1" dirty="0" smtClean="0">
                <a:latin typeface="Cambria" panose="02040503050406030204" pitchFamily="18" charset="0"/>
              </a:rPr>
              <a:t> PPL</a:t>
            </a:r>
            <a:r>
              <a:rPr lang="sr-Latn-RS" altLang="en-US" sz="4000" b="1" dirty="0" smtClean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8313" y="1412875"/>
            <a:ext cx="8213725" cy="4708525"/>
          </a:xfrm>
        </p:spPr>
        <p:txBody>
          <a:bodyPr/>
          <a:lstStyle/>
          <a:p>
            <a:pPr>
              <a:buFont typeface="Arial" charset="0"/>
              <a:buChar char="•"/>
            </a:pPr>
            <a:endParaRPr lang="sr-Latn-RS" altLang="en-US" sz="2400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GB" altLang="en-US" sz="2000" b="1" dirty="0" smtClean="0">
                <a:latin typeface="Cambria" panose="02040503050406030204" pitchFamily="18" charset="0"/>
              </a:rPr>
              <a:t>Decides on requests for protection of rights </a:t>
            </a:r>
            <a:r>
              <a:rPr lang="en-GB" altLang="en-US" sz="2000" dirty="0" smtClean="0">
                <a:latin typeface="Cambria" panose="02040503050406030204" pitchFamily="18" charset="0"/>
              </a:rPr>
              <a:t>in all public procurement procedures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(</a:t>
            </a:r>
            <a:r>
              <a:rPr lang="en-US" altLang="en-US" sz="2000" dirty="0" smtClean="0">
                <a:latin typeface="Cambria" panose="02040503050406030204" pitchFamily="18" charset="0"/>
              </a:rPr>
              <a:t>equivalent to </a:t>
            </a:r>
            <a:r>
              <a:rPr lang="en-GB" altLang="en-US" sz="2000" dirty="0" smtClean="0">
                <a:latin typeface="Cambria" panose="02040503050406030204" pitchFamily="18" charset="0"/>
              </a:rPr>
              <a:t>revision of public procurement procedures as in Directive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EU 2007</a:t>
            </a:r>
            <a:r>
              <a:rPr lang="en-US" altLang="en-US" sz="2000" dirty="0" smtClean="0">
                <a:latin typeface="Cambria" panose="02040503050406030204" pitchFamily="18" charset="0"/>
              </a:rPr>
              <a:t>/66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)</a:t>
            </a:r>
            <a:endParaRPr lang="sr-Latn-RS" altLang="en-US" sz="2000" dirty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GB" altLang="en-US" sz="2000" b="1" dirty="0" smtClean="0">
                <a:latin typeface="Cambria" panose="02040503050406030204" pitchFamily="18" charset="0"/>
              </a:rPr>
              <a:t>Decides in accordance with special authorities</a:t>
            </a:r>
            <a:r>
              <a:rPr lang="sr-Latn-RS" altLang="en-US" sz="2000" b="1" dirty="0" smtClean="0">
                <a:latin typeface="Cambria" panose="02040503050406030204" pitchFamily="18" charset="0"/>
              </a:rPr>
              <a:t>: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GB" altLang="en-US" sz="2000" dirty="0" smtClean="0">
                <a:latin typeface="Cambria" panose="02040503050406030204" pitchFamily="18" charset="0"/>
              </a:rPr>
              <a:t>Monitoring of the implementation of its decisions</a:t>
            </a:r>
            <a:endParaRPr lang="sr-Latn-RS" altLang="en-US" sz="2000" dirty="0" smtClean="0">
              <a:latin typeface="Cambria" panose="02040503050406030204" pitchFamily="18" charset="0"/>
            </a:endParaRP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GB" altLang="en-US" sz="2000" dirty="0" smtClean="0">
                <a:latin typeface="Cambria" panose="02040503050406030204" pitchFamily="18" charset="0"/>
              </a:rPr>
              <a:t>Imposing of fines</a:t>
            </a:r>
            <a:endParaRPr lang="sr-Latn-RS" altLang="en-US" sz="2000" dirty="0" smtClean="0">
              <a:latin typeface="Cambria" panose="02040503050406030204" pitchFamily="18" charset="0"/>
            </a:endParaRP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GB" altLang="en-US" sz="2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Motion for dismissal of responsible persons</a:t>
            </a:r>
            <a:endParaRPr lang="sr-Latn-RS" altLang="en-US" sz="2000" dirty="0" smtClean="0">
              <a:latin typeface="Cambria" panose="02040503050406030204" pitchFamily="18" charset="0"/>
            </a:endParaRP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GB" altLang="en-US" sz="2000" dirty="0" smtClean="0">
                <a:latin typeface="Cambria" panose="02040503050406030204" pitchFamily="18" charset="0"/>
              </a:rPr>
              <a:t>Annulment of public procurement contracts</a:t>
            </a:r>
            <a:endParaRPr lang="sr-Latn-RS" altLang="en-US" sz="2000" dirty="0" smtClean="0">
              <a:latin typeface="Cambria" panose="02040503050406030204" pitchFamily="18" charset="0"/>
            </a:endParaRP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GB" altLang="en-US" sz="2000" dirty="0" smtClean="0">
                <a:latin typeface="Cambria" panose="02040503050406030204" pitchFamily="18" charset="0"/>
              </a:rPr>
              <a:t>Conducting of minor offence proceedings in the first instance</a:t>
            </a:r>
            <a:endParaRPr lang="sr-Latn-RS" altLang="en-US" sz="2000" dirty="0" smtClean="0">
              <a:latin typeface="Cambria" panose="02040503050406030204" pitchFamily="18" charset="0"/>
            </a:endParaRP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US" altLang="en-US" sz="2000" dirty="0">
                <a:latin typeface="Cambria" panose="02040503050406030204" pitchFamily="18" charset="0"/>
              </a:rPr>
              <a:t>Prohibition </a:t>
            </a:r>
            <a:r>
              <a:rPr lang="en-US" altLang="en-US" sz="2000" dirty="0" smtClean="0">
                <a:latin typeface="Cambria" panose="02040503050406030204" pitchFamily="18" charset="0"/>
              </a:rPr>
              <a:t>of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a</a:t>
            </a:r>
            <a:r>
              <a:rPr lang="en-US" altLang="en-US" sz="2000" dirty="0" smtClean="0">
                <a:latin typeface="Cambria" panose="02040503050406030204" pitchFamily="18" charset="0"/>
              </a:rPr>
              <a:t>busing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r</a:t>
            </a:r>
            <a:r>
              <a:rPr lang="en-US" altLang="en-US" sz="2000" dirty="0" err="1" smtClean="0">
                <a:latin typeface="Cambria" panose="02040503050406030204" pitchFamily="18" charset="0"/>
              </a:rPr>
              <a:t>equest</a:t>
            </a:r>
            <a:r>
              <a:rPr lang="en-US" altLang="en-US" sz="2000" dirty="0" smtClean="0">
                <a:latin typeface="Cambria" panose="02040503050406030204" pitchFamily="18" charset="0"/>
              </a:rPr>
              <a:t> </a:t>
            </a:r>
            <a:r>
              <a:rPr lang="en-US" altLang="en-US" sz="2000" dirty="0">
                <a:latin typeface="Cambria" panose="02040503050406030204" pitchFamily="18" charset="0"/>
              </a:rPr>
              <a:t>for the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p</a:t>
            </a:r>
            <a:r>
              <a:rPr lang="en-US" altLang="en-US" sz="2000" dirty="0" err="1" smtClean="0">
                <a:latin typeface="Cambria" panose="02040503050406030204" pitchFamily="18" charset="0"/>
              </a:rPr>
              <a:t>rotection</a:t>
            </a:r>
            <a:r>
              <a:rPr lang="en-US" altLang="en-US" sz="2000" dirty="0" smtClean="0">
                <a:latin typeface="Cambria" panose="02040503050406030204" pitchFamily="18" charset="0"/>
              </a:rPr>
              <a:t> </a:t>
            </a:r>
            <a:r>
              <a:rPr lang="en-US" altLang="en-US" sz="2000" dirty="0">
                <a:latin typeface="Cambria" panose="02040503050406030204" pitchFamily="18" charset="0"/>
              </a:rPr>
              <a:t>of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r</a:t>
            </a:r>
            <a:r>
              <a:rPr lang="en-US" altLang="en-US" sz="2000" dirty="0" err="1" smtClean="0">
                <a:latin typeface="Cambria" panose="02040503050406030204" pitchFamily="18" charset="0"/>
              </a:rPr>
              <a:t>ights</a:t>
            </a:r>
            <a:endParaRPr lang="sr-Latn-RS" altLang="en-US" sz="2000" dirty="0" smtClean="0">
              <a:latin typeface="Cambria" panose="02040503050406030204" pitchFamily="18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endParaRPr lang="sr-Latn-RS" altLang="en-US" sz="2000" dirty="0" smtClean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468312" y="260648"/>
            <a:ext cx="8496175" cy="6552902"/>
          </a:xfrm>
        </p:spPr>
        <p:txBody>
          <a:bodyPr/>
          <a:lstStyle/>
          <a:p>
            <a:pPr algn="ctr"/>
            <a:r>
              <a:rPr lang="en-GB" altLang="en-US" sz="3600" b="1" dirty="0" smtClean="0">
                <a:latin typeface="Cambria" panose="02040503050406030204" pitchFamily="18" charset="0"/>
              </a:rPr>
              <a:t>Organizational Chart of the </a:t>
            </a:r>
          </a:p>
          <a:p>
            <a:pPr algn="ctr"/>
            <a:r>
              <a:rPr lang="en-GB" altLang="en-US" sz="3600" b="1" dirty="0" smtClean="0">
                <a:latin typeface="Cambria" panose="02040503050406030204" pitchFamily="18" charset="0"/>
              </a:rPr>
              <a:t>Republic Commission</a:t>
            </a:r>
            <a:endParaRPr lang="en-US" altLang="en-US" sz="3600" b="1" dirty="0" smtClean="0">
              <a:latin typeface="Cambria" panose="02040503050406030204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36931683"/>
              </p:ext>
            </p:extLst>
          </p:nvPr>
        </p:nvGraphicFramePr>
        <p:xfrm>
          <a:off x="180975" y="1698625"/>
          <a:ext cx="8756650" cy="5114925"/>
        </p:xfrm>
        <a:graphic>
          <a:graphicData uri="http://schemas.openxmlformats.org/presentationml/2006/ole">
            <p:oleObj spid="_x0000_s6330" name="Document" r:id="rId3" imgW="14875500" imgH="8770281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8388424" cy="1433512"/>
          </a:xfrm>
        </p:spPr>
        <p:txBody>
          <a:bodyPr/>
          <a:lstStyle/>
          <a:p>
            <a:r>
              <a:rPr lang="sr-Cyrl-RS" altLang="en-US" sz="3600" b="1" dirty="0" smtClean="0">
                <a:latin typeface="Cambria" panose="02040503050406030204" pitchFamily="18" charset="0"/>
              </a:rPr>
              <a:t/>
            </a:r>
            <a:br>
              <a:rPr lang="sr-Cyrl-RS" altLang="en-US" sz="3600" b="1" dirty="0" smtClean="0">
                <a:latin typeface="Cambria" panose="02040503050406030204" pitchFamily="18" charset="0"/>
              </a:rPr>
            </a:br>
            <a:r>
              <a:rPr lang="en-GB" altLang="en-US" sz="3600" b="1" dirty="0" smtClean="0">
                <a:latin typeface="Cambria" panose="02040503050406030204" pitchFamily="18" charset="0"/>
              </a:rPr>
              <a:t>Protection of Rights Procedure</a:t>
            </a:r>
            <a:r>
              <a:rPr lang="sr-Latn-RS" altLang="en-US" b="1" dirty="0" smtClean="0">
                <a:latin typeface="Cambria" panose="02040503050406030204" pitchFamily="18" charset="0"/>
              </a:rPr>
              <a:t/>
            </a:r>
            <a:br>
              <a:rPr lang="sr-Latn-RS" altLang="en-US" b="1" dirty="0" smtClean="0">
                <a:latin typeface="Cambria" panose="02040503050406030204" pitchFamily="18" charset="0"/>
              </a:rPr>
            </a:br>
            <a:r>
              <a:rPr lang="sr-Latn-RS" altLang="en-US" dirty="0" smtClean="0">
                <a:latin typeface="Cambria" panose="02040503050406030204" pitchFamily="18" charset="0"/>
              </a:rPr>
              <a:t> 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- </a:t>
            </a:r>
            <a:r>
              <a:rPr lang="en-US" altLang="en-US" sz="3600" dirty="0" smtClean="0">
                <a:latin typeface="Cambria" panose="02040503050406030204" pitchFamily="18" charset="0"/>
              </a:rPr>
              <a:t>Capacity to File Request 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 </a:t>
            </a:r>
            <a:r>
              <a:rPr lang="en-US" altLang="en-US" sz="3600" dirty="0" smtClean="0">
                <a:latin typeface="Cambria" panose="02040503050406030204" pitchFamily="18" charset="0"/>
              </a:rPr>
              <a:t>for Protection of Rights</a:t>
            </a:r>
            <a:r>
              <a:rPr lang="sr-Latn-RS" altLang="en-US" sz="3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(Article 148 PPL)</a:t>
            </a:r>
            <a:r>
              <a:rPr lang="sr-Latn-RS" altLang="en-US" sz="36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-</a:t>
            </a:r>
            <a:endParaRPr lang="en-US" altLang="en-US" sz="3600" dirty="0" smtClean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4838" cy="5141168"/>
          </a:xfrm>
        </p:spPr>
        <p:txBody>
          <a:bodyPr/>
          <a:lstStyle/>
          <a:p>
            <a:pPr marL="0" indent="0" algn="just">
              <a:defRPr/>
            </a:pPr>
            <a:endParaRPr lang="sr-Latn-RS" sz="2000" b="1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  <a:defRPr/>
            </a:pPr>
            <a:endParaRPr lang="sr-Cyrl-RS" sz="2000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The </a:t>
            </a:r>
            <a:r>
              <a:rPr lang="en-GB" sz="2000" dirty="0">
                <a:latin typeface="Cambria" panose="02040503050406030204" pitchFamily="18" charset="0"/>
              </a:rPr>
              <a:t>protection of rights procedure </a:t>
            </a:r>
            <a:r>
              <a:rPr lang="en-GB" sz="2000" dirty="0" smtClean="0">
                <a:latin typeface="Cambria" panose="02040503050406030204" pitchFamily="18" charset="0"/>
              </a:rPr>
              <a:t>is initiated by submitted request for protection of rights, which may be filed </a:t>
            </a:r>
            <a:r>
              <a:rPr lang="en-GB" sz="2000" b="1" dirty="0" smtClean="0">
                <a:latin typeface="Cambria" panose="02040503050406030204" pitchFamily="18" charset="0"/>
              </a:rPr>
              <a:t>against any action of the contracting authority in a public procurement procedure</a:t>
            </a:r>
            <a:endParaRPr lang="sr-Latn-RS" sz="2000" b="1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A request for the protection of rights </a:t>
            </a:r>
            <a:r>
              <a:rPr lang="en-GB" sz="2000" b="1" dirty="0" smtClean="0">
                <a:latin typeface="Cambria" panose="02040503050406030204" pitchFamily="18" charset="0"/>
              </a:rPr>
              <a:t>may be submitted by </a:t>
            </a:r>
            <a:r>
              <a:rPr lang="sr-Latn-RS" sz="2000" b="1" dirty="0" smtClean="0">
                <a:latin typeface="Cambria" panose="02040503050406030204" pitchFamily="18" charset="0"/>
              </a:rPr>
              <a:t>:</a:t>
            </a:r>
          </a:p>
          <a:p>
            <a:pPr lvl="1" algn="just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Bidder</a:t>
            </a:r>
            <a:r>
              <a:rPr lang="sr-Latn-RS" sz="2000" dirty="0" smtClean="0">
                <a:latin typeface="Cambria" panose="02040503050406030204" pitchFamily="18" charset="0"/>
              </a:rPr>
              <a:t>, </a:t>
            </a:r>
            <a:r>
              <a:rPr lang="en-GB" sz="2000" dirty="0" smtClean="0">
                <a:latin typeface="Cambria" panose="02040503050406030204" pitchFamily="18" charset="0"/>
              </a:rPr>
              <a:t>applicant</a:t>
            </a:r>
            <a:r>
              <a:rPr lang="vi-VN" sz="2000" dirty="0" smtClean="0">
                <a:latin typeface="Cambria" panose="02040503050406030204" pitchFamily="18" charset="0"/>
              </a:rPr>
              <a:t>, </a:t>
            </a:r>
            <a:r>
              <a:rPr lang="en-GB" sz="2000" dirty="0" smtClean="0">
                <a:latin typeface="Cambria" panose="02040503050406030204" pitchFamily="18" charset="0"/>
              </a:rPr>
              <a:t>candidate</a:t>
            </a:r>
            <a:r>
              <a:rPr lang="sr-Latn-RS" sz="2000" dirty="0" smtClean="0">
                <a:latin typeface="Cambria" panose="02040503050406030204" pitchFamily="18" charset="0"/>
              </a:rPr>
              <a:t>(</a:t>
            </a:r>
            <a:r>
              <a:rPr lang="en-GB" sz="2000" dirty="0" smtClean="0">
                <a:latin typeface="Cambria" panose="02040503050406030204" pitchFamily="18" charset="0"/>
              </a:rPr>
              <a:t>participants in a public procurement procedure</a:t>
            </a:r>
            <a:r>
              <a:rPr lang="sr-Latn-RS" sz="2000" dirty="0" smtClean="0">
                <a:latin typeface="Cambria" panose="02040503050406030204" pitchFamily="18" charset="0"/>
              </a:rPr>
              <a:t>)</a:t>
            </a:r>
            <a:r>
              <a:rPr lang="en-GB" sz="2000" dirty="0">
                <a:latin typeface="Cambria" panose="02040503050406030204" pitchFamily="18" charset="0"/>
              </a:rPr>
              <a:t> </a:t>
            </a:r>
            <a:r>
              <a:rPr lang="en-GB" sz="2000" dirty="0" smtClean="0">
                <a:latin typeface="Cambria" panose="02040503050406030204" pitchFamily="18" charset="0"/>
              </a:rPr>
              <a:t>or interested person</a:t>
            </a:r>
            <a:endParaRPr lang="sr-Latn-RS" sz="20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lvl="1" algn="just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Trade Association</a:t>
            </a:r>
            <a:endParaRPr lang="sr-Latn-RS" sz="2000" dirty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 lvl="1" algn="just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Public Procurement Office</a:t>
            </a:r>
            <a:endParaRPr lang="sr-Latn-RS" sz="2000" dirty="0" smtClean="0">
              <a:latin typeface="Cambria" panose="02040503050406030204" pitchFamily="18" charset="0"/>
            </a:endParaRPr>
          </a:p>
          <a:p>
            <a:pPr lvl="1" algn="just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State Audit Institution</a:t>
            </a:r>
            <a:endParaRPr lang="sr-Latn-RS" sz="2000" dirty="0" smtClean="0">
              <a:latin typeface="Cambria" panose="02040503050406030204" pitchFamily="18" charset="0"/>
            </a:endParaRPr>
          </a:p>
          <a:p>
            <a:pPr lvl="1" algn="just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Public Attorney</a:t>
            </a:r>
            <a:endParaRPr lang="sr-Latn-RS" sz="2000" dirty="0" smtClean="0">
              <a:latin typeface="Cambria" panose="02040503050406030204" pitchFamily="18" charset="0"/>
            </a:endParaRPr>
          </a:p>
          <a:p>
            <a:pPr lvl="1" algn="just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Civil Supervisor</a:t>
            </a:r>
            <a:endParaRPr lang="sr-Latn-RS" sz="2000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1433512"/>
          </a:xfrm>
        </p:spPr>
        <p:txBody>
          <a:bodyPr/>
          <a:lstStyle/>
          <a:p>
            <a:r>
              <a:rPr lang="sr-Latn-RS" altLang="en-US" sz="3600" b="1" dirty="0" smtClean="0">
                <a:latin typeface="Cambria" panose="02040503050406030204" pitchFamily="18" charset="0"/>
              </a:rPr>
              <a:t/>
            </a:r>
            <a:br>
              <a:rPr lang="sr-Latn-RS" altLang="en-US" sz="3600" b="1" dirty="0" smtClean="0">
                <a:latin typeface="Cambria" panose="02040503050406030204" pitchFamily="18" charset="0"/>
              </a:rPr>
            </a:br>
            <a:r>
              <a:rPr lang="en-GB" altLang="en-US" sz="3600" b="1" dirty="0" smtClean="0">
                <a:latin typeface="Cambria" panose="02040503050406030204" pitchFamily="18" charset="0"/>
              </a:rPr>
              <a:t>Protection of Rights Procedure</a:t>
            </a:r>
            <a:r>
              <a:rPr lang="sr-Latn-RS" altLang="en-US" sz="3600" b="1" dirty="0" smtClean="0">
                <a:latin typeface="Cambria" panose="02040503050406030204" pitchFamily="18" charset="0"/>
              </a:rPr>
              <a:t/>
            </a:r>
            <a:br>
              <a:rPr lang="sr-Latn-RS" altLang="en-US" sz="3600" b="1" dirty="0" smtClean="0">
                <a:latin typeface="Cambria" panose="02040503050406030204" pitchFamily="18" charset="0"/>
              </a:rPr>
            </a:br>
            <a:r>
              <a:rPr lang="sr-Latn-RS" altLang="en-US" sz="4000" dirty="0" smtClean="0">
                <a:latin typeface="Cambria" panose="02040503050406030204" pitchFamily="18" charset="0"/>
              </a:rPr>
              <a:t> 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- </a:t>
            </a:r>
            <a:r>
              <a:rPr lang="en-US" altLang="en-US" sz="3600" dirty="0" smtClean="0">
                <a:latin typeface="Cambria" panose="02040503050406030204" pitchFamily="18" charset="0"/>
              </a:rPr>
              <a:t>Fees for Submitting Request for Protection of Rights</a:t>
            </a:r>
            <a:r>
              <a:rPr lang="sr-Latn-RS" altLang="en-US" sz="36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sr-Latn-RS" altLang="en-US" sz="3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(Article 156 PPL)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-</a:t>
            </a:r>
            <a:endParaRPr lang="en-US" altLang="en-US" sz="3600" dirty="0" smtClean="0">
              <a:latin typeface="Cambria" panose="02040503050406030204" pitchFamily="18" charset="0"/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539750" y="1556792"/>
            <a:ext cx="8142288" cy="456460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endParaRPr lang="sr-Latn-RS" altLang="en-US" sz="2000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altLang="en-US" sz="2000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GB" altLang="en-US" sz="2000" dirty="0" smtClean="0">
                <a:latin typeface="Cambria" panose="02040503050406030204" pitchFamily="18" charset="0"/>
              </a:rPr>
              <a:t>RSD </a:t>
            </a:r>
            <a:r>
              <a:rPr lang="vi-VN" altLang="en-US" sz="2000" dirty="0" smtClean="0">
                <a:latin typeface="Cambria" panose="02040503050406030204" pitchFamily="18" charset="0"/>
              </a:rPr>
              <a:t>15</a:t>
            </a:r>
            <a:r>
              <a:rPr lang="en-GB" altLang="en-US" sz="2000" dirty="0" smtClean="0">
                <a:latin typeface="Cambria" panose="02040503050406030204" pitchFamily="18" charset="0"/>
              </a:rPr>
              <a:t>,</a:t>
            </a:r>
            <a:r>
              <a:rPr lang="vi-VN" altLang="en-US" sz="2000" dirty="0" smtClean="0">
                <a:latin typeface="Cambria" panose="02040503050406030204" pitchFamily="18" charset="0"/>
              </a:rPr>
              <a:t>000 </a:t>
            </a:r>
            <a:r>
              <a:rPr lang="sr-Latn-RS" altLang="en-US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(</a:t>
            </a:r>
            <a:r>
              <a:rPr lang="sr-Latn-RS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EUR</a:t>
            </a:r>
            <a:r>
              <a:rPr lang="en-GB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sr-Latn-RS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170</a:t>
            </a:r>
            <a:r>
              <a:rPr lang="sr-Latn-RS" altLang="en-US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)</a:t>
            </a:r>
            <a:r>
              <a:rPr lang="vi-VN" altLang="en-US" sz="2000" dirty="0" smtClean="0">
                <a:latin typeface="Cambria" panose="02040503050406030204" pitchFamily="18" charset="0"/>
              </a:rPr>
              <a:t> </a:t>
            </a:r>
            <a:r>
              <a:rPr lang="en-GB" altLang="en-US" sz="2000" dirty="0" smtClean="0">
                <a:latin typeface="Cambria" panose="02040503050406030204" pitchFamily="18" charset="0"/>
              </a:rPr>
              <a:t>in a procedure initiated on complaint against a conclusion of the Public Procurement Office</a:t>
            </a:r>
            <a:r>
              <a:rPr lang="vi-VN" altLang="en-US" sz="2000" dirty="0" smtClean="0">
                <a:latin typeface="Cambria" panose="02040503050406030204" pitchFamily="18" charset="0"/>
              </a:rPr>
              <a:t> </a:t>
            </a:r>
          </a:p>
          <a:p>
            <a:pPr algn="just">
              <a:buFont typeface="Wingdings" pitchFamily="2" charset="2"/>
              <a:buChar char="Ø"/>
            </a:pPr>
            <a:r>
              <a:rPr lang="en-GB" altLang="en-US" sz="2000" dirty="0" smtClean="0">
                <a:latin typeface="Cambria" panose="02040503050406030204" pitchFamily="18" charset="0"/>
              </a:rPr>
              <a:t>RSD </a:t>
            </a:r>
            <a:r>
              <a:rPr lang="vi-VN" altLang="en-US" sz="2000" dirty="0" smtClean="0">
                <a:latin typeface="Cambria" panose="02040503050406030204" pitchFamily="18" charset="0"/>
              </a:rPr>
              <a:t>40</a:t>
            </a:r>
            <a:r>
              <a:rPr lang="en-GB" altLang="en-US" sz="2000" dirty="0" smtClean="0">
                <a:latin typeface="Cambria" panose="02040503050406030204" pitchFamily="18" charset="0"/>
              </a:rPr>
              <a:t>,</a:t>
            </a:r>
            <a:r>
              <a:rPr lang="vi-VN" altLang="en-US" sz="2000" dirty="0" smtClean="0">
                <a:latin typeface="Cambria" panose="02040503050406030204" pitchFamily="18" charset="0"/>
              </a:rPr>
              <a:t>000 </a:t>
            </a:r>
            <a:r>
              <a:rPr lang="sr-Latn-RS" altLang="en-US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(</a:t>
            </a:r>
            <a:r>
              <a:rPr lang="sr-Latn-RS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EUR</a:t>
            </a:r>
            <a:r>
              <a:rPr lang="en-GB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sr-Latn-RS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350</a:t>
            </a:r>
            <a:r>
              <a:rPr lang="sr-Latn-RS" altLang="en-US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) </a:t>
            </a:r>
            <a:r>
              <a:rPr lang="en-GB" altLang="en-US" sz="2000" dirty="0">
                <a:latin typeface="Cambria" panose="02040503050406030204" pitchFamily="18" charset="0"/>
              </a:rPr>
              <a:t>in a low-value public procurement procedure and in negotiated procedure without </a:t>
            </a:r>
            <a:r>
              <a:rPr lang="en-GB" altLang="en-US" sz="2000" dirty="0" smtClean="0">
                <a:latin typeface="Cambria" panose="02040503050406030204" pitchFamily="18" charset="0"/>
              </a:rPr>
              <a:t>invitation to bid</a:t>
            </a:r>
            <a:endParaRPr lang="vi-VN" altLang="en-US" sz="2000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GB" altLang="en-US" sz="2000" dirty="0" smtClean="0">
                <a:latin typeface="Cambria" panose="02040503050406030204" pitchFamily="18" charset="0"/>
              </a:rPr>
              <a:t>RSD </a:t>
            </a:r>
            <a:r>
              <a:rPr lang="vi-VN" altLang="en-US" sz="2000" dirty="0" smtClean="0">
                <a:latin typeface="Cambria" panose="02040503050406030204" pitchFamily="18" charset="0"/>
              </a:rPr>
              <a:t>80</a:t>
            </a:r>
            <a:r>
              <a:rPr lang="en-GB" altLang="en-US" sz="2000" dirty="0" smtClean="0">
                <a:latin typeface="Cambria" panose="02040503050406030204" pitchFamily="18" charset="0"/>
              </a:rPr>
              <a:t>,</a:t>
            </a:r>
            <a:r>
              <a:rPr lang="vi-VN" altLang="en-US" sz="2000" dirty="0" smtClean="0">
                <a:latin typeface="Cambria" panose="02040503050406030204" pitchFamily="18" charset="0"/>
              </a:rPr>
              <a:t>000 </a:t>
            </a:r>
            <a:r>
              <a:rPr lang="sr-Latn-RS" altLang="en-US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(</a:t>
            </a:r>
            <a:r>
              <a:rPr lang="sr-Latn-RS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EUR</a:t>
            </a:r>
            <a:r>
              <a:rPr lang="en-GB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sr-Latn-RS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700</a:t>
            </a:r>
            <a:r>
              <a:rPr lang="sr-Latn-RS" altLang="en-US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)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 </a:t>
            </a:r>
            <a:r>
              <a:rPr lang="en-GB" altLang="en-US" sz="2000" dirty="0" smtClean="0">
                <a:latin typeface="Cambria" panose="02040503050406030204" pitchFamily="18" charset="0"/>
              </a:rPr>
              <a:t>if a request </a:t>
            </a:r>
            <a:r>
              <a:rPr lang="en-GB" altLang="en-US" sz="2000" dirty="0">
                <a:latin typeface="Cambria" panose="02040503050406030204" pitchFamily="18" charset="0"/>
              </a:rPr>
              <a:t>for the protection of rights is filed before opening of </a:t>
            </a:r>
            <a:r>
              <a:rPr lang="en-GB" altLang="en-US" sz="2000" dirty="0" smtClean="0">
                <a:latin typeface="Cambria" panose="02040503050406030204" pitchFamily="18" charset="0"/>
              </a:rPr>
              <a:t>bids </a:t>
            </a:r>
            <a:r>
              <a:rPr lang="en-GB" altLang="en-US" sz="2000" dirty="0">
                <a:latin typeface="Cambria" panose="02040503050406030204" pitchFamily="18" charset="0"/>
              </a:rPr>
              <a:t>or </a:t>
            </a:r>
            <a:r>
              <a:rPr lang="en-GB" altLang="en-US" sz="2000" dirty="0" smtClean="0">
                <a:latin typeface="Cambria" panose="02040503050406030204" pitchFamily="18" charset="0"/>
              </a:rPr>
              <a:t>if the </a:t>
            </a:r>
            <a:r>
              <a:rPr lang="en-GB" altLang="en-US" sz="2000" dirty="0">
                <a:latin typeface="Cambria" panose="02040503050406030204" pitchFamily="18" charset="0"/>
              </a:rPr>
              <a:t>estimated value of public procurement or price offered by the bidder to whom </a:t>
            </a:r>
            <a:r>
              <a:rPr lang="en-GB" altLang="en-US" sz="2000" dirty="0" smtClean="0">
                <a:latin typeface="Cambria" panose="02040503050406030204" pitchFamily="18" charset="0"/>
              </a:rPr>
              <a:t>a contract was awarded does </a:t>
            </a:r>
            <a:r>
              <a:rPr lang="en-GB" altLang="en-US" sz="2000" dirty="0">
                <a:latin typeface="Cambria" panose="02040503050406030204" pitchFamily="18" charset="0"/>
              </a:rPr>
              <a:t>not exceed </a:t>
            </a:r>
            <a:r>
              <a:rPr lang="en-GB" altLang="en-US" sz="2000" dirty="0" smtClean="0">
                <a:latin typeface="Cambria" panose="02040503050406030204" pitchFamily="18" charset="0"/>
              </a:rPr>
              <a:t> RSD </a:t>
            </a:r>
            <a:r>
              <a:rPr lang="vi-VN" altLang="en-US" sz="2000" dirty="0" smtClean="0">
                <a:latin typeface="Cambria" panose="02040503050406030204" pitchFamily="18" charset="0"/>
              </a:rPr>
              <a:t>80</a:t>
            </a:r>
            <a:r>
              <a:rPr lang="en-GB" altLang="en-US" sz="2000" dirty="0" smtClean="0">
                <a:latin typeface="Cambria" panose="02040503050406030204" pitchFamily="18" charset="0"/>
              </a:rPr>
              <a:t>,</a:t>
            </a:r>
            <a:r>
              <a:rPr lang="vi-VN" altLang="en-US" sz="2000" dirty="0" smtClean="0">
                <a:latin typeface="Cambria" panose="02040503050406030204" pitchFamily="18" charset="0"/>
              </a:rPr>
              <a:t>000</a:t>
            </a:r>
            <a:r>
              <a:rPr lang="en-GB" altLang="en-US" sz="2000" dirty="0" smtClean="0">
                <a:latin typeface="Cambria" panose="02040503050406030204" pitchFamily="18" charset="0"/>
              </a:rPr>
              <a:t>,</a:t>
            </a:r>
            <a:r>
              <a:rPr lang="vi-VN" altLang="en-US" sz="2000" dirty="0" smtClean="0">
                <a:latin typeface="Cambria" panose="02040503050406030204" pitchFamily="18" charset="0"/>
              </a:rPr>
              <a:t>000 </a:t>
            </a:r>
            <a:r>
              <a:rPr lang="sr-Latn-RS" altLang="en-US" sz="2000" dirty="0">
                <a:latin typeface="Cambria" panose="02040503050406030204" pitchFamily="18" charset="0"/>
              </a:rPr>
              <a:t>(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EUR 700,000)</a:t>
            </a:r>
            <a:endParaRPr lang="vi-VN" altLang="en-US" sz="2000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vi-VN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0</a:t>
            </a:r>
            <a:r>
              <a:rPr lang="en-GB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.</a:t>
            </a:r>
            <a:r>
              <a:rPr lang="vi-VN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1 %</a:t>
            </a:r>
            <a:r>
              <a:rPr lang="vi-VN" altLang="en-US" sz="2000" dirty="0" smtClean="0">
                <a:latin typeface="Cambria" panose="02040503050406030204" pitchFamily="18" charset="0"/>
              </a:rPr>
              <a:t> </a:t>
            </a:r>
            <a:r>
              <a:rPr lang="en-GB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of the estimated value </a:t>
            </a:r>
            <a:r>
              <a:rPr lang="en-GB" altLang="en-US" sz="2000" dirty="0" smtClean="0">
                <a:latin typeface="Cambria" panose="02040503050406030204" pitchFamily="18" charset="0"/>
              </a:rPr>
              <a:t>of a </a:t>
            </a:r>
            <a:r>
              <a:rPr lang="en-GB" altLang="en-US" sz="2000" dirty="0">
                <a:latin typeface="Cambria" panose="02040503050406030204" pitchFamily="18" charset="0"/>
              </a:rPr>
              <a:t>public procurement or price offered by the bidder to whom </a:t>
            </a:r>
            <a:r>
              <a:rPr lang="en-GB" altLang="en-US" sz="2000" dirty="0" smtClean="0">
                <a:latin typeface="Cambria" panose="02040503050406030204" pitchFamily="18" charset="0"/>
              </a:rPr>
              <a:t>a contract was awarded, if that </a:t>
            </a:r>
            <a:r>
              <a:rPr lang="en-GB" altLang="en-US" sz="2000" dirty="0">
                <a:latin typeface="Cambria" panose="02040503050406030204" pitchFamily="18" charset="0"/>
              </a:rPr>
              <a:t>value exceeds </a:t>
            </a:r>
            <a:r>
              <a:rPr lang="en-GB" altLang="en-US" sz="2000" dirty="0" smtClean="0">
                <a:latin typeface="Cambria" panose="02040503050406030204" pitchFamily="18" charset="0"/>
              </a:rPr>
              <a:t>RSD</a:t>
            </a:r>
            <a:r>
              <a:rPr lang="vi-VN" altLang="en-US" sz="2000" dirty="0" smtClean="0">
                <a:latin typeface="Cambria" panose="02040503050406030204" pitchFamily="18" charset="0"/>
              </a:rPr>
              <a:t> 80</a:t>
            </a:r>
            <a:r>
              <a:rPr lang="en-GB" altLang="en-US" sz="2000" dirty="0" smtClean="0">
                <a:latin typeface="Cambria" panose="02040503050406030204" pitchFamily="18" charset="0"/>
              </a:rPr>
              <a:t>,</a:t>
            </a:r>
            <a:r>
              <a:rPr lang="vi-VN" altLang="en-US" sz="2000" dirty="0" smtClean="0">
                <a:latin typeface="Cambria" panose="02040503050406030204" pitchFamily="18" charset="0"/>
              </a:rPr>
              <a:t>000</a:t>
            </a:r>
            <a:r>
              <a:rPr lang="en-GB" altLang="en-US" sz="2000" dirty="0" smtClean="0">
                <a:latin typeface="Cambria" panose="02040503050406030204" pitchFamily="18" charset="0"/>
              </a:rPr>
              <a:t>,</a:t>
            </a:r>
            <a:r>
              <a:rPr lang="vi-VN" altLang="en-US" sz="2000" dirty="0" smtClean="0">
                <a:latin typeface="Cambria" panose="02040503050406030204" pitchFamily="18" charset="0"/>
              </a:rPr>
              <a:t>000 </a:t>
            </a:r>
            <a:r>
              <a:rPr lang="sr-Latn-RS" altLang="en-US" sz="2000" dirty="0">
                <a:latin typeface="Cambria" panose="02040503050406030204" pitchFamily="18" charset="0"/>
              </a:rPr>
              <a:t>(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EUR</a:t>
            </a:r>
            <a:r>
              <a:rPr lang="en-GB" altLang="en-US" sz="2000" dirty="0" smtClean="0">
                <a:latin typeface="Cambria" panose="02040503050406030204" pitchFamily="18" charset="0"/>
              </a:rPr>
              <a:t>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700,000)</a:t>
            </a:r>
            <a:r>
              <a:rPr lang="vi-VN" altLang="en-US" sz="2000" dirty="0" smtClean="0">
                <a:latin typeface="Cambria" panose="02040503050406030204" pitchFamily="18" charset="0"/>
              </a:rPr>
              <a:t> </a:t>
            </a:r>
          </a:p>
          <a:p>
            <a:endParaRPr lang="en-US" altLang="en-US" sz="2000" dirty="0" smtClean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604448" cy="1268760"/>
          </a:xfrm>
        </p:spPr>
        <p:txBody>
          <a:bodyPr/>
          <a:lstStyle/>
          <a:p>
            <a:r>
              <a:rPr lang="sr-Latn-RS" altLang="en-US" sz="3600" b="1" dirty="0" smtClean="0">
                <a:latin typeface="Cambria" panose="02040503050406030204" pitchFamily="18" charset="0"/>
              </a:rPr>
              <a:t/>
            </a:r>
            <a:br>
              <a:rPr lang="sr-Latn-RS" altLang="en-US" sz="3600" b="1" dirty="0" smtClean="0">
                <a:latin typeface="Cambria" panose="02040503050406030204" pitchFamily="18" charset="0"/>
              </a:rPr>
            </a:br>
            <a:r>
              <a:rPr lang="en-GB" altLang="en-US" sz="3600" b="1" dirty="0" smtClean="0">
                <a:latin typeface="Cambria" panose="02040503050406030204" pitchFamily="18" charset="0"/>
              </a:rPr>
              <a:t>Protection </a:t>
            </a:r>
            <a:r>
              <a:rPr lang="en-GB" altLang="en-US" sz="3600" b="1" dirty="0">
                <a:latin typeface="Cambria" panose="02040503050406030204" pitchFamily="18" charset="0"/>
              </a:rPr>
              <a:t>of </a:t>
            </a:r>
            <a:r>
              <a:rPr lang="en-GB" altLang="en-US" sz="3600" b="1" dirty="0" smtClean="0">
                <a:latin typeface="Cambria" panose="02040503050406030204" pitchFamily="18" charset="0"/>
              </a:rPr>
              <a:t>Rights Procedure </a:t>
            </a:r>
            <a:r>
              <a:rPr lang="sr-Latn-RS" altLang="en-US" sz="4000" b="1" dirty="0" smtClean="0">
                <a:latin typeface="Cambria" panose="02040503050406030204" pitchFamily="18" charset="0"/>
              </a:rPr>
              <a:t/>
            </a:r>
            <a:br>
              <a:rPr lang="sr-Latn-RS" altLang="en-US" sz="4000" b="1" dirty="0" smtClean="0">
                <a:latin typeface="Cambria" panose="02040503050406030204" pitchFamily="18" charset="0"/>
              </a:rPr>
            </a:br>
            <a:r>
              <a:rPr lang="sr-Latn-RS" altLang="en-US" sz="2800" dirty="0" smtClean="0">
                <a:latin typeface="Cambria" panose="02040503050406030204" pitchFamily="18" charset="0"/>
              </a:rPr>
              <a:t>- </a:t>
            </a:r>
            <a:r>
              <a:rPr lang="en-US" altLang="en-US" sz="2800" dirty="0" smtClean="0">
                <a:latin typeface="Cambria" panose="02040503050406030204" pitchFamily="18" charset="0"/>
              </a:rPr>
              <a:t>Deadlines </a:t>
            </a:r>
            <a:r>
              <a:rPr lang="en-GB" altLang="en-US" sz="2800" dirty="0" smtClean="0">
                <a:latin typeface="Cambria" panose="02040503050406030204" pitchFamily="18" charset="0"/>
              </a:rPr>
              <a:t>and the Manner of Submission </a:t>
            </a:r>
            <a:r>
              <a:rPr lang="sr-Latn-RS" altLang="en-US" sz="2800" dirty="0" smtClean="0">
                <a:latin typeface="Cambria" panose="02040503050406030204" pitchFamily="18" charset="0"/>
              </a:rPr>
              <a:t/>
            </a:r>
            <a:br>
              <a:rPr lang="sr-Latn-RS" altLang="en-US" sz="2800" dirty="0" smtClean="0">
                <a:latin typeface="Cambria" panose="02040503050406030204" pitchFamily="18" charset="0"/>
              </a:rPr>
            </a:br>
            <a:r>
              <a:rPr lang="en-GB" altLang="en-US" sz="2800" dirty="0" smtClean="0">
                <a:latin typeface="Cambria" panose="02040503050406030204" pitchFamily="18" charset="0"/>
              </a:rPr>
              <a:t>of Requests</a:t>
            </a:r>
            <a:r>
              <a:rPr lang="sr-Latn-RS" altLang="en-US" sz="2800" dirty="0" smtClean="0">
                <a:latin typeface="Cambria" panose="02040503050406030204" pitchFamily="18" charset="0"/>
              </a:rPr>
              <a:t> for </a:t>
            </a:r>
            <a:r>
              <a:rPr lang="en-US" altLang="en-US" sz="2800" dirty="0" smtClean="0">
                <a:latin typeface="Cambria" panose="02040503050406030204" pitchFamily="18" charset="0"/>
              </a:rPr>
              <a:t>P</a:t>
            </a:r>
            <a:r>
              <a:rPr lang="sr-Latn-RS" altLang="en-US" sz="2800" dirty="0" smtClean="0">
                <a:latin typeface="Cambria" panose="02040503050406030204" pitchFamily="18" charset="0"/>
              </a:rPr>
              <a:t>rotection </a:t>
            </a:r>
            <a:r>
              <a:rPr lang="en-US" altLang="en-US" sz="2800" dirty="0" smtClean="0">
                <a:latin typeface="Cambria" panose="02040503050406030204" pitchFamily="18" charset="0"/>
              </a:rPr>
              <a:t>of Rights </a:t>
            </a:r>
            <a:r>
              <a:rPr lang="sr-Latn-RS" altLang="en-US" sz="2800" dirty="0" smtClean="0">
                <a:latin typeface="Cambria" panose="02040503050406030204" pitchFamily="18" charset="0"/>
              </a:rPr>
              <a:t>(Article 149 PPL) -</a:t>
            </a:r>
            <a:r>
              <a:rPr lang="en-GB" altLang="en-US" sz="2800" dirty="0" smtClean="0">
                <a:latin typeface="Cambria" panose="02040503050406030204" pitchFamily="18" charset="0"/>
              </a:rPr>
              <a:t> </a:t>
            </a:r>
            <a:endParaRPr lang="sr-Latn-RS" altLang="en-US" sz="2800" dirty="0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4838" cy="5157192"/>
          </a:xfrm>
        </p:spPr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r>
              <a:rPr lang="en-GB" altLang="en-US" sz="1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Decisions on requests for the protection of rights are made by</a:t>
            </a:r>
            <a:r>
              <a:rPr lang="sr-Latn-RS" altLang="en-US" sz="20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:</a:t>
            </a:r>
          </a:p>
          <a:p>
            <a:pPr marL="857250" lvl="1" indent="-457200">
              <a:buFont typeface="Arial" charset="0"/>
              <a:buChar char="•"/>
            </a:pPr>
            <a:endParaRPr lang="sr-Latn-RS" altLang="en-US" sz="2000" dirty="0" smtClean="0">
              <a:latin typeface="Cambria" panose="02040503050406030204" pitchFamily="18" charset="0"/>
            </a:endParaRPr>
          </a:p>
          <a:p>
            <a:pPr marL="0" indent="0"/>
            <a:endParaRPr lang="sr-Latn-RS" altLang="en-US" sz="2400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GB" altLang="en-US" sz="1800" b="1" dirty="0" smtClean="0">
                <a:latin typeface="Cambria" panose="02040503050406030204" pitchFamily="18" charset="0"/>
              </a:rPr>
              <a:t>Deadlines for submission of requests</a:t>
            </a:r>
            <a:r>
              <a:rPr lang="sr-Latn-RS" altLang="en-US" sz="1800" b="1" dirty="0" smtClean="0">
                <a:latin typeface="Cambria" panose="02040503050406030204" pitchFamily="18" charset="0"/>
              </a:rPr>
              <a:t>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r-Latn-RS" sz="2400" b="1" dirty="0" smtClean="0">
              <a:latin typeface="Cambria" panose="020405030504060302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r-Latn-RS" sz="2400" b="1" dirty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endParaRPr lang="sr-Latn-RS" altLang="en-US" sz="2400" dirty="0" smtClean="0">
              <a:latin typeface="Cambria" panose="020405030504060302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89419378"/>
              </p:ext>
            </p:extLst>
          </p:nvPr>
        </p:nvGraphicFramePr>
        <p:xfrm>
          <a:off x="683568" y="2060848"/>
          <a:ext cx="4032448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</a:tblGrid>
              <a:tr h="360040">
                <a:tc>
                  <a:txBody>
                    <a:bodyPr/>
                    <a:lstStyle/>
                    <a:p>
                      <a:r>
                        <a:rPr lang="sr-Latn-RS" dirty="0" smtClean="0"/>
                        <a:t>1</a:t>
                      </a:r>
                      <a:r>
                        <a:rPr lang="en-GB" dirty="0" err="1" smtClean="0"/>
                        <a:t>st</a:t>
                      </a:r>
                      <a:r>
                        <a:rPr lang="en-GB" dirty="0" smtClean="0"/>
                        <a:t> instance</a:t>
                      </a:r>
                      <a:r>
                        <a:rPr lang="sr-Latn-RS" dirty="0" smtClean="0"/>
                        <a:t>: </a:t>
                      </a:r>
                      <a:r>
                        <a:rPr lang="en-GB" dirty="0" smtClean="0"/>
                        <a:t>Contracting </a:t>
                      </a:r>
                      <a:r>
                        <a:rPr lang="en-GB" baseline="0" dirty="0" smtClean="0"/>
                        <a:t>Authority </a:t>
                      </a:r>
                      <a:endParaRPr lang="sr-Latn-RS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94918754"/>
              </p:ext>
            </p:extLst>
          </p:nvPr>
        </p:nvGraphicFramePr>
        <p:xfrm>
          <a:off x="683568" y="2492896"/>
          <a:ext cx="4032448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</a:tblGrid>
              <a:tr h="360040">
                <a:tc>
                  <a:txBody>
                    <a:bodyPr/>
                    <a:lstStyle/>
                    <a:p>
                      <a:r>
                        <a:rPr lang="sr-Latn-RS" dirty="0" smtClean="0"/>
                        <a:t>2</a:t>
                      </a:r>
                      <a:r>
                        <a:rPr lang="en-GB" dirty="0" err="1" smtClean="0"/>
                        <a:t>nd</a:t>
                      </a:r>
                      <a:r>
                        <a:rPr lang="en-GB" dirty="0" smtClean="0"/>
                        <a:t> instance</a:t>
                      </a:r>
                      <a:r>
                        <a:rPr lang="sr-Latn-RS" dirty="0" smtClean="0"/>
                        <a:t>: </a:t>
                      </a:r>
                      <a:r>
                        <a:rPr lang="en-GB" dirty="0" smtClean="0"/>
                        <a:t>Republic Commission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74105918"/>
              </p:ext>
            </p:extLst>
          </p:nvPr>
        </p:nvGraphicFramePr>
        <p:xfrm>
          <a:off x="611560" y="3429001"/>
          <a:ext cx="7704856" cy="31394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678896"/>
                <a:gridCol w="4025960"/>
              </a:tblGrid>
              <a:tr h="5760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b="1" smtClean="0">
                          <a:solidFill>
                            <a:srgbClr val="FF0000"/>
                          </a:solidFill>
                        </a:rPr>
                        <a:t>7 </a:t>
                      </a:r>
                      <a:r>
                        <a:rPr lang="en-GB" sz="1600" b="1" dirty="0" smtClean="0">
                          <a:solidFill>
                            <a:srgbClr val="FF0000"/>
                          </a:solidFill>
                        </a:rPr>
                        <a:t>days 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before</a:t>
                      </a:r>
                      <a:r>
                        <a:rPr lang="en-GB" sz="1600" b="0" baseline="0" dirty="0" smtClean="0">
                          <a:solidFill>
                            <a:schemeClr val="tx1"/>
                          </a:solidFill>
                        </a:rPr>
                        <a:t> expiry of the deadline for submission of bids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Challenging the</a:t>
                      </a:r>
                      <a:r>
                        <a:rPr lang="en-GB" sz="16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Invitation to Bid </a:t>
                      </a:r>
                      <a:r>
                        <a:rPr lang="en-GB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 Tender documents</a:t>
                      </a:r>
                      <a:endParaRPr lang="en-US" sz="1600" b="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b="1" smtClean="0">
                          <a:solidFill>
                            <a:srgbClr val="FF0000"/>
                          </a:solidFill>
                        </a:rPr>
                        <a:t>3 </a:t>
                      </a:r>
                      <a:r>
                        <a:rPr lang="en-GB" sz="1600" b="1" dirty="0" smtClean="0">
                          <a:solidFill>
                            <a:srgbClr val="FF0000"/>
                          </a:solidFill>
                        </a:rPr>
                        <a:t>days </a:t>
                      </a:r>
                      <a:r>
                        <a:rPr lang="en-GB" sz="1600" b="0" dirty="0" smtClean="0"/>
                        <a:t>before expiry of the deadline for submission of bids</a:t>
                      </a:r>
                      <a:endParaRPr lang="ru-RU" sz="1600" b="0" dirty="0" smtClean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Low-value procedure and qualification procedure</a:t>
                      </a:r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59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</a:rPr>
                        <a:t>10 </a:t>
                      </a:r>
                      <a:r>
                        <a:rPr lang="en-GB" sz="1600" b="1" dirty="0" smtClean="0">
                          <a:solidFill>
                            <a:srgbClr val="FF0000"/>
                          </a:solidFill>
                        </a:rPr>
                        <a:t>days </a:t>
                      </a:r>
                      <a:r>
                        <a:rPr lang="en-GB" sz="1600" b="0" dirty="0" smtClean="0"/>
                        <a:t>from the day decision was received</a:t>
                      </a:r>
                      <a:endParaRPr lang="en-US" sz="1600" b="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Decision on</a:t>
                      </a: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awarding of a contract, cancelling of procedure, recognition of qualification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conclusion of a framework agreement</a:t>
                      </a:r>
                      <a:endParaRPr lang="en-US" sz="1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4648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</a:rPr>
                        <a:t>5 </a:t>
                      </a:r>
                      <a:r>
                        <a:rPr lang="en-GB" sz="1600" b="1" dirty="0" smtClean="0">
                          <a:solidFill>
                            <a:srgbClr val="FF0000"/>
                          </a:solidFill>
                        </a:rPr>
                        <a:t>days </a:t>
                      </a:r>
                      <a:r>
                        <a:rPr lang="en-GB" sz="1600" b="0" dirty="0" smtClean="0"/>
                        <a:t>from the day decision was received</a:t>
                      </a:r>
                      <a:endParaRPr lang="en-US" sz="1600" b="0" dirty="0" smtClean="0"/>
                    </a:p>
                    <a:p>
                      <a:pPr eaLnBrk="1" fontAlgn="auto" hangingPunct="1">
                        <a:spcAft>
                          <a:spcPts val="0"/>
                        </a:spcAft>
                        <a:buFont typeface="Arial" pitchFamily="34" charset="0"/>
                        <a:buNone/>
                        <a:defRPr/>
                      </a:pPr>
                      <a:endParaRPr lang="en-US" sz="1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sz="1600" dirty="0" smtClean="0"/>
                        <a:t>Low-value procedure</a:t>
                      </a:r>
                      <a:endParaRPr lang="sr-Latn-RS" altLang="en-US" sz="1600" dirty="0" smtClean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531524">
                <a:tc>
                  <a:txBody>
                    <a:bodyPr/>
                    <a:lstStyle/>
                    <a:p>
                      <a:pPr eaLnBrk="1" fontAlgn="auto" hangingPunct="1">
                        <a:spcAft>
                          <a:spcPts val="0"/>
                        </a:spcAft>
                        <a:buFont typeface="Arial" pitchFamily="34" charset="0"/>
                        <a:buNone/>
                        <a:defRPr/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</a:rPr>
                        <a:t>10 </a:t>
                      </a:r>
                      <a:r>
                        <a:rPr lang="en-GB" sz="1600" b="1" dirty="0" smtClean="0">
                          <a:solidFill>
                            <a:srgbClr val="FF0000"/>
                          </a:solidFill>
                        </a:rPr>
                        <a:t>days </a:t>
                      </a:r>
                      <a:r>
                        <a:rPr lang="en-GB" sz="1600" b="0" dirty="0" smtClean="0"/>
                        <a:t>from the day the decision on awarding the contract is published</a:t>
                      </a:r>
                      <a:endParaRPr lang="ru-RU" sz="1600" dirty="0" smtClean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negotiated procedure without invitation to bid</a:t>
                      </a:r>
                      <a:endParaRPr lang="en-US" sz="16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3762</TotalTime>
  <Words>1730</Words>
  <Application>Microsoft Office PowerPoint</Application>
  <PresentationFormat>On-screen Show (4:3)</PresentationFormat>
  <Paragraphs>274</Paragraphs>
  <Slides>24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Default Design</vt:lpstr>
      <vt:lpstr>Document</vt:lpstr>
      <vt:lpstr>REPUBLIC OF SERBIA Negotiating Group for the Chapter 5-Public Procurement</vt:lpstr>
      <vt:lpstr>Slide 2</vt:lpstr>
      <vt:lpstr>Legal Framework</vt:lpstr>
      <vt:lpstr>      Republic Commission  for Protection of Rights in Public Procurement Procedures  (Articles 140 and 141 PPL)</vt:lpstr>
      <vt:lpstr>Competences of the Republic Commission (Article 139 PPL)</vt:lpstr>
      <vt:lpstr>Slide 6</vt:lpstr>
      <vt:lpstr> Protection of Rights Procedure  - Capacity to File Request  for Protection of Rights (Article 148 PPL) -</vt:lpstr>
      <vt:lpstr> Protection of Rights Procedure  - Fees for Submitting Request for Protection of Rights (Article 156 PPL)-</vt:lpstr>
      <vt:lpstr> Protection of Rights Procedure  - Deadlines and the Manner of Submission  of Requests for Protection of Rights (Article 149 PPL) - </vt:lpstr>
      <vt:lpstr> Protection of Rights Procedure  - First Instance: Contracting Authority (Article 153 PPL) -</vt:lpstr>
      <vt:lpstr>Protection of Rights Procedure  - Second Instance: Republic Commission (Article 154 and 157 PPL) -</vt:lpstr>
      <vt:lpstr>Protection of Rights Procedure  - Second Instance: Republic Commission (Article 146 PPL) -</vt:lpstr>
      <vt:lpstr>Protection of Rights Procedure  - Second instance: Republic Commission (Article 157 PPL) -</vt:lpstr>
      <vt:lpstr>Special Authorities - Monitoring of the Implementation of Decisions (Articles 160 and 161 PPL) -</vt:lpstr>
      <vt:lpstr>Special Authorities  - Imposing of Fines (Article 162 PPL) -</vt:lpstr>
      <vt:lpstr>Special Authorities  - Annulment of contracts  (Article 163 PPL) -</vt:lpstr>
      <vt:lpstr>Special Authorities  - Minor Offence Proceedings  (Article 165, 169 and 170 PPL)  -</vt:lpstr>
      <vt:lpstr>Special Authorities  - Prohibition of Abusing Request for the Protection of Rights (Article 164 PPL) -</vt:lpstr>
      <vt:lpstr>Statistics on Operations of the Republic Commission*</vt:lpstr>
      <vt:lpstr>Statistics on Operations of the  Republic Commission*</vt:lpstr>
      <vt:lpstr> Number of Administrative Disputes Initiated against Decision of the Republic Commission*</vt:lpstr>
      <vt:lpstr>Decisions of the  Administrative Court *</vt:lpstr>
      <vt:lpstr>Further Activities of the  Republic Commission</vt:lpstr>
      <vt:lpstr>     REPUBLIC OF SERBIA Negotiating Group for the Chapter 5-Public Procurement     THANK YOU FOR  YOUR ATTENTION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smajstorovic</dc:creator>
  <cp:lastModifiedBy>spanic</cp:lastModifiedBy>
  <cp:revision>493</cp:revision>
  <cp:lastPrinted>1601-01-01T00:00:00Z</cp:lastPrinted>
  <dcterms:created xsi:type="dcterms:W3CDTF">2013-10-07T14:35:25Z</dcterms:created>
  <dcterms:modified xsi:type="dcterms:W3CDTF">2014-04-30T12:56:41Z</dcterms:modified>
</cp:coreProperties>
</file>