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Override12.xml" ContentType="application/vnd.openxmlformats-officedocument.themeOverride+xml"/>
  <Override PartName="/ppt/tags/tag104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ppt/slideLayouts/slideLayout46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heme/themeOverride17.xml" ContentType="application/vnd.openxmlformats-officedocument.themeOverride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tags/tag192.xml" ContentType="application/vnd.openxmlformats-officedocument.presentationml.tags+xml"/>
  <Override PartName="/customXml/itemProps18.xml" ContentType="application/vnd.openxmlformats-officedocument.customXmlPropertie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Layouts/slideLayout29.xml" ContentType="application/vnd.openxmlformats-officedocument.presentationml.slideLayout+xml"/>
  <Override PartName="/ppt/tags/tag170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customXml/itemProps21.xml" ContentType="application/vnd.openxmlformats-officedocument.customXmlProperties+xml"/>
  <Override PartName="/ppt/tags/tag68.xml" ContentType="application/vnd.openxmlformats-officedocument.presentationml.tags+xml"/>
  <Default Extension="emf" ContentType="image/x-emf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tags/tag57.xml" ContentType="application/vnd.openxmlformats-officedocument.presentationml.tags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heme/themeOverride25.xml" ContentType="application/vnd.openxmlformats-officedocument.themeOverride+xml"/>
  <Override PartName="/ppt/tags/tag164.xml" ContentType="application/vnd.openxmlformats-officedocument.presentationml.tags+xml"/>
  <Override PartName="/ppt/theme/themeOverride14.xml" ContentType="application/vnd.openxmlformats-officedocument.themeOverr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ppt/slideLayouts/slideLayout48.xml" ContentType="application/vnd.openxmlformats-officedocument.presentationml.slideLayout+xml"/>
  <Override PartName="/ppt/tags/tag131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heme/themeOverride3.xml" ContentType="application/vnd.openxmlformats-officedocument.themeOverride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heme/themeOverride19.xml" ContentType="application/vnd.openxmlformats-officedocument.themeOverride+xml"/>
  <Override PartName="/ppt/slideLayouts/slideLayout40.xml" ContentType="application/vnd.openxmlformats-officedocument.presentationml.slideLayout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heme/themeOverride22.xml" ContentType="application/vnd.openxmlformats-officedocument.themeOverride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ags/tag10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customXml/itemProps23.xml" ContentType="application/vnd.openxmlformats-officedocument.customXmlPropertie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customXml/itemProps12.xml" ContentType="application/vnd.openxmlformats-officedocument.customXmlPropertie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heme/themeOverride4.xml" ContentType="application/vnd.openxmlformats-officedocument.themeOverride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41.xml" ContentType="application/vnd.openxmlformats-officedocument.presentationml.slideLayout+xml"/>
  <Override PartName="/ppt/tags/tag188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customXml/itemProps9.xml" ContentType="application/vnd.openxmlformats-officedocument.customXmlPropertie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heme/themeOverride16.xml" ContentType="application/vnd.openxmlformats-officedocument.themeOverr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173.xml" ContentType="application/vnd.openxmlformats-officedocument.presentationml.tags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heme/themeOverride9.xml" ContentType="application/vnd.openxmlformats-officedocument.themeOverride+xml"/>
  <Override PartName="/ppt/tags/tag115.xml" ContentType="application/vnd.openxmlformats-officedocument.presentationml.tags+xml"/>
  <Override PartName="/ppt/theme/themeOverride23.xml" ContentType="application/vnd.openxmlformats-officedocument.themeOverride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charts/chart2.xml" ContentType="application/vnd.openxmlformats-officedocument.drawingml.chart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slideLayouts/slideLayout39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customXml/itemProps20.xml" ContentType="application/vnd.openxmlformats-officedocument.customXmlPropertie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slideLayouts/slideLayout31.xml" ContentType="application/vnd.openxmlformats-officedocument.presentationml.slideLayout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heme/themeOverride24.xml" ContentType="application/vnd.openxmlformats-officedocument.themeOverride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Override13.xml" ContentType="application/vnd.openxmlformats-officedocument.themeOverride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customXml/itemProps25.xml" ContentType="application/vnd.openxmlformats-officedocument.customXmlPropertie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customXml/itemProps14.xml" ContentType="application/vnd.openxmlformats-officedocument.customXmlPropertie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heme/themeOverride2.xml" ContentType="application/vnd.openxmlformats-officedocument.themeOverride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heme/themeOverride18.xml" ContentType="application/vnd.openxmlformats-officedocument.themeOverride+xml"/>
  <Default Extension="vml" ContentType="application/vnd.openxmlformats-officedocument.vmlDrawing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customXml/itemProps19.xml" ContentType="application/vnd.openxmlformats-officedocument.customXmlPropertie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113.xml" ContentType="application/vnd.openxmlformats-officedocument.presentationml.tags+xml"/>
  <Override PartName="/ppt/theme/themeOverride21.xml" ContentType="application/vnd.openxmlformats-officedocument.themeOverride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Override10.xml" ContentType="application/vnd.openxmlformats-officedocument.themeOverride+xml"/>
  <Override PartName="/ppt/tags/tag102.xml" ContentType="application/vnd.openxmlformats-officedocument.presentationml.tags+xml"/>
  <Override PartName="/ppt/theme/theme3.xml" ContentType="application/vnd.openxmlformats-officedocument.theme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heme/themeOverride15.xml" ContentType="application/vnd.openxmlformats-officedocument.themeOverride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heme/themeOverride26.xml" ContentType="application/vnd.openxmlformats-officedocument.themeOverride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90.xml" ContentType="application/vnd.openxmlformats-officedocument.presentationml.tags+xml"/>
  <Override PartName="/customXml/itemProps16.xml" ContentType="application/vnd.openxmlformats-officedocument.customXmlPropertie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13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5" r:id="rId27"/>
    <p:sldMasterId id="2147483814" r:id="rId28"/>
    <p:sldMasterId id="2147483801" r:id="rId29"/>
  </p:sldMasterIdLst>
  <p:notesMasterIdLst>
    <p:notesMasterId r:id="rId40"/>
  </p:notesMasterIdLst>
  <p:handoutMasterIdLst>
    <p:handoutMasterId r:id="rId41"/>
  </p:handoutMasterIdLst>
  <p:sldIdLst>
    <p:sldId id="936" r:id="rId30"/>
    <p:sldId id="1356" r:id="rId31"/>
    <p:sldId id="1359" r:id="rId32"/>
    <p:sldId id="1375" r:id="rId33"/>
    <p:sldId id="1373" r:id="rId34"/>
    <p:sldId id="1383" r:id="rId35"/>
    <p:sldId id="1379" r:id="rId36"/>
    <p:sldId id="1390" r:id="rId37"/>
    <p:sldId id="1391" r:id="rId38"/>
    <p:sldId id="1297" r:id="rId39"/>
  </p:sldIdLst>
  <p:sldSz cx="12198350" cy="6858000"/>
  <p:notesSz cx="6669088" cy="9928225"/>
  <p:custDataLst>
    <p:custData r:id="rId23"/>
    <p:tags r:id="rId42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05A64"/>
    <a:srgbClr val="00FF00"/>
    <a:srgbClr val="FFFFFF"/>
    <a:srgbClr val="BECDD7"/>
    <a:srgbClr val="000000"/>
    <a:srgbClr val="D7D7CD"/>
    <a:srgbClr val="879BAA"/>
    <a:srgbClr val="FFB900"/>
    <a:srgbClr val="AF235F"/>
    <a:srgbClr val="55A0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8" autoAdjust="0"/>
    <p:restoredTop sz="86522" autoAdjust="0"/>
  </p:normalViewPr>
  <p:slideViewPr>
    <p:cSldViewPr snapToGrid="0" showGuides="1">
      <p:cViewPr varScale="1">
        <p:scale>
          <a:sx n="63" d="100"/>
          <a:sy n="63" d="100"/>
        </p:scale>
        <p:origin x="-840" y="-96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799"/>
        <p:guide pos="395"/>
        <p:guide pos="213"/>
        <p:guide pos="3842"/>
        <p:guide pos="3933"/>
        <p:guide pos="7380"/>
        <p:guide pos="5566"/>
        <p:guide pos="2663"/>
        <p:guide pos="27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-3043" y="-86"/>
      </p:cViewPr>
      <p:guideLst>
        <p:guide orient="horz" pos="3127"/>
        <p:guide pos="2101"/>
      </p:guideLst>
    </p:cSldViewPr>
  </p:notesViewPr>
  <p:gridSpacing cx="147473988" cy="1474739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5.xml"/><Relationship Id="rId42" Type="http://schemas.openxmlformats.org/officeDocument/2006/relationships/tags" Target="tags/tag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2.xml"/><Relationship Id="rId36" Type="http://schemas.openxmlformats.org/officeDocument/2006/relationships/slide" Target="slides/slide7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2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1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Troškovi potrošnje energije</c:v>
                </c:pt>
              </c:strCache>
            </c:strRef>
          </c:tx>
          <c:dLbls>
            <c:showVal val="1"/>
          </c:dLbls>
          <c:cat>
            <c:numRef>
              <c:f>Tabelle1!$A$2:$A$4</c:f>
              <c:numCache>
                <c:formatCode>General</c:formatCode>
                <c:ptCount val="3"/>
                <c:pt idx="0">
                  <c:v>1.5</c:v>
                </c:pt>
                <c:pt idx="1">
                  <c:v>15</c:v>
                </c:pt>
                <c:pt idx="2">
                  <c:v>110</c:v>
                </c:pt>
              </c:numCache>
            </c:numRef>
          </c:cat>
          <c:val>
            <c:numRef>
              <c:f>Tabelle1!$B$2:$B$4</c:f>
              <c:numCache>
                <c:formatCode>0.00%</c:formatCode>
                <c:ptCount val="3"/>
                <c:pt idx="0">
                  <c:v>0.96630000000000005</c:v>
                </c:pt>
                <c:pt idx="1">
                  <c:v>0.98770000000000002</c:v>
                </c:pt>
                <c:pt idx="2">
                  <c:v>0.99280000000000002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Instalacija i održavanje</c:v>
                </c:pt>
              </c:strCache>
            </c:strRef>
          </c:tx>
          <c:cat>
            <c:numRef>
              <c:f>Tabelle1!$A$2:$A$4</c:f>
              <c:numCache>
                <c:formatCode>General</c:formatCode>
                <c:ptCount val="3"/>
                <c:pt idx="0">
                  <c:v>1.5</c:v>
                </c:pt>
                <c:pt idx="1">
                  <c:v>15</c:v>
                </c:pt>
                <c:pt idx="2">
                  <c:v>110</c:v>
                </c:pt>
              </c:numCache>
            </c:numRef>
          </c:cat>
          <c:val>
            <c:numRef>
              <c:f>Tabelle1!$C$2:$C$4</c:f>
              <c:numCache>
                <c:formatCode>0.00%</c:formatCode>
                <c:ptCount val="3"/>
                <c:pt idx="0">
                  <c:v>9.0000000000000028E-3</c:v>
                </c:pt>
                <c:pt idx="1">
                  <c:v>2.0000000000000013E-3</c:v>
                </c:pt>
                <c:pt idx="2">
                  <c:v>1.0000000000000007E-3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Troškovi nabavke</c:v>
                </c:pt>
              </c:strCache>
            </c:strRef>
          </c:tx>
          <c:cat>
            <c:numRef>
              <c:f>Tabelle1!$A$2:$A$4</c:f>
              <c:numCache>
                <c:formatCode>General</c:formatCode>
                <c:ptCount val="3"/>
                <c:pt idx="0">
                  <c:v>1.5</c:v>
                </c:pt>
                <c:pt idx="1">
                  <c:v>15</c:v>
                </c:pt>
                <c:pt idx="2">
                  <c:v>110</c:v>
                </c:pt>
              </c:numCache>
            </c:numRef>
          </c:cat>
          <c:val>
            <c:numRef>
              <c:f>Tabelle1!$D$2:$D$4</c:f>
              <c:numCache>
                <c:formatCode>0.00%</c:formatCode>
                <c:ptCount val="3"/>
                <c:pt idx="0">
                  <c:v>2.47E-2</c:v>
                </c:pt>
                <c:pt idx="1">
                  <c:v>1.0200000000000001E-2</c:v>
                </c:pt>
                <c:pt idx="2">
                  <c:v>6.2000000000000033E-3</c:v>
                </c:pt>
              </c:numCache>
            </c:numRef>
          </c:val>
        </c:ser>
        <c:gapWidth val="55"/>
        <c:overlap val="100"/>
        <c:axId val="99775232"/>
        <c:axId val="99776768"/>
      </c:barChart>
      <c:catAx>
        <c:axId val="99775232"/>
        <c:scaling>
          <c:orientation val="minMax"/>
        </c:scaling>
        <c:axPos val="b"/>
        <c:numFmt formatCode="General" sourceLinked="1"/>
        <c:majorTickMark val="none"/>
        <c:tickLblPos val="nextTo"/>
        <c:crossAx val="99776768"/>
        <c:crosses val="autoZero"/>
        <c:auto val="1"/>
        <c:lblAlgn val="ctr"/>
        <c:lblOffset val="100"/>
      </c:catAx>
      <c:valAx>
        <c:axId val="99776768"/>
        <c:scaling>
          <c:orientation val="minMax"/>
          <c:max val="1"/>
          <c:min val="0"/>
        </c:scaling>
        <c:axPos val="l"/>
        <c:majorGridlines/>
        <c:numFmt formatCode="0%" sourceLinked="1"/>
        <c:majorTickMark val="none"/>
        <c:tickLblPos val="nextTo"/>
        <c:crossAx val="99775232"/>
        <c:crosses val="autoZero"/>
        <c:crossBetween val="between"/>
        <c:majorUnit val="0.5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sr-Latn-RS" sz="2305" b="1" i="0" u="none" strike="noStrike" baseline="0" dirty="0" smtClean="0"/>
              <a:t>Odnos Performansi </a:t>
            </a:r>
            <a:r>
              <a:rPr lang="en-US" sz="2305" b="1" i="0" u="none" strike="noStrike" baseline="0" dirty="0" smtClean="0"/>
              <a:t>/ </a:t>
            </a:r>
            <a:r>
              <a:rPr lang="sr-Latn-RS" sz="2305" b="1" i="0" u="none" strike="noStrike" baseline="0" dirty="0" smtClean="0"/>
              <a:t>Cene </a:t>
            </a:r>
            <a:endParaRPr lang="de-DE" dirty="0"/>
          </a:p>
        </c:rich>
      </c:tx>
      <c:layout/>
      <c:spPr>
        <a:noFill/>
        <a:ln w="27104">
          <a:noFill/>
        </a:ln>
      </c:spPr>
    </c:title>
    <c:plotArea>
      <c:layout>
        <c:manualLayout>
          <c:layoutTarget val="inner"/>
          <c:xMode val="edge"/>
          <c:yMode val="edge"/>
          <c:x val="0.14617486338797814"/>
          <c:y val="0.15130023640661941"/>
          <c:w val="0.71584699453552003"/>
          <c:h val="0.58392434988179587"/>
        </c:manualLayout>
      </c:layout>
      <c:bubbleChart>
        <c:ser>
          <c:idx val="0"/>
          <c:order val="0"/>
          <c:tx>
            <c:strRef>
              <c:f>Tabelle1!$C$1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rgbClr val="9999FF"/>
            </a:solidFill>
            <a:ln w="13552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xVal>
            <c:numRef>
              <c:f>Tabelle1!$B$2:$B$6</c:f>
              <c:numCache>
                <c:formatCode>General</c:formatCode>
                <c:ptCount val="5"/>
                <c:pt idx="0">
                  <c:v>1.1399999999999986</c:v>
                </c:pt>
                <c:pt idx="1">
                  <c:v>1.33</c:v>
                </c:pt>
                <c:pt idx="2">
                  <c:v>1.1399999999999986</c:v>
                </c:pt>
                <c:pt idx="3">
                  <c:v>1</c:v>
                </c:pt>
                <c:pt idx="4">
                  <c:v>0.85000000000000064</c:v>
                </c:pt>
              </c:numCache>
            </c:numRef>
          </c:xVal>
          <c:yVal>
            <c:numRef>
              <c:f>Tabelle1!$C$2:$C$6</c:f>
              <c:numCache>
                <c:formatCode>General</c:formatCode>
                <c:ptCount val="5"/>
                <c:pt idx="0">
                  <c:v>4.5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1.7</c:v>
                </c:pt>
              </c:numCache>
            </c:numRef>
          </c:yVal>
          <c:bubbleSize>
            <c:numRef>
              <c:f>Tabelle1!$D$2:$D$6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bubbleSize>
        </c:ser>
        <c:bubbleScale val="100"/>
        <c:axId val="99840384"/>
        <c:axId val="99842304"/>
      </c:bubbleChart>
      <c:valAx>
        <c:axId val="99840384"/>
        <c:scaling>
          <c:orientation val="minMax"/>
          <c:min val="0.5"/>
        </c:scaling>
        <c:axPos val="b"/>
        <c:title>
          <c:tx>
            <c:rich>
              <a:bodyPr/>
              <a:lstStyle/>
              <a:p>
                <a:pPr>
                  <a:defRPr sz="192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r-Latn-RS" dirty="0" smtClean="0"/>
                  <a:t>rel</a:t>
                </a:r>
                <a:r>
                  <a:rPr lang="de-DE" dirty="0" smtClean="0"/>
                  <a:t>. L-</a:t>
                </a:r>
                <a:r>
                  <a:rPr lang="sr-Latn-RS" dirty="0" smtClean="0"/>
                  <a:t>Cena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42759562841530024"/>
              <c:y val="0.87234042553191493"/>
            </c:manualLayout>
          </c:layout>
          <c:spPr>
            <a:noFill/>
            <a:ln w="27104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92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9842304"/>
        <c:crossesAt val="0"/>
        <c:crossBetween val="midCat"/>
        <c:majorUnit val="0.1"/>
      </c:valAx>
      <c:valAx>
        <c:axId val="99842304"/>
        <c:scaling>
          <c:orientation val="minMax"/>
          <c:min val="0.5"/>
        </c:scaling>
        <c:axPos val="l"/>
        <c:majorGridlines/>
        <c:title>
          <c:tx>
            <c:rich>
              <a:bodyPr/>
              <a:lstStyle/>
              <a:p>
                <a:pPr>
                  <a:defRPr sz="192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r-Latn-RS" dirty="0" smtClean="0"/>
                  <a:t>Performanse</a:t>
                </a:r>
                <a:r>
                  <a:rPr lang="sr-Latn-RS" baseline="0" dirty="0" smtClean="0"/>
                  <a:t> </a:t>
                </a:r>
                <a:r>
                  <a:rPr lang="de-DE" dirty="0" smtClean="0"/>
                  <a:t>(</a:t>
                </a:r>
                <a:r>
                  <a:rPr lang="sr-Latn-RS" dirty="0" smtClean="0"/>
                  <a:t>Efikasnost</a:t>
                </a:r>
                <a:r>
                  <a:rPr lang="de-DE" dirty="0" smtClean="0"/>
                  <a:t>)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1.5027322404371579E-2"/>
              <c:y val="0.15602836879432652"/>
            </c:manualLayout>
          </c:layout>
          <c:spPr>
            <a:noFill/>
            <a:ln w="27104">
              <a:noFill/>
            </a:ln>
          </c:spPr>
        </c:title>
        <c:numFmt formatCode="General" sourceLinked="1"/>
        <c:tickLblPos val="nextTo"/>
        <c:crossAx val="99840384"/>
        <c:crossesAt val="0.5"/>
        <c:crossBetween val="midCat"/>
        <c:majorUnit val="1"/>
      </c:valAx>
      <c:spPr>
        <a:noFill/>
        <a:ln w="2710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21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6669088" cy="67759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8093" tIns="44047" rIns="88093" bIns="44047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2689" cy="5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113" tIns="143113" rIns="143113" bIns="143113" numCol="1" anchor="t" anchorCtr="0" compatLnSpc="1">
            <a:prstTxWarp prst="textNoShape">
              <a:avLst/>
            </a:prstTxWarp>
          </a:bodyPr>
          <a:lstStyle>
            <a:lvl1pPr defTabSz="908462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16400" y="0"/>
            <a:ext cx="3052688" cy="5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113" tIns="143113" rIns="143113" bIns="143113" numCol="1" anchor="t" anchorCtr="0" compatLnSpc="1">
            <a:prstTxWarp prst="textNoShape">
              <a:avLst/>
            </a:prstTxWarp>
          </a:bodyPr>
          <a:lstStyle>
            <a:lvl1pPr algn="r" defTabSz="908462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2313"/>
            <a:ext cx="3052689" cy="5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113" tIns="143113" rIns="143113" bIns="143113" numCol="1" anchor="b" anchorCtr="0" compatLnSpc="1">
            <a:prstTxWarp prst="textNoShape">
              <a:avLst/>
            </a:prstTxWarp>
          </a:bodyPr>
          <a:lstStyle>
            <a:lvl1pPr defTabSz="90846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16400" y="9392313"/>
            <a:ext cx="3052688" cy="5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113" tIns="143113" rIns="143113" bIns="143113" numCol="1" anchor="b" anchorCtr="0" compatLnSpc="1">
            <a:prstTxWarp prst="textNoShape">
              <a:avLst/>
            </a:prstTxWarp>
          </a:bodyPr>
          <a:lstStyle>
            <a:lvl1pPr algn="r" defTabSz="90846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Handzettel </a:t>
            </a:r>
            <a:fld id="{BFC713D8-7968-482B-A79F-9C586FE5053A}" type="slidenum">
              <a:rPr lang="de-DE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2689" cy="5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113" tIns="143113" rIns="143113" bIns="143113" numCol="1" anchor="t" anchorCtr="0" compatLnSpc="1">
            <a:prstTxWarp prst="textNoShape">
              <a:avLst/>
            </a:prstTxWarp>
            <a:noAutofit/>
          </a:bodyPr>
          <a:lstStyle>
            <a:lvl1pPr defTabSz="90846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16401" y="0"/>
            <a:ext cx="3051197" cy="5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113" tIns="143113" rIns="143113" bIns="143113" numCol="1" anchor="t" anchorCtr="0" compatLnSpc="1">
            <a:prstTxWarp prst="textNoShape">
              <a:avLst/>
            </a:prstTxWarp>
            <a:noAutofit/>
          </a:bodyPr>
          <a:lstStyle>
            <a:lvl1pPr algn="r" defTabSz="90846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400" y="744538"/>
            <a:ext cx="66198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3696" y="4678447"/>
            <a:ext cx="6221698" cy="442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 smtClean="0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92314"/>
            <a:ext cx="3052689" cy="5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113" tIns="143113" rIns="143113" bIns="143113" numCol="1" anchor="b" anchorCtr="0" compatLnSpc="1">
            <a:prstTxWarp prst="textNoShape">
              <a:avLst/>
            </a:prstTxWarp>
            <a:noAutofit/>
          </a:bodyPr>
          <a:lstStyle>
            <a:lvl1pPr defTabSz="90846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16401" y="9392314"/>
            <a:ext cx="3051197" cy="5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113" tIns="143113" rIns="143113" bIns="143113" numCol="1" anchor="b" anchorCtr="0" compatLnSpc="1">
            <a:prstTxWarp prst="textNoShape">
              <a:avLst/>
            </a:prstTxWarp>
          </a:bodyPr>
          <a:lstStyle>
            <a:lvl1pPr algn="r" defTabSz="90846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en-US" smtClean="0">
                <a:latin typeface="Arial" pitchFamily="34" charset="0"/>
              </a:rPr>
              <a:t>Notizen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98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Notizen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47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D8990-F75D-4617-B4C0-36E63D9A0282}" type="slidenum">
              <a:rPr lang="en-US"/>
              <a:pPr/>
              <a:t>2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0DDB2-310A-4A58-BA9B-DBF0A1D2210C}" type="slidenum">
              <a:rPr lang="en-US"/>
              <a:pPr/>
              <a:t>3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776869" y="9430139"/>
            <a:ext cx="2890665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89" tIns="45144" rIns="90289" bIns="45144" anchor="b"/>
          <a:lstStyle>
            <a:lvl1pPr defTabSz="903288"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5CD161E-9AB1-480B-9CBD-CCCF6C6CC3B5}" type="slidenum">
              <a:rPr lang="en-US" sz="11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788" y="500063"/>
            <a:ext cx="3597275" cy="2024062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01" y="2530351"/>
            <a:ext cx="5335893" cy="689499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77733">
            <a:no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</a:rPr>
              <a:t>Notizen</a:t>
            </a:r>
            <a:r>
              <a:rPr lang="en-US" dirty="0" smtClean="0">
                <a:latin typeface="Arial" pitchFamily="34" charset="0"/>
              </a:rPr>
              <a:t>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5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401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510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510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884"/>
            <a:r>
              <a:rPr lang="en-US" dirty="0" err="1">
                <a:latin typeface="Arial" charset="0"/>
                <a:ea typeface="ＭＳ Ｐゴシック" pitchFamily="34" charset="-128"/>
              </a:rPr>
              <a:t>Notizen</a:t>
            </a:r>
            <a:r>
              <a:rPr lang="en-US" dirty="0">
                <a:latin typeface="Arial" charset="0"/>
                <a:ea typeface="ＭＳ Ｐゴシック" pitchFamily="34" charset="-128"/>
              </a:rPr>
              <a:t> </a:t>
            </a:r>
            <a:fld id="{06B511D0-07BE-4458-B1DD-70F3F3E315CB}" type="slidenum">
              <a:rPr lang="en-US">
                <a:latin typeface="Arial" charset="0"/>
                <a:ea typeface="ＭＳ Ｐゴシック" pitchFamily="34" charset="-128"/>
              </a:rPr>
              <a:pPr defTabSz="923884"/>
              <a:t>6</a:t>
            </a:fld>
            <a:endParaRPr lang="en-US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</a:rPr>
              <a:t>Notizen</a:t>
            </a:r>
            <a:r>
              <a:rPr lang="en-US" dirty="0" smtClean="0">
                <a:latin typeface="Arial" pitchFamily="34" charset="0"/>
              </a:rPr>
              <a:t>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7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401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customXml" Target="../../customXml/item6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36.xml"/><Relationship Id="rId11" Type="http://schemas.openxmlformats.org/officeDocument/2006/relationships/image" Target="../media/image1.wmf"/><Relationship Id="rId5" Type="http://schemas.openxmlformats.org/officeDocument/2006/relationships/tags" Target="../tags/tag35.xml"/><Relationship Id="rId10" Type="http://schemas.openxmlformats.org/officeDocument/2006/relationships/image" Target="../media/image2.jpeg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customXml" Target="../../customXml/item8.xml"/><Relationship Id="rId1" Type="http://schemas.openxmlformats.org/officeDocument/2006/relationships/themeOverride" Target="../theme/themeOverride9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customXml" Target="../../customXml/item24.xml"/><Relationship Id="rId1" Type="http://schemas.openxmlformats.org/officeDocument/2006/relationships/themeOverride" Target="../theme/themeOverride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customXml" Target="../../customXml/item3.xml"/><Relationship Id="rId1" Type="http://schemas.openxmlformats.org/officeDocument/2006/relationships/themeOverride" Target="../theme/themeOverride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customXml" Target="../../customXml/item2.xml"/><Relationship Id="rId1" Type="http://schemas.openxmlformats.org/officeDocument/2006/relationships/themeOverride" Target="../theme/themeOverride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customXml" Target="../../customXml/item12.xml"/><Relationship Id="rId1" Type="http://schemas.openxmlformats.org/officeDocument/2006/relationships/themeOverride" Target="../theme/themeOverride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20.xml"/><Relationship Id="rId1" Type="http://schemas.openxmlformats.org/officeDocument/2006/relationships/themeOverride" Target="../theme/themeOverride1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customXml" Target="../../customXml/item1.xml"/><Relationship Id="rId1" Type="http://schemas.openxmlformats.org/officeDocument/2006/relationships/themeOverride" Target="../theme/themeOverride15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customXml" Target="../../customXml/item22.xml"/><Relationship Id="rId1" Type="http://schemas.openxmlformats.org/officeDocument/2006/relationships/themeOverride" Target="../theme/themeOverride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customXml" Target="../../customXml/item10.xml"/><Relationship Id="rId1" Type="http://schemas.openxmlformats.org/officeDocument/2006/relationships/themeOverride" Target="../theme/themeOverride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customXml" Target="../../customXml/item18.xml"/><Relationship Id="rId1" Type="http://schemas.openxmlformats.org/officeDocument/2006/relationships/themeOverride" Target="../theme/themeOverride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1.xml"/><Relationship Id="rId1" Type="http://schemas.openxmlformats.org/officeDocument/2006/relationships/themeOverride" Target="../theme/themeOverride19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customXml" Target="../../customXml/item17.xml"/><Relationship Id="rId1" Type="http://schemas.openxmlformats.org/officeDocument/2006/relationships/themeOverride" Target="../theme/themeOverride20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4.xml"/><Relationship Id="rId1" Type="http://schemas.openxmlformats.org/officeDocument/2006/relationships/themeOverride" Target="../theme/themeOverride21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customXml" Target="../../customXml/item13.xml"/><Relationship Id="rId1" Type="http://schemas.openxmlformats.org/officeDocument/2006/relationships/themeOverride" Target="../theme/themeOverride22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10" Type="http://schemas.openxmlformats.org/officeDocument/2006/relationships/image" Target="../media/image1.wmf"/><Relationship Id="rId4" Type="http://schemas.openxmlformats.org/officeDocument/2006/relationships/tags" Target="../tags/tag127.xml"/><Relationship Id="rId9" Type="http://schemas.openxmlformats.org/officeDocument/2006/relationships/oleObject" Target="../embeddings/oleObject1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customXml" Target="../../customXml/item19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image" Target="../media/image1.wmf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1.wmf"/><Relationship Id="rId2" Type="http://schemas.openxmlformats.org/officeDocument/2006/relationships/customXml" Target="../../customXml/item7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4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1.wmf"/><Relationship Id="rId2" Type="http://schemas.openxmlformats.org/officeDocument/2006/relationships/customXml" Target="../../customXml/item26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5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customXml" Target="../../customXml/item25.xml"/><Relationship Id="rId1" Type="http://schemas.openxmlformats.org/officeDocument/2006/relationships/themeOverride" Target="../theme/themeOverride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customXml" Target="../../customXml/item16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customXml" Target="../../customXml/item9.xml"/><Relationship Id="rId1" Type="http://schemas.openxmlformats.org/officeDocument/2006/relationships/themeOverride" Target="../theme/themeOverride7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customXml" Target="../../customXml/item4.xml"/><Relationship Id="rId1" Type="http://schemas.openxmlformats.org/officeDocument/2006/relationships/themeOverride" Target="../theme/themeOverride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down)" type="title" preserve="1">
  <p:cSld name="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dtRectangle 15 Id15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198350" cy="414909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16" name="cdtPicture 3 Id16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4149090"/>
          </a:xfrm>
          <a:prstGeom prst="rect">
            <a:avLst/>
          </a:prstGeom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gray">
          <a:xfrm>
            <a:off x="338137" y="4149090"/>
            <a:ext cx="11860211" cy="870014"/>
          </a:xfrm>
          <a:solidFill>
            <a:srgbClr val="879BAA"/>
          </a:solidFill>
        </p:spPr>
        <p:txBody>
          <a:bodyPr wrap="square" lIns="270000" tIns="144000" rIns="482400" bIns="108000" anchor="t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gray">
          <a:xfrm>
            <a:off x="338137" y="3756008"/>
            <a:ext cx="11860211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rIns="482400" bIns="36000" anchor="b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12" name="cdtText Box 101 Id12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dirty="0">
              <a:solidFill>
                <a:srgbClr val="990000"/>
              </a:solidFill>
            </a:endParaRPr>
          </a:p>
        </p:txBody>
      </p:sp>
      <p:pic>
        <p:nvPicPr>
          <p:cNvPr id="13" name="cdtPicture 10 Id13" descr="SIE_Logo_Layer_Petrol_RGB_A3_76mm.wmf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7063" y="0"/>
            <a:ext cx="1728000" cy="967833"/>
          </a:xfrm>
          <a:prstGeom prst="rect">
            <a:avLst/>
          </a:prstGeom>
        </p:spPr>
      </p:pic>
      <p:sp>
        <p:nvSpPr>
          <p:cNvPr id="11" name="Text Box 133"/>
          <p:cNvSpPr txBox="1">
            <a:spLocks noChangeArrowheads="1"/>
          </p:cNvSpPr>
          <p:nvPr userDrawn="1"/>
        </p:nvSpPr>
        <p:spPr bwMode="auto">
          <a:xfrm>
            <a:off x="7418388" y="6340475"/>
            <a:ext cx="4779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205704" rIns="565686" bIns="0" anchor="ctr"/>
          <a:lstStyle/>
          <a:p>
            <a:pPr algn="r" defTabSz="1306513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1400" b="1" dirty="0"/>
              <a:t>www.siemens.rs</a:t>
            </a:r>
          </a:p>
        </p:txBody>
      </p:sp>
      <p:sp>
        <p:nvSpPr>
          <p:cNvPr id="17" name="Text Box 133"/>
          <p:cNvSpPr txBox="1">
            <a:spLocks noChangeArrowheads="1"/>
          </p:cNvSpPr>
          <p:nvPr userDrawn="1"/>
        </p:nvSpPr>
        <p:spPr bwMode="auto">
          <a:xfrm>
            <a:off x="0" y="6196013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accent1"/>
                </a:solidFill>
              </a:rPr>
              <a:t>© Copyright Siemens d.o.o Beograd 201</a:t>
            </a:r>
            <a:r>
              <a:rPr lang="sr-Latn-RS" sz="1000" b="1" dirty="0">
                <a:solidFill>
                  <a:schemeClr val="accent1"/>
                </a:solidFill>
              </a:rPr>
              <a:t>5</a:t>
            </a:r>
            <a:r>
              <a:rPr lang="en-US" sz="1000" b="1" dirty="0">
                <a:solidFill>
                  <a:schemeClr val="accent1"/>
                </a:solidFill>
              </a:rPr>
              <a:t>  </a:t>
            </a:r>
            <a:r>
              <a:rPr lang="en-US" sz="1000" b="1" dirty="0" err="1">
                <a:solidFill>
                  <a:schemeClr val="accent1"/>
                </a:solidFill>
              </a:rPr>
              <a:t>Sva</a:t>
            </a:r>
            <a:r>
              <a:rPr lang="en-US" sz="1000" b="1" dirty="0">
                <a:solidFill>
                  <a:schemeClr val="accent1"/>
                </a:solidFill>
              </a:rPr>
              <a:t> </a:t>
            </a:r>
            <a:r>
              <a:rPr lang="en-US" sz="1000" b="1" dirty="0" err="1">
                <a:solidFill>
                  <a:schemeClr val="accent1"/>
                </a:solidFill>
              </a:rPr>
              <a:t>prava</a:t>
            </a:r>
            <a:r>
              <a:rPr lang="en-US" sz="1000" b="1" dirty="0">
                <a:solidFill>
                  <a:schemeClr val="accent1"/>
                </a:solidFill>
              </a:rPr>
              <a:t> </a:t>
            </a:r>
            <a:r>
              <a:rPr lang="en-US" sz="1000" b="1" dirty="0" err="1">
                <a:solidFill>
                  <a:schemeClr val="accent1"/>
                </a:solidFill>
              </a:rPr>
              <a:t>zadržana</a:t>
            </a:r>
            <a:r>
              <a:rPr lang="en-US" sz="1000" b="1" dirty="0">
                <a:solidFill>
                  <a:schemeClr val="accent1"/>
                </a:solidFill>
              </a:rPr>
              <a:t>.</a:t>
            </a:r>
          </a:p>
        </p:txBody>
      </p:sp>
    </p:spTree>
    <p:custDataLst>
      <p:custData r:id="rId2"/>
    </p:custData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xmlns="" val="336603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7063" y="1412875"/>
            <a:ext cx="8208961" cy="4752975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</p:spTree>
    <p:custDataLst>
      <p:custData r:id="rId2"/>
    </p:custData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7063" y="1412875"/>
            <a:ext cx="6768000" cy="4752975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</p:spTree>
    <p:custDataLst>
      <p:custData r:id="rId2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27063" y="1412875"/>
            <a:ext cx="5472113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358775" marR="0" lvl="2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538163" marR="0" lvl="3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717550" marR="0" lvl="4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43638" y="1412875"/>
            <a:ext cx="5472113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358775" marR="0" lvl="2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538163" marR="0" lvl="3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717550" marR="0" lvl="4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xmlns="" val="1607085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7063" y="1412876"/>
            <a:ext cx="8208961" cy="2303463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27063" y="3860800"/>
            <a:ext cx="8208961" cy="2305050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</p:spTree>
    <p:custDataLst>
      <p:custData r:id="rId2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7063" y="1412875"/>
            <a:ext cx="3600450" cy="4752975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370388" y="1412875"/>
            <a:ext cx="3600000" cy="4752975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8115751" y="1412875"/>
            <a:ext cx="3600000" cy="4752975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</p:spTree>
    <p:custDataLst>
      <p:custData r:id="rId2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>
          <a:xfrm>
            <a:off x="627063" y="1412876"/>
            <a:ext cx="5472113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358775" marR="0" lvl="2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538163" marR="0" lvl="3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717550" marR="0" lvl="4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5"/>
            </p:custDataLst>
          </p:nvPr>
        </p:nvSpPr>
        <p:spPr>
          <a:xfrm>
            <a:off x="6243638" y="1412875"/>
            <a:ext cx="5472113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358775" marR="0" lvl="2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538163" marR="0" lvl="3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717550" marR="0" lvl="4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6"/>
            </p:custDataLst>
          </p:nvPr>
        </p:nvSpPr>
        <p:spPr>
          <a:xfrm>
            <a:off x="627063" y="3860800"/>
            <a:ext cx="5472113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358775" marR="0" lvl="2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538163" marR="0" lvl="3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717550" marR="0" lvl="4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43638" y="3860800"/>
            <a:ext cx="5472113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358775" marR="0" lvl="2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538163" marR="0" lvl="3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717550" marR="0" lvl="4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xmlns="" val="2557672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smtClean="0"/>
              <a:t>Navigationstext durch Klicken bearbeiten</a:t>
            </a:r>
          </a:p>
          <a:p>
            <a:pPr lvl="1"/>
            <a:r>
              <a:rPr lang="en-US" smtClean="0"/>
              <a:t>Aktives Kapitel</a:t>
            </a:r>
          </a:p>
          <a:p>
            <a:pPr lvl="2"/>
            <a:r>
              <a:rPr lang="en-US" smtClean="0"/>
              <a:t>Unterkapitel</a:t>
            </a:r>
          </a:p>
          <a:p>
            <a:pPr lvl="3"/>
            <a:r>
              <a:rPr lang="en-US" smtClean="0"/>
              <a:t>Aktives Unterkapitel</a:t>
            </a:r>
          </a:p>
          <a:p>
            <a:pPr lvl="4"/>
            <a:r>
              <a:rPr lang="en-US" smtClean="0"/>
              <a:t>Unterkapitel</a:t>
            </a:r>
          </a:p>
          <a:p>
            <a:pPr lvl="5"/>
            <a:r>
              <a:rPr lang="en-US" smtClean="0"/>
              <a:t>Aktives Unterkapitel</a:t>
            </a:r>
            <a:endParaRPr lang="en-US" dirty="0"/>
          </a:p>
        </p:txBody>
      </p:sp>
    </p:spTree>
    <p:custDataLst>
      <p:custData r:id="rId2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7063" y="1412875"/>
            <a:ext cx="8208961" cy="4752975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smtClean="0"/>
              <a:t>Navigationstext durch Klicken bearbeiten</a:t>
            </a:r>
          </a:p>
          <a:p>
            <a:pPr lvl="1"/>
            <a:r>
              <a:rPr lang="en-US" smtClean="0"/>
              <a:t>Aktives Kapitel</a:t>
            </a:r>
          </a:p>
          <a:p>
            <a:pPr lvl="2"/>
            <a:r>
              <a:rPr lang="en-US" smtClean="0"/>
              <a:t>Unterkapitel</a:t>
            </a:r>
          </a:p>
          <a:p>
            <a:pPr lvl="3"/>
            <a:r>
              <a:rPr lang="en-US" smtClean="0"/>
              <a:t>Aktives Unterkapitel</a:t>
            </a:r>
          </a:p>
          <a:p>
            <a:pPr lvl="4"/>
            <a:r>
              <a:rPr lang="en-US" smtClean="0"/>
              <a:t>Unterkapitel</a:t>
            </a:r>
          </a:p>
          <a:p>
            <a:pPr lvl="5"/>
            <a:r>
              <a:rPr lang="en-US" smtClean="0"/>
              <a:t>Aktives Unterkapitel</a:t>
            </a:r>
            <a:endParaRPr lang="en-US" dirty="0"/>
          </a:p>
        </p:txBody>
      </p:sp>
    </p:spTree>
    <p:custDataLst>
      <p:custData r:id="rId2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7063" y="1412875"/>
            <a:ext cx="6768000" cy="4752975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smtClean="0"/>
              <a:t>Navigationstext durch Klicken bearbeiten</a:t>
            </a:r>
          </a:p>
          <a:p>
            <a:pPr lvl="1"/>
            <a:r>
              <a:rPr lang="en-US" smtClean="0"/>
              <a:t>Aktives Kapitel</a:t>
            </a:r>
          </a:p>
          <a:p>
            <a:pPr lvl="2"/>
            <a:r>
              <a:rPr lang="en-US" smtClean="0"/>
              <a:t>Unterkapitel</a:t>
            </a:r>
          </a:p>
          <a:p>
            <a:pPr lvl="3"/>
            <a:r>
              <a:rPr lang="en-US" smtClean="0"/>
              <a:t>Aktives Unterkapitel</a:t>
            </a:r>
          </a:p>
          <a:p>
            <a:pPr lvl="4"/>
            <a:r>
              <a:rPr lang="en-US" smtClean="0"/>
              <a:t>Unterkapitel</a:t>
            </a:r>
          </a:p>
          <a:p>
            <a:pPr lvl="5"/>
            <a:r>
              <a:rPr lang="en-US" smtClean="0"/>
              <a:t>Aktives Unterkapitel</a:t>
            </a:r>
            <a:endParaRPr lang="en-US" dirty="0"/>
          </a:p>
        </p:txBody>
      </p:sp>
    </p:spTree>
    <p:custDataLst>
      <p:custData r:id="rId2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uu101h5\Desktop\Konferencija\Dani industrije 2015. Aranđelovac\Prezentacija\Zupcanici Novo.jpg"/>
          <p:cNvPicPr>
            <a:picLocks noChangeAspect="1" noChangeArrowheads="1"/>
          </p:cNvPicPr>
          <p:nvPr userDrawn="1"/>
        </p:nvPicPr>
        <p:blipFill>
          <a:blip r:embed="rId2"/>
          <a:srcRect t="9270"/>
          <a:stretch>
            <a:fillRect/>
          </a:stretch>
        </p:blipFill>
        <p:spPr bwMode="auto">
          <a:xfrm>
            <a:off x="0" y="0"/>
            <a:ext cx="12198350" cy="41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8212974" y="6166115"/>
            <a:ext cx="3985376" cy="4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71475" rIns="471556" bIns="0" anchor="ctr"/>
          <a:lstStyle/>
          <a:p>
            <a:pPr algn="r" defTabSz="1089109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1200" b="1" dirty="0"/>
              <a:t>www.siemens.rs</a:t>
            </a:r>
          </a:p>
        </p:txBody>
      </p:sp>
      <p:pic>
        <p:nvPicPr>
          <p:cNvPr id="6" name="Picture 9" descr="SIE_Logo_Layer_Petrol_RGB_A3_76m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5769" y="0"/>
            <a:ext cx="1560531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3"/>
          <p:cNvSpPr txBox="1">
            <a:spLocks noChangeArrowheads="1"/>
          </p:cNvSpPr>
          <p:nvPr userDrawn="1"/>
        </p:nvSpPr>
        <p:spPr bwMode="auto">
          <a:xfrm>
            <a:off x="0" y="6189928"/>
            <a:ext cx="7623969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0144" tIns="120038" rIns="1770566" bIns="0" anchor="ctr"/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accent1"/>
                </a:solidFill>
              </a:rPr>
              <a:t>© Copyright Siemens d.o.o Beograd 201</a:t>
            </a:r>
            <a:r>
              <a:rPr lang="sr-Latn-RS" sz="800" b="1" dirty="0">
                <a:solidFill>
                  <a:schemeClr val="accent1"/>
                </a:solidFill>
              </a:rPr>
              <a:t>5</a:t>
            </a:r>
            <a:r>
              <a:rPr lang="en-US" sz="800" b="1" dirty="0">
                <a:solidFill>
                  <a:schemeClr val="accent1"/>
                </a:solidFill>
              </a:rPr>
              <a:t>  </a:t>
            </a:r>
            <a:r>
              <a:rPr lang="en-US" sz="800" b="1" dirty="0" err="1">
                <a:solidFill>
                  <a:schemeClr val="accent1"/>
                </a:solidFill>
              </a:rPr>
              <a:t>Sva</a:t>
            </a:r>
            <a:r>
              <a:rPr lang="en-US" sz="800" b="1" dirty="0">
                <a:solidFill>
                  <a:schemeClr val="accent1"/>
                </a:solidFill>
              </a:rPr>
              <a:t> </a:t>
            </a:r>
            <a:r>
              <a:rPr lang="en-US" sz="800" b="1" dirty="0" err="1">
                <a:solidFill>
                  <a:schemeClr val="accent1"/>
                </a:solidFill>
              </a:rPr>
              <a:t>prava</a:t>
            </a:r>
            <a:r>
              <a:rPr lang="en-US" sz="800" b="1" dirty="0">
                <a:solidFill>
                  <a:schemeClr val="accent1"/>
                </a:solidFill>
              </a:rPr>
              <a:t> </a:t>
            </a:r>
            <a:r>
              <a:rPr lang="en-US" sz="800" b="1" dirty="0" err="1">
                <a:solidFill>
                  <a:schemeClr val="accent1"/>
                </a:solidFill>
              </a:rPr>
              <a:t>zadr</a:t>
            </a:r>
            <a:r>
              <a:rPr lang="sr-Latn-CS" sz="800" b="1" dirty="0" err="1">
                <a:solidFill>
                  <a:schemeClr val="accent1"/>
                </a:solidFill>
              </a:rPr>
              <a:t>žana</a:t>
            </a:r>
            <a:r>
              <a:rPr lang="en-US" sz="8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10595" name="Rectangle 115"/>
          <p:cNvSpPr>
            <a:spLocks noGrp="1" noChangeArrowheads="1"/>
          </p:cNvSpPr>
          <p:nvPr>
            <p:ph type="ctrTitle"/>
          </p:nvPr>
        </p:nvSpPr>
        <p:spPr bwMode="gray">
          <a:xfrm>
            <a:off x="334873" y="4149990"/>
            <a:ext cx="11863477" cy="1041675"/>
          </a:xfrm>
          <a:solidFill>
            <a:srgbClr val="879BAA"/>
          </a:solidFill>
        </p:spPr>
        <p:txBody>
          <a:bodyPr lIns="321515" tIns="171475" rIns="441548" bIns="128606" anchor="t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Naziv prezentacije</a:t>
            </a:r>
          </a:p>
        </p:txBody>
      </p:sp>
      <p:sp>
        <p:nvSpPr>
          <p:cNvPr id="110596" name="Rectangle 116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4873" y="3772429"/>
            <a:ext cx="11863477" cy="388938"/>
          </a:xfrm>
          <a:solidFill>
            <a:srgbClr val="506473"/>
          </a:solidFill>
        </p:spPr>
        <p:txBody>
          <a:bodyPr lIns="321515" tIns="21434" rIns="441548" bIns="42869"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pl-PL" dirty="0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7063" y="1412875"/>
            <a:ext cx="4032000" cy="4752975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804025" y="1412875"/>
            <a:ext cx="4032000" cy="4752975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smtClean="0"/>
              <a:t>Navigationstext durch Klicken bearbeiten</a:t>
            </a:r>
          </a:p>
          <a:p>
            <a:pPr lvl="1"/>
            <a:r>
              <a:rPr lang="en-US" smtClean="0"/>
              <a:t>Aktives Kapitel</a:t>
            </a:r>
          </a:p>
          <a:p>
            <a:pPr lvl="2"/>
            <a:r>
              <a:rPr lang="en-US" smtClean="0"/>
              <a:t>Unterkapitel</a:t>
            </a:r>
          </a:p>
          <a:p>
            <a:pPr lvl="3"/>
            <a:r>
              <a:rPr lang="en-US" smtClean="0"/>
              <a:t>Aktives Unterkapitel</a:t>
            </a:r>
          </a:p>
          <a:p>
            <a:pPr lvl="4"/>
            <a:r>
              <a:rPr lang="en-US" smtClean="0"/>
              <a:t>Unterkapitel</a:t>
            </a:r>
          </a:p>
          <a:p>
            <a:pPr lvl="5"/>
            <a:r>
              <a:rPr lang="en-US" smtClean="0"/>
              <a:t>Aktives Unterkapitel</a:t>
            </a:r>
            <a:endParaRPr lang="en-US" dirty="0"/>
          </a:p>
        </p:txBody>
      </p:sp>
    </p:spTree>
    <p:custDataLst>
      <p:custData r:id="rId2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7063" y="1412875"/>
            <a:ext cx="2592000" cy="4752975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362400" y="1412875"/>
            <a:ext cx="2736775" cy="4752975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243638" y="1412875"/>
            <a:ext cx="2592388" cy="4752975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smtClean="0"/>
              <a:t>Navigationstext durch Klicken bearbeiten</a:t>
            </a:r>
          </a:p>
          <a:p>
            <a:pPr lvl="1"/>
            <a:r>
              <a:rPr lang="en-US" smtClean="0"/>
              <a:t>Aktives Kapitel</a:t>
            </a:r>
          </a:p>
          <a:p>
            <a:pPr lvl="2"/>
            <a:r>
              <a:rPr lang="en-US" smtClean="0"/>
              <a:t>Unterkapitel</a:t>
            </a:r>
          </a:p>
          <a:p>
            <a:pPr lvl="3"/>
            <a:r>
              <a:rPr lang="en-US" smtClean="0"/>
              <a:t>Aktives Unterkapitel</a:t>
            </a:r>
          </a:p>
          <a:p>
            <a:pPr lvl="4"/>
            <a:r>
              <a:rPr lang="en-US" smtClean="0"/>
              <a:t>Unterkapitel</a:t>
            </a:r>
          </a:p>
          <a:p>
            <a:pPr lvl="5"/>
            <a:r>
              <a:rPr lang="en-US" smtClean="0"/>
              <a:t>Aktives Unterkapitel</a:t>
            </a:r>
            <a:endParaRPr lang="en-US" dirty="0"/>
          </a:p>
        </p:txBody>
      </p:sp>
    </p:spTree>
    <p:custDataLst>
      <p:custData r:id="rId2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7063" y="1412876"/>
            <a:ext cx="8208961" cy="2303463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27063" y="3860800"/>
            <a:ext cx="8208961" cy="2305050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smtClean="0"/>
              <a:t>Navigationstext durch Klicken bearbeiten</a:t>
            </a:r>
          </a:p>
          <a:p>
            <a:pPr lvl="1"/>
            <a:r>
              <a:rPr lang="en-US" smtClean="0"/>
              <a:t>Aktives Kapitel</a:t>
            </a:r>
          </a:p>
          <a:p>
            <a:pPr lvl="2"/>
            <a:r>
              <a:rPr lang="en-US" smtClean="0"/>
              <a:t>Unterkapitel</a:t>
            </a:r>
          </a:p>
          <a:p>
            <a:pPr lvl="3"/>
            <a:r>
              <a:rPr lang="en-US" smtClean="0"/>
              <a:t>Aktives Unterkapitel</a:t>
            </a:r>
          </a:p>
          <a:p>
            <a:pPr lvl="4"/>
            <a:r>
              <a:rPr lang="en-US" smtClean="0"/>
              <a:t>Unterkapitel</a:t>
            </a:r>
          </a:p>
          <a:p>
            <a:pPr lvl="5"/>
            <a:r>
              <a:rPr lang="en-US" smtClean="0"/>
              <a:t>Aktives Unterkapitel</a:t>
            </a:r>
            <a:endParaRPr lang="en-US" dirty="0"/>
          </a:p>
        </p:txBody>
      </p:sp>
    </p:spTree>
    <p:custDataLst>
      <p:custData r:id="rId2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7063" y="1412876"/>
            <a:ext cx="4032000" cy="2303463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804025" y="1388857"/>
            <a:ext cx="4032000" cy="2305050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27063" y="3860799"/>
            <a:ext cx="4032000" cy="2305050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smtClean="0"/>
              <a:t>Navigationstext durch Klicken bearbeiten</a:t>
            </a:r>
          </a:p>
          <a:p>
            <a:pPr lvl="1"/>
            <a:r>
              <a:rPr lang="en-US" smtClean="0"/>
              <a:t>Aktives Kapitel</a:t>
            </a:r>
          </a:p>
          <a:p>
            <a:pPr lvl="2"/>
            <a:r>
              <a:rPr lang="en-US" smtClean="0"/>
              <a:t>Unterkapitel</a:t>
            </a:r>
          </a:p>
          <a:p>
            <a:pPr lvl="3"/>
            <a:r>
              <a:rPr lang="en-US" smtClean="0"/>
              <a:t>Aktives Unterkapitel</a:t>
            </a:r>
          </a:p>
          <a:p>
            <a:pPr lvl="4"/>
            <a:r>
              <a:rPr lang="en-US" smtClean="0"/>
              <a:t>Unterkapitel</a:t>
            </a:r>
          </a:p>
          <a:p>
            <a:pPr lvl="5"/>
            <a:r>
              <a:rPr lang="en-US" smtClean="0"/>
              <a:t>Aktives Unterkapitel</a:t>
            </a:r>
            <a:endParaRPr lang="en-US" dirty="0"/>
          </a:p>
        </p:txBody>
      </p:sp>
    </p:spTree>
    <p:custDataLst>
      <p:custData r:id="rId2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7814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2552367966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p:oleObj spid="_x0000_s527362" name="think-cell Slide" r:id="rId9" imgW="360" imgH="360" progId="">
              <p:embed/>
            </p:oleObj>
          </a:graphicData>
        </a:graphic>
      </p:graphicFrame>
      <p:sp>
        <p:nvSpPr>
          <p:cNvPr id="5" name="Rectangle 1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0" y="1"/>
            <a:ext cx="12198350" cy="1268413"/>
          </a:xfrm>
          <a:prstGeom prst="rect">
            <a:avLst/>
          </a:prstGeom>
          <a:solidFill>
            <a:srgbClr val="ADB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/>
          <a:p>
            <a:pPr>
              <a:buClrTx/>
              <a:buFontTx/>
              <a:buNone/>
            </a:pPr>
            <a:endParaRPr lang="en-US" sz="1800" b="0" dirty="0">
              <a:solidFill>
                <a:srgbClr val="879BAA"/>
              </a:solidFill>
            </a:endParaRPr>
          </a:p>
        </p:txBody>
      </p:sp>
      <p:sp>
        <p:nvSpPr>
          <p:cNvPr id="6" name="Textfeld 12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" y="6599238"/>
            <a:ext cx="34011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6000" tIns="0" rIns="0" bIns="115200">
            <a:no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000" b="0" dirty="0" smtClean="0">
              <a:solidFill>
                <a:srgbClr val="000000"/>
              </a:solidFill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tIns="144000" rIns="2124000" bIns="0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1000" dirty="0" smtClean="0">
                <a:solidFill>
                  <a:srgbClr val="879BAA"/>
                </a:solidFill>
              </a:rPr>
              <a:t>Restricted © Siemens AG 2013. All rights reserved.</a:t>
            </a:r>
          </a:p>
        </p:txBody>
      </p:sp>
      <p:sp>
        <p:nvSpPr>
          <p:cNvPr id="8" name="Textfeld 11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" y="6599238"/>
            <a:ext cx="166668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tIns="0" rIns="0" bIns="115200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1000" b="0" dirty="0" smtClean="0">
                <a:solidFill>
                  <a:srgbClr val="000000"/>
                </a:solidFill>
              </a:rPr>
              <a:t>Page </a:t>
            </a:r>
            <a:fld id="{8737869A-3F6A-4EB4-8C58-25CF51AE6A5A}" type="slidenum">
              <a:rPr lang="en-US" sz="1000" b="0" smtClean="0">
                <a:solidFill>
                  <a:srgbClr val="000000"/>
                </a:solidFill>
              </a:rPr>
              <a:pPr eaLnBrk="1" hangingPunct="1">
                <a:lnSpc>
                  <a:spcPct val="11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sz="1000" b="0" dirty="0" smtClean="0">
              <a:solidFill>
                <a:srgbClr val="000000"/>
              </a:solidFill>
            </a:endParaRPr>
          </a:p>
        </p:txBody>
      </p:sp>
      <p:pic>
        <p:nvPicPr>
          <p:cNvPr id="9" name="Grafik 10" descr="SIE_Logo_Layer_Petrol_RGB_A3_76mm.wmf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0210" y="0"/>
            <a:ext cx="192081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"/>
          <p:cNvSpPr txBox="1"/>
          <p:nvPr userDrawn="1"/>
        </p:nvSpPr>
        <p:spPr>
          <a:xfrm>
            <a:off x="9750210" y="6599238"/>
            <a:ext cx="1920817" cy="271462"/>
          </a:xfrm>
          <a:prstGeom prst="rect">
            <a:avLst/>
          </a:prstGeom>
          <a:noFill/>
        </p:spPr>
        <p:txBody>
          <a:bodyPr lIns="0" tIns="0" rIns="0" bIns="115200"/>
          <a:lstStyle>
            <a:defPPr>
              <a:defRPr lang="de-DE"/>
            </a:defPPr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algn="r">
              <a:buClrTx/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I DT LD P PRM4/JF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20042" y="1590675"/>
            <a:ext cx="10950985" cy="467995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3529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Rsbegb99102dat\INDZMU\07 - Marketing\Aktivnosti\Dani Industrije 2014 Subotica\Prezentacije\Template\Zupcanici Novo.jpg"/>
          <p:cNvPicPr>
            <a:picLocks noChangeAspect="1" noChangeArrowheads="1"/>
          </p:cNvPicPr>
          <p:nvPr userDrawn="1"/>
        </p:nvPicPr>
        <p:blipFill>
          <a:blip r:embed="rId2"/>
          <a:srcRect l="1649" t="6564" r="5453"/>
          <a:stretch>
            <a:fillRect/>
          </a:stretch>
        </p:blipFill>
        <p:spPr bwMode="auto">
          <a:xfrm>
            <a:off x="-3969" y="3"/>
            <a:ext cx="12198351" cy="414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8212974" y="6166117"/>
            <a:ext cx="3985376" cy="4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71470" rIns="471543" bIns="0" anchor="ctr"/>
          <a:lstStyle/>
          <a:p>
            <a:pPr algn="r" defTabSz="1089079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1200" b="1" dirty="0"/>
              <a:t>www.siemens.rs</a:t>
            </a:r>
          </a:p>
        </p:txBody>
      </p:sp>
      <p:pic>
        <p:nvPicPr>
          <p:cNvPr id="6" name="Picture 9" descr="SIE_Logo_Layer_Petrol_RGB_A3_76m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5770" y="-11906"/>
            <a:ext cx="1560531" cy="87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3"/>
          <p:cNvSpPr txBox="1">
            <a:spLocks noChangeArrowheads="1"/>
          </p:cNvSpPr>
          <p:nvPr userDrawn="1"/>
        </p:nvSpPr>
        <p:spPr bwMode="auto">
          <a:xfrm>
            <a:off x="2" y="6189929"/>
            <a:ext cx="7623969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0132" tIns="120035" rIns="1770518" bIns="0" anchor="ctr"/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accent1"/>
                </a:solidFill>
              </a:rPr>
              <a:t>© Copyright Siemens d.o.o Beograd 2014  </a:t>
            </a:r>
            <a:r>
              <a:rPr lang="en-US" sz="800" b="1" dirty="0" err="1">
                <a:solidFill>
                  <a:schemeClr val="accent1"/>
                </a:solidFill>
              </a:rPr>
              <a:t>Sva</a:t>
            </a:r>
            <a:r>
              <a:rPr lang="en-US" sz="800" b="1" dirty="0">
                <a:solidFill>
                  <a:schemeClr val="accent1"/>
                </a:solidFill>
              </a:rPr>
              <a:t> </a:t>
            </a:r>
            <a:r>
              <a:rPr lang="en-US" sz="800" b="1" dirty="0" err="1">
                <a:solidFill>
                  <a:schemeClr val="accent1"/>
                </a:solidFill>
              </a:rPr>
              <a:t>prava</a:t>
            </a:r>
            <a:r>
              <a:rPr lang="en-US" sz="800" b="1" dirty="0">
                <a:solidFill>
                  <a:schemeClr val="accent1"/>
                </a:solidFill>
              </a:rPr>
              <a:t> </a:t>
            </a:r>
            <a:r>
              <a:rPr lang="en-US" sz="800" b="1" dirty="0" err="1">
                <a:solidFill>
                  <a:schemeClr val="accent1"/>
                </a:solidFill>
              </a:rPr>
              <a:t>zadr</a:t>
            </a:r>
            <a:r>
              <a:rPr lang="sr-Latn-CS" sz="800" b="1" dirty="0" err="1">
                <a:solidFill>
                  <a:schemeClr val="accent1"/>
                </a:solidFill>
              </a:rPr>
              <a:t>žana</a:t>
            </a:r>
            <a:r>
              <a:rPr lang="en-US" sz="8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10595" name="Rectangle 115"/>
          <p:cNvSpPr>
            <a:spLocks noGrp="1" noChangeArrowheads="1"/>
          </p:cNvSpPr>
          <p:nvPr>
            <p:ph type="ctrTitle"/>
          </p:nvPr>
        </p:nvSpPr>
        <p:spPr bwMode="gray">
          <a:xfrm>
            <a:off x="334874" y="4149992"/>
            <a:ext cx="11863477" cy="1041675"/>
          </a:xfrm>
          <a:solidFill>
            <a:srgbClr val="879BAA"/>
          </a:solidFill>
        </p:spPr>
        <p:txBody>
          <a:bodyPr lIns="321505" tIns="171470" rIns="441536" bIns="128602" anchor="t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Naziv prezentacije</a:t>
            </a:r>
          </a:p>
        </p:txBody>
      </p:sp>
      <p:sp>
        <p:nvSpPr>
          <p:cNvPr id="110596" name="Rectangle 116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4874" y="3759729"/>
            <a:ext cx="11863477" cy="388938"/>
          </a:xfrm>
          <a:solidFill>
            <a:srgbClr val="506473"/>
          </a:solidFill>
        </p:spPr>
        <p:txBody>
          <a:bodyPr lIns="321505" tIns="21434" rIns="441536" bIns="42869"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</p:spTree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940A7F-28C8-4885-B88B-536D2D4DD52C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15CB54F6-0079-4AA4-8A3D-B3F5FFD48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87" y="4406636"/>
            <a:ext cx="10369127" cy="1362604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87" y="2906449"/>
            <a:ext cx="10369127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1112" indent="0">
              <a:buNone/>
              <a:defRPr sz="1500"/>
            </a:lvl2pPr>
            <a:lvl3pPr marL="762224" indent="0">
              <a:buNone/>
              <a:defRPr sz="1300"/>
            </a:lvl3pPr>
            <a:lvl4pPr marL="1143336" indent="0">
              <a:buNone/>
              <a:defRPr sz="1200"/>
            </a:lvl4pPr>
            <a:lvl5pPr marL="1524448" indent="0">
              <a:buNone/>
              <a:defRPr sz="1200"/>
            </a:lvl5pPr>
            <a:lvl6pPr marL="1905560" indent="0">
              <a:buNone/>
              <a:defRPr sz="1200"/>
            </a:lvl6pPr>
            <a:lvl7pPr marL="2286672" indent="0">
              <a:buNone/>
              <a:defRPr sz="1200"/>
            </a:lvl7pPr>
            <a:lvl8pPr marL="2667781" indent="0">
              <a:buNone/>
              <a:defRPr sz="1200"/>
            </a:lvl8pPr>
            <a:lvl9pPr marL="304889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D8719-AFEC-4733-A86C-145AFDF955DE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EA3DAE89-000D-4A56-BCD5-C849AB186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44" y="1412877"/>
            <a:ext cx="5409577" cy="474927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6685" y="1412877"/>
            <a:ext cx="5409576" cy="474927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EDC35-E22C-40ED-BC34-BC94DA37801E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623E61BD-9CDE-481B-8090-BA9B2733E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up)" type="title" preserve="1">
  <p:cSld name="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dtRectangle 15 Id16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198350" cy="5157216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7" name="cdtRectangle 5 Id17"/>
          <p:cNvSpPr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0" y="0"/>
            <a:ext cx="12198350" cy="515721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gray">
          <a:xfrm>
            <a:off x="338137" y="4287203"/>
            <a:ext cx="11860211" cy="870014"/>
          </a:xfrm>
          <a:solidFill>
            <a:srgbClr val="233746">
              <a:alpha val="65000"/>
            </a:srgbClr>
          </a:solidFill>
        </p:spPr>
        <p:txBody>
          <a:bodyPr wrap="square" lIns="270000" tIns="144000" rIns="482400" bIns="108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gray">
          <a:xfrm>
            <a:off x="338137" y="5157216"/>
            <a:ext cx="11860211" cy="393082"/>
          </a:xfrm>
          <a:solidFill>
            <a:srgbClr val="879BAA"/>
          </a:solidFill>
        </p:spPr>
        <p:txBody>
          <a:bodyPr wrap="square" lIns="270000" tIns="18000" rIns="482400" bIns="36000" anchor="t" anchorCtr="0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11" name="cdtText Box 101 Id11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dirty="0">
              <a:solidFill>
                <a:srgbClr val="990000"/>
              </a:solidFill>
            </a:endParaRPr>
          </a:p>
        </p:txBody>
      </p:sp>
      <p:pic>
        <p:nvPicPr>
          <p:cNvPr id="14" name="cdtPicture 10 Id14" descr="SIE_Logo_Layer_Petrol_RGB_A3_76mm.wmf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7063" y="0"/>
            <a:ext cx="1728000" cy="967833"/>
          </a:xfrm>
          <a:prstGeom prst="rect">
            <a:avLst/>
          </a:prstGeom>
        </p:spPr>
      </p:pic>
    </p:spTree>
    <p:custDataLst>
      <p:custData r:id="rId2"/>
    </p:custData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83" y="275167"/>
            <a:ext cx="1097798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83" y="1534583"/>
            <a:ext cx="5389722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112" indent="0">
              <a:buNone/>
              <a:defRPr sz="1700" b="1"/>
            </a:lvl2pPr>
            <a:lvl3pPr marL="762224" indent="0">
              <a:buNone/>
              <a:defRPr sz="1500" b="1"/>
            </a:lvl3pPr>
            <a:lvl4pPr marL="1143336" indent="0">
              <a:buNone/>
              <a:defRPr sz="1300" b="1"/>
            </a:lvl4pPr>
            <a:lvl5pPr marL="1524448" indent="0">
              <a:buNone/>
              <a:defRPr sz="1300" b="1"/>
            </a:lvl5pPr>
            <a:lvl6pPr marL="1905560" indent="0">
              <a:buNone/>
              <a:defRPr sz="1300" b="1"/>
            </a:lvl6pPr>
            <a:lvl7pPr marL="2286672" indent="0">
              <a:buNone/>
              <a:defRPr sz="1300" b="1"/>
            </a:lvl7pPr>
            <a:lvl8pPr marL="2667781" indent="0">
              <a:buNone/>
              <a:defRPr sz="1300" b="1"/>
            </a:lvl8pPr>
            <a:lvl9pPr marL="304889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83" y="2174875"/>
            <a:ext cx="5389722" cy="395155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122" y="1534583"/>
            <a:ext cx="5391046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112" indent="0">
              <a:buNone/>
              <a:defRPr sz="1700" b="1"/>
            </a:lvl2pPr>
            <a:lvl3pPr marL="762224" indent="0">
              <a:buNone/>
              <a:defRPr sz="1500" b="1"/>
            </a:lvl3pPr>
            <a:lvl4pPr marL="1143336" indent="0">
              <a:buNone/>
              <a:defRPr sz="1300" b="1"/>
            </a:lvl4pPr>
            <a:lvl5pPr marL="1524448" indent="0">
              <a:buNone/>
              <a:defRPr sz="1300" b="1"/>
            </a:lvl5pPr>
            <a:lvl6pPr marL="1905560" indent="0">
              <a:buNone/>
              <a:defRPr sz="1300" b="1"/>
            </a:lvl6pPr>
            <a:lvl7pPr marL="2286672" indent="0">
              <a:buNone/>
              <a:defRPr sz="1300" b="1"/>
            </a:lvl7pPr>
            <a:lvl8pPr marL="2667781" indent="0">
              <a:buNone/>
              <a:defRPr sz="1300" b="1"/>
            </a:lvl8pPr>
            <a:lvl9pPr marL="304889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122" y="2174875"/>
            <a:ext cx="5391046" cy="395155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816E33-B6E0-4581-8EF7-293453823776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67758CCA-E584-487F-86C0-9909238D2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E8B411-67D5-45AF-ADD0-EB130B89DDB5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C71023E7-A60A-4410-8A2E-93CD513C6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CA90F-004B-48BF-A81E-3664939C93DA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F75E3D53-B4A7-4A6A-9515-4CB7B0C0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85" y="272521"/>
            <a:ext cx="4013172" cy="116284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954" y="272522"/>
            <a:ext cx="6819216" cy="58539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85" y="1435365"/>
            <a:ext cx="4013172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1112" indent="0">
              <a:buNone/>
              <a:defRPr sz="1000"/>
            </a:lvl2pPr>
            <a:lvl3pPr marL="762224" indent="0">
              <a:buNone/>
              <a:defRPr sz="800"/>
            </a:lvl3pPr>
            <a:lvl4pPr marL="1143336" indent="0">
              <a:buNone/>
              <a:defRPr sz="800"/>
            </a:lvl4pPr>
            <a:lvl5pPr marL="1524448" indent="0">
              <a:buNone/>
              <a:defRPr sz="800"/>
            </a:lvl5pPr>
            <a:lvl6pPr marL="1905560" indent="0">
              <a:buNone/>
              <a:defRPr sz="800"/>
            </a:lvl6pPr>
            <a:lvl7pPr marL="2286672" indent="0">
              <a:buNone/>
              <a:defRPr sz="800"/>
            </a:lvl7pPr>
            <a:lvl8pPr marL="2667781" indent="0">
              <a:buNone/>
              <a:defRPr sz="800"/>
            </a:lvl8pPr>
            <a:lvl9pPr marL="304889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C91CA-C8DC-47BF-8AB4-B837AB3D52B0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43245A52-4CBB-40D8-A036-F93A4E5DA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33" y="4800865"/>
            <a:ext cx="7319539" cy="56620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433" y="612513"/>
            <a:ext cx="7319539" cy="4115593"/>
          </a:xfrm>
        </p:spPr>
        <p:txBody>
          <a:bodyPr/>
          <a:lstStyle>
            <a:lvl1pPr marL="0" indent="0">
              <a:buNone/>
              <a:defRPr sz="2700"/>
            </a:lvl1pPr>
            <a:lvl2pPr marL="381112" indent="0">
              <a:buNone/>
              <a:defRPr sz="2300"/>
            </a:lvl2pPr>
            <a:lvl3pPr marL="762224" indent="0">
              <a:buNone/>
              <a:defRPr sz="2000"/>
            </a:lvl3pPr>
            <a:lvl4pPr marL="1143336" indent="0">
              <a:buNone/>
              <a:defRPr sz="1700"/>
            </a:lvl4pPr>
            <a:lvl5pPr marL="1524448" indent="0">
              <a:buNone/>
              <a:defRPr sz="1700"/>
            </a:lvl5pPr>
            <a:lvl6pPr marL="1905560" indent="0">
              <a:buNone/>
              <a:defRPr sz="1700"/>
            </a:lvl6pPr>
            <a:lvl7pPr marL="2286672" indent="0">
              <a:buNone/>
              <a:defRPr sz="1700"/>
            </a:lvl7pPr>
            <a:lvl8pPr marL="2667781" indent="0">
              <a:buNone/>
              <a:defRPr sz="1700"/>
            </a:lvl8pPr>
            <a:lvl9pPr marL="3048893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433" y="5367075"/>
            <a:ext cx="7319539" cy="805656"/>
          </a:xfrm>
        </p:spPr>
        <p:txBody>
          <a:bodyPr/>
          <a:lstStyle>
            <a:lvl1pPr marL="0" indent="0">
              <a:buNone/>
              <a:defRPr sz="1200"/>
            </a:lvl1pPr>
            <a:lvl2pPr marL="381112" indent="0">
              <a:buNone/>
              <a:defRPr sz="1000"/>
            </a:lvl2pPr>
            <a:lvl3pPr marL="762224" indent="0">
              <a:buNone/>
              <a:defRPr sz="800"/>
            </a:lvl3pPr>
            <a:lvl4pPr marL="1143336" indent="0">
              <a:buNone/>
              <a:defRPr sz="800"/>
            </a:lvl4pPr>
            <a:lvl5pPr marL="1524448" indent="0">
              <a:buNone/>
              <a:defRPr sz="800"/>
            </a:lvl5pPr>
            <a:lvl6pPr marL="1905560" indent="0">
              <a:buNone/>
              <a:defRPr sz="800"/>
            </a:lvl6pPr>
            <a:lvl7pPr marL="2286672" indent="0">
              <a:buNone/>
              <a:defRPr sz="800"/>
            </a:lvl7pPr>
            <a:lvl8pPr marL="2667781" indent="0">
              <a:buNone/>
              <a:defRPr sz="800"/>
            </a:lvl8pPr>
            <a:lvl9pPr marL="304889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C20C1-A14E-4D26-9F8C-A920B4F161CA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F5F23308-E8EF-4B09-A1FB-94C0D9286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6C2CE-63F8-49B5-AA79-788772661A77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E2973D69-4789-4D87-8177-69E5B8950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8762" y="0"/>
            <a:ext cx="3049588" cy="61621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9021696" cy="61621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54950-D1E8-4152-95CE-369F9AF06548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1312DA35-9FFC-49D1-97B2-24A5BC9BC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6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44" y="1412877"/>
            <a:ext cx="5409577" cy="47492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6685" y="1412877"/>
            <a:ext cx="5409576" cy="47492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4AB67-9577-4DC9-81A1-DD370B0B0C69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A03B3957-817B-45EC-8444-CAEA39244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Rsbegb99102dat\INDZMU\07 - Marketing\Aktivnosti\Dani Industrije 2014 Subotica\Prezentacije\Template\Zupcanici Novo.jpg"/>
          <p:cNvPicPr>
            <a:picLocks noChangeAspect="1" noChangeArrowheads="1"/>
          </p:cNvPicPr>
          <p:nvPr userDrawn="1"/>
        </p:nvPicPr>
        <p:blipFill>
          <a:blip r:embed="rId2"/>
          <a:srcRect l="1649" t="6564" r="5453"/>
          <a:stretch>
            <a:fillRect/>
          </a:stretch>
        </p:blipFill>
        <p:spPr bwMode="auto">
          <a:xfrm>
            <a:off x="-3970" y="2"/>
            <a:ext cx="12198351" cy="414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8212974" y="6166116"/>
            <a:ext cx="3985376" cy="4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71472" rIns="471550" bIns="0" anchor="ctr"/>
          <a:lstStyle/>
          <a:p>
            <a:pPr algn="r" defTabSz="1089094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1200" b="1" dirty="0"/>
              <a:t>www.siemens.rs</a:t>
            </a:r>
          </a:p>
        </p:txBody>
      </p:sp>
      <p:pic>
        <p:nvPicPr>
          <p:cNvPr id="6" name="Picture 9" descr="SIE_Logo_Layer_Petrol_RGB_A3_76m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5770" y="-11906"/>
            <a:ext cx="1560531" cy="87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3"/>
          <p:cNvSpPr txBox="1">
            <a:spLocks noChangeArrowheads="1"/>
          </p:cNvSpPr>
          <p:nvPr userDrawn="1"/>
        </p:nvSpPr>
        <p:spPr bwMode="auto">
          <a:xfrm>
            <a:off x="1" y="6189929"/>
            <a:ext cx="7623969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0138" tIns="120037" rIns="1770542" bIns="0" anchor="ctr"/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accent1"/>
                </a:solidFill>
              </a:rPr>
              <a:t>© Copyright Siemens d.o.o Beograd 2014  </a:t>
            </a:r>
            <a:r>
              <a:rPr lang="en-US" sz="800" b="1" dirty="0" err="1">
                <a:solidFill>
                  <a:schemeClr val="accent1"/>
                </a:solidFill>
              </a:rPr>
              <a:t>Sva</a:t>
            </a:r>
            <a:r>
              <a:rPr lang="en-US" sz="800" b="1" dirty="0">
                <a:solidFill>
                  <a:schemeClr val="accent1"/>
                </a:solidFill>
              </a:rPr>
              <a:t> </a:t>
            </a:r>
            <a:r>
              <a:rPr lang="en-US" sz="800" b="1" dirty="0" err="1">
                <a:solidFill>
                  <a:schemeClr val="accent1"/>
                </a:solidFill>
              </a:rPr>
              <a:t>prava</a:t>
            </a:r>
            <a:r>
              <a:rPr lang="en-US" sz="800" b="1" dirty="0">
                <a:solidFill>
                  <a:schemeClr val="accent1"/>
                </a:solidFill>
              </a:rPr>
              <a:t> </a:t>
            </a:r>
            <a:r>
              <a:rPr lang="en-US" sz="800" b="1" dirty="0" err="1">
                <a:solidFill>
                  <a:schemeClr val="accent1"/>
                </a:solidFill>
              </a:rPr>
              <a:t>zadr</a:t>
            </a:r>
            <a:r>
              <a:rPr lang="sr-Latn-CS" sz="800" b="1" dirty="0" err="1">
                <a:solidFill>
                  <a:schemeClr val="accent1"/>
                </a:solidFill>
              </a:rPr>
              <a:t>žana</a:t>
            </a:r>
            <a:r>
              <a:rPr lang="en-US" sz="8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10595" name="Rectangle 115"/>
          <p:cNvSpPr>
            <a:spLocks noGrp="1" noChangeArrowheads="1"/>
          </p:cNvSpPr>
          <p:nvPr>
            <p:ph type="ctrTitle"/>
          </p:nvPr>
        </p:nvSpPr>
        <p:spPr bwMode="gray">
          <a:xfrm>
            <a:off x="334874" y="4149991"/>
            <a:ext cx="11863477" cy="1041675"/>
          </a:xfrm>
          <a:solidFill>
            <a:srgbClr val="879BAA"/>
          </a:solidFill>
        </p:spPr>
        <p:txBody>
          <a:bodyPr lIns="321510" tIns="171472" rIns="441542" bIns="128604" anchor="t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Naziv prezentacije</a:t>
            </a:r>
          </a:p>
        </p:txBody>
      </p:sp>
      <p:sp>
        <p:nvSpPr>
          <p:cNvPr id="110596" name="Rectangle 116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4874" y="3759729"/>
            <a:ext cx="11863477" cy="388938"/>
          </a:xfrm>
          <a:solidFill>
            <a:srgbClr val="506473"/>
          </a:solidFill>
        </p:spPr>
        <p:txBody>
          <a:bodyPr lIns="321510" tIns="21434" rIns="441542" bIns="42869"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</p:spTree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940A7F-28C8-4885-B88B-536D2D4DD52C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15CB54F6-0079-4AA4-8A3D-B3F5FFD48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fullscreen (big bar down)" type="title" preserve="1">
  <p:cSld name="Title fullscreen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dtRectangle 15 Id16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7" name="cdtRectangle 5 Id17"/>
          <p:cNvSpPr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ltGray">
          <a:xfrm>
            <a:off x="338137" y="2420873"/>
            <a:ext cx="11860211" cy="1266246"/>
          </a:xfrm>
          <a:solidFill>
            <a:srgbClr val="233746">
              <a:alpha val="65000"/>
            </a:srgbClr>
          </a:solidFill>
        </p:spPr>
        <p:txBody>
          <a:bodyPr wrap="square" lIns="270000" tIns="536400" rIns="482400" bIns="108000" anchor="t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en-US" dirty="0" smtClean="0"/>
          </a:p>
        </p:txBody>
      </p:sp>
      <p:sp>
        <p:nvSpPr>
          <p:cNvPr id="11" name="cdtText Box 101 Id11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dirty="0">
              <a:solidFill>
                <a:srgbClr val="990000"/>
              </a:solidFill>
            </a:endParaRPr>
          </a:p>
        </p:txBody>
      </p:sp>
      <p:pic>
        <p:nvPicPr>
          <p:cNvPr id="12" name="cdtPicture 10 Id12" descr="SIE_Logo_Layer_Petrol_RGB_A3_76mm.wmf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27063" y="0"/>
            <a:ext cx="1728000" cy="967833"/>
          </a:xfrm>
          <a:prstGeom prst="rect">
            <a:avLst/>
          </a:prstGeom>
        </p:spPr>
      </p:pic>
      <p:sp>
        <p:nvSpPr>
          <p:cNvPr id="15" name="cdtText Box 133 Id15"/>
          <p:cNvSpPr txBox="1"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smtClean="0">
                <a:solidFill>
                  <a:srgbClr val="000000"/>
                </a:solidFill>
              </a:rPr>
              <a:t>Restricted / © Siemens AG 2013. All Rights Reserved.</a:t>
            </a:r>
            <a:endParaRPr lang="de-DE" sz="1000" b="1" dirty="0">
              <a:solidFill>
                <a:srgbClr val="000000"/>
              </a:solidFill>
            </a:endParaRPr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9"/>
            </p:custDataLst>
          </p:nvPr>
        </p:nvSpPr>
        <p:spPr bwMode="ltGray">
          <a:xfrm>
            <a:off x="338138" y="2420874"/>
            <a:ext cx="11860211" cy="39308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233746">
                    <a:alpha val="65000"/>
                  </a:srgbClr>
                </a:solidFill>
              </a14:hiddenFill>
            </a:ext>
          </a:extLst>
        </p:spPr>
        <p:txBody>
          <a:bodyPr wrap="square" lIns="270000" tIns="18000" rIns="482400" bIns="36000" anchor="b" anchorCtr="0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13" name="cdtText Box 133 Id13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8836025" y="6165850"/>
            <a:ext cx="3362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482400" bIns="0" anchor="ctr"/>
          <a:lstStyle/>
          <a:p>
            <a:pPr algn="r"/>
            <a:r>
              <a:rPr lang="de-DE" sz="1000" b="1" smtClean="0">
                <a:solidFill>
                  <a:srgbClr val="000000"/>
                </a:solidFill>
              </a:rPr>
              <a:t>siemens.com/answers</a:t>
            </a:r>
            <a:endParaRPr lang="de-DE" sz="1000" b="1" dirty="0">
              <a:solidFill>
                <a:srgbClr val="000000"/>
              </a:solidFill>
            </a:endParaRPr>
          </a:p>
        </p:txBody>
      </p:sp>
    </p:spTree>
    <p:custDataLst>
      <p:custData r:id="rId2"/>
    </p:custData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86" y="4406636"/>
            <a:ext cx="10369127" cy="1362604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86" y="2906449"/>
            <a:ext cx="10369127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1117" indent="0">
              <a:buNone/>
              <a:defRPr sz="1500"/>
            </a:lvl2pPr>
            <a:lvl3pPr marL="762234" indent="0">
              <a:buNone/>
              <a:defRPr sz="1300"/>
            </a:lvl3pPr>
            <a:lvl4pPr marL="1143351" indent="0">
              <a:buNone/>
              <a:defRPr sz="1200"/>
            </a:lvl4pPr>
            <a:lvl5pPr marL="1524468" indent="0">
              <a:buNone/>
              <a:defRPr sz="1200"/>
            </a:lvl5pPr>
            <a:lvl6pPr marL="1905585" indent="0">
              <a:buNone/>
              <a:defRPr sz="1200"/>
            </a:lvl6pPr>
            <a:lvl7pPr marL="2286702" indent="0">
              <a:buNone/>
              <a:defRPr sz="1200"/>
            </a:lvl7pPr>
            <a:lvl8pPr marL="2667817" indent="0">
              <a:buNone/>
              <a:defRPr sz="1200"/>
            </a:lvl8pPr>
            <a:lvl9pPr marL="30489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D8719-AFEC-4733-A86C-145AFDF955DE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EA3DAE89-000D-4A56-BCD5-C849AB186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43" y="1412876"/>
            <a:ext cx="5409577" cy="474927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6685" y="1412876"/>
            <a:ext cx="5409576" cy="474927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EDC35-E22C-40ED-BC34-BC94DA37801E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623E61BD-9CDE-481B-8090-BA9B2733E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83" y="275167"/>
            <a:ext cx="1097798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83" y="1534583"/>
            <a:ext cx="5389722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117" indent="0">
              <a:buNone/>
              <a:defRPr sz="1700" b="1"/>
            </a:lvl2pPr>
            <a:lvl3pPr marL="762234" indent="0">
              <a:buNone/>
              <a:defRPr sz="1500" b="1"/>
            </a:lvl3pPr>
            <a:lvl4pPr marL="1143351" indent="0">
              <a:buNone/>
              <a:defRPr sz="1300" b="1"/>
            </a:lvl4pPr>
            <a:lvl5pPr marL="1524468" indent="0">
              <a:buNone/>
              <a:defRPr sz="1300" b="1"/>
            </a:lvl5pPr>
            <a:lvl6pPr marL="1905585" indent="0">
              <a:buNone/>
              <a:defRPr sz="1300" b="1"/>
            </a:lvl6pPr>
            <a:lvl7pPr marL="2286702" indent="0">
              <a:buNone/>
              <a:defRPr sz="1300" b="1"/>
            </a:lvl7pPr>
            <a:lvl8pPr marL="2667817" indent="0">
              <a:buNone/>
              <a:defRPr sz="1300" b="1"/>
            </a:lvl8pPr>
            <a:lvl9pPr marL="304893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83" y="2174875"/>
            <a:ext cx="5389722" cy="395155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122" y="1534583"/>
            <a:ext cx="5391046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117" indent="0">
              <a:buNone/>
              <a:defRPr sz="1700" b="1"/>
            </a:lvl2pPr>
            <a:lvl3pPr marL="762234" indent="0">
              <a:buNone/>
              <a:defRPr sz="1500" b="1"/>
            </a:lvl3pPr>
            <a:lvl4pPr marL="1143351" indent="0">
              <a:buNone/>
              <a:defRPr sz="1300" b="1"/>
            </a:lvl4pPr>
            <a:lvl5pPr marL="1524468" indent="0">
              <a:buNone/>
              <a:defRPr sz="1300" b="1"/>
            </a:lvl5pPr>
            <a:lvl6pPr marL="1905585" indent="0">
              <a:buNone/>
              <a:defRPr sz="1300" b="1"/>
            </a:lvl6pPr>
            <a:lvl7pPr marL="2286702" indent="0">
              <a:buNone/>
              <a:defRPr sz="1300" b="1"/>
            </a:lvl7pPr>
            <a:lvl8pPr marL="2667817" indent="0">
              <a:buNone/>
              <a:defRPr sz="1300" b="1"/>
            </a:lvl8pPr>
            <a:lvl9pPr marL="304893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122" y="2174875"/>
            <a:ext cx="5391046" cy="395155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816E33-B6E0-4581-8EF7-293453823776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67758CCA-E584-487F-86C0-9909238D2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E8B411-67D5-45AF-ADD0-EB130B89DDB5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C71023E7-A60A-4410-8A2E-93CD513C6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CA90F-004B-48BF-A81E-3664939C93DA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F75E3D53-B4A7-4A6A-9515-4CB7B0C0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84" y="272521"/>
            <a:ext cx="4013172" cy="116284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953" y="272522"/>
            <a:ext cx="6819216" cy="58539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84" y="1435365"/>
            <a:ext cx="4013172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1117" indent="0">
              <a:buNone/>
              <a:defRPr sz="1000"/>
            </a:lvl2pPr>
            <a:lvl3pPr marL="762234" indent="0">
              <a:buNone/>
              <a:defRPr sz="800"/>
            </a:lvl3pPr>
            <a:lvl4pPr marL="1143351" indent="0">
              <a:buNone/>
              <a:defRPr sz="800"/>
            </a:lvl4pPr>
            <a:lvl5pPr marL="1524468" indent="0">
              <a:buNone/>
              <a:defRPr sz="800"/>
            </a:lvl5pPr>
            <a:lvl6pPr marL="1905585" indent="0">
              <a:buNone/>
              <a:defRPr sz="800"/>
            </a:lvl6pPr>
            <a:lvl7pPr marL="2286702" indent="0">
              <a:buNone/>
              <a:defRPr sz="800"/>
            </a:lvl7pPr>
            <a:lvl8pPr marL="2667817" indent="0">
              <a:buNone/>
              <a:defRPr sz="800"/>
            </a:lvl8pPr>
            <a:lvl9pPr marL="304893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C91CA-C8DC-47BF-8AB4-B837AB3D52B0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43245A52-4CBB-40D8-A036-F93A4E5DA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33" y="4800865"/>
            <a:ext cx="7319539" cy="56620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433" y="612512"/>
            <a:ext cx="7319539" cy="4115593"/>
          </a:xfrm>
        </p:spPr>
        <p:txBody>
          <a:bodyPr/>
          <a:lstStyle>
            <a:lvl1pPr marL="0" indent="0">
              <a:buNone/>
              <a:defRPr sz="2700"/>
            </a:lvl1pPr>
            <a:lvl2pPr marL="381117" indent="0">
              <a:buNone/>
              <a:defRPr sz="2300"/>
            </a:lvl2pPr>
            <a:lvl3pPr marL="762234" indent="0">
              <a:buNone/>
              <a:defRPr sz="2000"/>
            </a:lvl3pPr>
            <a:lvl4pPr marL="1143351" indent="0">
              <a:buNone/>
              <a:defRPr sz="1700"/>
            </a:lvl4pPr>
            <a:lvl5pPr marL="1524468" indent="0">
              <a:buNone/>
              <a:defRPr sz="1700"/>
            </a:lvl5pPr>
            <a:lvl6pPr marL="1905585" indent="0">
              <a:buNone/>
              <a:defRPr sz="1700"/>
            </a:lvl6pPr>
            <a:lvl7pPr marL="2286702" indent="0">
              <a:buNone/>
              <a:defRPr sz="1700"/>
            </a:lvl7pPr>
            <a:lvl8pPr marL="2667817" indent="0">
              <a:buNone/>
              <a:defRPr sz="1700"/>
            </a:lvl8pPr>
            <a:lvl9pPr marL="3048934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433" y="5367075"/>
            <a:ext cx="7319539" cy="805656"/>
          </a:xfrm>
        </p:spPr>
        <p:txBody>
          <a:bodyPr/>
          <a:lstStyle>
            <a:lvl1pPr marL="0" indent="0">
              <a:buNone/>
              <a:defRPr sz="1200"/>
            </a:lvl1pPr>
            <a:lvl2pPr marL="381117" indent="0">
              <a:buNone/>
              <a:defRPr sz="1000"/>
            </a:lvl2pPr>
            <a:lvl3pPr marL="762234" indent="0">
              <a:buNone/>
              <a:defRPr sz="800"/>
            </a:lvl3pPr>
            <a:lvl4pPr marL="1143351" indent="0">
              <a:buNone/>
              <a:defRPr sz="800"/>
            </a:lvl4pPr>
            <a:lvl5pPr marL="1524468" indent="0">
              <a:buNone/>
              <a:defRPr sz="800"/>
            </a:lvl5pPr>
            <a:lvl6pPr marL="1905585" indent="0">
              <a:buNone/>
              <a:defRPr sz="800"/>
            </a:lvl6pPr>
            <a:lvl7pPr marL="2286702" indent="0">
              <a:buNone/>
              <a:defRPr sz="800"/>
            </a:lvl7pPr>
            <a:lvl8pPr marL="2667817" indent="0">
              <a:buNone/>
              <a:defRPr sz="800"/>
            </a:lvl8pPr>
            <a:lvl9pPr marL="304893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C20C1-A14E-4D26-9F8C-A920B4F161CA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F5F23308-E8EF-4B09-A1FB-94C0D9286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6C2CE-63F8-49B5-AA79-788772661A77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E2973D69-4789-4D87-8177-69E5B8950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8762" y="0"/>
            <a:ext cx="3049588" cy="61621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9021696" cy="61621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54950-D1E8-4152-95CE-369F9AF06548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1312DA35-9FFC-49D1-97B2-24A5BC9BC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6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43" y="1412876"/>
            <a:ext cx="5409577" cy="47492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6685" y="1412876"/>
            <a:ext cx="5409576" cy="47492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4AB67-9577-4DC9-81A1-DD370B0B0C69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Slajd </a:t>
            </a:r>
            <a:fld id="{A03B3957-817B-45EC-8444-CAEA39244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fullscreen (big bar up)" type="title" preserve="1">
  <p:cSld name="Title fullscreen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dtRectangle 15 Id16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7" name="cdtRectangle 5 Id17"/>
          <p:cNvSpPr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ltGray">
          <a:xfrm>
            <a:off x="338137" y="2987888"/>
            <a:ext cx="11860211" cy="1266246"/>
          </a:xfrm>
          <a:solidFill>
            <a:srgbClr val="233746">
              <a:alpha val="65000"/>
            </a:srgbClr>
          </a:solidFill>
        </p:spPr>
        <p:txBody>
          <a:bodyPr wrap="square" lIns="270000" tIns="144000" rIns="482400" bIns="5004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en-US" dirty="0" smtClean="0"/>
          </a:p>
        </p:txBody>
      </p:sp>
      <p:sp>
        <p:nvSpPr>
          <p:cNvPr id="11" name="cdtText Box 101 Id11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dirty="0">
              <a:solidFill>
                <a:srgbClr val="990000"/>
              </a:solidFill>
            </a:endParaRPr>
          </a:p>
        </p:txBody>
      </p:sp>
      <p:pic>
        <p:nvPicPr>
          <p:cNvPr id="13" name="cdtPicture 10 Id13" descr="SIE_Logo_Layer_Petrol_RGB_A3_76mm.wmf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27063" y="0"/>
            <a:ext cx="1728000" cy="967833"/>
          </a:xfrm>
          <a:prstGeom prst="rect">
            <a:avLst/>
          </a:prstGeom>
        </p:spPr>
      </p:pic>
      <p:sp>
        <p:nvSpPr>
          <p:cNvPr id="15" name="cdtText Box 133 Id15"/>
          <p:cNvSpPr txBox="1"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smtClean="0">
                <a:solidFill>
                  <a:srgbClr val="000000"/>
                </a:solidFill>
              </a:rPr>
              <a:t>Restricted / © Siemens AG 2013. All Rights Reserved.</a:t>
            </a:r>
            <a:endParaRPr lang="de-DE" sz="1000" b="1" dirty="0">
              <a:solidFill>
                <a:srgbClr val="000000"/>
              </a:solidFill>
            </a:endParaRPr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9"/>
            </p:custDataLst>
          </p:nvPr>
        </p:nvSpPr>
        <p:spPr bwMode="ltGray">
          <a:xfrm>
            <a:off x="338138" y="3860800"/>
            <a:ext cx="11860211" cy="39308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233746">
                    <a:alpha val="65000"/>
                  </a:srgbClr>
                </a:solidFill>
              </a14:hiddenFill>
            </a:ext>
          </a:extLst>
        </p:spPr>
        <p:txBody>
          <a:bodyPr wrap="square" lIns="270000" tIns="18000" rIns="482400" bIns="36000" anchor="t" anchorCtr="0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12" name="cdtText Box 133 Id12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8836025" y="6165850"/>
            <a:ext cx="3362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482400" bIns="0" anchor="ctr"/>
          <a:lstStyle/>
          <a:p>
            <a:pPr algn="r"/>
            <a:r>
              <a:rPr lang="de-DE" sz="1000" b="1" smtClean="0">
                <a:solidFill>
                  <a:srgbClr val="000000"/>
                </a:solidFill>
              </a:rPr>
              <a:t>siemens.com/answers</a:t>
            </a:r>
            <a:endParaRPr lang="de-DE" sz="1000" b="1" dirty="0">
              <a:solidFill>
                <a:srgbClr val="000000"/>
              </a:solidFill>
            </a:endParaRPr>
          </a:p>
        </p:txBody>
      </p:sp>
    </p:spTree>
    <p:custDataLst>
      <p:custData r:id="rId2"/>
    </p:custData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(big bar down)" type="title" preserve="1">
  <p:cSld name="Chapter 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dtRectangle 15 Id7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0" y="0"/>
            <a:ext cx="12198350" cy="4149725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gray">
          <a:xfrm>
            <a:off x="338138" y="4149090"/>
            <a:ext cx="11860211" cy="870014"/>
          </a:xfrm>
          <a:solidFill>
            <a:srgbClr val="879BAA"/>
          </a:solidFill>
        </p:spPr>
        <p:txBody>
          <a:bodyPr wrap="square" lIns="270000" tIns="144000" rIns="482400" bIns="108000" anchor="t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5"/>
            </p:custDataLst>
          </p:nvPr>
        </p:nvSpPr>
        <p:spPr bwMode="gray">
          <a:xfrm>
            <a:off x="338138" y="3756008"/>
            <a:ext cx="11860211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rIns="482400" bIns="36000" anchor="b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6" name="cdtText Box 101 Id6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dirty="0">
              <a:solidFill>
                <a:srgbClr val="990000"/>
              </a:solidFill>
            </a:endParaRPr>
          </a:p>
        </p:txBody>
      </p:sp>
      <p:pic>
        <p:nvPicPr>
          <p:cNvPr id="8" name="cdtPicture 7 Id8" descr="sie_logo_layer_petrol_rgb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275886" y="0"/>
            <a:ext cx="1439863" cy="804863"/>
          </a:xfrm>
          <a:prstGeom prst="rect">
            <a:avLst/>
          </a:prstGeom>
          <a:noFill/>
        </p:spPr>
      </p:pic>
    </p:spTree>
    <p:custDataLst>
      <p:custData r:id="rId2"/>
    </p:custData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(big bar up)" type="title" preserve="1">
  <p:cSld name="Chapter 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dtRectangle 15 Id7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0" y="0"/>
            <a:ext cx="12198350" cy="5162556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gray">
          <a:xfrm>
            <a:off x="338138" y="4287203"/>
            <a:ext cx="11860211" cy="870014"/>
          </a:xfrm>
          <a:solidFill>
            <a:srgbClr val="233746">
              <a:alpha val="65000"/>
            </a:srgbClr>
          </a:solidFill>
        </p:spPr>
        <p:txBody>
          <a:bodyPr wrap="square" lIns="270000" tIns="144000" rIns="482400" bIns="108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5"/>
            </p:custDataLst>
          </p:nvPr>
        </p:nvSpPr>
        <p:spPr bwMode="gray">
          <a:xfrm>
            <a:off x="338138" y="5157216"/>
            <a:ext cx="11860211" cy="393082"/>
          </a:xfrm>
          <a:solidFill>
            <a:srgbClr val="879BAA"/>
          </a:solidFill>
        </p:spPr>
        <p:txBody>
          <a:bodyPr wrap="square" lIns="270000" tIns="18000" rIns="482400" bIns="36000" anchor="t" anchorCtr="0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6" name="cdtText Box 101 Id6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dirty="0">
              <a:solidFill>
                <a:srgbClr val="990000"/>
              </a:solidFill>
            </a:endParaRPr>
          </a:p>
        </p:txBody>
      </p:sp>
      <p:pic>
        <p:nvPicPr>
          <p:cNvPr id="9" name="cdtPicture 7 Id9" descr="sie_logo_layer_petrol_rgb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275886" y="0"/>
            <a:ext cx="1439863" cy="804863"/>
          </a:xfrm>
          <a:prstGeom prst="rect">
            <a:avLst/>
          </a:prstGeom>
          <a:noFill/>
        </p:spPr>
      </p:pic>
    </p:spTree>
    <p:custDataLst>
      <p:custData r:id="rId2"/>
    </p:custData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preserve="1" userDrawn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dtRectangle 2 Id5"/>
          <p:cNvSpPr/>
          <p:nvPr userDrawn="1">
            <p:custDataLst>
              <p:tags r:id="rId3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6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smtClean="0"/>
              <a:t>Inhaltsverzeichnis / Kontakt durch Klicken bearbeiten</a:t>
            </a:r>
          </a:p>
          <a:p>
            <a:pPr lvl="1"/>
            <a:r>
              <a:rPr lang="en-US" smtClean="0"/>
              <a:t>Kapitel</a:t>
            </a:r>
          </a:p>
          <a:p>
            <a:pPr lvl="2"/>
            <a:r>
              <a:rPr lang="en-US" smtClean="0"/>
              <a:t>Aktives Kapitel</a:t>
            </a:r>
          </a:p>
          <a:p>
            <a:pPr lvl="3"/>
            <a:r>
              <a:rPr lang="en-US" smtClean="0"/>
              <a:t>Unterkapitel</a:t>
            </a:r>
          </a:p>
          <a:p>
            <a:pPr lvl="4"/>
            <a:r>
              <a:rPr lang="en-US" smtClean="0"/>
              <a:t>Aktives Unterkapitel</a:t>
            </a:r>
            <a:endParaRPr lang="en-US" dirty="0"/>
          </a:p>
        </p:txBody>
      </p:sp>
      <p:sp>
        <p:nvSpPr>
          <p:cNvPr id="2" name="cdtTitle 1 Id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11" name="cdtPicture Placeholder 10 Id11"/>
          <p:cNvSpPr>
            <a:spLocks noGrp="1"/>
          </p:cNvSpPr>
          <p:nvPr>
            <p:ph type="pic" sz="quarter" idx="13" hasCustomPrompt="1"/>
            <p:custDataLst>
              <p:tags r:id="rId6"/>
            </p:custDataLst>
          </p:nvPr>
        </p:nvSpPr>
        <p:spPr>
          <a:xfrm>
            <a:off x="0" y="1412875"/>
            <a:ext cx="4514977" cy="47529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7" name="cdtPicture 5 Id7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875"/>
            <a:ext cx="4514977" cy="4752975"/>
          </a:xfrm>
          <a:prstGeom prst="rect">
            <a:avLst/>
          </a:prstGeom>
        </p:spPr>
      </p:pic>
    </p:spTree>
    <p:custDataLst>
      <p:custData r:id="rId2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627063" y="1412875"/>
            <a:ext cx="3887913" cy="4752975"/>
          </a:xfrm>
        </p:spPr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 bwMode="auto">
          <a:xfrm>
            <a:off x="4658995" y="1412875"/>
            <a:ext cx="7539355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smtClean="0"/>
              <a:t>Inhaltsverzeichnis / Kontakt durch Klicken bearbeiten</a:t>
            </a:r>
          </a:p>
          <a:p>
            <a:pPr lvl="1"/>
            <a:r>
              <a:rPr lang="en-US" smtClean="0"/>
              <a:t>Kapitel</a:t>
            </a:r>
          </a:p>
          <a:p>
            <a:pPr lvl="2"/>
            <a:r>
              <a:rPr lang="en-US" smtClean="0"/>
              <a:t>Aktives Kapitel</a:t>
            </a:r>
          </a:p>
          <a:p>
            <a:pPr lvl="3"/>
            <a:r>
              <a:rPr lang="en-US" smtClean="0"/>
              <a:t>Unterkapitel</a:t>
            </a:r>
          </a:p>
          <a:p>
            <a:pPr lvl="4"/>
            <a:r>
              <a:rPr lang="en-US" smtClean="0"/>
              <a:t>Aktives Unterkapitel</a:t>
            </a:r>
            <a:endParaRPr lang="en-US" dirty="0"/>
          </a:p>
        </p:txBody>
      </p:sp>
    </p:spTree>
    <p:custDataLst>
      <p:custData r:id="rId2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9" Type="http://schemas.openxmlformats.org/officeDocument/2006/relationships/tags" Target="../tags/tag14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9.xml"/><Relationship Id="rId42" Type="http://schemas.openxmlformats.org/officeDocument/2006/relationships/tags" Target="../tags/tag17.xml"/><Relationship Id="rId47" Type="http://schemas.openxmlformats.org/officeDocument/2006/relationships/tags" Target="../tags/tag22.xml"/><Relationship Id="rId50" Type="http://schemas.openxmlformats.org/officeDocument/2006/relationships/tags" Target="../tags/tag25.xml"/><Relationship Id="rId55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8.xml"/><Relationship Id="rId38" Type="http://schemas.openxmlformats.org/officeDocument/2006/relationships/tags" Target="../tags/tag13.xml"/><Relationship Id="rId46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41" Type="http://schemas.openxmlformats.org/officeDocument/2006/relationships/tags" Target="../tags/tag16.xml"/><Relationship Id="rId54" Type="http://schemas.openxmlformats.org/officeDocument/2006/relationships/tags" Target="../tags/tag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7.xml"/><Relationship Id="rId37" Type="http://schemas.openxmlformats.org/officeDocument/2006/relationships/tags" Target="../tags/tag12.xml"/><Relationship Id="rId40" Type="http://schemas.openxmlformats.org/officeDocument/2006/relationships/tags" Target="../tags/tag15.xml"/><Relationship Id="rId45" Type="http://schemas.openxmlformats.org/officeDocument/2006/relationships/tags" Target="../tags/tag20.xml"/><Relationship Id="rId53" Type="http://schemas.openxmlformats.org/officeDocument/2006/relationships/tags" Target="../tags/tag28.xml"/><Relationship Id="rId58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36" Type="http://schemas.openxmlformats.org/officeDocument/2006/relationships/tags" Target="../tags/tag11.xml"/><Relationship Id="rId49" Type="http://schemas.openxmlformats.org/officeDocument/2006/relationships/tags" Target="../tags/tag24.xml"/><Relationship Id="rId57" Type="http://schemas.openxmlformats.org/officeDocument/2006/relationships/tags" Target="../tags/tag3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4" Type="http://schemas.openxmlformats.org/officeDocument/2006/relationships/tags" Target="../tags/tag19.xml"/><Relationship Id="rId52" Type="http://schemas.openxmlformats.org/officeDocument/2006/relationships/tags" Target="../tags/tag2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Relationship Id="rId35" Type="http://schemas.openxmlformats.org/officeDocument/2006/relationships/tags" Target="../tags/tag10.xml"/><Relationship Id="rId43" Type="http://schemas.openxmlformats.org/officeDocument/2006/relationships/tags" Target="../tags/tag18.xml"/><Relationship Id="rId48" Type="http://schemas.openxmlformats.org/officeDocument/2006/relationships/tags" Target="../tags/tag23.xml"/><Relationship Id="rId56" Type="http://schemas.openxmlformats.org/officeDocument/2006/relationships/tags" Target="../tags/tag31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6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dtRectangle 12 Id15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l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8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9"/>
            </p:custDataLst>
          </p:nvPr>
        </p:nvSpPr>
        <p:spPr bwMode="auto">
          <a:xfrm>
            <a:off x="627063" y="1412875"/>
            <a:ext cx="8208961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 smtClean="0"/>
          </a:p>
        </p:txBody>
      </p:sp>
      <p:pic>
        <p:nvPicPr>
          <p:cNvPr id="10" name="cdtPicture 10 Id10" descr="SIE_Logo_Layer_Petrol_RGB_A3_76mm.wmf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8"/>
          <a:stretch>
            <a:fillRect/>
          </a:stretch>
        </p:blipFill>
        <p:spPr>
          <a:xfrm>
            <a:off x="10275750" y="0"/>
            <a:ext cx="1440000" cy="806529"/>
          </a:xfrm>
          <a:prstGeom prst="rect">
            <a:avLst/>
          </a:prstGeom>
        </p:spPr>
      </p:pic>
      <p:sp>
        <p:nvSpPr>
          <p:cNvPr id="17" name="cdtTextBox 12 Id17"/>
          <p:cNvSpPr txBox="1"/>
          <p:nvPr>
            <p:custDataLst>
              <p:tags r:id="rId31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18" name="cdtTextBox 11 Id18"/>
          <p:cNvSpPr txBox="1"/>
          <p:nvPr>
            <p:custDataLst>
              <p:tags r:id="rId32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19" name="cdtTextBox 13 Id19"/>
          <p:cNvSpPr txBox="1"/>
          <p:nvPr>
            <p:custDataLst>
              <p:tags r:id="rId33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20" name="cdtText Box 101 Id2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dirty="0">
              <a:solidFill>
                <a:srgbClr val="990000"/>
              </a:solidFill>
            </a:endParaRPr>
          </a:p>
        </p:txBody>
      </p:sp>
      <p:cxnSp>
        <p:nvCxnSpPr>
          <p:cNvPr id="7" name="cdtMasterTags_CL1 Id7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dtMasterTags_CL2 Id9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dtMasterTags_CL3 Id11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dtMasterTags_CL4 Id12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dtMasterTags_CL5 Id13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dtMasterTags_CL6 Id14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47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48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49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50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51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52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53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54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55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56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57"/>
            </p:custDataLst>
          </p:nvPr>
        </p:nvCxnSpPr>
        <p:spPr bwMode="auto">
          <a:xfrm>
            <a:off x="0" y="0"/>
            <a:ext cx="1588" cy="1588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1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27237" y="6684963"/>
            <a:ext cx="1730375" cy="17303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/>
            </a:lvl1pPr>
          </a:lstStyle>
          <a:p>
            <a:fld id="{CDE3B36A-EBEB-43EA-9306-C960631A3597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35" name="Rectangle 1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767" y="6684963"/>
            <a:ext cx="9677400" cy="17303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/>
            </a:lvl1pPr>
          </a:lstStyle>
          <a:p>
            <a:r>
              <a:rPr lang="pl-PL" dirty="0" err="1"/>
              <a:t>Konferencija</a:t>
            </a:r>
            <a:r>
              <a:rPr lang="pl-PL" dirty="0"/>
              <a:t> “Dani </a:t>
            </a:r>
            <a:r>
              <a:rPr lang="pl-PL" dirty="0" err="1"/>
              <a:t>Industrije</a:t>
            </a:r>
            <a:r>
              <a:rPr lang="pl-PL" dirty="0"/>
              <a:t> 2015”</a:t>
            </a:r>
            <a:r>
              <a:rPr lang="en-US" dirty="0"/>
              <a:t> </a:t>
            </a:r>
            <a:r>
              <a:rPr lang="en-US" dirty="0" err="1"/>
              <a:t>Aranđelovac</a:t>
            </a:r>
            <a:endParaRPr lang="en-US" dirty="0"/>
          </a:p>
        </p:txBody>
      </p:sp>
      <p:sp>
        <p:nvSpPr>
          <p:cNvPr id="3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31812" y="6684963"/>
            <a:ext cx="1150938" cy="17303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/>
            </a:lvl1pPr>
          </a:lstStyle>
          <a:p>
            <a:r>
              <a:rPr lang="en-US"/>
              <a:t>Slajd </a:t>
            </a:r>
            <a:fld id="{BB36AA1D-B818-4309-A249-71673922D5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7" name="Text Box 133"/>
          <p:cNvSpPr txBox="1">
            <a:spLocks noChangeArrowheads="1"/>
          </p:cNvSpPr>
          <p:nvPr userDrawn="1"/>
        </p:nvSpPr>
        <p:spPr bwMode="auto">
          <a:xfrm>
            <a:off x="0" y="6196013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accent1"/>
                </a:solidFill>
              </a:rPr>
              <a:t>© Copyright Siemens d.o.o Beograd 201</a:t>
            </a:r>
            <a:r>
              <a:rPr lang="sr-Latn-RS" sz="1000" b="1" dirty="0">
                <a:solidFill>
                  <a:schemeClr val="accent1"/>
                </a:solidFill>
              </a:rPr>
              <a:t>5</a:t>
            </a:r>
            <a:r>
              <a:rPr lang="en-US" sz="1000" b="1" dirty="0">
                <a:solidFill>
                  <a:schemeClr val="accent1"/>
                </a:solidFill>
              </a:rPr>
              <a:t>  </a:t>
            </a:r>
            <a:r>
              <a:rPr lang="en-US" sz="1000" b="1" dirty="0" err="1">
                <a:solidFill>
                  <a:schemeClr val="accent1"/>
                </a:solidFill>
              </a:rPr>
              <a:t>Sva</a:t>
            </a:r>
            <a:r>
              <a:rPr lang="en-US" sz="1000" b="1" dirty="0">
                <a:solidFill>
                  <a:schemeClr val="accent1"/>
                </a:solidFill>
              </a:rPr>
              <a:t> </a:t>
            </a:r>
            <a:r>
              <a:rPr lang="en-US" sz="1000" b="1" dirty="0" err="1">
                <a:solidFill>
                  <a:schemeClr val="accent1"/>
                </a:solidFill>
              </a:rPr>
              <a:t>prava</a:t>
            </a:r>
            <a:r>
              <a:rPr lang="en-US" sz="1000" b="1" dirty="0">
                <a:solidFill>
                  <a:schemeClr val="accent1"/>
                </a:solidFill>
              </a:rPr>
              <a:t> </a:t>
            </a:r>
            <a:r>
              <a:rPr lang="en-US" sz="1000" b="1" dirty="0" err="1">
                <a:solidFill>
                  <a:schemeClr val="accent1"/>
                </a:solidFill>
              </a:rPr>
              <a:t>zadržana</a:t>
            </a:r>
            <a:r>
              <a:rPr lang="en-US" sz="1000" b="1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827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829" r:id="rId24"/>
    <p:sldLayoutId id="2147483830" r:id="rId25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gray">
          <a:xfrm>
            <a:off x="0" y="0"/>
            <a:ext cx="12198350" cy="1268678"/>
          </a:xfrm>
          <a:prstGeom prst="rect">
            <a:avLst/>
          </a:prstGeom>
          <a:solidFill>
            <a:srgbClr val="ADBEC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223" tIns="38111" rIns="76223" bIns="38111" anchor="ctr"/>
          <a:lstStyle/>
          <a:p>
            <a:endParaRPr lang="en-US"/>
          </a:p>
        </p:txBody>
      </p:sp>
      <p:sp>
        <p:nvSpPr>
          <p:cNvPr id="1027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8350" cy="126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3022" tIns="471550" rIns="2529220" bIns="27864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8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43" y="1412876"/>
            <a:ext cx="10946219" cy="474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6" name="Rectangle 1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66879" y="6597386"/>
            <a:ext cx="1442730" cy="144198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fld id="{F3D8E134-D0E1-415B-A4BF-C4D0EDB6D739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17" name="Rectangle 1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2855" y="6597386"/>
            <a:ext cx="8068700" cy="144198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</a:t>
            </a:r>
            <a:r>
              <a:rPr lang="pl-PL"/>
              <a:t>201</a:t>
            </a:r>
            <a:r>
              <a:rPr lang="en-US"/>
              <a:t>4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20042" y="6597386"/>
            <a:ext cx="959615" cy="144198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r>
              <a:rPr lang="en-US"/>
              <a:t>Slajd </a:t>
            </a:r>
            <a:fld id="{5639C88F-94FA-49B0-8F83-498454BCC4E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10" descr="SIE_Logo_Layer_Petrol_RGB_A3_76mm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301624" y="0"/>
            <a:ext cx="132095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33"/>
          <p:cNvSpPr txBox="1">
            <a:spLocks noChangeArrowheads="1"/>
          </p:cNvSpPr>
          <p:nvPr userDrawn="1"/>
        </p:nvSpPr>
        <p:spPr bwMode="auto">
          <a:xfrm>
            <a:off x="276635" y="6189929"/>
            <a:ext cx="7623969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0138" tIns="120037" rIns="1770542" bIns="0" anchor="ctr"/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accent1"/>
                </a:solidFill>
              </a:rPr>
              <a:t>© Copyright Siemens d.o.o Beograd 2014  </a:t>
            </a:r>
            <a:r>
              <a:rPr lang="en-US" sz="800" b="1" dirty="0" err="1">
                <a:solidFill>
                  <a:schemeClr val="accent1"/>
                </a:solidFill>
              </a:rPr>
              <a:t>Sva</a:t>
            </a:r>
            <a:r>
              <a:rPr lang="en-US" sz="800" b="1" dirty="0">
                <a:solidFill>
                  <a:schemeClr val="accent1"/>
                </a:solidFill>
              </a:rPr>
              <a:t> </a:t>
            </a:r>
            <a:r>
              <a:rPr lang="en-US" sz="800" b="1" dirty="0" err="1">
                <a:solidFill>
                  <a:schemeClr val="accent1"/>
                </a:solidFill>
              </a:rPr>
              <a:t>prava</a:t>
            </a:r>
            <a:r>
              <a:rPr lang="en-US" sz="800" b="1" dirty="0">
                <a:solidFill>
                  <a:schemeClr val="accent1"/>
                </a:solidFill>
              </a:rPr>
              <a:t> </a:t>
            </a:r>
            <a:r>
              <a:rPr lang="en-US" sz="800" b="1" dirty="0" err="1">
                <a:solidFill>
                  <a:schemeClr val="accent1"/>
                </a:solidFill>
              </a:rPr>
              <a:t>zadržana</a:t>
            </a:r>
            <a:r>
              <a:rPr lang="en-US" sz="800" b="1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/>
  <p:txStyles>
    <p:titleStyle>
      <a:lvl1pPr algn="l" defTabSz="1089094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89094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defTabSz="1089094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defTabSz="1089094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defTabSz="1089094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381117" algn="l" defTabSz="1089094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762234" algn="l" defTabSz="1089094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143351" algn="l" defTabSz="1089094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524468" algn="l" defTabSz="1089094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algn="l" defTabSz="1089094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13055" indent="-211731" algn="l" defTabSz="1089094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2pPr>
      <a:lvl3pPr marL="427433" indent="-211731" algn="l" defTabSz="1089094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640488" indent="-211731" algn="l" defTabSz="1089094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854867" indent="-211731" algn="l" defTabSz="1089094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5pPr>
      <a:lvl6pPr marL="1235984" indent="-211731" algn="l" defTabSz="1089094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6pPr>
      <a:lvl7pPr marL="1617099" indent="-211731" algn="l" defTabSz="1089094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7pPr>
      <a:lvl8pPr marL="1998216" indent="-211731" algn="l" defTabSz="1089094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8pPr>
      <a:lvl9pPr marL="2379333" indent="-211731" algn="l" defTabSz="1089094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22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117" algn="l" defTabSz="7622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234" algn="l" defTabSz="7622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351" algn="l" defTabSz="7622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468" algn="l" defTabSz="7622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585" algn="l" defTabSz="7622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702" algn="l" defTabSz="7622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817" algn="l" defTabSz="7622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934" algn="l" defTabSz="7622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gray">
          <a:xfrm>
            <a:off x="0" y="0"/>
            <a:ext cx="12198350" cy="1268678"/>
          </a:xfrm>
          <a:prstGeom prst="rect">
            <a:avLst/>
          </a:prstGeom>
          <a:solidFill>
            <a:srgbClr val="ADBEC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6224" tIns="38112" rIns="76224" bIns="38112" anchor="ctr"/>
          <a:lstStyle/>
          <a:p>
            <a:endParaRPr lang="en-US"/>
          </a:p>
        </p:txBody>
      </p:sp>
      <p:sp>
        <p:nvSpPr>
          <p:cNvPr id="1027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8350" cy="126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3031" tIns="471556" rIns="2529254" bIns="27864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8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42" y="1412875"/>
            <a:ext cx="10946219" cy="474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6" name="Rectangle 1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66879" y="6597386"/>
            <a:ext cx="1442730" cy="144198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fld id="{F3D8E134-D0E1-415B-A4BF-C4D0EDB6D739}" type="datetime4">
              <a:rPr lang="sr-Latn-CS"/>
              <a:pPr/>
              <a:t>31. maj 2016</a:t>
            </a:fld>
            <a:endParaRPr lang="en-US"/>
          </a:p>
        </p:txBody>
      </p:sp>
      <p:sp>
        <p:nvSpPr>
          <p:cNvPr id="17" name="Rectangle 1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2855" y="6597386"/>
            <a:ext cx="8068700" cy="144198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pPr>
              <a:defRPr/>
            </a:pPr>
            <a:r>
              <a:rPr lang="pl-PL"/>
              <a:t>Konferencija “Dani Industrije”</a:t>
            </a:r>
            <a:r>
              <a:rPr lang="en-US"/>
              <a:t> Subotica </a:t>
            </a:r>
            <a:r>
              <a:rPr lang="pl-PL"/>
              <a:t>201</a:t>
            </a:r>
            <a:r>
              <a:rPr lang="en-US"/>
              <a:t>4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20041" y="6597386"/>
            <a:ext cx="959615" cy="144198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r>
              <a:rPr lang="en-US"/>
              <a:t>Slajd </a:t>
            </a:r>
            <a:fld id="{5639C88F-94FA-49B0-8F83-498454BCC4E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10" descr="SIE_Logo_Layer_Petrol_RGB_A3_76mm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301624" y="0"/>
            <a:ext cx="132095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33"/>
          <p:cNvSpPr txBox="1">
            <a:spLocks noChangeArrowheads="1"/>
          </p:cNvSpPr>
          <p:nvPr userDrawn="1"/>
        </p:nvSpPr>
        <p:spPr bwMode="auto">
          <a:xfrm>
            <a:off x="276634" y="6189928"/>
            <a:ext cx="7623969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0144" tIns="120038" rIns="1770566" bIns="0" anchor="ctr"/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accent1"/>
                </a:solidFill>
              </a:rPr>
              <a:t>© Copyright Siemens d.o.o Beograd 2014  </a:t>
            </a:r>
            <a:r>
              <a:rPr lang="en-US" sz="800" b="1" dirty="0" err="1">
                <a:solidFill>
                  <a:schemeClr val="accent1"/>
                </a:solidFill>
              </a:rPr>
              <a:t>Sva</a:t>
            </a:r>
            <a:r>
              <a:rPr lang="en-US" sz="800" b="1" dirty="0">
                <a:solidFill>
                  <a:schemeClr val="accent1"/>
                </a:solidFill>
              </a:rPr>
              <a:t> </a:t>
            </a:r>
            <a:r>
              <a:rPr lang="en-US" sz="800" b="1" dirty="0" err="1">
                <a:solidFill>
                  <a:schemeClr val="accent1"/>
                </a:solidFill>
              </a:rPr>
              <a:t>prava</a:t>
            </a:r>
            <a:r>
              <a:rPr lang="en-US" sz="800" b="1" dirty="0">
                <a:solidFill>
                  <a:schemeClr val="accent1"/>
                </a:solidFill>
              </a:rPr>
              <a:t> </a:t>
            </a:r>
            <a:r>
              <a:rPr lang="en-US" sz="800" b="1" dirty="0" err="1">
                <a:solidFill>
                  <a:schemeClr val="accent1"/>
                </a:solidFill>
              </a:rPr>
              <a:t>zadržana</a:t>
            </a:r>
            <a:r>
              <a:rPr lang="en-US" sz="800" b="1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hdr="0"/>
  <p:txStyles>
    <p:titleStyle>
      <a:lvl1pPr algn="l" defTabSz="1089109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89109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defTabSz="1089109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defTabSz="1089109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defTabSz="1089109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381122" algn="l" defTabSz="1089109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762244" algn="l" defTabSz="1089109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143366" algn="l" defTabSz="1089109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524488" algn="l" defTabSz="1089109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algn="l" defTabSz="1089109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13058" indent="-211734" algn="l" defTabSz="1089109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2pPr>
      <a:lvl3pPr marL="427439" indent="-211734" algn="l" defTabSz="1089109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640497" indent="-211734" algn="l" defTabSz="1089109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854878" indent="-211734" algn="l" defTabSz="1089109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5pPr>
      <a:lvl6pPr marL="1236000" indent="-211734" algn="l" defTabSz="1089109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6pPr>
      <a:lvl7pPr marL="1617121" indent="-211734" algn="l" defTabSz="1089109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7pPr>
      <a:lvl8pPr marL="1998243" indent="-211734" algn="l" defTabSz="1089109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8pPr>
      <a:lvl9pPr marL="2379365" indent="-211734" algn="l" defTabSz="1089109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122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244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366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488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610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732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853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975" algn="l" defTabSz="7622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1.xml"/><Relationship Id="rId1" Type="http://schemas.openxmlformats.org/officeDocument/2006/relationships/themeOverride" Target="../theme/themeOverride25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hemeOverride" Target="../theme/themeOverride26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9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8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3" Type="http://schemas.openxmlformats.org/officeDocument/2006/relationships/tags" Target="../tags/tag138.xml"/><Relationship Id="rId21" Type="http://schemas.openxmlformats.org/officeDocument/2006/relationships/tags" Target="../tags/tag156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1" Type="http://schemas.openxmlformats.org/officeDocument/2006/relationships/vmlDrawing" Target="../drawings/vmlDrawing2.v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oleObject" Target="../embeddings/oleObject2.bin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notesSlide" Target="../notesSlides/notesSlide4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chart" Target="../charts/chart1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9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slideLayout" Target="../slideLayouts/slideLayout11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1" Type="http://schemas.openxmlformats.org/officeDocument/2006/relationships/vmlDrawing" Target="../drawings/vmlDrawing4.v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10" Type="http://schemas.openxmlformats.org/officeDocument/2006/relationships/tags" Target="../tags/tag168.xml"/><Relationship Id="rId19" Type="http://schemas.openxmlformats.org/officeDocument/2006/relationships/oleObject" Target="../embeddings/oleObject4.bin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2" Type="http://schemas.openxmlformats.org/officeDocument/2006/relationships/tags" Target="../tags/tag176.xml"/><Relationship Id="rId16" Type="http://schemas.openxmlformats.org/officeDocument/2006/relationships/notesSlide" Target="../notesSlides/notesSlide8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8137" y="4149090"/>
            <a:ext cx="11860211" cy="870014"/>
          </a:xfrm>
        </p:spPr>
        <p:txBody>
          <a:bodyPr>
            <a:spAutoFit/>
          </a:bodyPr>
          <a:lstStyle/>
          <a:p>
            <a:r>
              <a:rPr lang="es-ES" dirty="0" err="1"/>
              <a:t>Energetski</a:t>
            </a:r>
            <a:r>
              <a:rPr lang="es-ES" dirty="0"/>
              <a:t> </a:t>
            </a:r>
            <a:r>
              <a:rPr lang="es-ES" dirty="0" err="1"/>
              <a:t>efikasni</a:t>
            </a:r>
            <a:r>
              <a:rPr lang="es-ES" dirty="0"/>
              <a:t> </a:t>
            </a:r>
            <a:r>
              <a:rPr lang="es-ES" dirty="0" err="1"/>
              <a:t>pogonski</a:t>
            </a:r>
            <a:r>
              <a:rPr lang="es-ES" dirty="0"/>
              <a:t> </a:t>
            </a:r>
            <a:r>
              <a:rPr lang="es-ES" dirty="0" err="1" smtClean="0"/>
              <a:t>sistemi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8137" y="3756008"/>
            <a:ext cx="11860211" cy="393082"/>
          </a:xfrm>
        </p:spPr>
        <p:txBody>
          <a:bodyPr>
            <a:noAutofit/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1975795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b="1" dirty="0" smtClean="0"/>
              <a:t>Marko </a:t>
            </a:r>
            <a:r>
              <a:rPr lang="de-DE" b="1" dirty="0" err="1" smtClean="0"/>
              <a:t>Nikoli</a:t>
            </a:r>
            <a:r>
              <a:rPr lang="sr-Latn-RS" b="1" dirty="0" smtClean="0"/>
              <a:t>ć</a:t>
            </a:r>
            <a:endParaRPr lang="de-DE" b="1" dirty="0" smtClean="0"/>
          </a:p>
          <a:p>
            <a:endParaRPr lang="de-DE" dirty="0" smtClean="0"/>
          </a:p>
          <a:p>
            <a:r>
              <a:rPr lang="sr-Latn-RS" dirty="0" smtClean="0"/>
              <a:t>Radoja Dakića 7</a:t>
            </a:r>
            <a:endParaRPr lang="de-DE" dirty="0" smtClean="0"/>
          </a:p>
          <a:p>
            <a:r>
              <a:rPr lang="sr-Latn-RS" dirty="0" smtClean="0"/>
              <a:t>11080 Beograd</a:t>
            </a:r>
            <a:endParaRPr lang="de-DE" dirty="0" smtClean="0"/>
          </a:p>
          <a:p>
            <a:r>
              <a:rPr lang="sr-Latn-RS" dirty="0" smtClean="0"/>
              <a:t>Tel</a:t>
            </a:r>
            <a:r>
              <a:rPr lang="de-DE" dirty="0" smtClean="0"/>
              <a:t>: +</a:t>
            </a:r>
            <a:r>
              <a:rPr lang="sr-Latn-RS" dirty="0" smtClean="0"/>
              <a:t>381 11 2096 301</a:t>
            </a:r>
            <a:endParaRPr lang="de-DE" dirty="0" smtClean="0"/>
          </a:p>
          <a:p>
            <a:r>
              <a:rPr lang="de-DE" dirty="0" smtClean="0"/>
              <a:t>E-Mail: </a:t>
            </a:r>
            <a:r>
              <a:rPr lang="sr-Latn-RS" dirty="0" smtClean="0"/>
              <a:t>marko.nikolic</a:t>
            </a:r>
            <a:r>
              <a:rPr lang="de-DE" dirty="0" smtClean="0"/>
              <a:t>@</a:t>
            </a:r>
            <a:r>
              <a:rPr lang="de-DE" dirty="0" err="1" smtClean="0"/>
              <a:t>siemens.com</a:t>
            </a:r>
            <a:endParaRPr lang="de-DE" dirty="0" smtClean="0"/>
          </a:p>
        </p:txBody>
      </p:sp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sr-Latn-RS" dirty="0" smtClean="0"/>
              <a:t>Hvala na pažnji!</a:t>
            </a:r>
            <a:endParaRPr lang="de-DE" dirty="0" smtClean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cdtTextBox 4 Id5"/>
          <p:cNvSpPr txBox="1"/>
          <p:nvPr>
            <p:custDataLst>
              <p:tags r:id="rId5"/>
            </p:custDataLst>
          </p:nvPr>
        </p:nvSpPr>
        <p:spPr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r-Latn-RS" b="1" dirty="0" smtClean="0">
                <a:solidFill>
                  <a:srgbClr val="000000"/>
                </a:solidFill>
              </a:rPr>
              <a:t>www.</a:t>
            </a:r>
            <a:r>
              <a:rPr lang="de-DE" b="1" dirty="0" err="1" smtClean="0">
                <a:solidFill>
                  <a:srgbClr val="000000"/>
                </a:solidFill>
              </a:rPr>
              <a:t>siemens</a:t>
            </a:r>
            <a:r>
              <a:rPr lang="de-DE" b="1" dirty="0" smtClean="0">
                <a:solidFill>
                  <a:srgbClr val="000000"/>
                </a:solidFill>
              </a:rPr>
              <a:t>.</a:t>
            </a:r>
            <a:r>
              <a:rPr lang="sr-Latn-RS" b="1" smtClean="0">
                <a:solidFill>
                  <a:srgbClr val="000000"/>
                </a:solidFill>
              </a:rPr>
              <a:t>rs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3" name="cdtTextBox 2 Id3"/>
          <p:cNvSpPr txBox="1"/>
          <p:nvPr>
            <p:custDataLst>
              <p:tags r:id="rId6"/>
            </p:custDataLst>
          </p:nvPr>
        </p:nvSpPr>
        <p:spPr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600" dirty="0" smtClean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7"/>
            </p:custDataLst>
          </p:nvPr>
        </p:nvSpPr>
        <p:spPr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600" dirty="0" smtClean="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81105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42151" y="6245225"/>
            <a:ext cx="2846282" cy="476250"/>
          </a:xfrm>
          <a:prstGeom prst="rect">
            <a:avLst/>
          </a:prstGeom>
        </p:spPr>
        <p:txBody>
          <a:bodyPr/>
          <a:lstStyle/>
          <a:p>
            <a:pPr algn="r"/>
            <a:endParaRPr lang="sr-Latn-CS">
              <a:solidFill>
                <a:schemeClr val="tx1"/>
              </a:solidFill>
            </a:endParaRPr>
          </a:p>
          <a:p>
            <a:fld id="{415030A6-CA38-4867-B7CA-217179D5DC0B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dirty="0" err="1"/>
              <a:t>Upravljanje</a:t>
            </a:r>
            <a:r>
              <a:rPr lang="de-DE" dirty="0"/>
              <a:t> </a:t>
            </a:r>
            <a:r>
              <a:rPr lang="de-DE" dirty="0" err="1"/>
              <a:t>potro</a:t>
            </a:r>
            <a:r>
              <a:rPr lang="hr-HR" dirty="0" err="1"/>
              <a:t>šnjom</a:t>
            </a:r>
            <a:r>
              <a:rPr lang="hr-HR" dirty="0"/>
              <a:t> energije za industrijske objekte</a:t>
            </a:r>
            <a:endParaRPr lang="en-US" dirty="0"/>
          </a:p>
        </p:txBody>
      </p:sp>
      <p:grpSp>
        <p:nvGrpSpPr>
          <p:cNvPr id="6" name="Organization Chart 2"/>
          <p:cNvGrpSpPr>
            <a:grpSpLocks noChangeAspect="1"/>
          </p:cNvGrpSpPr>
          <p:nvPr/>
        </p:nvGrpSpPr>
        <p:grpSpPr bwMode="auto">
          <a:xfrm>
            <a:off x="199071" y="1285373"/>
            <a:ext cx="11738795" cy="5389747"/>
            <a:chOff x="340" y="1002"/>
            <a:chExt cx="3024" cy="3310"/>
          </a:xfr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470020" name="_s470020"/>
            <p:cNvCxnSpPr>
              <a:cxnSpLocks noChangeShapeType="1"/>
              <a:stCxn id="33" idx="3"/>
              <a:endCxn id="26" idx="2"/>
            </p:cNvCxnSpPr>
            <p:nvPr/>
          </p:nvCxnSpPr>
          <p:spPr bwMode="auto">
            <a:xfrm flipV="1">
              <a:off x="2788" y="1721"/>
              <a:ext cx="144" cy="2016"/>
            </a:xfrm>
            <a:prstGeom prst="bentConnector2">
              <a:avLst/>
            </a:prstGeom>
            <a:grpFill/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</p:cxnSp>
        <p:cxnSp>
          <p:nvCxnSpPr>
            <p:cNvPr id="470021" name="_s470021"/>
            <p:cNvCxnSpPr>
              <a:cxnSpLocks noChangeShapeType="1"/>
              <a:stCxn id="32" idx="1"/>
              <a:endCxn id="21" idx="2"/>
            </p:cNvCxnSpPr>
            <p:nvPr/>
          </p:nvCxnSpPr>
          <p:spPr bwMode="auto">
            <a:xfrm rot="10800000">
              <a:off x="772" y="1722"/>
              <a:ext cx="144" cy="2446"/>
            </a:xfrm>
            <a:prstGeom prst="bentConnector2">
              <a:avLst/>
            </a:prstGeom>
            <a:grpFill/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</p:cxnSp>
        <p:cxnSp>
          <p:nvCxnSpPr>
            <p:cNvPr id="470022" name="_s470022"/>
            <p:cNvCxnSpPr>
              <a:cxnSpLocks noChangeShapeType="1"/>
              <a:stCxn id="31" idx="1"/>
              <a:endCxn id="21" idx="2"/>
            </p:cNvCxnSpPr>
            <p:nvPr/>
          </p:nvCxnSpPr>
          <p:spPr bwMode="auto">
            <a:xfrm rot="10800000">
              <a:off x="772" y="1722"/>
              <a:ext cx="144" cy="2015"/>
            </a:xfrm>
            <a:prstGeom prst="bentConnector2">
              <a:avLst/>
            </a:prstGeom>
            <a:grpFill/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</p:cxnSp>
        <p:cxnSp>
          <p:nvCxnSpPr>
            <p:cNvPr id="470023" name="_s470023"/>
            <p:cNvCxnSpPr>
              <a:cxnSpLocks noChangeShapeType="1"/>
              <a:stCxn id="30" idx="3"/>
              <a:endCxn id="26" idx="2"/>
            </p:cNvCxnSpPr>
            <p:nvPr/>
          </p:nvCxnSpPr>
          <p:spPr bwMode="auto">
            <a:xfrm flipV="1">
              <a:off x="2788" y="1721"/>
              <a:ext cx="144" cy="1585"/>
            </a:xfrm>
            <a:prstGeom prst="bentConnector2">
              <a:avLst/>
            </a:prstGeom>
            <a:grpFill/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</p:cxnSp>
        <p:cxnSp>
          <p:nvCxnSpPr>
            <p:cNvPr id="470024" name="_s470024"/>
            <p:cNvCxnSpPr>
              <a:cxnSpLocks noChangeShapeType="1"/>
              <a:stCxn id="26" idx="0"/>
              <a:endCxn id="20" idx="2"/>
            </p:cNvCxnSpPr>
            <p:nvPr/>
          </p:nvCxnSpPr>
          <p:spPr bwMode="auto">
            <a:xfrm rot="5400000" flipH="1">
              <a:off x="2320" y="823"/>
              <a:ext cx="143" cy="1080"/>
            </a:xfrm>
            <a:prstGeom prst="bentConnector3">
              <a:avLst>
                <a:gd name="adj1" fmla="val 50000"/>
              </a:avLst>
            </a:prstGeom>
            <a:grpFill/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</p:cxnSp>
        <p:cxnSp>
          <p:nvCxnSpPr>
            <p:cNvPr id="470025" name="_s470025"/>
            <p:cNvCxnSpPr>
              <a:cxnSpLocks noChangeShapeType="1"/>
              <a:stCxn id="29" idx="3"/>
              <a:endCxn id="26" idx="2"/>
            </p:cNvCxnSpPr>
            <p:nvPr/>
          </p:nvCxnSpPr>
          <p:spPr bwMode="auto">
            <a:xfrm flipV="1">
              <a:off x="2788" y="1721"/>
              <a:ext cx="144" cy="1153"/>
            </a:xfrm>
            <a:prstGeom prst="bentConnector2">
              <a:avLst/>
            </a:prstGeom>
            <a:grpFill/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</p:cxnSp>
        <p:cxnSp>
          <p:nvCxnSpPr>
            <p:cNvPr id="470026" name="_s470026"/>
            <p:cNvCxnSpPr>
              <a:cxnSpLocks noChangeShapeType="1"/>
              <a:stCxn id="28" idx="3"/>
              <a:endCxn id="26" idx="2"/>
            </p:cNvCxnSpPr>
            <p:nvPr/>
          </p:nvCxnSpPr>
          <p:spPr bwMode="auto">
            <a:xfrm flipV="1">
              <a:off x="2788" y="1721"/>
              <a:ext cx="144" cy="720"/>
            </a:xfrm>
            <a:prstGeom prst="bentConnector2">
              <a:avLst/>
            </a:prstGeom>
            <a:grpFill/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</p:cxnSp>
        <p:cxnSp>
          <p:nvCxnSpPr>
            <p:cNvPr id="470027" name="_s470027"/>
            <p:cNvCxnSpPr>
              <a:cxnSpLocks noChangeShapeType="1"/>
              <a:stCxn id="27" idx="3"/>
              <a:endCxn id="26" idx="2"/>
            </p:cNvCxnSpPr>
            <p:nvPr/>
          </p:nvCxnSpPr>
          <p:spPr bwMode="auto">
            <a:xfrm flipV="1">
              <a:off x="2788" y="1721"/>
              <a:ext cx="144" cy="289"/>
            </a:xfrm>
            <a:prstGeom prst="bentConnector2">
              <a:avLst/>
            </a:prstGeom>
            <a:grpFill/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</p:cxnSp>
        <p:cxnSp>
          <p:nvCxnSpPr>
            <p:cNvPr id="470028" name="_s470028"/>
            <p:cNvCxnSpPr>
              <a:cxnSpLocks noChangeShapeType="1"/>
              <a:stCxn id="21" idx="0"/>
              <a:endCxn id="20" idx="2"/>
            </p:cNvCxnSpPr>
            <p:nvPr/>
          </p:nvCxnSpPr>
          <p:spPr bwMode="auto">
            <a:xfrm rot="16200000">
              <a:off x="1240" y="823"/>
              <a:ext cx="143" cy="1080"/>
            </a:xfrm>
            <a:prstGeom prst="bentConnector3">
              <a:avLst>
                <a:gd name="adj1" fmla="val 50000"/>
              </a:avLst>
            </a:prstGeom>
            <a:grpFill/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</p:cxnSp>
        <p:cxnSp>
          <p:nvCxnSpPr>
            <p:cNvPr id="470029" name="_s470029"/>
            <p:cNvCxnSpPr>
              <a:cxnSpLocks noChangeShapeType="1"/>
              <a:stCxn id="25" idx="1"/>
              <a:endCxn id="21" idx="2"/>
            </p:cNvCxnSpPr>
            <p:nvPr/>
          </p:nvCxnSpPr>
          <p:spPr bwMode="auto">
            <a:xfrm rot="10800000">
              <a:off x="772" y="1722"/>
              <a:ext cx="144" cy="1584"/>
            </a:xfrm>
            <a:prstGeom prst="bentConnector2">
              <a:avLst/>
            </a:prstGeom>
            <a:grpFill/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</p:cxnSp>
        <p:cxnSp>
          <p:nvCxnSpPr>
            <p:cNvPr id="470030" name="_s470030"/>
            <p:cNvCxnSpPr>
              <a:cxnSpLocks noChangeShapeType="1"/>
              <a:stCxn id="24" idx="1"/>
              <a:endCxn id="21" idx="2"/>
            </p:cNvCxnSpPr>
            <p:nvPr/>
          </p:nvCxnSpPr>
          <p:spPr bwMode="auto">
            <a:xfrm rot="10800000">
              <a:off x="772" y="1722"/>
              <a:ext cx="144" cy="1153"/>
            </a:xfrm>
            <a:prstGeom prst="bentConnector2">
              <a:avLst/>
            </a:prstGeom>
            <a:grpFill/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</p:cxnSp>
        <p:cxnSp>
          <p:nvCxnSpPr>
            <p:cNvPr id="470031" name="_s470031"/>
            <p:cNvCxnSpPr>
              <a:cxnSpLocks noChangeShapeType="1"/>
              <a:stCxn id="23" idx="1"/>
              <a:endCxn id="21" idx="2"/>
            </p:cNvCxnSpPr>
            <p:nvPr/>
          </p:nvCxnSpPr>
          <p:spPr bwMode="auto">
            <a:xfrm rot="10800000">
              <a:off x="772" y="1722"/>
              <a:ext cx="144" cy="721"/>
            </a:xfrm>
            <a:prstGeom prst="bentConnector2">
              <a:avLst/>
            </a:prstGeom>
            <a:grpFill/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</p:cxnSp>
        <p:cxnSp>
          <p:nvCxnSpPr>
            <p:cNvPr id="470032" name="_s470032"/>
            <p:cNvCxnSpPr>
              <a:cxnSpLocks noChangeShapeType="1"/>
              <a:stCxn id="22" idx="1"/>
              <a:endCxn id="21" idx="2"/>
            </p:cNvCxnSpPr>
            <p:nvPr/>
          </p:nvCxnSpPr>
          <p:spPr bwMode="auto">
            <a:xfrm rot="10800000">
              <a:off x="772" y="1722"/>
              <a:ext cx="144" cy="288"/>
            </a:xfrm>
            <a:prstGeom prst="bentConnector2">
              <a:avLst/>
            </a:prstGeom>
            <a:grpFill/>
            <a:ln w="285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</p:cxnSp>
        <p:sp>
          <p:nvSpPr>
            <p:cNvPr id="20" name="_s470033"/>
            <p:cNvSpPr>
              <a:spLocks noChangeArrowheads="1"/>
            </p:cNvSpPr>
            <p:nvPr/>
          </p:nvSpPr>
          <p:spPr bwMode="auto">
            <a:xfrm>
              <a:off x="1420" y="1002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Upravljanje troškovima energije</a:t>
              </a:r>
            </a:p>
          </p:txBody>
        </p:sp>
        <p:sp>
          <p:nvSpPr>
            <p:cNvPr id="21" name="_s470034"/>
            <p:cNvSpPr>
              <a:spLocks noChangeArrowheads="1"/>
            </p:cNvSpPr>
            <p:nvPr/>
          </p:nvSpPr>
          <p:spPr bwMode="auto">
            <a:xfrm>
              <a:off x="340" y="1434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Ušteda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troškova energije</a:t>
              </a:r>
            </a:p>
          </p:txBody>
        </p:sp>
        <p:sp>
          <p:nvSpPr>
            <p:cNvPr id="22" name="_s470035"/>
            <p:cNvSpPr>
              <a:spLocks noChangeArrowheads="1"/>
            </p:cNvSpPr>
            <p:nvPr/>
          </p:nvSpPr>
          <p:spPr bwMode="auto">
            <a:xfrm>
              <a:off x="916" y="1866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Kompenzacija reaktivne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energije</a:t>
              </a:r>
            </a:p>
          </p:txBody>
        </p:sp>
        <p:sp>
          <p:nvSpPr>
            <p:cNvPr id="23" name="_s470036"/>
            <p:cNvSpPr>
              <a:spLocks noChangeArrowheads="1"/>
            </p:cNvSpPr>
            <p:nvPr/>
          </p:nvSpPr>
          <p:spPr bwMode="auto">
            <a:xfrm>
              <a:off x="916" y="2298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Kreiranje </a:t>
              </a:r>
              <a:r>
                <a:rPr kumimoji="0" lang="hr-HR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transparentnisti</a:t>
              </a: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u potrošnji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Merenje</a:t>
              </a: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, praćenje i analiza</a:t>
              </a:r>
            </a:p>
          </p:txBody>
        </p:sp>
        <p:sp>
          <p:nvSpPr>
            <p:cNvPr id="24" name="_s470037"/>
            <p:cNvSpPr>
              <a:spLocks noChangeArrowheads="1"/>
            </p:cNvSpPr>
            <p:nvPr/>
          </p:nvSpPr>
          <p:spPr bwMode="auto">
            <a:xfrm>
              <a:off x="916" y="2730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Kreiranje liste prioriteta 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balansiranje potrošnje</a:t>
              </a:r>
            </a:p>
          </p:txBody>
        </p:sp>
        <p:sp>
          <p:nvSpPr>
            <p:cNvPr id="25" name="_s470038"/>
            <p:cNvSpPr>
              <a:spLocks noChangeArrowheads="1"/>
            </p:cNvSpPr>
            <p:nvPr/>
          </p:nvSpPr>
          <p:spPr bwMode="auto">
            <a:xfrm>
              <a:off x="916" y="3162"/>
              <a:ext cx="864" cy="287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Plan rada</a:t>
              </a:r>
            </a:p>
          </p:txBody>
        </p:sp>
        <p:sp>
          <p:nvSpPr>
            <p:cNvPr id="26" name="_s470039"/>
            <p:cNvSpPr>
              <a:spLocks noChangeArrowheads="1"/>
            </p:cNvSpPr>
            <p:nvPr/>
          </p:nvSpPr>
          <p:spPr bwMode="auto">
            <a:xfrm>
              <a:off x="2500" y="1434"/>
              <a:ext cx="864" cy="287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Uštede troškova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proizvodnje</a:t>
              </a:r>
            </a:p>
          </p:txBody>
        </p:sp>
        <p:sp>
          <p:nvSpPr>
            <p:cNvPr id="27" name="_s470040"/>
            <p:cNvSpPr>
              <a:spLocks noChangeArrowheads="1"/>
            </p:cNvSpPr>
            <p:nvPr/>
          </p:nvSpPr>
          <p:spPr bwMode="auto">
            <a:xfrm>
              <a:off x="1924" y="1866"/>
              <a:ext cx="864" cy="287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Zamena energenata</a:t>
              </a:r>
            </a:p>
          </p:txBody>
        </p:sp>
        <p:sp>
          <p:nvSpPr>
            <p:cNvPr id="28" name="_s470041"/>
            <p:cNvSpPr>
              <a:spLocks noChangeArrowheads="1"/>
            </p:cNvSpPr>
            <p:nvPr/>
          </p:nvSpPr>
          <p:spPr bwMode="auto">
            <a:xfrm>
              <a:off x="1924" y="2298"/>
              <a:ext cx="864" cy="287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Organizacione mere</a:t>
              </a:r>
            </a:p>
          </p:txBody>
        </p:sp>
        <p:sp>
          <p:nvSpPr>
            <p:cNvPr id="29" name="_s470042"/>
            <p:cNvSpPr>
              <a:spLocks noChangeArrowheads="1"/>
            </p:cNvSpPr>
            <p:nvPr/>
          </p:nvSpPr>
          <p:spPr bwMode="auto">
            <a:xfrm>
              <a:off x="1924" y="2730"/>
              <a:ext cx="864" cy="287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Promene ponašanja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osoblja</a:t>
              </a:r>
            </a:p>
          </p:txBody>
        </p:sp>
        <p:sp>
          <p:nvSpPr>
            <p:cNvPr id="30" name="_s470043"/>
            <p:cNvSpPr>
              <a:spLocks noChangeArrowheads="1"/>
            </p:cNvSpPr>
            <p:nvPr/>
          </p:nvSpPr>
          <p:spPr bwMode="auto">
            <a:xfrm>
              <a:off x="1924" y="3162"/>
              <a:ext cx="864" cy="287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Tehničke mere</a:t>
              </a:r>
            </a:p>
          </p:txBody>
        </p:sp>
        <p:sp>
          <p:nvSpPr>
            <p:cNvPr id="31" name="_s470044"/>
            <p:cNvSpPr>
              <a:spLocks noChangeArrowheads="1"/>
            </p:cNvSpPr>
            <p:nvPr/>
          </p:nvSpPr>
          <p:spPr bwMode="auto">
            <a:xfrm>
              <a:off x="916" y="3593"/>
              <a:ext cx="864" cy="287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Planiranje proizvodnje</a:t>
              </a:r>
            </a:p>
          </p:txBody>
        </p:sp>
        <p:sp>
          <p:nvSpPr>
            <p:cNvPr id="32" name="_s470045"/>
            <p:cNvSpPr>
              <a:spLocks noChangeArrowheads="1"/>
            </p:cNvSpPr>
            <p:nvPr/>
          </p:nvSpPr>
          <p:spPr bwMode="auto">
            <a:xfrm>
              <a:off x="916" y="4024"/>
              <a:ext cx="864" cy="288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hr-HR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Sopstvena</a:t>
              </a:r>
              <a:r>
                <a:rPr kumimoji="0" lang="hr-H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proizvodnja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_s470046"/>
            <p:cNvSpPr>
              <a:spLocks noChangeArrowheads="1"/>
            </p:cNvSpPr>
            <p:nvPr/>
          </p:nvSpPr>
          <p:spPr bwMode="auto">
            <a:xfrm>
              <a:off x="1924" y="3593"/>
              <a:ext cx="864" cy="287"/>
            </a:xfrm>
            <a:prstGeom prst="roundRect">
              <a:avLst>
                <a:gd name="adj" fmla="val 16667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Sistemi za automatizaciju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42151" y="6245225"/>
            <a:ext cx="2846282" cy="476250"/>
          </a:xfrm>
          <a:prstGeom prst="rect">
            <a:avLst/>
          </a:prstGeom>
        </p:spPr>
        <p:txBody>
          <a:bodyPr/>
          <a:lstStyle/>
          <a:p>
            <a:pPr algn="r"/>
            <a:endParaRPr lang="sr-Latn-CS">
              <a:solidFill>
                <a:schemeClr val="tx1"/>
              </a:solidFill>
            </a:endParaRPr>
          </a:p>
          <a:p>
            <a:fld id="{0494256C-3323-4751-BEF9-C44D16240B22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1035266" name="cdtRectangle 7 Id81920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hr-HR"/>
              <a:t>Zatvoreni proces uštede</a:t>
            </a:r>
            <a:r>
              <a:rPr lang="en-US"/>
              <a:t/>
            </a:r>
            <a:br>
              <a:rPr lang="en-US"/>
            </a:br>
            <a:r>
              <a:rPr lang="en-US">
                <a:solidFill>
                  <a:schemeClr val="tx1"/>
                </a:solidFill>
              </a:rPr>
              <a:t>Identif</a:t>
            </a:r>
            <a:r>
              <a:rPr lang="hr-HR">
                <a:solidFill>
                  <a:schemeClr val="tx1"/>
                </a:solidFill>
              </a:rPr>
              <a:t>ikacija</a:t>
            </a:r>
            <a:r>
              <a:rPr lang="en-US"/>
              <a:t> </a:t>
            </a:r>
            <a:r>
              <a:rPr lang="hr-HR">
                <a:sym typeface="Wingdings" pitchFamily="2" charset="2"/>
              </a:rPr>
              <a:t>-</a:t>
            </a:r>
            <a:r>
              <a:rPr lang="en-US"/>
              <a:t> Evalua</a:t>
            </a:r>
            <a:r>
              <a:rPr lang="hr-HR"/>
              <a:t>cija</a:t>
            </a:r>
            <a:r>
              <a:rPr lang="en-US"/>
              <a:t> – Realiz</a:t>
            </a:r>
            <a:r>
              <a:rPr lang="hr-HR"/>
              <a:t>acija</a:t>
            </a:r>
            <a:endParaRPr lang="en-US"/>
          </a:p>
        </p:txBody>
      </p:sp>
      <p:sp>
        <p:nvSpPr>
          <p:cNvPr id="1035267" name="AutoShape 3"/>
          <p:cNvSpPr>
            <a:spLocks noChangeAspect="1" noChangeArrowheads="1" noTextEdit="1"/>
          </p:cNvSpPr>
          <p:nvPr/>
        </p:nvSpPr>
        <p:spPr bwMode="auto">
          <a:xfrm>
            <a:off x="573917" y="1330326"/>
            <a:ext cx="11245354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94449" y="1636714"/>
            <a:ext cx="387552" cy="3087687"/>
            <a:chOff x="3288" y="1031"/>
            <a:chExt cx="183" cy="1604"/>
          </a:xfrm>
        </p:grpSpPr>
        <p:sp>
          <p:nvSpPr>
            <p:cNvPr id="1035269" name="Freeform 5"/>
            <p:cNvSpPr>
              <a:spLocks/>
            </p:cNvSpPr>
            <p:nvPr/>
          </p:nvSpPr>
          <p:spPr bwMode="auto">
            <a:xfrm>
              <a:off x="3288" y="1031"/>
              <a:ext cx="183" cy="1604"/>
            </a:xfrm>
            <a:custGeom>
              <a:avLst/>
              <a:gdLst/>
              <a:ahLst/>
              <a:cxnLst>
                <a:cxn ang="0">
                  <a:pos x="0" y="1604"/>
                </a:cxn>
                <a:cxn ang="0">
                  <a:pos x="0" y="0"/>
                </a:cxn>
                <a:cxn ang="0">
                  <a:pos x="183" y="802"/>
                </a:cxn>
                <a:cxn ang="0">
                  <a:pos x="0" y="1604"/>
                </a:cxn>
              </a:cxnLst>
              <a:rect l="0" t="0" r="r" b="b"/>
              <a:pathLst>
                <a:path w="183" h="1604">
                  <a:moveTo>
                    <a:pt x="0" y="1604"/>
                  </a:moveTo>
                  <a:lnTo>
                    <a:pt x="0" y="0"/>
                  </a:lnTo>
                  <a:lnTo>
                    <a:pt x="183" y="802"/>
                  </a:lnTo>
                  <a:lnTo>
                    <a:pt x="0" y="1604"/>
                  </a:lnTo>
                  <a:close/>
                </a:path>
              </a:pathLst>
            </a:custGeom>
            <a:solidFill>
              <a:srgbClr val="949E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70" name="Freeform 6"/>
            <p:cNvSpPr>
              <a:spLocks/>
            </p:cNvSpPr>
            <p:nvPr/>
          </p:nvSpPr>
          <p:spPr bwMode="auto">
            <a:xfrm>
              <a:off x="3288" y="1031"/>
              <a:ext cx="183" cy="1604"/>
            </a:xfrm>
            <a:custGeom>
              <a:avLst/>
              <a:gdLst/>
              <a:ahLst/>
              <a:cxnLst>
                <a:cxn ang="0">
                  <a:pos x="0" y="1604"/>
                </a:cxn>
                <a:cxn ang="0">
                  <a:pos x="0" y="0"/>
                </a:cxn>
                <a:cxn ang="0">
                  <a:pos x="183" y="802"/>
                </a:cxn>
                <a:cxn ang="0">
                  <a:pos x="0" y="1604"/>
                </a:cxn>
              </a:cxnLst>
              <a:rect l="0" t="0" r="r" b="b"/>
              <a:pathLst>
                <a:path w="183" h="1604">
                  <a:moveTo>
                    <a:pt x="0" y="1604"/>
                  </a:moveTo>
                  <a:lnTo>
                    <a:pt x="0" y="0"/>
                  </a:lnTo>
                  <a:lnTo>
                    <a:pt x="183" y="802"/>
                  </a:lnTo>
                  <a:lnTo>
                    <a:pt x="0" y="1604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19038" y="5049420"/>
            <a:ext cx="11268649" cy="1664201"/>
            <a:chOff x="278" y="2818"/>
            <a:chExt cx="5292" cy="1048"/>
          </a:xfrm>
        </p:grpSpPr>
        <p:sp>
          <p:nvSpPr>
            <p:cNvPr id="1035272" name="Rectangle 8"/>
            <p:cNvSpPr>
              <a:spLocks noChangeArrowheads="1"/>
            </p:cNvSpPr>
            <p:nvPr/>
          </p:nvSpPr>
          <p:spPr bwMode="auto">
            <a:xfrm>
              <a:off x="278" y="2818"/>
              <a:ext cx="5292" cy="1048"/>
            </a:xfrm>
            <a:prstGeom prst="rect">
              <a:avLst/>
            </a:prstGeom>
            <a:solidFill>
              <a:srgbClr val="949E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73" name="Rectangle 9"/>
            <p:cNvSpPr>
              <a:spLocks noChangeArrowheads="1"/>
            </p:cNvSpPr>
            <p:nvPr/>
          </p:nvSpPr>
          <p:spPr bwMode="auto">
            <a:xfrm>
              <a:off x="278" y="2818"/>
              <a:ext cx="5292" cy="1048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80269" y="4728411"/>
            <a:ext cx="6410078" cy="284916"/>
            <a:chOff x="274" y="2635"/>
            <a:chExt cx="3014" cy="182"/>
          </a:xfrm>
        </p:grpSpPr>
        <p:sp>
          <p:nvSpPr>
            <p:cNvPr id="1035275" name="Freeform 11"/>
            <p:cNvSpPr>
              <a:spLocks/>
            </p:cNvSpPr>
            <p:nvPr/>
          </p:nvSpPr>
          <p:spPr bwMode="auto">
            <a:xfrm>
              <a:off x="274" y="2635"/>
              <a:ext cx="301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14" y="0"/>
                </a:cxn>
                <a:cxn ang="0">
                  <a:pos x="1507" y="182"/>
                </a:cxn>
                <a:cxn ang="0">
                  <a:pos x="0" y="0"/>
                </a:cxn>
              </a:cxnLst>
              <a:rect l="0" t="0" r="r" b="b"/>
              <a:pathLst>
                <a:path w="3014" h="182">
                  <a:moveTo>
                    <a:pt x="0" y="0"/>
                  </a:moveTo>
                  <a:lnTo>
                    <a:pt x="3014" y="0"/>
                  </a:lnTo>
                  <a:lnTo>
                    <a:pt x="1507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76" name="Freeform 12"/>
            <p:cNvSpPr>
              <a:spLocks/>
            </p:cNvSpPr>
            <p:nvPr/>
          </p:nvSpPr>
          <p:spPr bwMode="auto">
            <a:xfrm>
              <a:off x="274" y="2635"/>
              <a:ext cx="301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14" y="0"/>
                </a:cxn>
                <a:cxn ang="0">
                  <a:pos x="1507" y="182"/>
                </a:cxn>
                <a:cxn ang="0">
                  <a:pos x="0" y="0"/>
                </a:cxn>
              </a:cxnLst>
              <a:rect l="0" t="0" r="r" b="b"/>
              <a:pathLst>
                <a:path w="3014" h="182">
                  <a:moveTo>
                    <a:pt x="0" y="0"/>
                  </a:moveTo>
                  <a:lnTo>
                    <a:pt x="3014" y="0"/>
                  </a:lnTo>
                  <a:lnTo>
                    <a:pt x="1507" y="1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5277" name="Rectangle 13"/>
          <p:cNvSpPr>
            <a:spLocks noChangeArrowheads="1"/>
          </p:cNvSpPr>
          <p:nvPr/>
        </p:nvSpPr>
        <p:spPr bwMode="auto">
          <a:xfrm>
            <a:off x="527325" y="1330325"/>
            <a:ext cx="11239000" cy="30003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35278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1334" y="1371600"/>
            <a:ext cx="424635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500" b="1" dirty="0" err="1" smtClean="0">
                <a:solidFill>
                  <a:srgbClr val="FFFFFF"/>
                </a:solidFill>
              </a:rPr>
              <a:t>Digitalna</a:t>
            </a:r>
            <a:r>
              <a:rPr lang="en-US" sz="1500" b="1" dirty="0" smtClean="0">
                <a:solidFill>
                  <a:srgbClr val="FFFFFF"/>
                </a:solidFill>
              </a:rPr>
              <a:t> </a:t>
            </a:r>
            <a:r>
              <a:rPr lang="en-US" sz="1500" b="1" dirty="0" err="1" smtClean="0">
                <a:solidFill>
                  <a:srgbClr val="FFFFFF"/>
                </a:solidFill>
              </a:rPr>
              <a:t>fabrika</a:t>
            </a:r>
            <a:r>
              <a:rPr lang="en-US" sz="1500" b="1" dirty="0" smtClean="0">
                <a:solidFill>
                  <a:srgbClr val="FFFFFF"/>
                </a:solidFill>
              </a:rPr>
              <a:t> / </a:t>
            </a:r>
            <a:r>
              <a:rPr lang="en-US" sz="1500" b="1" dirty="0" err="1" smtClean="0">
                <a:solidFill>
                  <a:srgbClr val="FFFFFF"/>
                </a:solidFill>
              </a:rPr>
              <a:t>Procesne</a:t>
            </a:r>
            <a:r>
              <a:rPr lang="en-US" sz="1500" b="1" dirty="0" smtClean="0">
                <a:solidFill>
                  <a:srgbClr val="FFFFFF"/>
                </a:solidFill>
              </a:rPr>
              <a:t> </a:t>
            </a:r>
            <a:r>
              <a:rPr lang="en-US" sz="1500" b="1" dirty="0" err="1" smtClean="0">
                <a:solidFill>
                  <a:srgbClr val="FFFFFF"/>
                </a:solidFill>
              </a:rPr>
              <a:t>Industrije</a:t>
            </a:r>
            <a:r>
              <a:rPr lang="en-US" sz="1500" b="1" dirty="0" smtClean="0">
                <a:solidFill>
                  <a:srgbClr val="FFFFFF"/>
                </a:solidFill>
              </a:rPr>
              <a:t> </a:t>
            </a:r>
            <a:r>
              <a:rPr lang="en-US" sz="1500" b="1" dirty="0" err="1" smtClean="0">
                <a:solidFill>
                  <a:srgbClr val="FFFFFF"/>
                </a:solidFill>
              </a:rPr>
              <a:t>i</a:t>
            </a:r>
            <a:r>
              <a:rPr lang="en-US" sz="1500" b="1" dirty="0" smtClean="0">
                <a:solidFill>
                  <a:srgbClr val="FFFFFF"/>
                </a:solidFill>
              </a:rPr>
              <a:t> </a:t>
            </a:r>
            <a:r>
              <a:rPr lang="en-US" sz="1500" b="1" dirty="0" err="1" smtClean="0">
                <a:solidFill>
                  <a:srgbClr val="FFFFFF"/>
                </a:solidFill>
              </a:rPr>
              <a:t>Pogoni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5279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1" y="5027614"/>
            <a:ext cx="1130912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buFont typeface="Wingdings" pitchFamily="2" charset="2"/>
              <a:buNone/>
            </a:pPr>
            <a:r>
              <a:rPr lang="en-US" sz="1400" b="1" dirty="0" err="1">
                <a:solidFill>
                  <a:schemeClr val="tx1"/>
                </a:solidFill>
              </a:rPr>
              <a:t>Energ</a:t>
            </a:r>
            <a:r>
              <a:rPr lang="hr-HR" sz="1400" b="1" dirty="0" err="1">
                <a:solidFill>
                  <a:schemeClr val="tx1"/>
                </a:solidFill>
              </a:rPr>
              <a:t>etska</a:t>
            </a:r>
            <a:r>
              <a:rPr lang="hr-HR" sz="1400" b="1" dirty="0">
                <a:solidFill>
                  <a:schemeClr val="tx1"/>
                </a:solidFill>
              </a:rPr>
              <a:t> efikasnost se postiže </a:t>
            </a:r>
            <a:r>
              <a:rPr lang="hr-HR" sz="1400" b="1" dirty="0" err="1">
                <a:solidFill>
                  <a:schemeClr val="tx1"/>
                </a:solidFill>
              </a:rPr>
              <a:t>uspešnim</a:t>
            </a:r>
            <a:r>
              <a:rPr lang="hr-HR" sz="1400" b="1" dirty="0">
                <a:solidFill>
                  <a:schemeClr val="tx1"/>
                </a:solidFill>
              </a:rPr>
              <a:t> uvođenjem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hr-HR" sz="1400" b="1" dirty="0">
                <a:solidFill>
                  <a:schemeClr val="tx1"/>
                </a:solidFill>
              </a:rPr>
              <a:t>upravljanja </a:t>
            </a:r>
            <a:r>
              <a:rPr lang="hr-HR" sz="1400" b="1" dirty="0" smtClean="0">
                <a:solidFill>
                  <a:schemeClr val="tx1"/>
                </a:solidFill>
              </a:rPr>
              <a:t>energijom</a:t>
            </a:r>
            <a:r>
              <a:rPr lang="en-US" sz="1400" b="1" dirty="0" smtClean="0">
                <a:solidFill>
                  <a:schemeClr val="tx1"/>
                </a:solidFill>
              </a:rPr>
              <a:t> (</a:t>
            </a:r>
            <a:r>
              <a:rPr lang="hr-HR" sz="1400" b="1" dirty="0">
                <a:solidFill>
                  <a:schemeClr val="tx1"/>
                </a:solidFill>
              </a:rPr>
              <a:t>niži troškovi energenata uz istu proizvodnju</a:t>
            </a:r>
            <a:r>
              <a:rPr lang="en-US" sz="1400" b="1" dirty="0">
                <a:solidFill>
                  <a:schemeClr val="tx1"/>
                </a:solidFill>
              </a:rPr>
              <a:t> – </a:t>
            </a:r>
            <a:r>
              <a:rPr lang="hr-HR" sz="1400" b="1" dirty="0" smtClean="0">
                <a:solidFill>
                  <a:schemeClr val="tx1"/>
                </a:solidFill>
              </a:rPr>
              <a:t>dovode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hr-HR" sz="1400" b="1" dirty="0" smtClean="0">
                <a:solidFill>
                  <a:schemeClr val="tx1"/>
                </a:solidFill>
              </a:rPr>
              <a:t>do </a:t>
            </a:r>
            <a:r>
              <a:rPr lang="hr-HR" sz="1400" b="1" dirty="0">
                <a:solidFill>
                  <a:schemeClr val="tx1"/>
                </a:solidFill>
              </a:rPr>
              <a:t>veće produktivnosti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Energ</a:t>
            </a:r>
            <a:r>
              <a:rPr lang="hr-HR" sz="1400" dirty="0">
                <a:solidFill>
                  <a:schemeClr val="tx1"/>
                </a:solidFill>
              </a:rPr>
              <a:t>y</a:t>
            </a:r>
            <a:r>
              <a:rPr lang="en-US" sz="1400" dirty="0">
                <a:solidFill>
                  <a:schemeClr val="tx1"/>
                </a:solidFill>
              </a:rPr>
              <a:t> Management </a:t>
            </a:r>
            <a:r>
              <a:rPr lang="hr-HR" sz="1400" dirty="0">
                <a:solidFill>
                  <a:schemeClr val="tx1"/>
                </a:solidFill>
              </a:rPr>
              <a:t>nije proizvod nego proces</a:t>
            </a:r>
            <a:r>
              <a:rPr lang="en-US" sz="1400" dirty="0">
                <a:solidFill>
                  <a:schemeClr val="tx1"/>
                </a:solidFill>
              </a:rPr>
              <a:t>!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hr-HR" sz="1400" dirty="0">
                <a:solidFill>
                  <a:schemeClr val="tx1"/>
                </a:solidFill>
              </a:rPr>
              <a:t>Proces omogućava </a:t>
            </a:r>
            <a:r>
              <a:rPr lang="hr-HR" sz="1400" dirty="0" err="1">
                <a:solidFill>
                  <a:schemeClr val="tx1"/>
                </a:solidFill>
              </a:rPr>
              <a:t>kontinualno</a:t>
            </a:r>
            <a:r>
              <a:rPr lang="hr-HR" sz="1400" dirty="0">
                <a:solidFill>
                  <a:schemeClr val="tx1"/>
                </a:solidFill>
              </a:rPr>
              <a:t> povećanje produktivnosti uz manje utrošene energije</a:t>
            </a:r>
            <a:endParaRPr lang="en-US" sz="1400" dirty="0">
              <a:solidFill>
                <a:schemeClr val="tx1"/>
              </a:solidFill>
            </a:endParaRPr>
          </a:p>
          <a:p>
            <a:pPr marL="176213" indent="-176213">
              <a:buFont typeface="Wingdings" pitchFamily="2" charset="2"/>
              <a:buChar char="§"/>
            </a:pPr>
            <a:r>
              <a:rPr lang="hr-HR" sz="1400" dirty="0">
                <a:solidFill>
                  <a:schemeClr val="tx1"/>
                </a:solidFill>
              </a:rPr>
              <a:t>Proces se izvodi iterativno, s konačnim ciljem povećanja energetske efikasnosti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hr-HR" sz="1400" dirty="0">
                <a:solidFill>
                  <a:schemeClr val="tx1"/>
                </a:solidFill>
              </a:rPr>
              <a:t>Proces izvodi klijent</a:t>
            </a:r>
            <a:r>
              <a:rPr lang="en-US" sz="1400" dirty="0">
                <a:solidFill>
                  <a:schemeClr val="tx1"/>
                </a:solidFill>
              </a:rPr>
              <a:t> – </a:t>
            </a:r>
            <a:r>
              <a:rPr lang="hr-HR" sz="1400" dirty="0">
                <a:solidFill>
                  <a:schemeClr val="tx1"/>
                </a:solidFill>
              </a:rPr>
              <a:t>a Siemens </a:t>
            </a:r>
            <a:r>
              <a:rPr lang="hr-HR" sz="1400" dirty="0" err="1">
                <a:solidFill>
                  <a:schemeClr val="tx1"/>
                </a:solidFill>
              </a:rPr>
              <a:t>obezbeđuje</a:t>
            </a:r>
            <a:r>
              <a:rPr lang="hr-HR" sz="1400" dirty="0">
                <a:solidFill>
                  <a:schemeClr val="tx1"/>
                </a:solidFill>
              </a:rPr>
              <a:t> proizvode, predlaže rešenja i </a:t>
            </a:r>
            <a:r>
              <a:rPr lang="hr-HR" sz="1400" dirty="0" err="1">
                <a:solidFill>
                  <a:schemeClr val="tx1"/>
                </a:solidFill>
              </a:rPr>
              <a:t>konsultantske</a:t>
            </a:r>
            <a:r>
              <a:rPr lang="hr-HR" sz="1400" dirty="0">
                <a:solidFill>
                  <a:schemeClr val="tx1"/>
                </a:solidFill>
              </a:rPr>
              <a:t> usluge</a:t>
            </a:r>
            <a:r>
              <a:rPr lang="en-US" sz="1200" dirty="0">
                <a:solidFill>
                  <a:schemeClr val="tx1"/>
                </a:solidFill>
              </a:rPr>
              <a:t>!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07706" y="1700214"/>
            <a:ext cx="4288270" cy="3024187"/>
            <a:chOff x="278" y="2818"/>
            <a:chExt cx="5292" cy="1048"/>
          </a:xfrm>
        </p:grpSpPr>
        <p:sp>
          <p:nvSpPr>
            <p:cNvPr id="1035281" name="Rectangle 17"/>
            <p:cNvSpPr>
              <a:spLocks noChangeArrowheads="1"/>
            </p:cNvSpPr>
            <p:nvPr/>
          </p:nvSpPr>
          <p:spPr bwMode="auto">
            <a:xfrm>
              <a:off x="278" y="2818"/>
              <a:ext cx="5292" cy="1048"/>
            </a:xfrm>
            <a:prstGeom prst="rect">
              <a:avLst/>
            </a:prstGeom>
            <a:solidFill>
              <a:srgbClr val="949E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82" name="Rectangle 18"/>
            <p:cNvSpPr>
              <a:spLocks noChangeArrowheads="1"/>
            </p:cNvSpPr>
            <p:nvPr/>
          </p:nvSpPr>
          <p:spPr bwMode="auto">
            <a:xfrm>
              <a:off x="278" y="2818"/>
              <a:ext cx="5292" cy="1048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5283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31768" y="1756610"/>
            <a:ext cx="413925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b="1" dirty="0">
                <a:solidFill>
                  <a:srgbClr val="FFFFFF"/>
                </a:solidFill>
              </a:rPr>
              <a:t>Siemens </a:t>
            </a:r>
            <a:r>
              <a:rPr lang="hr-HR" sz="1600" b="1" dirty="0">
                <a:solidFill>
                  <a:srgbClr val="FFFFFF"/>
                </a:solidFill>
              </a:rPr>
              <a:t>pruža sveobuhvatnu paletu proizvoda i rešenja za upravljanje energijom</a:t>
            </a:r>
            <a:r>
              <a:rPr lang="en-US" sz="1600" b="1" dirty="0">
                <a:solidFill>
                  <a:srgbClr val="FFFFFF"/>
                </a:solidFill>
              </a:rPr>
              <a:t>, </a:t>
            </a:r>
            <a:r>
              <a:rPr lang="hr-HR" sz="1600" b="1" dirty="0">
                <a:solidFill>
                  <a:srgbClr val="FFFFFF"/>
                </a:solidFill>
              </a:rPr>
              <a:t>koji podržavaju klijente u svim operativnim zadacima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035284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207" y="1628775"/>
            <a:ext cx="6453109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8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2914" y="4337050"/>
            <a:ext cx="7998815" cy="546100"/>
          </a:xfrm>
          <a:prstGeom prst="homePlate">
            <a:avLst>
              <a:gd name="adj" fmla="val 104205"/>
            </a:avLst>
          </a:prstGeom>
          <a:solidFill>
            <a:srgbClr val="6996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>
              <a:buClr>
                <a:srgbClr val="949EAA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187" name="Rectangle 8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3265" y="4421189"/>
            <a:ext cx="6804393" cy="439737"/>
          </a:xfrm>
          <a:prstGeom prst="rect">
            <a:avLst/>
          </a:prstGeom>
          <a:solidFill>
            <a:srgbClr val="6996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0" rIns="0" bIns="0"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Min. Efficiency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IE2 acc. EU-directive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…, 0.75 .. 375, … kW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3188" name="AutoShape 8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91737" y="2520950"/>
            <a:ext cx="2892873" cy="546100"/>
          </a:xfrm>
          <a:prstGeom prst="homePlate">
            <a:avLst>
              <a:gd name="adj" fmla="val 37687"/>
            </a:avLst>
          </a:prstGeom>
          <a:solidFill>
            <a:srgbClr val="6996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>
              <a:buClr>
                <a:srgbClr val="949EAA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189" name="Rectangle 8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3265" y="2608263"/>
            <a:ext cx="2458731" cy="379412"/>
          </a:xfrm>
          <a:prstGeom prst="rect">
            <a:avLst/>
          </a:prstGeom>
          <a:solidFill>
            <a:srgbClr val="6996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0" rIns="0" bIns="0"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Min. Efficiency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IE2 acc. EU-directive 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7.5 .. 375 kW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3190" name="AutoShape 8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00208" y="3327400"/>
            <a:ext cx="5205476" cy="546100"/>
          </a:xfrm>
          <a:prstGeom prst="homePlate">
            <a:avLst>
              <a:gd name="adj" fmla="val 67815"/>
            </a:avLst>
          </a:prstGeom>
          <a:solidFill>
            <a:srgbClr val="6996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>
              <a:buClr>
                <a:srgbClr val="949EAA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191" name="Rectangle 8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12914" y="3367089"/>
            <a:ext cx="4396489" cy="446087"/>
          </a:xfrm>
          <a:prstGeom prst="rect">
            <a:avLst/>
          </a:prstGeom>
          <a:solidFill>
            <a:srgbClr val="6996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0" rIns="0" bIns="0"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Min. Efficiency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IE2 acc. EU-directive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0.75 .. 7.5 kW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3192" name="AutoShape 8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00207" y="5429250"/>
            <a:ext cx="7861159" cy="546100"/>
          </a:xfrm>
          <a:prstGeom prst="homePlate">
            <a:avLst>
              <a:gd name="adj" fmla="val 76884"/>
            </a:avLst>
          </a:prstGeom>
          <a:solidFill>
            <a:srgbClr val="88CC88"/>
          </a:solidFill>
          <a:ln w="19050">
            <a:solidFill>
              <a:srgbClr val="008080"/>
            </a:solidFill>
            <a:prstDash val="dash"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>
              <a:buClr>
                <a:srgbClr val="949EAA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193" name="Rectangle 8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91736" y="5459414"/>
            <a:ext cx="5006406" cy="484187"/>
          </a:xfrm>
          <a:prstGeom prst="rect">
            <a:avLst/>
          </a:prstGeom>
          <a:solidFill>
            <a:srgbClr val="88CC8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808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lIns="72000" tIns="0" rIns="0" bIns="0"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No min. efficiency requirements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acc. EU-directive, EISA, …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H="1">
            <a:off x="3583265" y="2357439"/>
            <a:ext cx="8471" cy="39131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1072226" name="Line 9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8852275" y="2341563"/>
            <a:ext cx="0" cy="996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endParaRPr lang="en-US" dirty="0"/>
          </a:p>
        </p:txBody>
      </p:sp>
      <p:graphicFrame>
        <p:nvGraphicFramePr>
          <p:cNvPr id="93196" name="Object 2" hidden="1"/>
          <p:cNvGraphicFramePr>
            <a:graphicFrameLocks/>
          </p:cNvGraphicFramePr>
          <p:nvPr/>
        </p:nvGraphicFramePr>
        <p:xfrm>
          <a:off x="0" y="0"/>
          <a:ext cx="211777" cy="158750"/>
        </p:xfrm>
        <a:graphic>
          <a:graphicData uri="http://schemas.openxmlformats.org/presentationml/2006/ole">
            <p:oleObj spid="_x0000_s515074" name="think-cell Slide" r:id="rId24" imgW="360" imgH="360" progId="">
              <p:embed/>
            </p:oleObj>
          </a:graphicData>
        </a:graphic>
      </p:graphicFrame>
      <p:sp>
        <p:nvSpPr>
          <p:cNvPr id="93197" name="cdtRectangle 7 Id819202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/>
        <p:txBody>
          <a:bodyPr/>
          <a:lstStyle/>
          <a:p>
            <a:pPr eaLnBrk="1" hangingPunct="1"/>
            <a:r>
              <a:rPr lang="sr-Latn-RS" dirty="0" smtClean="0">
                <a:latin typeface="Arial" charset="0"/>
                <a:cs typeface="Arial" charset="0"/>
              </a:rPr>
              <a:t>Minimalna zahtevana efikasnost za motore koji rade direktno na mreži i na pretvaraču u </a:t>
            </a:r>
            <a:r>
              <a:rPr lang="en-US" dirty="0" smtClean="0">
                <a:latin typeface="Arial" charset="0"/>
                <a:cs typeface="Arial" charset="0"/>
              </a:rPr>
              <a:t>EU</a:t>
            </a:r>
          </a:p>
        </p:txBody>
      </p:sp>
      <p:sp>
        <p:nvSpPr>
          <p:cNvPr id="93198" name="AutoShape 8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64877" y="1935163"/>
            <a:ext cx="8646852" cy="477837"/>
          </a:xfrm>
          <a:prstGeom prst="rightArrow">
            <a:avLst>
              <a:gd name="adj1" fmla="val 59713"/>
              <a:gd name="adj2" fmla="val 76365"/>
            </a:avLst>
          </a:prstGeom>
          <a:solidFill>
            <a:schemeClr val="accent1">
              <a:alpha val="7999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>
              <a:buClr>
                <a:srgbClr val="949EAA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199" name="AutoShape 8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93080" y="2520950"/>
            <a:ext cx="5118649" cy="546100"/>
          </a:xfrm>
          <a:prstGeom prst="homePlate">
            <a:avLst>
              <a:gd name="adj" fmla="val 66683"/>
            </a:avLst>
          </a:prstGeom>
          <a:solidFill>
            <a:srgbClr val="6996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>
              <a:buClr>
                <a:srgbClr val="949EAA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200" name="Rectangle 8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93080" y="2589214"/>
            <a:ext cx="4455786" cy="427037"/>
          </a:xfrm>
          <a:prstGeom prst="rect">
            <a:avLst/>
          </a:prstGeom>
          <a:solidFill>
            <a:srgbClr val="6996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0" rIns="0" bIns="0"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Min. Efficiency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IE3 acc. EU-directive 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7.5 .. 375 kW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72221" name="Rectangle 9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42306" y="2057401"/>
            <a:ext cx="7253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06/2011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72222" name="Rectangle 9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97988" y="2047876"/>
            <a:ext cx="7405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01/2015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72223" name="Rectangle 9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63072" y="2057401"/>
            <a:ext cx="7405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01/2017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72225" name="Line 97"/>
          <p:cNvSpPr>
            <a:spLocks noChangeShapeType="1"/>
          </p:cNvSpPr>
          <p:nvPr/>
        </p:nvSpPr>
        <p:spPr bwMode="auto">
          <a:xfrm flipH="1">
            <a:off x="6484609" y="2357438"/>
            <a:ext cx="0" cy="88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93205" name="AutoShape 8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845923" y="3349625"/>
            <a:ext cx="2765806" cy="546100"/>
          </a:xfrm>
          <a:prstGeom prst="homePlate">
            <a:avLst>
              <a:gd name="adj" fmla="val 36032"/>
            </a:avLst>
          </a:prstGeom>
          <a:solidFill>
            <a:srgbClr val="6996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>
              <a:buClr>
                <a:srgbClr val="949EAA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206" name="Rectangle 8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845923" y="3398838"/>
            <a:ext cx="2359195" cy="474662"/>
          </a:xfrm>
          <a:prstGeom prst="rect">
            <a:avLst/>
          </a:prstGeom>
          <a:solidFill>
            <a:srgbClr val="6996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0" rIns="0" bIns="0"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Min. Efficiency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IE3 acc. EU-directive 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0.75 .. 7.5 kW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3207" name="Text Box 16"/>
          <p:cNvSpPr txBox="1">
            <a:spLocks noChangeArrowheads="1"/>
          </p:cNvSpPr>
          <p:nvPr/>
        </p:nvSpPr>
        <p:spPr bwMode="auto">
          <a:xfrm>
            <a:off x="720041" y="2663826"/>
            <a:ext cx="24311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949EAA"/>
              </a:buClr>
            </a:pPr>
            <a:r>
              <a:rPr lang="en-US" dirty="0" smtClean="0">
                <a:solidFill>
                  <a:srgbClr val="003399"/>
                </a:solidFill>
              </a:rPr>
              <a:t>DOL motors    &gt;= 7.5 kW 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93208" name="Text Box 17"/>
          <p:cNvSpPr txBox="1">
            <a:spLocks noChangeArrowheads="1"/>
          </p:cNvSpPr>
          <p:nvPr/>
        </p:nvSpPr>
        <p:spPr bwMode="auto">
          <a:xfrm>
            <a:off x="720041" y="4332289"/>
            <a:ext cx="28632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949EAA"/>
              </a:buClr>
            </a:pPr>
            <a:r>
              <a:rPr lang="en-US" dirty="0" smtClean="0">
                <a:solidFill>
                  <a:srgbClr val="003399"/>
                </a:solidFill>
              </a:rPr>
              <a:t>DOL motors in inverter duty mode       (Inverter capable)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93209" name="Text Box 18"/>
          <p:cNvSpPr txBox="1">
            <a:spLocks noChangeArrowheads="1"/>
          </p:cNvSpPr>
          <p:nvPr/>
        </p:nvSpPr>
        <p:spPr bwMode="auto">
          <a:xfrm>
            <a:off x="732749" y="5386389"/>
            <a:ext cx="27742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949EAA"/>
              </a:buClr>
            </a:pPr>
            <a:r>
              <a:rPr lang="en-US" dirty="0" smtClean="0">
                <a:solidFill>
                  <a:srgbClr val="00963F"/>
                </a:solidFill>
              </a:rPr>
              <a:t>Inverter Motors</a:t>
            </a:r>
          </a:p>
          <a:p>
            <a:pPr eaLnBrk="1" hangingPunct="1">
              <a:spcBef>
                <a:spcPct val="0"/>
              </a:spcBef>
              <a:buClr>
                <a:srgbClr val="949EAA"/>
              </a:buClr>
            </a:pPr>
            <a:r>
              <a:rPr lang="en-US" dirty="0" smtClean="0">
                <a:solidFill>
                  <a:srgbClr val="00963F"/>
                </a:solidFill>
              </a:rPr>
              <a:t>“VSD-Motors”</a:t>
            </a:r>
            <a:endParaRPr lang="en-US" dirty="0">
              <a:solidFill>
                <a:srgbClr val="00963F"/>
              </a:solidFill>
            </a:endParaRPr>
          </a:p>
        </p:txBody>
      </p:sp>
      <p:sp>
        <p:nvSpPr>
          <p:cNvPr id="2" name="Line 9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591737" y="2352675"/>
            <a:ext cx="12707" cy="3687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93211" name="Text Box 25"/>
          <p:cNvSpPr txBox="1">
            <a:spLocks noChangeArrowheads="1"/>
          </p:cNvSpPr>
          <p:nvPr/>
        </p:nvSpPr>
        <p:spPr bwMode="auto">
          <a:xfrm>
            <a:off x="720041" y="3446464"/>
            <a:ext cx="24311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949EAA"/>
              </a:buClr>
            </a:pPr>
            <a:r>
              <a:rPr lang="en-US" dirty="0" smtClean="0">
                <a:solidFill>
                  <a:srgbClr val="003399"/>
                </a:solidFill>
              </a:rPr>
              <a:t>DOL motors       &lt; 7.5 kW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93212" name="Textfeld 35"/>
          <p:cNvSpPr txBox="1">
            <a:spLocks noChangeArrowheads="1"/>
          </p:cNvSpPr>
          <p:nvPr/>
        </p:nvSpPr>
        <p:spPr bwMode="auto">
          <a:xfrm>
            <a:off x="5095352" y="1671639"/>
            <a:ext cx="2950053" cy="274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949EAA"/>
              </a:buClr>
            </a:pPr>
            <a:r>
              <a:rPr lang="en-US" sz="1200" dirty="0" smtClean="0">
                <a:solidFill>
                  <a:srgbClr val="FFFFFF"/>
                </a:solidFill>
              </a:rPr>
              <a:t>IEC 60034-30-1: 2nd Edition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195930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226" grpId="0" animBg="1"/>
      <p:bldP spid="1072221" grpId="0"/>
      <p:bldP spid="1072222" grpId="0"/>
      <p:bldP spid="1072223" grpId="0"/>
      <p:bldP spid="107222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84716083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p:oleObj spid="_x0000_s513026" name="think-cell Slide" r:id="rId6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1"/>
            <a:ext cx="12198350" cy="1268413"/>
          </a:xfrm>
        </p:spPr>
        <p:txBody>
          <a:bodyPr>
            <a:noAutofit/>
          </a:bodyPr>
          <a:lstStyle/>
          <a:p>
            <a:r>
              <a:rPr lang="sr-Latn-RS" dirty="0" smtClean="0"/>
              <a:t>Troškovi živnostong veka elektromotora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Latn-RS" b="0" dirty="0" smtClean="0"/>
              <a:t>Elektromotori </a:t>
            </a:r>
            <a:r>
              <a:rPr lang="en-US" b="0" dirty="0" smtClean="0"/>
              <a:t>(</a:t>
            </a:r>
            <a:r>
              <a:rPr lang="sr-Latn-RS" b="0" dirty="0" smtClean="0"/>
              <a:t>rad preko </a:t>
            </a:r>
            <a:r>
              <a:rPr lang="en-US" b="0" dirty="0" smtClean="0"/>
              <a:t>3000h/</a:t>
            </a:r>
            <a:r>
              <a:rPr lang="sr-Latn-RS" b="0" dirty="0" smtClean="0"/>
              <a:t>godišnje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-2354283" y="2449047"/>
            <a:ext cx="0" cy="384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endParaRPr lang="en-US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="" xmlns:p14="http://schemas.microsoft.com/office/powerpoint/2010/main" val="814683002"/>
              </p:ext>
            </p:extLst>
          </p:nvPr>
        </p:nvGraphicFramePr>
        <p:xfrm>
          <a:off x="720041" y="1946032"/>
          <a:ext cx="10950985" cy="421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379944" y="1698635"/>
            <a:ext cx="9818406" cy="91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tabLst>
                <a:tab pos="1797050" algn="ctr"/>
                <a:tab pos="3494088" algn="ctr"/>
                <a:tab pos="45720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12	</a:t>
            </a:r>
            <a:r>
              <a:rPr lang="sr-Cyrl-RS" dirty="0" smtClean="0">
                <a:solidFill>
                  <a:schemeClr val="tx1"/>
                </a:solidFill>
              </a:rPr>
              <a:t>            </a:t>
            </a:r>
            <a:r>
              <a:rPr lang="sr-Latn-RS" dirty="0" smtClean="0">
                <a:solidFill>
                  <a:schemeClr val="tx1"/>
                </a:solidFill>
              </a:rPr>
              <a:t>            </a:t>
            </a:r>
            <a:r>
              <a:rPr lang="en-US" dirty="0" smtClean="0">
                <a:solidFill>
                  <a:schemeClr val="tx1"/>
                </a:solidFill>
              </a:rPr>
              <a:t>15</a:t>
            </a:r>
            <a:r>
              <a:rPr lang="sr-Cyrl-RS" dirty="0" smtClean="0">
                <a:solidFill>
                  <a:schemeClr val="tx1"/>
                </a:solidFill>
              </a:rPr>
              <a:t>		20		</a:t>
            </a:r>
            <a:r>
              <a:rPr lang="sr-Latn-RS" dirty="0" smtClean="0">
                <a:solidFill>
                  <a:schemeClr val="tx1"/>
                </a:solidFill>
              </a:rPr>
              <a:t>Statistički podatak o životnom 					veku eletromotora</a:t>
            </a: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sr-Cyrl-RS" dirty="0" smtClean="0">
                <a:solidFill>
                  <a:schemeClr val="tx1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063019" y="5803506"/>
            <a:ext cx="1256754" cy="2811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sr-Latn-RS" dirty="0" smtClean="0">
                <a:solidFill>
                  <a:schemeClr val="tx1"/>
                </a:solidFill>
              </a:rPr>
              <a:t>Snaga u </a:t>
            </a:r>
            <a:r>
              <a:rPr lang="en-US" dirty="0" smtClean="0">
                <a:solidFill>
                  <a:schemeClr val="tx1"/>
                </a:solidFill>
              </a:rPr>
              <a:t>kW</a:t>
            </a:r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1122121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8350" cy="1268413"/>
          </a:xfrm>
        </p:spPr>
        <p:txBody>
          <a:bodyPr/>
          <a:lstStyle/>
          <a:p>
            <a:pPr eaLnBrk="1" hangingPunct="1"/>
            <a:r>
              <a:rPr lang="sr-Latn-R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Odnos Performansi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/ </a:t>
            </a:r>
            <a:r>
              <a:rPr lang="sr-Latn-R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Cene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</a:t>
            </a:r>
            <a:r>
              <a:rPr lang="sr-Latn-R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Grafik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VSD 4000 </a:t>
            </a:r>
            <a:r>
              <a:rPr lang="sr-Latn-R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daje najbolje performanse za aplikacije visoke efikasnosti</a:t>
            </a:r>
            <a:endParaRPr lang="en-US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4082" name="TextBox 2"/>
          <p:cNvSpPr txBox="1">
            <a:spLocks noChangeArrowheads="1"/>
          </p:cNvSpPr>
          <p:nvPr/>
        </p:nvSpPr>
        <p:spPr bwMode="auto">
          <a:xfrm>
            <a:off x="720042" y="5770648"/>
            <a:ext cx="62664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Note:                                                                                                            Comparison </a:t>
            </a:r>
            <a:r>
              <a:rPr lang="en-US" sz="1000" dirty="0">
                <a:solidFill>
                  <a:schemeClr val="tx1"/>
                </a:solidFill>
              </a:rPr>
              <a:t>based on technical equivalence of </a:t>
            </a:r>
            <a:r>
              <a:rPr lang="en-US" sz="1000" dirty="0" smtClean="0">
                <a:solidFill>
                  <a:schemeClr val="tx1"/>
                </a:solidFill>
              </a:rPr>
              <a:t>motors  </a:t>
            </a:r>
            <a:r>
              <a:rPr lang="en-US" sz="1000" dirty="0">
                <a:solidFill>
                  <a:schemeClr val="tx1"/>
                </a:solidFill>
              </a:rPr>
              <a:t>5,5 – 30 </a:t>
            </a:r>
            <a:r>
              <a:rPr lang="en-US" sz="1000" dirty="0" smtClean="0">
                <a:solidFill>
                  <a:schemeClr val="tx1"/>
                </a:solidFill>
              </a:rPr>
              <a:t>kW                 Same drive size (power module) for all motor variants</a:t>
            </a:r>
            <a:endParaRPr 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m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01992299"/>
              </p:ext>
            </p:extLst>
          </p:nvPr>
        </p:nvGraphicFramePr>
        <p:xfrm>
          <a:off x="787811" y="1600994"/>
          <a:ext cx="10002224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6325777" y="2644774"/>
            <a:ext cx="933936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VSD 4000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745741" y="2884489"/>
            <a:ext cx="933936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 1LE1-IE4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6291893" y="3404394"/>
            <a:ext cx="933936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1LE1-IE3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5357956" y="3836987"/>
            <a:ext cx="9339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1LE1-IE2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4287424" y="4064794"/>
            <a:ext cx="933936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VSD 10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012406" y="2190164"/>
            <a:ext cx="1717918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B050"/>
                </a:solidFill>
              </a:rPr>
              <a:t>VSD4000: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VSD </a:t>
            </a:r>
            <a:r>
              <a:rPr lang="sr-Latn-RS" sz="1200" dirty="0" smtClean="0">
                <a:solidFill>
                  <a:srgbClr val="00B050"/>
                </a:solidFill>
              </a:rPr>
              <a:t>Sinhroni reluktantni motor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sr-Latn-RS" sz="1200" dirty="0" smtClean="0">
              <a:solidFill>
                <a:srgbClr val="00B050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200" dirty="0">
              <a:solidFill>
                <a:srgbClr val="00B050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B050"/>
                </a:solidFill>
              </a:rPr>
              <a:t>VSD10: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VSD </a:t>
            </a:r>
            <a:r>
              <a:rPr lang="sr-Latn-RS" sz="1200" dirty="0" smtClean="0">
                <a:solidFill>
                  <a:srgbClr val="00B050"/>
                </a:solidFill>
              </a:rPr>
              <a:t>Indukcioni motor</a:t>
            </a:r>
            <a:endParaRPr lang="en-US" sz="1200" dirty="0" smtClean="0">
              <a:solidFill>
                <a:srgbClr val="00B050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200" dirty="0">
              <a:solidFill>
                <a:srgbClr val="00B050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70C0"/>
                </a:solidFill>
              </a:rPr>
              <a:t>1LE1-IE2, IE3, IE4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0070C0"/>
                </a:solidFill>
              </a:rPr>
              <a:t>DOL </a:t>
            </a:r>
            <a:r>
              <a:rPr lang="sr-Latn-RS" sz="1200" dirty="0" smtClean="0">
                <a:solidFill>
                  <a:srgbClr val="0070C0"/>
                </a:solidFill>
              </a:rPr>
              <a:t>Indukcioni motori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76506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373102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p:oleObj spid="_x0000_s519170" name="think-cell Slide" r:id="rId19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1"/>
            <a:ext cx="12198350" cy="126841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>Tehnologije elektromotora u sistemima visoke efikasnosti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>Pozicioniranje portfolia </a:t>
            </a:r>
            <a:r>
              <a:rPr lang="en-US" dirty="0" smtClean="0">
                <a:solidFill>
                  <a:schemeClr val="tx1"/>
                </a:solidFill>
              </a:rPr>
              <a:t>motor</a:t>
            </a:r>
            <a:r>
              <a:rPr lang="sr-Latn-RS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sr-Latn-RS" dirty="0" smtClean="0">
                <a:solidFill>
                  <a:schemeClr val="tx1"/>
                </a:solidFill>
              </a:rPr>
              <a:t>pretvarača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720041" y="1411049"/>
            <a:ext cx="0" cy="384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-2354283" y="2449047"/>
            <a:ext cx="0" cy="384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endParaRPr lang="en-US" dirty="0"/>
          </a:p>
        </p:txBody>
      </p:sp>
      <p:grpSp>
        <p:nvGrpSpPr>
          <p:cNvPr id="4" name="Gruppieren 6"/>
          <p:cNvGrpSpPr/>
          <p:nvPr/>
        </p:nvGrpSpPr>
        <p:grpSpPr>
          <a:xfrm>
            <a:off x="737058" y="1114426"/>
            <a:ext cx="10930190" cy="5288425"/>
            <a:chOff x="484489" y="2558145"/>
            <a:chExt cx="4638691" cy="3840134"/>
          </a:xfrm>
        </p:grpSpPr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539752" y="2558145"/>
              <a:ext cx="0" cy="384175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6" name="Line 1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539751" y="3998325"/>
              <a:ext cx="0" cy="384175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Rechteck 8"/>
            <p:cNvSpPr/>
            <p:nvPr>
              <p:custDataLst>
                <p:tags r:id="rId5"/>
              </p:custDataLst>
            </p:nvPr>
          </p:nvSpPr>
          <p:spPr bwMode="auto">
            <a:xfrm>
              <a:off x="498838" y="3010854"/>
              <a:ext cx="4583430" cy="3147276"/>
            </a:xfrm>
            <a:prstGeom prst="rect">
              <a:avLst/>
            </a:prstGeom>
            <a:gradFill flip="none" rotWithShape="1">
              <a:gsLst>
                <a:gs pos="0">
                  <a:srgbClr val="EB780A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AAB414"/>
                </a:gs>
              </a:gsLst>
              <a:lin ang="13500000" scaled="1"/>
              <a:tileRect/>
            </a:gra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0" name="Gekrümmte Verbindung 9"/>
            <p:cNvCxnSpPr>
              <a:endCxn id="19" idx="2"/>
            </p:cNvCxnSpPr>
            <p:nvPr>
              <p:custDataLst>
                <p:tags r:id="rId6"/>
              </p:custDataLst>
            </p:nvPr>
          </p:nvCxnSpPr>
          <p:spPr bwMode="auto">
            <a:xfrm flipV="1">
              <a:off x="3057376" y="3763657"/>
              <a:ext cx="1052337" cy="720091"/>
            </a:xfrm>
            <a:prstGeom prst="curvedConnector2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krümmte Verbindung 10"/>
            <p:cNvCxnSpPr>
              <a:stCxn id="18" idx="1"/>
              <a:endCxn id="20" idx="2"/>
            </p:cNvCxnSpPr>
            <p:nvPr>
              <p:custDataLst>
                <p:tags r:id="rId7"/>
              </p:custDataLst>
            </p:nvPr>
          </p:nvCxnSpPr>
          <p:spPr bwMode="auto">
            <a:xfrm rot="10800000">
              <a:off x="1348255" y="4051695"/>
              <a:ext cx="686228" cy="575818"/>
            </a:xfrm>
            <a:prstGeom prst="curvedConnector2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mit Pfeil 11"/>
            <p:cNvCxnSpPr/>
            <p:nvPr>
              <p:custDataLst>
                <p:tags r:id="rId8"/>
              </p:custDataLst>
            </p:nvPr>
          </p:nvCxnSpPr>
          <p:spPr bwMode="auto">
            <a:xfrm flipH="1" flipV="1">
              <a:off x="539748" y="3010854"/>
              <a:ext cx="2" cy="3147276"/>
            </a:xfrm>
            <a:prstGeom prst="straightConnector1">
              <a:avLst/>
            </a:prstGeom>
            <a:solidFill>
              <a:schemeClr val="tx2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mit Pfeil 12"/>
            <p:cNvCxnSpPr/>
            <p:nvPr>
              <p:custDataLst>
                <p:tags r:id="rId9"/>
              </p:custDataLst>
            </p:nvPr>
          </p:nvCxnSpPr>
          <p:spPr bwMode="auto">
            <a:xfrm>
              <a:off x="539750" y="6158130"/>
              <a:ext cx="4583430" cy="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13"/>
            <p:cNvSpPr txBox="1"/>
            <p:nvPr>
              <p:custDataLst>
                <p:tags r:id="rId10"/>
              </p:custDataLst>
            </p:nvPr>
          </p:nvSpPr>
          <p:spPr>
            <a:xfrm>
              <a:off x="4728842" y="6216881"/>
              <a:ext cx="357785" cy="1813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sr-Latn-RS" sz="1600" b="1" dirty="0" smtClean="0">
                  <a:solidFill>
                    <a:schemeClr val="tx1"/>
                  </a:solidFill>
                </a:rPr>
                <a:t>Troškovi</a:t>
              </a:r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" name="Textfeld 14"/>
            <p:cNvSpPr txBox="1"/>
            <p:nvPr>
              <p:custDataLst>
                <p:tags r:id="rId11"/>
              </p:custDataLst>
            </p:nvPr>
          </p:nvSpPr>
          <p:spPr>
            <a:xfrm>
              <a:off x="484489" y="2745650"/>
              <a:ext cx="1045625" cy="19667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sr-Latn-RS" sz="1600" b="1" dirty="0" smtClean="0">
                  <a:solidFill>
                    <a:schemeClr val="tx1"/>
                  </a:solidFill>
                </a:rPr>
                <a:t>Performanse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/ </a:t>
              </a:r>
              <a:r>
                <a:rPr lang="sr-Latn-RS" sz="1600" b="1" dirty="0" smtClean="0">
                  <a:solidFill>
                    <a:schemeClr val="tx1"/>
                  </a:solidFill>
                </a:rPr>
                <a:t>Efikasnost</a:t>
              </a:r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Rechteck 15"/>
            <p:cNvSpPr/>
            <p:nvPr>
              <p:custDataLst>
                <p:tags r:id="rId12"/>
              </p:custDataLst>
            </p:nvPr>
          </p:nvSpPr>
          <p:spPr bwMode="auto">
            <a:xfrm>
              <a:off x="3708144" y="5491874"/>
              <a:ext cx="1020698" cy="576072"/>
            </a:xfrm>
            <a:prstGeom prst="rect">
              <a:avLst/>
            </a:prstGeom>
            <a:solidFill>
              <a:srgbClr val="AF235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1200" b="1" dirty="0" smtClean="0">
                  <a:solidFill>
                    <a:schemeClr val="bg1"/>
                  </a:solidFill>
                </a:rPr>
                <a:t>DC </a:t>
              </a:r>
              <a:r>
                <a:rPr lang="sr-Latn-RS" sz="1200" b="1" dirty="0" smtClean="0">
                  <a:solidFill>
                    <a:schemeClr val="bg1"/>
                  </a:solidFill>
                </a:rPr>
                <a:t>pogon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hteck 17"/>
            <p:cNvSpPr/>
            <p:nvPr>
              <p:custDataLst>
                <p:tags r:id="rId13"/>
              </p:custDataLst>
            </p:nvPr>
          </p:nvSpPr>
          <p:spPr bwMode="auto">
            <a:xfrm>
              <a:off x="2034483" y="4339476"/>
              <a:ext cx="1022893" cy="576072"/>
            </a:xfrm>
            <a:prstGeom prst="rect">
              <a:avLst/>
            </a:prstGeom>
            <a:solidFill>
              <a:srgbClr val="AF235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sr-Latn-RS" sz="1200" b="1" dirty="0" smtClean="0">
                  <a:solidFill>
                    <a:schemeClr val="bg1"/>
                  </a:solidFill>
                </a:rPr>
                <a:t>Asinhorni motor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IE4</a:t>
              </a:r>
              <a:br>
                <a:rPr lang="en-US" sz="1200" b="1" dirty="0" smtClean="0">
                  <a:solidFill>
                    <a:schemeClr val="bg1"/>
                  </a:solidFill>
                </a:rPr>
              </a:br>
              <a:r>
                <a:rPr lang="en-US" sz="1200" b="1" dirty="0" smtClean="0">
                  <a:solidFill>
                    <a:schemeClr val="bg1"/>
                  </a:solidFill>
                </a:rPr>
                <a:t>+ </a:t>
              </a:r>
              <a:br>
                <a:rPr lang="en-US" sz="1200" b="1" dirty="0" smtClean="0">
                  <a:solidFill>
                    <a:schemeClr val="bg1"/>
                  </a:solidFill>
                </a:rPr>
              </a:br>
              <a:r>
                <a:rPr lang="sr-Latn-RS" sz="1200" b="1" dirty="0" smtClean="0">
                  <a:solidFill>
                    <a:schemeClr val="bg1"/>
                  </a:solidFill>
                </a:rPr>
                <a:t> Frekventni pretvarač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hteck 18"/>
            <p:cNvSpPr/>
            <p:nvPr>
              <p:custDataLst>
                <p:tags r:id="rId14"/>
              </p:custDataLst>
            </p:nvPr>
          </p:nvSpPr>
          <p:spPr bwMode="auto">
            <a:xfrm>
              <a:off x="3555822" y="3052499"/>
              <a:ext cx="1107781" cy="711158"/>
            </a:xfrm>
            <a:prstGeom prst="rect">
              <a:avLst/>
            </a:prstGeom>
            <a:solidFill>
              <a:srgbClr val="AF235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lang="sr-Latn-RS" sz="1200" b="1" dirty="0" smtClean="0">
                  <a:solidFill>
                    <a:schemeClr val="bg1"/>
                  </a:solidFill>
                </a:rPr>
                <a:t>Sinhroni motori sa permanentim magnetima</a:t>
              </a:r>
              <a:r>
                <a:rPr lang="en-US" sz="1200" b="1" dirty="0" smtClean="0">
                  <a:solidFill>
                    <a:schemeClr val="bg1"/>
                  </a:solidFill>
                </a:rPr>
                <a:t/>
              </a:r>
              <a:br>
                <a:rPr lang="en-US" sz="1200" b="1" dirty="0" smtClean="0">
                  <a:solidFill>
                    <a:schemeClr val="bg1"/>
                  </a:solidFill>
                </a:rPr>
              </a:br>
              <a:r>
                <a:rPr lang="en-US" sz="1200" b="1" dirty="0" smtClean="0">
                  <a:solidFill>
                    <a:schemeClr val="bg1"/>
                  </a:solidFill>
                </a:rPr>
                <a:t>+ </a:t>
              </a:r>
              <a:br>
                <a:rPr lang="en-US" sz="1200" b="1" dirty="0" smtClean="0">
                  <a:solidFill>
                    <a:schemeClr val="bg1"/>
                  </a:solidFill>
                </a:rPr>
              </a:br>
              <a:r>
                <a:rPr lang="sr-Latn-RS" sz="1200" b="1" dirty="0" smtClean="0">
                  <a:solidFill>
                    <a:schemeClr val="bg1"/>
                  </a:solidFill>
                </a:rPr>
                <a:t>Frekventni pretvarač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echteck 19"/>
            <p:cNvSpPr/>
            <p:nvPr>
              <p:custDataLst>
                <p:tags r:id="rId15"/>
              </p:custDataLst>
            </p:nvPr>
          </p:nvSpPr>
          <p:spPr bwMode="auto">
            <a:xfrm>
              <a:off x="872725" y="3281184"/>
              <a:ext cx="951059" cy="770511"/>
            </a:xfrm>
            <a:prstGeom prst="rect">
              <a:avLst/>
            </a:prstGeom>
            <a:solidFill>
              <a:srgbClr val="37500F"/>
            </a:solidFill>
            <a:ln w="25400">
              <a:solidFill>
                <a:srgbClr val="FFFFFF"/>
              </a:solidFill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sr-Latn-RS" sz="1200" b="1" dirty="0" smtClean="0">
                  <a:solidFill>
                    <a:schemeClr val="bg1"/>
                  </a:solidFill>
                </a:rPr>
                <a:t>Sinhroni reluktantni motor</a:t>
              </a:r>
              <a:r>
                <a:rPr lang="en-US" sz="1200" b="1" dirty="0" smtClean="0">
                  <a:solidFill>
                    <a:schemeClr val="bg1"/>
                  </a:solidFill>
                </a:rPr>
                <a:t/>
              </a:r>
              <a:br>
                <a:rPr lang="en-US" sz="1200" b="1" dirty="0" smtClean="0">
                  <a:solidFill>
                    <a:schemeClr val="bg1"/>
                  </a:solidFill>
                </a:rPr>
              </a:br>
              <a:r>
                <a:rPr lang="en-US" sz="1200" b="1" dirty="0" smtClean="0">
                  <a:solidFill>
                    <a:schemeClr val="bg1"/>
                  </a:solidFill>
                </a:rPr>
                <a:t>+ </a:t>
              </a:r>
              <a:br>
                <a:rPr lang="en-US" sz="1200" b="1" dirty="0" smtClean="0">
                  <a:solidFill>
                    <a:schemeClr val="bg1"/>
                  </a:solidFill>
                </a:rPr>
              </a:br>
              <a:r>
                <a:rPr lang="sr-Latn-RS" sz="1200" b="1" dirty="0" smtClean="0">
                  <a:solidFill>
                    <a:schemeClr val="bg1"/>
                  </a:solidFill>
                </a:rPr>
                <a:t>Frekventni pretvarač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209651" y="3853819"/>
              <a:ext cx="722481" cy="590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87313" indent="-87313"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+ </a:t>
              </a:r>
              <a:r>
                <a:rPr lang="sr-Latn-RS" sz="1200" dirty="0" smtClean="0">
                  <a:solidFill>
                    <a:schemeClr val="tx1"/>
                  </a:solidFill>
                </a:rPr>
                <a:t>efikasan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 marL="87313" indent="-87313"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+ </a:t>
              </a:r>
              <a:r>
                <a:rPr lang="sr-Latn-RS" sz="1200" dirty="0" smtClean="0">
                  <a:solidFill>
                    <a:schemeClr val="tx1"/>
                  </a:solidFill>
                </a:rPr>
                <a:t>najviša dinamika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 marL="87313" indent="-87313"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-	 I</a:t>
              </a:r>
              <a:r>
                <a:rPr lang="sr-Latn-RS" sz="1200" dirty="0" smtClean="0">
                  <a:solidFill>
                    <a:schemeClr val="tx1"/>
                  </a:solidFill>
                </a:rPr>
                <a:t>ntenzivni troškovi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b="1" dirty="0" smtClean="0">
                  <a:solidFill>
                    <a:schemeClr val="tx1"/>
                  </a:solidFill>
                </a:rPr>
                <a:t>Z</a:t>
              </a:r>
              <a:r>
                <a:rPr lang="sr-Latn-RS" sz="1200" b="1" dirty="0" smtClean="0">
                  <a:solidFill>
                    <a:schemeClr val="tx1"/>
                  </a:solidFill>
                </a:rPr>
                <a:t>a specijalne aplikacije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906776" y="3340730"/>
              <a:ext cx="1034060" cy="590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87313" indent="-87313"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+ </a:t>
              </a:r>
              <a:r>
                <a:rPr lang="sr-Latn-RS" sz="1200" dirty="0" smtClean="0">
                  <a:solidFill>
                    <a:schemeClr val="tx1"/>
                  </a:solidFill>
                </a:rPr>
                <a:t>efikasan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 marL="87313" indent="-87313"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+ </a:t>
              </a:r>
              <a:r>
                <a:rPr lang="sr-Latn-RS" sz="1200" dirty="0" smtClean="0">
                  <a:solidFill>
                    <a:schemeClr val="tx1"/>
                  </a:solidFill>
                </a:rPr>
                <a:t>visoka dinamika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 marL="87313" indent="-87313"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+ </a:t>
              </a:r>
              <a:r>
                <a:rPr lang="sr-Latn-RS" sz="1200" dirty="0" smtClean="0">
                  <a:solidFill>
                    <a:schemeClr val="tx1"/>
                  </a:solidFill>
                </a:rPr>
                <a:t>mali troškovi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b="1" dirty="0" smtClean="0">
                  <a:solidFill>
                    <a:schemeClr val="tx1"/>
                  </a:solidFill>
                </a:rPr>
                <a:t>Z</a:t>
              </a:r>
              <a:r>
                <a:rPr lang="sr-Latn-RS" sz="1200" b="1" dirty="0" smtClean="0">
                  <a:solidFill>
                    <a:schemeClr val="tx1"/>
                  </a:solidFill>
                </a:rPr>
                <a:t>a standardne pogonske sisteme</a:t>
              </a:r>
              <a:endParaRPr lang="en-US" sz="1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117889" y="4767267"/>
              <a:ext cx="1074198" cy="4425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87313" indent="-87313"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+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robus</a:t>
              </a:r>
              <a:r>
                <a:rPr lang="sr-Latn-RS" sz="1200" dirty="0" smtClean="0">
                  <a:solidFill>
                    <a:schemeClr val="tx1"/>
                  </a:solidFill>
                </a:rPr>
                <a:t>ni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 marL="87313" indent="-87313"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+ </a:t>
              </a:r>
              <a:r>
                <a:rPr lang="sr-Latn-RS" sz="1200" dirty="0" smtClean="0">
                  <a:solidFill>
                    <a:schemeClr val="tx1"/>
                  </a:solidFill>
                </a:rPr>
                <a:t>mali troškovi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sr-Latn-RS" sz="1200" b="1" dirty="0" smtClean="0">
                  <a:solidFill>
                    <a:schemeClr val="tx1"/>
                  </a:solidFill>
                </a:rPr>
                <a:t>za standardne pongonske sisteme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feld 23"/>
            <p:cNvSpPr txBox="1"/>
            <p:nvPr>
              <p:custDataLst>
                <p:tags r:id="rId16"/>
              </p:custDataLst>
            </p:nvPr>
          </p:nvSpPr>
          <p:spPr>
            <a:xfrm>
              <a:off x="2179910" y="5477936"/>
              <a:ext cx="944941" cy="590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87313" indent="-87313"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+ r</a:t>
              </a:r>
              <a:r>
                <a:rPr lang="sr-Latn-RS" sz="1200" dirty="0" smtClean="0">
                  <a:solidFill>
                    <a:schemeClr val="tx1"/>
                  </a:solidFill>
                </a:rPr>
                <a:t>obusni pretvarač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 marL="87313" indent="-87313"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+ </a:t>
              </a:r>
              <a:r>
                <a:rPr lang="sr-Latn-RS" sz="1200" dirty="0" smtClean="0">
                  <a:solidFill>
                    <a:schemeClr val="tx1"/>
                  </a:solidFill>
                </a:rPr>
                <a:t>jednostavno upravljanje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 marL="87313" indent="-87313"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-  I</a:t>
              </a:r>
              <a:r>
                <a:rPr lang="sr-Latn-RS" sz="1200" dirty="0" smtClean="0">
                  <a:solidFill>
                    <a:schemeClr val="tx1"/>
                  </a:solidFill>
                </a:rPr>
                <a:t>ntenzivni troškovi i održavanje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b="1" dirty="0" smtClean="0">
                  <a:solidFill>
                    <a:schemeClr val="tx1"/>
                  </a:solidFill>
                </a:rPr>
                <a:t>Z</a:t>
              </a:r>
              <a:r>
                <a:rPr lang="sr-Latn-RS" sz="1200" b="1" dirty="0" smtClean="0">
                  <a:solidFill>
                    <a:schemeClr val="tx1"/>
                  </a:solidFill>
                </a:rPr>
                <a:t>a specijalne aplikacije</a:t>
              </a:r>
              <a:endParaRPr lang="en-US" sz="12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5" name="Gerade Verbindung mit Pfeil 24"/>
            <p:cNvCxnSpPr>
              <a:stCxn id="16" idx="0"/>
            </p:cNvCxnSpPr>
            <p:nvPr/>
          </p:nvCxnSpPr>
          <p:spPr bwMode="auto">
            <a:xfrm flipH="1" flipV="1">
              <a:off x="4142321" y="3763660"/>
              <a:ext cx="76172" cy="1728214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mit Pfeil 25"/>
            <p:cNvCxnSpPr>
              <a:stCxn id="16" idx="0"/>
              <a:endCxn id="18" idx="3"/>
            </p:cNvCxnSpPr>
            <p:nvPr/>
          </p:nvCxnSpPr>
          <p:spPr bwMode="auto">
            <a:xfrm flipH="1" flipV="1">
              <a:off x="3057376" y="4627512"/>
              <a:ext cx="1161117" cy="864362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2"/>
    </p:custDataLst>
    <p:extLst>
      <p:ext uri="{BB962C8B-B14F-4D97-AF65-F5344CB8AC3E}">
        <p14:creationId xmlns="" xmlns:p14="http://schemas.microsoft.com/office/powerpoint/2010/main" val="3169624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cdtRectangle 2 Id13414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8350" cy="1268413"/>
          </a:xfrm>
        </p:spPr>
        <p:txBody>
          <a:bodyPr/>
          <a:lstStyle/>
          <a:p>
            <a:r>
              <a:rPr lang="sr-Latn-RS" dirty="0" smtClean="0"/>
              <a:t>Sistemske karakteristike</a:t>
            </a:r>
            <a:r>
              <a:rPr lang="en-US" dirty="0"/>
              <a:t/>
            </a:r>
            <a:br>
              <a:rPr lang="en-US" dirty="0"/>
            </a:br>
            <a:r>
              <a:rPr lang="sr-Latn-RS" b="0" dirty="0" smtClean="0"/>
              <a:t>Energetska efikasnost pri nominalnom i parcijalnom opterećenju</a:t>
            </a:r>
            <a:endParaRPr lang="en-US" b="0" dirty="0" smtClean="0"/>
          </a:p>
        </p:txBody>
      </p:sp>
      <p:cxnSp>
        <p:nvCxnSpPr>
          <p:cNvPr id="7" name="Gerade Verbindung mit Pfeil 5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1525271" y="2365243"/>
            <a:ext cx="0" cy="3414712"/>
          </a:xfrm>
          <a:prstGeom prst="straightConnector1">
            <a:avLst/>
          </a:prstGeom>
          <a:noFill/>
          <a:ln w="50800" cap="rnd" algn="ctr">
            <a:solidFill>
              <a:srgbClr val="879BAA"/>
            </a:solidFill>
            <a:round/>
            <a:headEnd/>
            <a:tailEnd type="triangle" w="med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ihandform 8"/>
          <p:cNvSpPr/>
          <p:nvPr>
            <p:custDataLst>
              <p:tags r:id="rId3"/>
            </p:custDataLst>
          </p:nvPr>
        </p:nvSpPr>
        <p:spPr bwMode="auto">
          <a:xfrm>
            <a:off x="1689980" y="2692395"/>
            <a:ext cx="5945870" cy="1049210"/>
          </a:xfrm>
          <a:custGeom>
            <a:avLst/>
            <a:gdLst>
              <a:gd name="connsiteX0" fmla="*/ 6765011 w 6765011"/>
              <a:gd name="connsiteY0" fmla="*/ 15498 h 1131375"/>
              <a:gd name="connsiteX1" fmla="*/ 2572719 w 6765011"/>
              <a:gd name="connsiteY1" fmla="*/ 154982 h 1131375"/>
              <a:gd name="connsiteX2" fmla="*/ 0 w 6765011"/>
              <a:gd name="connsiteY2" fmla="*/ 1131375 h 1131375"/>
              <a:gd name="connsiteX3" fmla="*/ 0 w 6765011"/>
              <a:gd name="connsiteY3" fmla="*/ 1131375 h 113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5011" h="1131375">
                <a:moveTo>
                  <a:pt x="6765011" y="15498"/>
                </a:moveTo>
                <a:cubicBezTo>
                  <a:pt x="5232616" y="-7750"/>
                  <a:pt x="3700221" y="-30998"/>
                  <a:pt x="2572719" y="154982"/>
                </a:cubicBezTo>
                <a:cubicBezTo>
                  <a:pt x="1445217" y="340962"/>
                  <a:pt x="0" y="1131375"/>
                  <a:pt x="0" y="1131375"/>
                </a:cubicBezTo>
                <a:lnTo>
                  <a:pt x="0" y="1131375"/>
                </a:lnTo>
              </a:path>
            </a:pathLst>
          </a:custGeom>
          <a:noFill/>
          <a:ln w="508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" name="Freihandform 9"/>
          <p:cNvSpPr/>
          <p:nvPr>
            <p:custDataLst>
              <p:tags r:id="rId4"/>
            </p:custDataLst>
          </p:nvPr>
        </p:nvSpPr>
        <p:spPr bwMode="auto">
          <a:xfrm>
            <a:off x="2122005" y="2809743"/>
            <a:ext cx="5513845" cy="2743332"/>
          </a:xfrm>
          <a:custGeom>
            <a:avLst/>
            <a:gdLst>
              <a:gd name="connsiteX0" fmla="*/ 6230318 w 6230318"/>
              <a:gd name="connsiteY0" fmla="*/ 240 h 2999162"/>
              <a:gd name="connsiteX1" fmla="*/ 2518474 w 6230318"/>
              <a:gd name="connsiteY1" fmla="*/ 496186 h 2999162"/>
              <a:gd name="connsiteX2" fmla="*/ 0 w 6230318"/>
              <a:gd name="connsiteY2" fmla="*/ 2999162 h 29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0318" h="2999162">
                <a:moveTo>
                  <a:pt x="6230318" y="240"/>
                </a:moveTo>
                <a:cubicBezTo>
                  <a:pt x="4893589" y="-1697"/>
                  <a:pt x="3556860" y="-3634"/>
                  <a:pt x="2518474" y="496186"/>
                </a:cubicBezTo>
                <a:cubicBezTo>
                  <a:pt x="1480088" y="996006"/>
                  <a:pt x="740044" y="1997584"/>
                  <a:pt x="0" y="2999162"/>
                </a:cubicBezTo>
              </a:path>
            </a:pathLst>
          </a:custGeom>
          <a:noFill/>
          <a:ln w="508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" name="Ellipse 12"/>
          <p:cNvSpPr/>
          <p:nvPr>
            <p:custDataLst>
              <p:tags r:id="rId5"/>
            </p:custDataLst>
          </p:nvPr>
        </p:nvSpPr>
        <p:spPr bwMode="auto">
          <a:xfrm>
            <a:off x="7536561" y="2747831"/>
            <a:ext cx="192716" cy="144463"/>
          </a:xfrm>
          <a:prstGeom prst="ellipse">
            <a:avLst/>
          </a:prstGeom>
          <a:solidFill>
            <a:srgbClr val="879B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>
            <a:no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4" name="Gerade Verbindung mit Pfeil 13"/>
          <p:cNvCxnSpPr/>
          <p:nvPr>
            <p:custDataLst>
              <p:tags r:id="rId6"/>
            </p:custDataLst>
          </p:nvPr>
        </p:nvCxnSpPr>
        <p:spPr bwMode="auto">
          <a:xfrm flipV="1">
            <a:off x="7650100" y="2820856"/>
            <a:ext cx="0" cy="1008063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rgbClr val="505A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>
            <p:custDataLst>
              <p:tags r:id="rId7"/>
            </p:custDataLst>
          </p:nvPr>
        </p:nvCxnSpPr>
        <p:spPr bwMode="auto">
          <a:xfrm flipV="1">
            <a:off x="3058949" y="3118339"/>
            <a:ext cx="1" cy="1175683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rgbClr val="505A64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>
            <p:custDataLst>
              <p:tags r:id="rId8"/>
            </p:custDataLst>
          </p:nvPr>
        </p:nvSpPr>
        <p:spPr>
          <a:xfrm>
            <a:off x="5031820" y="1724690"/>
            <a:ext cx="6628617" cy="307777"/>
          </a:xfrm>
          <a:prstGeom prst="rect">
            <a:avLst/>
          </a:prstGeom>
          <a:solidFill>
            <a:srgbClr val="879BAA"/>
          </a:solidFill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1.</a:t>
            </a:r>
            <a:r>
              <a:rPr lang="en-US" sz="1400" b="1" dirty="0">
                <a:solidFill>
                  <a:schemeClr val="bg1"/>
                </a:solidFill>
              </a:rPr>
              <a:t>	 </a:t>
            </a:r>
            <a:r>
              <a:rPr lang="sr-Latn-RS" sz="1400" b="1" dirty="0" smtClean="0">
                <a:solidFill>
                  <a:schemeClr val="bg1"/>
                </a:solidFill>
              </a:rPr>
              <a:t>Realizacija više klasa nego IE3 sa asinhronim motorima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>
            <p:custDataLst>
              <p:tags r:id="rId9"/>
            </p:custDataLst>
          </p:nvPr>
        </p:nvSpPr>
        <p:spPr>
          <a:xfrm>
            <a:off x="3058950" y="4960883"/>
            <a:ext cx="8285852" cy="523220"/>
          </a:xfrm>
          <a:prstGeom prst="rect">
            <a:avLst/>
          </a:prstGeom>
          <a:solidFill>
            <a:srgbClr val="879BAA"/>
          </a:solidFill>
        </p:spPr>
        <p:txBody>
          <a:bodyPr wrap="square">
            <a:spAutoFit/>
          </a:bodyPr>
          <a:lstStyle/>
          <a:p>
            <a:pPr marL="271463" indent="-271463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2.</a:t>
            </a:r>
            <a:r>
              <a:rPr lang="en-US" sz="1400" b="1" dirty="0">
                <a:solidFill>
                  <a:schemeClr val="bg1"/>
                </a:solidFill>
              </a:rPr>
              <a:t>	</a:t>
            </a:r>
            <a:r>
              <a:rPr lang="sr-Latn-RS" sz="1400" b="1" dirty="0" smtClean="0">
                <a:solidFill>
                  <a:schemeClr val="bg1"/>
                </a:solidFill>
              </a:rPr>
              <a:t>Sinhroni reluktantni motor imaju veću efikasnost na parcijalnim opterećenjima nego asinhroni motori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3" name="Gruppieren 1161225"/>
          <p:cNvGrpSpPr>
            <a:grpSpLocks/>
          </p:cNvGrpSpPr>
          <p:nvPr/>
        </p:nvGrpSpPr>
        <p:grpSpPr bwMode="auto">
          <a:xfrm>
            <a:off x="7415027" y="3219318"/>
            <a:ext cx="472263" cy="354012"/>
            <a:chOff x="1300462" y="2363250"/>
            <a:chExt cx="355213" cy="353228"/>
          </a:xfrm>
        </p:grpSpPr>
        <p:sp>
          <p:nvSpPr>
            <p:cNvPr id="23" name="Ellipse 22"/>
            <p:cNvSpPr/>
            <p:nvPr/>
          </p:nvSpPr>
          <p:spPr bwMode="auto">
            <a:xfrm>
              <a:off x="1300462" y="2363250"/>
              <a:ext cx="355213" cy="353228"/>
            </a:xfrm>
            <a:prstGeom prst="ellipse">
              <a:avLst/>
            </a:prstGeom>
            <a:solidFill>
              <a:srgbClr val="505A6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Textfeld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00463" y="2385975"/>
              <a:ext cx="3552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627063" algn="l"/>
                </a:tabLst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627063" algn="l"/>
                </a:tabLst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627063" algn="l"/>
                </a:tabLst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627063" algn="l"/>
                </a:tabLst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627063" algn="l"/>
                </a:tabLst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tabLst>
                  <a:tab pos="627063" algn="l"/>
                </a:tabLs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tabLst>
                  <a:tab pos="627063" algn="l"/>
                </a:tabLs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tabLst>
                  <a:tab pos="627063" algn="l"/>
                </a:tabLs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tabLst>
                  <a:tab pos="627063" algn="l"/>
                </a:tabLs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solidFill>
                    <a:schemeClr val="bg1"/>
                  </a:solidFill>
                </a:rPr>
                <a:t>1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 bwMode="auto">
          <a:xfrm>
            <a:off x="2821760" y="3603588"/>
            <a:ext cx="474380" cy="354013"/>
          </a:xfrm>
          <a:prstGeom prst="ellipse">
            <a:avLst/>
          </a:prstGeom>
          <a:solidFill>
            <a:srgbClr val="505A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>
            <a:no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7" name="Textfeld 6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21760" y="3619529"/>
            <a:ext cx="474379" cy="3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27063" algn="l"/>
              </a:tabLst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27063" algn="l"/>
              </a:tabLst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27063" algn="l"/>
              </a:tabLst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27063" algn="l"/>
              </a:tabLst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27063" algn="l"/>
              </a:tabLst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tabLst>
                <a:tab pos="627063" algn="l"/>
              </a:tabLs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tabLst>
                <a:tab pos="627063" algn="l"/>
              </a:tabLs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tabLst>
                <a:tab pos="627063" algn="l"/>
              </a:tabLs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tabLst>
                <a:tab pos="627063" algn="l"/>
              </a:tabLs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488309" y="3451652"/>
            <a:ext cx="1494320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tabLst>
                <a:tab pos="627063" algn="l"/>
              </a:tabLst>
              <a:defRPr/>
            </a:pPr>
            <a:r>
              <a:rPr lang="sr-Latn-RS" sz="1050" b="1" dirty="0" smtClean="0">
                <a:solidFill>
                  <a:srgbClr val="505A64"/>
                </a:solidFill>
              </a:rPr>
              <a:t>Sistem sa asihronim</a:t>
            </a:r>
            <a:br>
              <a:rPr lang="sr-Latn-RS" sz="1050" b="1" dirty="0" smtClean="0">
                <a:solidFill>
                  <a:srgbClr val="505A64"/>
                </a:solidFill>
              </a:rPr>
            </a:br>
            <a:r>
              <a:rPr lang="sr-Latn-RS" sz="1050" b="1" dirty="0" smtClean="0">
                <a:solidFill>
                  <a:srgbClr val="505A64"/>
                </a:solidFill>
              </a:rPr>
              <a:t>motorom</a:t>
            </a:r>
            <a:endParaRPr lang="en-US" sz="1050" b="1" dirty="0">
              <a:solidFill>
                <a:srgbClr val="505A64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751094" y="2356697"/>
            <a:ext cx="1612942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tabLst>
                <a:tab pos="627063" algn="l"/>
              </a:tabLst>
              <a:defRPr/>
            </a:pPr>
            <a:r>
              <a:rPr lang="sr-Latn-RS" sz="1050" b="1" dirty="0" smtClean="0">
                <a:solidFill>
                  <a:srgbClr val="505A64"/>
                </a:solidFill>
              </a:rPr>
              <a:t>Sistem sa </a:t>
            </a:r>
            <a:br>
              <a:rPr lang="sr-Latn-RS" sz="1050" b="1" dirty="0" smtClean="0">
                <a:solidFill>
                  <a:srgbClr val="505A64"/>
                </a:solidFill>
              </a:rPr>
            </a:br>
            <a:r>
              <a:rPr lang="sr-Latn-RS" sz="1050" b="1" dirty="0" smtClean="0">
                <a:solidFill>
                  <a:srgbClr val="505A64"/>
                </a:solidFill>
              </a:rPr>
              <a:t>reluktantnim motorom</a:t>
            </a:r>
            <a:endParaRPr lang="en-US" sz="1050" b="1" dirty="0">
              <a:solidFill>
                <a:srgbClr val="505A64"/>
              </a:solidFill>
            </a:endParaRPr>
          </a:p>
        </p:txBody>
      </p:sp>
      <p:sp>
        <p:nvSpPr>
          <p:cNvPr id="33" name="Textfeld 32"/>
          <p:cNvSpPr txBox="1"/>
          <p:nvPr>
            <p:custDataLst>
              <p:tags r:id="rId11"/>
            </p:custDataLst>
          </p:nvPr>
        </p:nvSpPr>
        <p:spPr>
          <a:xfrm>
            <a:off x="769058" y="2095368"/>
            <a:ext cx="8980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tabLst>
                <a:tab pos="627063" algn="l"/>
              </a:tabLst>
              <a:defRPr/>
            </a:pPr>
            <a:r>
              <a:rPr lang="sr-Latn-RS" sz="1100" b="1" dirty="0" smtClean="0">
                <a:solidFill>
                  <a:srgbClr val="505A64"/>
                </a:solidFill>
              </a:rPr>
              <a:t>Efikasnost</a:t>
            </a:r>
            <a:endParaRPr lang="en-US" sz="1100" b="1" dirty="0">
              <a:solidFill>
                <a:srgbClr val="505A64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525272" y="5727569"/>
            <a:ext cx="7267589" cy="434647"/>
            <a:chOff x="1143358" y="5727568"/>
            <a:chExt cx="6822090" cy="434647"/>
          </a:xfrm>
        </p:grpSpPr>
        <p:cxnSp>
          <p:nvCxnSpPr>
            <p:cNvPr id="8" name="Gerade Verbindung mit Pfeil 31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1143358" y="5800593"/>
              <a:ext cx="6600825" cy="0"/>
            </a:xfrm>
            <a:prstGeom prst="straightConnector1">
              <a:avLst/>
            </a:prstGeom>
            <a:noFill/>
            <a:ln w="50800" cap="rnd" algn="ctr">
              <a:solidFill>
                <a:srgbClr val="879BAA"/>
              </a:solidFill>
              <a:round/>
              <a:headEnd/>
              <a:tailEnd type="triangle" w="med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feld 29"/>
            <p:cNvSpPr txBox="1"/>
            <p:nvPr/>
          </p:nvSpPr>
          <p:spPr>
            <a:xfrm>
              <a:off x="6712309" y="5900605"/>
              <a:ext cx="480313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tabLst>
                  <a:tab pos="627063" algn="l"/>
                </a:tabLst>
                <a:defRPr/>
              </a:pPr>
              <a:r>
                <a:rPr lang="en-US" sz="1100" b="1" dirty="0" smtClean="0">
                  <a:solidFill>
                    <a:srgbClr val="505A64"/>
                  </a:solidFill>
                </a:rPr>
                <a:t>P</a:t>
              </a:r>
              <a:r>
                <a:rPr lang="en-US" sz="1100" b="1" baseline="-25000" dirty="0" smtClean="0">
                  <a:solidFill>
                    <a:srgbClr val="505A64"/>
                  </a:solidFill>
                </a:rPr>
                <a:t>rated</a:t>
              </a:r>
              <a:endParaRPr lang="en-US" sz="1100" b="1" dirty="0">
                <a:solidFill>
                  <a:srgbClr val="505A64"/>
                </a:solidFill>
              </a:endParaRPr>
            </a:p>
          </p:txBody>
        </p:sp>
        <p:cxnSp>
          <p:nvCxnSpPr>
            <p:cNvPr id="31" name="Gerade Verbindung 30"/>
            <p:cNvCxnSpPr/>
            <p:nvPr/>
          </p:nvCxnSpPr>
          <p:spPr bwMode="auto">
            <a:xfrm>
              <a:off x="6969483" y="5727568"/>
              <a:ext cx="0" cy="144462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rgbClr val="879B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/>
          </p:nvCxnSpPr>
          <p:spPr bwMode="auto">
            <a:xfrm>
              <a:off x="4246920" y="5727568"/>
              <a:ext cx="0" cy="144462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rgbClr val="879B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feld 33"/>
            <p:cNvSpPr txBox="1"/>
            <p:nvPr/>
          </p:nvSpPr>
          <p:spPr>
            <a:xfrm>
              <a:off x="7393346" y="5900605"/>
              <a:ext cx="572102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tabLst>
                  <a:tab pos="627063" algn="l"/>
                </a:tabLst>
                <a:defRPr/>
              </a:pPr>
              <a:r>
                <a:rPr lang="sr-Latn-RS" sz="1100" b="1" dirty="0" smtClean="0">
                  <a:solidFill>
                    <a:srgbClr val="505A64"/>
                  </a:solidFill>
                </a:rPr>
                <a:t>Snaga</a:t>
              </a:r>
              <a:endParaRPr lang="en-US" sz="1100" b="1" dirty="0">
                <a:solidFill>
                  <a:srgbClr val="505A64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3830995" y="5900605"/>
              <a:ext cx="779757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tabLst>
                  <a:tab pos="627063" algn="l"/>
                </a:tabLst>
                <a:defRPr/>
              </a:pPr>
              <a:r>
                <a:rPr lang="en-US" sz="1100" b="1" dirty="0" smtClean="0">
                  <a:solidFill>
                    <a:srgbClr val="505A64"/>
                  </a:solidFill>
                </a:rPr>
                <a:t>0.5 · P</a:t>
              </a:r>
              <a:r>
                <a:rPr lang="en-US" sz="1100" b="1" baseline="-25000" dirty="0" smtClean="0">
                  <a:solidFill>
                    <a:srgbClr val="505A64"/>
                  </a:solidFill>
                </a:rPr>
                <a:t>rated</a:t>
              </a:r>
              <a:endParaRPr lang="en-US" sz="1100" b="1" dirty="0">
                <a:solidFill>
                  <a:srgbClr val="505A64"/>
                </a:solidFill>
              </a:endParaRPr>
            </a:p>
          </p:txBody>
        </p:sp>
      </p:grpSp>
      <p:sp>
        <p:nvSpPr>
          <p:cNvPr id="36" name="Ellipse 35"/>
          <p:cNvSpPr/>
          <p:nvPr>
            <p:custDataLst>
              <p:tags r:id="rId12"/>
            </p:custDataLst>
          </p:nvPr>
        </p:nvSpPr>
        <p:spPr bwMode="auto">
          <a:xfrm>
            <a:off x="7536725" y="2620164"/>
            <a:ext cx="192716" cy="144463"/>
          </a:xfrm>
          <a:prstGeom prst="ellipse">
            <a:avLst/>
          </a:prstGeom>
          <a:solidFill>
            <a:srgbClr val="879B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>
            <a:noAutofit/>
          </a:bodyPr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0578912"/>
              </p:ext>
            </p:extLst>
          </p:nvPr>
        </p:nvGraphicFramePr>
        <p:xfrm>
          <a:off x="7887291" y="2636376"/>
          <a:ext cx="3904446" cy="109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12"/>
                <a:gridCol w="395709"/>
                <a:gridCol w="431830"/>
                <a:gridCol w="439538"/>
                <a:gridCol w="431827"/>
                <a:gridCol w="454962"/>
                <a:gridCol w="424118"/>
                <a:gridCol w="447250"/>
              </a:tblGrid>
              <a:tr h="237919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kW</a:t>
                      </a:r>
                      <a:endParaRPr lang="en-US" sz="800" dirty="0"/>
                    </a:p>
                  </a:txBody>
                  <a:tcPr marL="48025" marR="48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5,5</a:t>
                      </a:r>
                      <a:endParaRPr lang="en-US" sz="800" dirty="0"/>
                    </a:p>
                  </a:txBody>
                  <a:tcPr marL="48025" marR="48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7,5</a:t>
                      </a:r>
                      <a:endParaRPr lang="en-US" sz="800" dirty="0"/>
                    </a:p>
                  </a:txBody>
                  <a:tcPr marL="48025" marR="48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11,0</a:t>
                      </a:r>
                      <a:endParaRPr lang="en-US" sz="800" dirty="0"/>
                    </a:p>
                  </a:txBody>
                  <a:tcPr marL="48025" marR="48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15,0</a:t>
                      </a:r>
                      <a:endParaRPr lang="en-US" sz="800" dirty="0"/>
                    </a:p>
                  </a:txBody>
                  <a:tcPr marL="48025" marR="48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18,5</a:t>
                      </a:r>
                      <a:endParaRPr lang="en-US" sz="800" dirty="0"/>
                    </a:p>
                  </a:txBody>
                  <a:tcPr marL="48025" marR="48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22,0</a:t>
                      </a:r>
                      <a:endParaRPr lang="en-US" sz="800" dirty="0"/>
                    </a:p>
                  </a:txBody>
                  <a:tcPr marL="48025" marR="48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30,0</a:t>
                      </a:r>
                      <a:endParaRPr lang="en-US" sz="800" dirty="0"/>
                    </a:p>
                  </a:txBody>
                  <a:tcPr marL="48025" marR="48025"/>
                </a:tc>
              </a:tr>
              <a:tr h="17814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Reluctance*</a:t>
                      </a:r>
                      <a:endParaRPr lang="en-US" sz="800" dirty="0"/>
                    </a:p>
                  </a:txBody>
                  <a:tcPr marL="48025" marR="48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91,9</a:t>
                      </a:r>
                      <a:endParaRPr lang="en-US" sz="800" dirty="0"/>
                    </a:p>
                  </a:txBody>
                  <a:tcPr marL="48025" marR="48025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92,6</a:t>
                      </a:r>
                      <a:endParaRPr lang="en-US" sz="800" dirty="0"/>
                    </a:p>
                  </a:txBody>
                  <a:tcPr marL="48025" marR="48025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93,5</a:t>
                      </a:r>
                      <a:endParaRPr lang="en-US" sz="800" dirty="0"/>
                    </a:p>
                  </a:txBody>
                  <a:tcPr marL="48025" marR="48025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93,9</a:t>
                      </a:r>
                      <a:endParaRPr lang="en-US" sz="800" dirty="0"/>
                    </a:p>
                  </a:txBody>
                  <a:tcPr marL="48025" marR="48025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94,2</a:t>
                      </a:r>
                      <a:endParaRPr lang="en-US" sz="800" dirty="0"/>
                    </a:p>
                  </a:txBody>
                  <a:tcPr marL="48025" marR="48025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94,5</a:t>
                      </a:r>
                      <a:endParaRPr lang="en-US" sz="800" dirty="0"/>
                    </a:p>
                  </a:txBody>
                  <a:tcPr marL="48025" marR="48025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94,9</a:t>
                      </a:r>
                      <a:endParaRPr lang="en-US" sz="800" dirty="0"/>
                    </a:p>
                  </a:txBody>
                  <a:tcPr marL="48025" marR="48025" marT="36000" marB="36000"/>
                </a:tc>
              </a:tr>
              <a:tr h="194821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IE4*</a:t>
                      </a:r>
                      <a:endParaRPr lang="en-US" sz="800" dirty="0"/>
                    </a:p>
                  </a:txBody>
                  <a:tcPr marL="48025" marR="480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90,7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91,5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92,3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93,0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93,3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93,7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94,1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</a:tr>
              <a:tr h="158799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IE3*</a:t>
                      </a:r>
                      <a:endParaRPr lang="en-US" sz="800" dirty="0"/>
                    </a:p>
                  </a:txBody>
                  <a:tcPr marL="48025" marR="480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88,0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89,0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90,1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90,9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91,5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92,0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92,6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</a:tr>
              <a:tr h="13465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IE2*</a:t>
                      </a:r>
                      <a:endParaRPr lang="en-US" sz="800" dirty="0"/>
                    </a:p>
                  </a:txBody>
                  <a:tcPr marL="48025" marR="48025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85,9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87,0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88,4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89,2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89,9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90,3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91,1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8" marR="59298" marT="36000" marB="36000" anchor="b"/>
                </a:tc>
              </a:tr>
            </a:tbl>
          </a:graphicData>
        </a:graphic>
      </p:graphicFrame>
      <p:sp>
        <p:nvSpPr>
          <p:cNvPr id="37" name="Textfeld 36"/>
          <p:cNvSpPr txBox="1"/>
          <p:nvPr/>
        </p:nvSpPr>
        <p:spPr>
          <a:xfrm>
            <a:off x="8010029" y="3828919"/>
            <a:ext cx="3650408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182563" algn="l">
              <a:lnSpc>
                <a:spcPct val="110000"/>
              </a:lnSpc>
              <a:spcBef>
                <a:spcPts val="0"/>
              </a:spcBef>
            </a:pPr>
            <a:r>
              <a:rPr lang="en-US" sz="800" dirty="0" smtClean="0">
                <a:solidFill>
                  <a:schemeClr val="tx1"/>
                </a:solidFill>
              </a:rPr>
              <a:t>*) 	Minimum efficiency acc. IEC 60034-30-1. Converted to converter operation acc. DIN EN 50598-2 (chapter 5.3.2.6: additional losses depending on harmonics)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19697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Lista za proveru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" y="1371600"/>
            <a:ext cx="1201547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000" b="1" dirty="0" smtClean="0">
                <a:solidFill>
                  <a:schemeClr val="tx1"/>
                </a:solidFill>
              </a:rPr>
              <a:t> Proverite energetski balans i mogućnosti uštede.</a:t>
            </a:r>
          </a:p>
          <a:p>
            <a:pPr>
              <a:buFont typeface="Arial" pitchFamily="34" charset="0"/>
              <a:buChar char="•"/>
            </a:pPr>
            <a:r>
              <a:rPr lang="sr-Latn-RS" sz="2000" b="1" dirty="0" smtClean="0">
                <a:solidFill>
                  <a:schemeClr val="tx1"/>
                </a:solidFill>
              </a:rPr>
              <a:t> Nabavka frekventno regulatora za automatsko upravljanje brzinom obrataja motora se uobičajeno amortizuje brzo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sr-Latn-RS" sz="2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sz="2000" b="1" dirty="0" smtClean="0">
                <a:solidFill>
                  <a:schemeClr val="tx1"/>
                </a:solidFill>
              </a:rPr>
              <a:t> Za motore koje rade preko </a:t>
            </a:r>
            <a:r>
              <a:rPr lang="en-US" sz="2000" b="1" dirty="0" smtClean="0">
                <a:solidFill>
                  <a:schemeClr val="tx1"/>
                </a:solidFill>
              </a:rPr>
              <a:t>2000 </a:t>
            </a:r>
            <a:r>
              <a:rPr lang="sr-Latn-RS" sz="2000" b="1" dirty="0" smtClean="0">
                <a:solidFill>
                  <a:schemeClr val="tx1"/>
                </a:solidFill>
              </a:rPr>
              <a:t>sati godišnje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sr-Latn-RS" sz="2000" b="1" dirty="0" smtClean="0">
                <a:solidFill>
                  <a:schemeClr val="tx1"/>
                </a:solidFill>
              </a:rPr>
              <a:t>motori veće efikasnosti su generalno su isplativa investicija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sr-Latn-RS" sz="2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sz="2000" b="1" dirty="0" smtClean="0">
                <a:solidFill>
                  <a:schemeClr val="tx1"/>
                </a:solidFill>
              </a:rPr>
              <a:t> Za motore sa kratkim ciklusima 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sr-Latn-RS" sz="2000" b="1" dirty="0" smtClean="0">
                <a:solidFill>
                  <a:schemeClr val="tx1"/>
                </a:solidFill>
              </a:rPr>
              <a:t>npr</a:t>
            </a:r>
            <a:r>
              <a:rPr lang="en-US" sz="2000" b="1" dirty="0" smtClean="0">
                <a:solidFill>
                  <a:schemeClr val="tx1"/>
                </a:solidFill>
              </a:rPr>
              <a:t>. </a:t>
            </a:r>
            <a:r>
              <a:rPr lang="sr-Latn-RS" sz="2000" b="1" dirty="0" smtClean="0">
                <a:solidFill>
                  <a:schemeClr val="tx1"/>
                </a:solidFill>
              </a:rPr>
              <a:t>aktuatore</a:t>
            </a:r>
            <a:r>
              <a:rPr lang="en-US" sz="2000" b="1" dirty="0" smtClean="0">
                <a:solidFill>
                  <a:schemeClr val="tx1"/>
                </a:solidFill>
              </a:rPr>
              <a:t>) </a:t>
            </a:r>
            <a:r>
              <a:rPr lang="sr-Latn-RS" sz="2000" b="1" dirty="0" smtClean="0">
                <a:solidFill>
                  <a:schemeClr val="tx1"/>
                </a:solidFill>
              </a:rPr>
              <a:t>mogu se primeniti i motori niže efikasnosti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sr-Latn-RS" sz="2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sz="2000" b="1" dirty="0" smtClean="0">
                <a:solidFill>
                  <a:schemeClr val="tx1"/>
                </a:solidFill>
              </a:rPr>
              <a:t> Kroz kontinuirani proces zamene elektromotora troškovi energije će se umanjiti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sr-Latn-RS" sz="2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sz="2000" b="1" dirty="0" smtClean="0">
                <a:solidFill>
                  <a:schemeClr val="tx1"/>
                </a:solidFill>
              </a:rPr>
              <a:t> Ako je potrebno popraviti motor, treba uvek proveriti ako je ekonomičnije nabaviti efikasniji motor.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CUSTOMER" val="Siemens_I_2013_16x9"/>
  <p:tag name="CDT_VERSION" val="4.1.2.0"/>
  <p:tag name="CDT_TEMPLATEVERSION" val="2.0.0"/>
  <p:tag name="THINKCELLPRESENTATIONDONOTDELETE" val="&lt;?xml version=&quot;1.0&quot; encoding=&quot;UTF-16&quot; standalone=&quot;yes&quot;?&gt;&#10;&lt;root reqver=&quot;17839&quot;&gt;&lt;version val=&quot;2109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3&quot;/&gt;&lt;elem&gt;&lt;m_nPartnerID val=&quot;530&quot;/&gt;&lt;m_nIndex val=&quot;4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45"/>
  <p:tag name="CDT_NAVI_ACTUAL" val="True"/>
  <p:tag name="CDT_PRELIMINARY" val="False"/>
  <p:tag name="CDT_CONFIDENTIALITY" val="1"/>
  <p:tag name="CDT_LANGUAGE" val="1033"/>
  <p:tag name="CDT_FONTSET" val="Arial"/>
  <p:tag name="CDT_PATH" val="False"/>
  <p:tag name="CDT_FILENAME" val="False"/>
  <p:tag name="CDT_SLIDENUMBER" val="False"/>
  <p:tag name="CDT_ACTUALDATE" val="False"/>
  <p:tag name="CDT_AUTHOR" val="False"/>
  <p:tag name="CDT_AUTHORTEXT" val="%"/>
  <p:tag name="CDT_CATEGORY" val="siemens.com/answers"/>
  <p:tag name="CDT_CATEGORY2" val="%"/>
  <p:tag name="CDT_TITLE" val="Energy Management"/>
  <p:tag name="CDT_NAVTEXT" val="True"/>
  <p:tag name="CDT_INTERSECTSLIDES" val="True"/>
  <p:tag name="CDT_TYPE_OF_INDEXSLIDE" val="3"/>
  <p:tag name="CDT_AGENDALEVELS" val="2"/>
  <p:tag name="CDT_NAVBARLEVELS" val="3"/>
  <p:tag name="CDT_NAVBAR_FONTSIZE" val="0"/>
  <p:tag name="CDT_KEYVISUAL_NAME" val="X:\unknown picture.jpg"/>
  <p:tag name="CDT_CONTACT_NAME" val="Engelbert Lang"/>
  <p:tag name="CDT_CONTACT_ORG" val="I IA AS FA EM"/>
  <p:tag name="CDT_CONTACT_ADDRESS1" val="Gleiwitzer Str. 555"/>
  <p:tag name="CDT_CONTACT_ADDRESS2" val="90475 Nürnberg"/>
  <p:tag name="CDT_CONTACT_FON" val="+49 (911) 895-2964"/>
  <p:tag name="CDT_CONTACT_MAIL" val="engelbert.lang@siemens.com"/>
  <p:tag name="CDT_CONTACT_FUNCTION" val="Leiter Energy Management"/>
  <p:tag name="CDT_CONTACT_FAX" val="+49 (911) 895-152964"/>
  <p:tag name="CDT_CONTACT_MOBILE" val="+49 (173) 7073 119"/>
  <p:tag name="CDT_CONTACT_NAME_ENABLED" val="True"/>
  <p:tag name="CDT_CONTACT_ORG_ENABLED" val="True"/>
  <p:tag name="CDT_CONTACT_ADDRESS1_ENABLED" val="True"/>
  <p:tag name="CDT_CONTACT_ADDRESS2_ENABLED" val="True"/>
  <p:tag name="CDT_CONTACT_FON_ENABLED" val="True"/>
  <p:tag name="CDT_CONTACT_MAIL_ENABLED" val="True"/>
  <p:tag name="CDT_CONTACT_FUNCTION_ENABLED" val="True"/>
  <p:tag name="CDT_CONTACT_FAX_ENABLED" val="True"/>
  <p:tag name="CDT_CONTACT_MOBILE_ENABLED" val="True"/>
  <p:tag name="CDT_ACTIVE_CP" val="1"/>
  <p:tag name="CDT_CUST_COL1" val="11180935"/>
  <p:tag name="CDT_CUST_COL2" val="16777215"/>
  <p:tag name="CDT_CUST_COL3" val="4601635"/>
  <p:tag name="CDT_CUST_COL4" val="16777215"/>
  <p:tag name="CDT_CUST_COL5" val="13490135"/>
  <p:tag name="CDT_CUST_COL6" val="0"/>
  <p:tag name="CDT_CUST_COL7" val="0"/>
  <p:tag name="CDT_CUST_COL8" val="11180935"/>
  <p:tag name="CDT_CUST_COL9" val="0"/>
  <p:tag name="CDT_CUST_COL10" val="153"/>
  <p:tag name="CDT_CUSTOMER_NAME" val="Siemens AG, Industry Sector"/>
  <p:tag name="CDT_LAST_TITLE" val="Energy Management"/>
  <p:tag name="CDT_CREATORVERSION" val="4.1.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15:0-0-326,7-960,5"/>
  <p:tag name="CDT_MASTERSHAPE2" val="16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  <p:tag name="CDT_LINEUNVISIBLE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  <p:tag name="CDT_FILLUNVISIBLE" val="True"/>
  <p:tag name="CDT_LINEUNVISIBLE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  <p:tag name="CDT_FILLUNVISIBLE" val="True"/>
  <p:tag name="CDT_LINEUNVISIBLE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  <p:tag name="CDT_FILLUNVISIBLE" val="True"/>
  <p:tag name="CDT_LINEUNVISIBLE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16:0-0-406,08-960,5"/>
  <p:tag name="CDT_MASTERSHAPE2" val="17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  <p:tag name="CDT_LINEUNVISIBLE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  <p:tag name="CDT_FILLUNVISIBLE" val="True"/>
  <p:tag name="CDT_LINEUNVISIBLE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  <p:tag name="CDT_FILLUNVISIBLE" val="True"/>
  <p:tag name="CDT_LINEUNVISIBLE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  <p:tag name="CDT_FILLUNVISIBLE" val="True"/>
  <p:tag name="CDT_LINEUNVISIBLE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16:0-0-540-960,5"/>
  <p:tag name="CDT_MASTERSHAPE2" val="17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  <p:tag name="CDT_LINEUNVISIBLE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09,3588"/>
  <p:tag name="CDT_PROT_LEFT" val="378,2697"/>
  <p:tag name="CDT_PROT_WIDTH" val="317,4803"/>
  <p:tag name="CDT_PROT_HEIGHT" val="181,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3,9999"/>
  <p:tag name="CDT_PROT_LEFT" val="49,37504"/>
  <p:tag name="CDT_PROT_WIDTH" val="317,4803"/>
  <p:tag name="CDT_PROT_HEIGHT" val="181,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  <p:tag name="CDT_FILLUNVISIBLE" val="True"/>
  <p:tag name="CDT_LINEUNVISIBLE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CZbtPNi0CUWThXnUuC9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xqtt1RyEmw_pkBoODYp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1N82cdz0WuWGU050eTi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XGdtBIQ0WzVJlkfuImR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16:0-0-540-960,5"/>
  <p:tag name="CDT_MASTERSHAPE2" val="17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  <p:tag name="CDT_LINEUNVISIBLE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520mIY7k6uEUUJGhM07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Title slide - Big bar down"/>
  <p:tag name="CDT_SLIDE_NAME_GER" val="Titelfolie - Big Bar unten"/>
  <p:tag name="CDT_ORIGINAL_DESIGNS_NAME" val="Siemens 2013 – 16:9"/>
  <p:tag name="CDT_ORIGINAL_MASTERS_NAME" val="Title (big bar down)"/>
  <p:tag name="CDT_ORIGINAL_LAYOUT_TYPE" val="1"/>
  <p:tag name="CDT_DEFAULT_SLIDE" val="True"/>
  <p:tag name="CDT_OLDSLIDEHIDDEN" val="False"/>
  <p:tag name="CDT_OLDSLIDEINDEX" val="1"/>
  <p:tag name="CDT_DESIGNS_NAME" val="Siemens 2013 – 16:9"/>
  <p:tag name="CDT_MASTERS_NAME" val="Title (big bar down)"/>
  <p:tag name="CDT_LAYOUT_TYPE" val="1"/>
  <p:tag name="CDT_NAVBARONTHISSLIDE" val="True"/>
  <p:tag name="CDT_INTERSECT_SLIDE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ORIGINAL_DESIGNS_NAME" val="Siemens I IA+DT - Wide"/>
  <p:tag name="CDT_ORIGINAL_MASTERS_NAME" val="SlideMaster Siemens I IA+DT - Wide"/>
  <p:tag name="CDT_ORIGINAL_LAYOUT_TYPE" val="16"/>
  <p:tag name="CDT_OLDSLIDEHIDDEN" val="False"/>
  <p:tag name="CDT_OLDSLIDEINDEX" val="2"/>
  <p:tag name="CDT_DESIGNS_NAME" val="Siemens"/>
  <p:tag name="CDT_MASTERS_NAME" val="SlideMaster Siemens"/>
  <p:tag name="CDT_LAYOUT_TYPE" val="16"/>
  <p:tag name="CDT_INTERSECT_SLIDE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Text"/>
  <p:tag name="CDT_SLIDE_NAME_FRE" val="Text"/>
  <p:tag name="CDT_SLIDE_NAME_GER" val="Text"/>
  <p:tag name="CDT_SLIDE_NAME_SPA" val="Text"/>
  <p:tag name="CDT_SLIDE_NAME_ITA" val="Text"/>
  <p:tag name="CDT_ORIGINAL_DESIGNS_NAME" val="Siemens I IA+DT - Split"/>
  <p:tag name="CDT_ORIGINAL_MASTERS_NAME" val="SlideMaster Siemens I IA+DT - Split"/>
  <p:tag name="CDT_ORIGINAL_LAYOUT_TYPE" val="2"/>
  <p:tag name="CDT_DEFAULT_SLIDE" val="True"/>
  <p:tag name="CDT_OLDSLIDEHIDDEN" val="False"/>
  <p:tag name="CDT_OLDSLIDEINDEX" val="6"/>
  <p:tag name="CDT_DESIGNS_NAME" val="Siemens"/>
  <p:tag name="CDT_MASTERS_NAME" val="SlideMaster Siemens"/>
  <p:tag name="CDT_LAYOUT_TYPE" val="2"/>
  <p:tag name="CDT_INTERSECT_SLIDE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MP_FONTSIZE" val="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MP_FONTSIZE" val="1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MP_FONTSIZE" val="1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Text"/>
  <p:tag name="CDT_SLIDE_NAME_FRE" val="Text"/>
  <p:tag name="CDT_SLIDE_NAME_GER" val="Text"/>
  <p:tag name="CDT_SLIDE_NAME_SPA" val="Text"/>
  <p:tag name="CDT_SLIDE_NAME_ITA" val="Text"/>
  <p:tag name="CDT_ORIGINAL_DESIGNS_NAME" val="Siemens I IA+DT - Split"/>
  <p:tag name="CDT_ORIGINAL_MASTERS_NAME" val="SlideMaster Siemens I IA+DT - Split"/>
  <p:tag name="CDT_ORIGINAL_LAYOUT_TYPE" val="2"/>
  <p:tag name="CDT_DEFAULT_SLIDE" val="True"/>
  <p:tag name="CDT_OLDSLIDEHIDDEN" val="False"/>
  <p:tag name="CDT_OLDSLIDEINDEX" val="7"/>
  <p:tag name="CDT_DESIGNS_NAME" val="Siemens 2013 – 4:3"/>
  <p:tag name="CDT_MASTERS_NAME" val="2_Leer"/>
  <p:tag name="CDT_LAYOUT_TYPE" val="32"/>
  <p:tag name="CDT_INTERSECT_SLIDE" val="False"/>
  <p:tag name="CDT_NAVBARONTHISSLIDE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NBC..9TEKv4E9jGuuL1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xDrs5Sb027ei7PogNW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  <p:tag name="CDT_LINEUNVISIBLE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NBC..9TEKv4E9jGuuL1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xDrs5Sb027ei7PogNWg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NBC..9TEKv4E9jGuuL1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xDrs5Sb027ei7PogNWg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NBC..9TEKv4E9jGuuL1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xDrs5Sb027ei7PogNWg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CbzOFlgEWh83J_B1oSX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E37VeCOUKuqHrX21jw2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.GkuGl2kCUJ3CVnVVDC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NBC..9TEKv4E9jGuuL1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  <p:tag name="CDT_LINEUNVISIBLE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xDrs5Sb027ei7PogNWg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x5iR.OsEaE2qvToXpdg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JS4VUwzEWkqdVKOUcAw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348EfYJkmJ2FZkn5b.3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NBC..9TEKv4E9jGuuL1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xDrs5Sb027ei7PogNWg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mtkUEf20mxxbjoE5VXf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Empty content slide"/>
  <p:tag name="CDT_SLIDE_NAME_FRE" val="Empty content slide"/>
  <p:tag name="CDT_SLIDE_NAME_GER" val="Leere Inhaltsfolie"/>
  <p:tag name="CDT_SLIDE_NAME_SPA" val="Empty content slide"/>
  <p:tag name="CDT_SLIDE_NAME_ITA" val="Empty content slide"/>
  <p:tag name="CDT_ORIGINAL_DESIGNS_NAME" val="Siemens 2013 – 4:3"/>
  <p:tag name="CDT_ORIGINAL_MASTERS_NAME" val="One object (large)"/>
  <p:tag name="CDT_ORIGINAL_LAYOUT_TYPE" val="16"/>
  <p:tag name="CDT_DEFAULT_SLIDE" val="True"/>
  <p:tag name="CDT_OLDSLIDEHIDDEN" val="False"/>
  <p:tag name="CDT_OLDSLIDEINDEX" val="5"/>
  <p:tag name="CDT_DESIGNS_NAME" val="Siemens 2013 – 4:3"/>
  <p:tag name="CDT_MASTERS_NAME" val="One object (large)"/>
  <p:tag name="CDT_LAYOUT_TYPE" val="16"/>
  <p:tag name="CDT_INTERSECT_SLIDE" val="False"/>
  <p:tag name="CDT_NAVBARONTHISSLIDE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Da5hNK4k6K1ypowtk.F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Empty content slide"/>
  <p:tag name="CDT_SLIDE_NAME_FRE" val="Empty content slide"/>
  <p:tag name="CDT_SLIDE_NAME_GER" val="Leere Inhaltsfolie"/>
  <p:tag name="CDT_SLIDE_NAME_SPA" val="Empty content slide"/>
  <p:tag name="CDT_SLIDE_NAME_ITA" val="Empty content slide"/>
  <p:tag name="CDT_ORIGINAL_DESIGNS_NAME" val="Siemens 2013 – 4:3"/>
  <p:tag name="CDT_ORIGINAL_MASTERS_NAME" val="One object (large)"/>
  <p:tag name="CDT_ORIGINAL_LAYOUT_TYPE" val="16"/>
  <p:tag name="CDT_DEFAULT_SLIDE" val="True"/>
  <p:tag name="CDT_OLDSLIDEHIDDEN" val="False"/>
  <p:tag name="CDT_OLDSLIDEINDEX" val="13"/>
  <p:tag name="CDT_DESIGNS_NAME" val="Siemens 2013 – 4:3"/>
  <p:tag name="CDT_MASTERS_NAME" val="One object (large)"/>
  <p:tag name="CDT_LAYOUT_TYPE" val="16"/>
  <p:tag name="CDT_INTERSECT_SLIDE" val="False"/>
  <p:tag name="CDT_NAVBARONTHISSLIDE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  <p:tag name="CDT_LINEUNVISIBLE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Empty content slide"/>
  <p:tag name="CDT_SLIDE_NAME_FRE" val="Empty content slide"/>
  <p:tag name="CDT_SLIDE_NAME_GER" val="Leere Inhaltsfolie"/>
  <p:tag name="CDT_SLIDE_NAME_SPA" val="Empty content slide"/>
  <p:tag name="CDT_SLIDE_NAME_ITA" val="Empty content slide"/>
  <p:tag name="CDT_ORIGINAL_DESIGNS_NAME" val="Siemens 2013 – 4:3"/>
  <p:tag name="CDT_ORIGINAL_MASTERS_NAME" val="One object (large)"/>
  <p:tag name="CDT_ORIGINAL_LAYOUT_TYPE" val="16"/>
  <p:tag name="CDT_DEFAULT_SLIDE" val="True"/>
  <p:tag name="CDT_TITLE2" val="Solution synchronous reluctance motor"/>
  <p:tag name="CDT_OLDSLIDEHIDDEN" val="False"/>
  <p:tag name="CDT_OLDSLIDEINDEX" val="11"/>
  <p:tag name="CDT_DESIGNS_NAME" val="Siemens 2013 – 4:3"/>
  <p:tag name="CDT_MASTERS_NAME" val="One object (large)"/>
  <p:tag name="CDT_LAYOUT_TYPE" val="16"/>
  <p:tag name="CDT_INTERSECT_SLIDE" val="False"/>
  <p:tag name="CDT_NAVBARONTHISSLIDE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Da5hNK4k6K1ypowtk.F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3GGvfw2025tyF0tgkVw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xfEIkuTUubRQmuSPwoN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0Qp8jhskeH8XoN7brB3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wHzeU3QEiY3Zw0rNmGm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.AiD24pUUSOeAxxi669x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kNedsaP0Ko7Nt6B8CYC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nlaHXE1U2RJNSMFqIfm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WV.49HiUiptGiVDnNqf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  <p:tag name="CDT_LINEUNVISIBLE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9bkRmYNR0qvv5eR.kJKy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InnxUa_EOK.HqFKSF3_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ZtPHgpkVEWbzlxe.7jC2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vzMVg9KkKMizG1Jn.6D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N8FXJvFUyQZ47pYTix5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ORIGINAL_DESIGNS_NAME" val="Siemens 2013 – 4:3"/>
  <p:tag name="CDT_ORIGINAL_MASTERS_NAME" val="One object (small)"/>
  <p:tag name="CDT_ORIGINAL_LAYOUT_TYPE" val="16"/>
  <p:tag name="CDT_TITLE1" val="System Features"/>
  <p:tag name="CDT_OLDSLIDEHIDDEN" val="False"/>
  <p:tag name="CDT_OLDSLIDEINDEX" val="40"/>
  <p:tag name="CDT_DESIGNS_NAME" val="Siemens 2013 – 4:3"/>
  <p:tag name="CDT_MASTERS_NAME" val="One object (small)"/>
  <p:tag name="CDT_LAYOUT_TYPE" val="16"/>
  <p:tag name="CDT_INTERSECT_SLIDE" val="False"/>
  <p:tag name="CDT_NAVBARONTHISSLIDE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JDcouY0kyGfu0BFTqEw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ai1z6i1kKOY_9eU3Nok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uyNR.qukW4waknTZ1sj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pPW6En0icMNYaxUYS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LINEUNVISIBLE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jP2Hs36UOazf_6IROhK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uBbXR7d0GtU3ZQc6Z9T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dkcgEBIkG9wfKszitUn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hVrwFD9E24jVeqSWkpP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fP._iRSkijCD1cU7Au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fP._iRSkijCD1cU7Auy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YpPW6En0icMNYaxUYSX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5TOjdXzUW1z2.Mv5tU.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fP._iRSkijCD1cU7Auy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ORIGINAL_DESIGNS_NAME" val="Siemens 2013 – 16:9"/>
  <p:tag name="CDT_ORIGINAL_MASTERS_NAME" val="Image + Index/Contact"/>
  <p:tag name="CDT_ORIGINAL_LAYOUT_TYPE" val="32"/>
  <p:tag name="CDT_OLDSLIDEHIDDEN" val="False"/>
  <p:tag name="CDT_OLDSLIDEINDEX" val="6"/>
  <p:tag name="CDT_DESIGNS_NAME" val="Siemens 2013 – 16:9"/>
  <p:tag name="CDT_MASTERS_NAME" val="Image + Index/Contact"/>
  <p:tag name="CDT_LAYOUT_TYPE" val="32"/>
  <p:tag name="CDT_NAVBARONTHISSLIDE" val="True"/>
  <p:tag name="CDT_INTERSECT_SLID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3:111,25-49,37504-374,25-646,3749"/>
  <p:tag name="CDT_LINEUNVISIBLE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  <p:tag name="CDT_FILLUNVISIBLE" val="True"/>
  <p:tag name="CDT_LINEUNVISIBLE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  <p:tag name="CDT_FILLUNVISIBLE" val="True"/>
  <p:tag name="CDT_LINEUNVISIBLE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  <p:tag name="CDT_FILLUNVISIBLE" val="True"/>
  <p:tag name="CDT_LINEUNVISIB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  <p:tag name="CDT_FILLUNVISIBLE" val="False"/>
  <p:tag name="CDT_LINEUNVISIBL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3:111,25-49,37504-374,25-532,9134"/>
  <p:tag name="CDT_LINEUNVISIBLE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  <p:tag name="CDT_LINEUNVISIBLE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LINEUNVISIBLE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  <p:tag name="CDT_LINEUNVISIBLE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  <p:tag name="CDT_LINEUNVISIBLE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5:111,25-820,4528-374,25-102,0472"/>
  <p:tag name="CDT_LINEUNVISIBLE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  <p:tag name="CDT_LINEUNVISIBLE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  <p:tag name="CDT_LINEUNVISIBLE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  <p:tag name="CDT_LINEUNVISIBLE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  <p:tag name="CDT_LINEUNVISIBL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PROT" val="2"/>
  <p:tag name="CDT_PROT_TOP" val="0"/>
  <p:tag name="CDT_PROT_LEFT" val="0"/>
  <p:tag name="CDT_PROT_WIDTH" val="960,5"/>
  <p:tag name="CDT_PROT_HEIGHT" val="99,87504"/>
  <p:tag name="CDT_DELETE_ONEVENT_NEWPRES" val="False"/>
  <p:tag name="CDT_FILLUNVISIBLE" val="True"/>
  <p:tag name="CDT_LINEUNVISIBL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  <p:tag name="CDT_LINEUNVISIBLE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09,3588-378,2697-181,5-317,4803"/>
  <p:tag name="CDT_MASTERSHAPE4" val="12:303,9999-49,37504-181,5-317,4803"/>
  <p:tag name="CDT_MASTERSHAPE5" val="15:304-378,2697-181,5-317,4803"/>
  <p:tag name="CDT_MASTERSHAPE6" val="10:111,25-820,4528-374,25-102,0472"/>
  <p:tag name="CDT_LINEUNVISIBLE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7:0-0-0-0"/>
  <p:tag name="CDT_MASTERSHAPE11" val="9:0-0-0-0"/>
  <p:tag name="CDT_MASTERSHAPE12" val="11:0-0-0-0"/>
  <p:tag name="CDT_MASTERSHAPE13" val="12:0-0-0-0"/>
  <p:tag name="CDT_MASTERSHAPE14" val="13:0-0-0-0"/>
  <p:tag name="CDT_MASTERSHAPE15" val="14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326,7"/>
  <p:tag name="CDT_FILLUNVISIBLE" val="False"/>
  <p:tag name="CDT_LINEUNVISIBLE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4"/>
  <p:tag name="CDT_AUTODIALOG" val="2"/>
  <p:tag name="CDT_PROT" val="3"/>
  <p:tag name="CDT_PROT_TOP" val="0"/>
  <p:tag name="CDT_PROT_LEFT" val="0"/>
  <p:tag name="CDT_PROT_WIDTH" val="960,5"/>
  <p:tag name="CDT_PROT_HEIGHT" val="326,7"/>
  <p:tag name="CDT_DUMMYPICTURE" val="False"/>
  <p:tag name="CDT_PLACEHOLDER_BAS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17"/>
  <p:tag name="CDT_COLFF_NEW" val="17"/>
  <p:tag name="CDT_EXTCOL" val="True"/>
  <p:tag name="CDT_COLTX_NEW" val="18"/>
  <p:tag name="CDT_TARGETSHAPE_NEW" val="3"/>
  <p:tag name="CDT_PROT" val="5"/>
  <p:tag name="CDT_PROT_TOP" val="326,7"/>
  <p:tag name="CDT_PROT_LEFT" val="26,62496"/>
  <p:tag name="CDT_PROT_WIDTH" val="933,8749"/>
  <p:tag name="CDT_PROT_HEIGHT" val="68,50504"/>
  <p:tag name="CDT_DELETE_ONEVENT_NEWPRES" val="False"/>
  <p:tag name="CDT_FILLUNVISIBLE" val="False"/>
  <p:tag name="CDT_LINEUNVISIBLE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19"/>
  <p:tag name="CDT_COLFF_NEW" val="19"/>
  <p:tag name="CDT_EXTCOL" val="True"/>
  <p:tag name="CDT_COLTX_NEW" val="20"/>
  <p:tag name="CDT_PROT" val="2"/>
  <p:tag name="CDT_PROT_TOP" val="295,7487"/>
  <p:tag name="CDT_PROT_LEFT" val="26,62496"/>
  <p:tag name="CDT_PROT_WIDTH" val="933,8749"/>
  <p:tag name="CDT_PROT_HEIGHT" val="30,95134"/>
  <p:tag name="CDT_DELETE_ONEVENT_NEWPRES" val="False"/>
  <p:tag name="CDT_FILLUNVISIBLE" val="False"/>
  <p:tag name="CDT_LINEUNVISIBLE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  <p:tag name="CDT_FILLUNVISIBLE" val="True"/>
  <p:tag name="CDT_LINEUNVISIBLE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PROT" val="3"/>
  <p:tag name="CDT_PROT_TOP" val="0"/>
  <p:tag name="CDT_PROT_LEFT" val="49,37504"/>
  <p:tag name="CDT_PROT_WIDTH" val="136,063"/>
  <p:tag name="CDT_PROT_HEIGHT" val="76,20732"/>
  <p:tag name="CDT_FILLUNVISIBLE" val="True"/>
  <p:tag name="CDT_LINEUNVISIBLE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406,08"/>
  <p:tag name="CDT_FILLUNVISIBLE" val="False"/>
  <p:tag name="CDT_LINEUNVISIBL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TARGETSHAPE_NEW" val="14"/>
  <p:tag name="CDT_AUTODIALOG" val="2"/>
  <p:tag name="CDT_PROT" val="3"/>
  <p:tag name="CDT_PROT_TOP" val="0"/>
  <p:tag name="CDT_PROT_LEFT" val="0"/>
  <p:tag name="CDT_PROT_WIDTH" val="960,5"/>
  <p:tag name="CDT_PROT_HEIGHT" val="406,08"/>
  <p:tag name="CDT_DUMMYPICTURE" val="True"/>
  <p:tag name="CDT_FILLUNVISIBLE" val="False"/>
  <p:tag name="CDT_LINEUNVISIBLE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337,575"/>
  <p:tag name="CDT_PROT_LEFT" val="26,62496"/>
  <p:tag name="CDT_PROT_WIDTH" val="933,8749"/>
  <p:tag name="CDT_PROT_HEIGHT" val="68,50504"/>
  <p:tag name="CDT_DELETE_ONEVENT_NEWPRES" val="False"/>
  <p:tag name="CDT_FILLUNVISIBLE" val="False"/>
  <p:tag name="CDT_LINEUNVISIBLE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17"/>
  <p:tag name="CDT_COLFF_NEW" val="17"/>
  <p:tag name="CDT_EXTCOL" val="True"/>
  <p:tag name="CDT_COLTX_NEW" val="18"/>
  <p:tag name="CDT_PROT" val="2"/>
  <p:tag name="CDT_PROT_TOP" val="406,08"/>
  <p:tag name="CDT_PROT_LEFT" val="26,62496"/>
  <p:tag name="CDT_PROT_WIDTH" val="933,8749"/>
  <p:tag name="CDT_PROT_HEIGHT" val="30,95134"/>
  <p:tag name="CDT_DELETE_ONEVENT_NEWPRES" val="False"/>
  <p:tag name="CDT_FILLUNVISIBLE" val="False"/>
  <p:tag name="CDT_LINEUNVISIBLE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  <p:tag name="CDT_FILLUNVISIBLE" val="True"/>
  <p:tag name="CDT_LINEUNVISIBLE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PROT" val="3"/>
  <p:tag name="CDT_PROT_TOP" val="0"/>
  <p:tag name="CDT_PROT_LEFT" val="49,37504"/>
  <p:tag name="CDT_PROT_WIDTH" val="136,063"/>
  <p:tag name="CDT_PROT_HEIGHT" val="76,20732"/>
  <p:tag name="CDT_FILLUNVISIBLE" val="True"/>
  <p:tag name="CDT_LINEUNVISIBLE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540"/>
  <p:tag name="CDT_FILLUNVISIBLE" val="False"/>
  <p:tag name="CDT_LINEUNVISIBLE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TARGETSHAPE_NEW" val="14"/>
  <p:tag name="CDT_AUTODIALOG" val="2"/>
  <p:tag name="CDT_PROT" val="3"/>
  <p:tag name="CDT_PROT_TOP" val="0"/>
  <p:tag name="CDT_PROT_LEFT" val="0"/>
  <p:tag name="CDT_PROT_WIDTH" val="960,5"/>
  <p:tag name="CDT_PROT_HEIGHT" val="540"/>
  <p:tag name="CDT_DUMMYPICTURE" val="True"/>
  <p:tag name="CDT_FILLUNVISIBLE" val="False"/>
  <p:tag name="CDT_LINEUNVISIBLE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26,62496"/>
  <p:tag name="CDT_PROT_WIDTH" val="933,8749"/>
  <p:tag name="CDT_PROT_HEIGHT" val="99,70441"/>
  <p:tag name="CDT_DELETE_ONEVENT_NEWPRES" val="False"/>
  <p:tag name="CDT_FILLUNVISIBL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  <p:tag name="CDT_FILLUNVISIBLE" val="True"/>
  <p:tag name="CDT_LINEUNVISIBLE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PROT" val="3"/>
  <p:tag name="CDT_PROT_TOP" val="0"/>
  <p:tag name="CDT_PROT_LEFT" val="49,37504"/>
  <p:tag name="CDT_PROT_WIDTH" val="136,063"/>
  <p:tag name="CDT_PROT_HEIGHT" val="76,20732"/>
  <p:tag name="CDT_FILLUNVISIBLE" val="True"/>
  <p:tag name="CDT_LINEUNVISIBLE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PROT" val="3"/>
  <p:tag name="CDT_PROT_TOP" val="0"/>
  <p:tag name="CDT_PROT_LEFT" val="809,1142"/>
  <p:tag name="CDT_PROT_WIDTH" val="113,3858"/>
  <p:tag name="CDT_PROT_HEIGHT" val="63,50622"/>
  <p:tag name="CDT_FILLUNVISIBLE" val="True"/>
  <p:tag name="CDT_LINEUNVISIBLE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EXTCOL" val="True"/>
  <p:tag name="CDT_COLTX_NEW" val="23"/>
  <p:tag name="CDT_TARGETSHAPE_NEW" val="1"/>
  <p:tag name="CDT_PROT" val="3"/>
  <p:tag name="CDT_PROT_TOP" val="485,5"/>
  <p:tag name="CDT_PROT_LEFT" val="0"/>
  <p:tag name="CDT_PROT_WIDTH" val="960,5"/>
  <p:tag name="CDT_PROT_HEIGHT" val="34"/>
  <p:tag name="CDT_FILLUNVISIBLE" val="True"/>
  <p:tag name="CDT_LINEUNVISIBLE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EXTCOL" val="True"/>
  <p:tag name="CDT_COLTX_NEW" val="20"/>
  <p:tag name="CDT_PROT" val="2"/>
  <p:tag name="CDT_PROT_TOP" val="190,62"/>
  <p:tag name="CDT_PROT_LEFT" val="26,62504"/>
  <p:tag name="CDT_PROT_WIDTH" val="933,8749"/>
  <p:tag name="CDT_PROT_HEIGHT" val="30,95134"/>
  <p:tag name="CDT_DELETE_ONEVENT_NEWPRES" val="False"/>
  <p:tag name="CDT_FILLUNVISIBLE" val="True"/>
  <p:tag name="CDT_LINEUNVISIBLE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695,75"/>
  <p:tag name="CDT_PROT_WIDTH" val="264,75"/>
  <p:tag name="CDT_PROT_HEIGHT" val="34"/>
  <p:tag name="CDT_FILLUNVISIBLE" val="True"/>
  <p:tag name="CDT_LINEUNVISIBLE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540"/>
  <p:tag name="CDT_FILLUNVISIBLE" val="False"/>
  <p:tag name="CDT_LINEUNVISIBLE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TARGETSHAPE_NEW" val="14"/>
  <p:tag name="CDT_AUTODIALOG" val="2"/>
  <p:tag name="CDT_PROT" val="3"/>
  <p:tag name="CDT_PROT_TOP" val="0"/>
  <p:tag name="CDT_PROT_LEFT" val="0"/>
  <p:tag name="CDT_PROT_WIDTH" val="960,5"/>
  <p:tag name="CDT_PROT_HEIGHT" val="540"/>
  <p:tag name="CDT_DUMMYPICTURE" val="True"/>
  <p:tag name="CDT_FILLUNVISIBLE" val="False"/>
  <p:tag name="CDT_LINEUNVISIBLE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  <p:tag name="CDT_FILLUNVISIBLE" val="False"/>
  <p:tag name="CDT_LINEUNVISIBLE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  <p:tag name="CDT_FILLUNVISIBLE" val="True"/>
  <p:tag name="CDT_LINEUNVISIBLE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PROT" val="3"/>
  <p:tag name="CDT_PROT_TOP" val="0"/>
  <p:tag name="CDT_PROT_LEFT" val="49,37504"/>
  <p:tag name="CDT_PROT_WIDTH" val="136,063"/>
  <p:tag name="CDT_PROT_HEIGHT" val="76,20732"/>
  <p:tag name="CDT_FILLUNVISIBLE" val="True"/>
  <p:tag name="CDT_LINEUNVISIBLE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EXTCOL" val="True"/>
  <p:tag name="CDT_COLTX_NEW" val="23"/>
  <p:tag name="CDT_TARGETSHAPE_NEW" val="1"/>
  <p:tag name="CDT_PROT" val="3"/>
  <p:tag name="CDT_PROT_TOP" val="485,5"/>
  <p:tag name="CDT_PROT_LEFT" val="0"/>
  <p:tag name="CDT_PROT_WIDTH" val="960,5"/>
  <p:tag name="CDT_PROT_HEIGHT" val="34"/>
  <p:tag name="CDT_FILLUNVISIBLE" val="True"/>
  <p:tag name="CDT_LINEUNVISIBLE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EXTCOL" val="True"/>
  <p:tag name="CDT_COLTX_NEW" val="20"/>
  <p:tag name="CDT_PROT" val="2"/>
  <p:tag name="CDT_PROT_TOP" val="304"/>
  <p:tag name="CDT_PROT_LEFT" val="26,62504"/>
  <p:tag name="CDT_PROT_WIDTH" val="933,8749"/>
  <p:tag name="CDT_PROT_HEIGHT" val="30,95134"/>
  <p:tag name="CDT_DELETE_ONEVENT_NEWPRES" val="False"/>
  <p:tag name="CDT_FILLUNVISIBLE" val="True"/>
  <p:tag name="CDT_LINEUNVISIBLE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  <p:tag name="CDT_FILLUNVISIBLE" val="True"/>
  <p:tag name="CDT_LINEUNVISIBLE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695,75"/>
  <p:tag name="CDT_PROT_WIDTH" val="264,75"/>
  <p:tag name="CDT_PROT_HEIGHT" val="34"/>
  <p:tag name="CDT_FILLUNVISIBLE" val="True"/>
  <p:tag name="CDT_LINEUNVISIBLE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326,75"/>
  <p:tag name="CDT_FILLUNVISIBLE" val="False"/>
  <p:tag name="CDT_LINEUNVISIBLE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17"/>
  <p:tag name="CDT_COLFF_NEW" val="17"/>
  <p:tag name="CDT_EXTCOL" val="True"/>
  <p:tag name="CDT_COLTX_NEW" val="18"/>
  <p:tag name="CDT_PROT" val="5"/>
  <p:tag name="CDT_PROT_TOP" val="326,7"/>
  <p:tag name="CDT_PROT_LEFT" val="26,62504"/>
  <p:tag name="CDT_PROT_WIDTH" val="933,8749"/>
  <p:tag name="CDT_PROT_HEIGHT" val="68,50504"/>
  <p:tag name="CDT_DELETE_ONEVENT_NEWPRES" val="False"/>
  <p:tag name="CDT_FILLUNVISIBLE" val="False"/>
  <p:tag name="CDT_LINEUNVISIBLE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19"/>
  <p:tag name="CDT_COLFF_NEW" val="19"/>
  <p:tag name="CDT_EXTCOL" val="True"/>
  <p:tag name="CDT_COLTX_NEW" val="20"/>
  <p:tag name="CDT_PROT" val="2"/>
  <p:tag name="CDT_PROT_TOP" val="295,7487"/>
  <p:tag name="CDT_PROT_LEFT" val="26,62504"/>
  <p:tag name="CDT_PROT_WIDTH" val="933,8749"/>
  <p:tag name="CDT_PROT_HEIGHT" val="30,95134"/>
  <p:tag name="CDT_DELETE_ONEVENT_NEWPRES" val="False"/>
  <p:tag name="CDT_FILLUNVISIBLE" val="False"/>
  <p:tag name="CDT_LINEUNVISIBLE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  <p:tag name="CDT_FILLUNVISIBLE" val="True"/>
  <p:tag name="CDT_LINEUNVISIBLE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PROT" val="3"/>
  <p:tag name="CDT_PROT_TOP" val="0"/>
  <p:tag name="CDT_PROT_LEFT" val="809,1249"/>
  <p:tag name="CDT_PROT_WIDTH" val="113,375"/>
  <p:tag name="CDT_PROT_HEIGHT" val="63,37504"/>
  <p:tag name="CDT_FILLUNVISIBLE" val="True"/>
  <p:tag name="CDT_LINEUNVISIBLE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406,5005"/>
  <p:tag name="CDT_FILLUNVISIBLE" val="False"/>
  <p:tag name="CDT_LINEUNVISIBLE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19"/>
  <p:tag name="CDT_COLFF_NEW" val="19"/>
  <p:tag name="CDT_EXTCOL" val="True"/>
  <p:tag name="CDT_COLTX_NEW" val="20"/>
  <p:tag name="CDT_PROT" val="4"/>
  <p:tag name="CDT_PROT_TOP" val="337,575"/>
  <p:tag name="CDT_PROT_LEFT" val="26,62504"/>
  <p:tag name="CDT_PROT_WIDTH" val="933,8749"/>
  <p:tag name="CDT_PROT_HEIGHT" val="68,50504"/>
  <p:tag name="CDT_DELETE_ONEVENT_NEWPRES" val="False"/>
  <p:tag name="CDT_FILLUNVISIBLE" val="False"/>
  <p:tag name="CDT_LINEUNVISIBLE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17"/>
  <p:tag name="CDT_COLFF_NEW" val="17"/>
  <p:tag name="CDT_EXTCOL" val="True"/>
  <p:tag name="CDT_COLTX_NEW" val="18"/>
  <p:tag name="CDT_PROT" val="2"/>
  <p:tag name="CDT_PROT_TOP" val="406,08"/>
  <p:tag name="CDT_PROT_LEFT" val="26,62504"/>
  <p:tag name="CDT_PROT_WIDTH" val="933,8749"/>
  <p:tag name="CDT_PROT_HEIGHT" val="30,95134"/>
  <p:tag name="CDT_DELETE_ONEVENT_NEWPRES" val="False"/>
  <p:tag name="CDT_FILLUNVISIBLE" val="False"/>
  <p:tag name="CDT_LINEUNVISIBLE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  <p:tag name="CDT_FILLUNVISIBLE" val="True"/>
  <p:tag name="CDT_LINEUNVISIBL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  <p:tag name="CDT_FILLUNVISIBLE" val="True"/>
  <p:tag name="CDT_LINEUNVISIBLE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PROT" val="3"/>
  <p:tag name="CDT_PROT_TOP" val="0"/>
  <p:tag name="CDT_PROT_LEFT" val="809,1249"/>
  <p:tag name="CDT_PROT_WIDTH" val="113,375"/>
  <p:tag name="CDT_PROT_HEIGHT" val="63,37504"/>
  <p:tag name="CDT_FILLUNVISIBLE" val="True"/>
  <p:tag name="CDT_LINEUNVISIBLE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  <p:tag name="CDT_FILLUNVISIBLE" val="False"/>
  <p:tag name="CDT_LINEUNVISIBLE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21"/>
  <p:tag name="CDT_COLFF_NEW" val="21"/>
  <p:tag name="CDT_EXTCOL" val="True"/>
  <p:tag name="CDT_COLTX_NEW" val="22"/>
  <p:tag name="CDT_TARGETSHAPE_NEW" val="20"/>
  <p:tag name="CDT_PROT" val="2"/>
  <p:tag name="CDT_PROT_TOP" val="111,25"/>
  <p:tag name="CDT_PROT_LEFT" val="366,8501"/>
  <p:tag name="CDT_PROT_WIDTH" val="593,6499"/>
  <p:tag name="CDT_PROT_HEIGHT" val="374,25"/>
  <p:tag name="CDT_DELETE_ONEVENT_NEWPRES" val="False"/>
  <p:tag name="CDT_FILLUNVISIBLE" val="False"/>
  <p:tag name="CDT_LINEUNVISIBLE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2"/>
  <p:tag name="CDT_TARGETSHAPE_NEW" val="13"/>
  <p:tag name="CDT_PROT" val="2"/>
  <p:tag name="CDT_PROT_TOP" val="111,25"/>
  <p:tag name="CDT_PROT_LEFT" val="0"/>
  <p:tag name="CDT_PROT_WIDTH" val="355,51"/>
  <p:tag name="CDT_PROT_HEIGHT" val="374,25"/>
  <p:tag name="CDT_DELETE_ONEVENT_NEWPRES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3"/>
  <p:tag name="CDT_AUTODIALOG" val="2"/>
  <p:tag name="CDT_PROT" val="3"/>
  <p:tag name="CDT_PROT_TOP" val="111,25"/>
  <p:tag name="CDT_PROT_LEFT" val="0"/>
  <p:tag name="CDT_PROT_WIDTH" val="355,51"/>
  <p:tag name="CDT_PROT_HEIGHT" val="374,25"/>
  <p:tag name="CDT_DUMMYPICTURE" val="False"/>
  <p:tag name="CDT_PLACEHOLDER_BASE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COLBF_NEW" val="21"/>
  <p:tag name="CDT_COLFF_NEW" val="21"/>
  <p:tag name="CDT_EXTCOL" val="True"/>
  <p:tag name="CDT_COLTX_NEW" val="22"/>
  <p:tag name="CDT_PROT" val="2"/>
  <p:tag name="CDT_PROT_TOP" val="111,25"/>
  <p:tag name="CDT_PROT_LEFT" val="366,85"/>
  <p:tag name="CDT_PROT_WIDTH" val="593,65"/>
  <p:tag name="CDT_PROT_HEIGHT" val="374,25"/>
  <p:tag name="CDT_DELETE_ONEVENT_NEWPRES" val="False"/>
  <p:tag name="CDT_FILLUNVISIBLE" val="False"/>
  <p:tag name="CDT_LINEUNVISIBLE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  <p:tag name="CDT_FILLUNVISIBLE" val="True"/>
  <p:tag name="CDT_LINEUNVISIBLE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  <p:tag name="CDT_FILLUNVISIBLE" val="True"/>
  <p:tag name="CDT_LINEUNVISIBLE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heme/theme1.xml><?xml version="1.0" encoding="utf-8"?>
<a:theme xmlns:a="http://schemas.openxmlformats.org/drawingml/2006/main" name="Siemens 2013 – 16:9">
  <a:themeElements>
    <a:clrScheme name="Siemens AG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6487"/>
      </a:accent5>
      <a:accent6>
        <a:srgbClr val="647D2D"/>
      </a:accent6>
      <a:hlink>
        <a:srgbClr val="EB780A"/>
      </a:hlink>
      <a:folHlink>
        <a:srgbClr val="EB780A"/>
      </a:folHlink>
    </a:clrScheme>
    <a:fontScheme name="Siemens PPT 2007 DEU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spcBef>
            <a:spcPts val="0"/>
          </a:spcBef>
          <a:defRPr sz="12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Siemens 2013 – 4:3">
  <a:themeElements>
    <a:clrScheme name="1_Siemens 2013 – 4:3 1">
      <a:dk1>
        <a:srgbClr val="000000"/>
      </a:dk1>
      <a:lt1>
        <a:srgbClr val="FFFFFF"/>
      </a:lt1>
      <a:dk2>
        <a:srgbClr val="000000"/>
      </a:dk2>
      <a:lt2>
        <a:srgbClr val="879BAA"/>
      </a:lt2>
      <a:accent1>
        <a:srgbClr val="879BAA"/>
      </a:accent1>
      <a:accent2>
        <a:srgbClr val="BECDD7"/>
      </a:accent2>
      <a:accent3>
        <a:srgbClr val="FFFFFF"/>
      </a:accent3>
      <a:accent4>
        <a:srgbClr val="000000"/>
      </a:accent4>
      <a:accent5>
        <a:srgbClr val="C3CBD2"/>
      </a:accent5>
      <a:accent6>
        <a:srgbClr val="ACBAC3"/>
      </a:accent6>
      <a:hlink>
        <a:srgbClr val="EB780A"/>
      </a:hlink>
      <a:folHlink>
        <a:srgbClr val="641946"/>
      </a:folHlink>
    </a:clrScheme>
    <a:fontScheme name="1_Siemens 2013 – 4: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108000" tIns="54000" rIns="108000" bIns="54000" numCol="1" anchor="ctr" anchorCtr="0" compatLnSpc="1">
        <a:prstTxWarp prst="textNoShape">
          <a:avLst/>
        </a:prstTxWarp>
        <a:spAutoFit/>
      </a:bodyPr>
      <a:lstStyle>
        <a:defPPr marL="0" marR="0" indent="0" algn="ctr" defTabSz="1306513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108000" tIns="54000" rIns="108000" bIns="54000" numCol="1" anchor="ctr" anchorCtr="0" compatLnSpc="1">
        <a:prstTxWarp prst="textNoShape">
          <a:avLst/>
        </a:prstTxWarp>
        <a:spAutoFit/>
      </a:bodyPr>
      <a:lstStyle>
        <a:defPPr marL="0" marR="0" indent="0" algn="ctr" defTabSz="1306513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Siemens 2013 – 4:3 1">
        <a:dk1>
          <a:srgbClr val="000000"/>
        </a:dk1>
        <a:lt1>
          <a:srgbClr val="FFFFFF"/>
        </a:lt1>
        <a:dk2>
          <a:srgbClr val="000000"/>
        </a:dk2>
        <a:lt2>
          <a:srgbClr val="879BA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EB780A"/>
        </a:hlink>
        <a:folHlink>
          <a:srgbClr val="6419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emens 2013 – 4:3 2">
        <a:dk1>
          <a:srgbClr val="000000"/>
        </a:dk1>
        <a:lt1>
          <a:srgbClr val="FFFFFF"/>
        </a:lt1>
        <a:dk2>
          <a:srgbClr val="641946"/>
        </a:dk2>
        <a:lt2>
          <a:srgbClr val="EB780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006487"/>
        </a:hlink>
        <a:folHlink>
          <a:srgbClr val="647D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iemens 2013 – 4:3">
  <a:themeElements>
    <a:clrScheme name="1_Siemens 2013 – 4:3 1">
      <a:dk1>
        <a:srgbClr val="000000"/>
      </a:dk1>
      <a:lt1>
        <a:srgbClr val="FFFFFF"/>
      </a:lt1>
      <a:dk2>
        <a:srgbClr val="000000"/>
      </a:dk2>
      <a:lt2>
        <a:srgbClr val="879BAA"/>
      </a:lt2>
      <a:accent1>
        <a:srgbClr val="879BAA"/>
      </a:accent1>
      <a:accent2>
        <a:srgbClr val="BECDD7"/>
      </a:accent2>
      <a:accent3>
        <a:srgbClr val="FFFFFF"/>
      </a:accent3>
      <a:accent4>
        <a:srgbClr val="000000"/>
      </a:accent4>
      <a:accent5>
        <a:srgbClr val="C3CBD2"/>
      </a:accent5>
      <a:accent6>
        <a:srgbClr val="ACBAC3"/>
      </a:accent6>
      <a:hlink>
        <a:srgbClr val="EB780A"/>
      </a:hlink>
      <a:folHlink>
        <a:srgbClr val="641946"/>
      </a:folHlink>
    </a:clrScheme>
    <a:fontScheme name="1_Siemens 2013 – 4: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108000" tIns="54000" rIns="108000" bIns="54000" numCol="1" anchor="ctr" anchorCtr="0" compatLnSpc="1">
        <a:prstTxWarp prst="textNoShape">
          <a:avLst/>
        </a:prstTxWarp>
        <a:spAutoFit/>
      </a:bodyPr>
      <a:lstStyle>
        <a:defPPr marL="0" marR="0" indent="0" algn="ctr" defTabSz="1306513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108000" tIns="54000" rIns="108000" bIns="54000" numCol="1" anchor="ctr" anchorCtr="0" compatLnSpc="1">
        <a:prstTxWarp prst="textNoShape">
          <a:avLst/>
        </a:prstTxWarp>
        <a:spAutoFit/>
      </a:bodyPr>
      <a:lstStyle>
        <a:defPPr marL="0" marR="0" indent="0" algn="ctr" defTabSz="1306513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Siemens 2013 – 4:3 1">
        <a:dk1>
          <a:srgbClr val="000000"/>
        </a:dk1>
        <a:lt1>
          <a:srgbClr val="FFFFFF"/>
        </a:lt1>
        <a:dk2>
          <a:srgbClr val="000000"/>
        </a:dk2>
        <a:lt2>
          <a:srgbClr val="879BA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EB780A"/>
        </a:hlink>
        <a:folHlink>
          <a:srgbClr val="6419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emens 2013 – 4:3 2">
        <a:dk1>
          <a:srgbClr val="000000"/>
        </a:dk1>
        <a:lt1>
          <a:srgbClr val="FFFFFF"/>
        </a:lt1>
        <a:dk2>
          <a:srgbClr val="641946"/>
        </a:dk2>
        <a:lt2>
          <a:srgbClr val="EB780A"/>
        </a:lt2>
        <a:accent1>
          <a:srgbClr val="879BAA"/>
        </a:accent1>
        <a:accent2>
          <a:srgbClr val="BECDD7"/>
        </a:accent2>
        <a:accent3>
          <a:srgbClr val="FFFFFF"/>
        </a:accent3>
        <a:accent4>
          <a:srgbClr val="000000"/>
        </a:accent4>
        <a:accent5>
          <a:srgbClr val="C3CBD2"/>
        </a:accent5>
        <a:accent6>
          <a:srgbClr val="ACBAC3"/>
        </a:accent6>
        <a:hlink>
          <a:srgbClr val="006487"/>
        </a:hlink>
        <a:folHlink>
          <a:srgbClr val="647D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10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11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12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13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14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15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16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17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18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19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2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20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21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22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23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24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25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26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3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4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5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6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7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8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ppt/theme/themeOverride9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Four objects</Name>
  <PpLayout>24</PpLayout>
  <Index>15</Index>
</p4ppTags>
</file>

<file path=customXml/item10.xml><?xml version="1.0" encoding="utf-8"?>
<p4ppTags>
  <Name>One object (large) + Navigation</Name>
  <PpLayout>32</PpLayout>
  <Index>17</Index>
</p4ppTags>
</file>

<file path=customXml/item11.xml><?xml version="1.0" encoding="utf-8"?>
<p4ppTags>
  <Name>Two columns + Navigation</Name>
  <PpLayout>32</PpLayout>
  <Index>19</Index>
</p4ppTags>
</file>

<file path=customXml/item12.xml><?xml version="1.0" encoding="utf-8"?>
<p4ppTags>
  <Name>Two rows</Name>
  <PpLayout>32</PpLayout>
  <Index>13</Index>
</p4ppTags>
</file>

<file path=customXml/item13.xml><?xml version="1.0" encoding="utf-8"?>
<p4ppTags>
  <Name>Four objects + Navigation</Name>
  <PpLayout>32</PpLayout>
  <Index>22</Index>
</p4ppTags>
</file>

<file path=customXml/item14.xml><?xml version="1.0" encoding="utf-8"?>
<p4ppTags>
  <Name>Two rows + Navigation</Name>
  <PpLayout>32</PpLayout>
  <Index>21</Index>
</p4ppTags>
</file>

<file path=customXml/item15.xml><?xml version="1.0" encoding="utf-8"?>
<p4ppTags>
  <Name>Free Content</Name>
  <PpLayout>11</PpLayout>
  <Index>9</Index>
</p4ppTags>
</file>

<file path=customXml/item16.xml><?xml version="1.0" encoding="utf-8"?>
<p4ppTags>
  <Name>Chapter title (big bar up)</Name>
  <PpLayout>1</PpLayout>
  <Index>6</Index>
</p4ppTags>
</file>

<file path=customXml/item17.xml><?xml version="1.0" encoding="utf-8"?>
<p4ppTags>
  <Name>Three columns + Navigation</Name>
  <PpLayout>32</PpLayout>
  <Index>20</Index>
</p4ppTags>
</file>

<file path=customXml/item18.xml><?xml version="1.0" encoding="utf-8"?>
<p4ppTags>
  <Name>One object (small) + Navigation</Name>
  <PpLayout>32</PpLayout>
  <Index>18</Index>
</p4ppTags>
</file>

<file path=customXml/item19.xml><?xml version="1.0" encoding="utf-8"?>
<p4ppTags>
  <Name>Title (big bar up)</Name>
  <PpLayout>1</PpLayout>
  <Index>2</Index>
</p4ppTags>
</file>

<file path=customXml/item2.xml><?xml version="1.0" encoding="utf-8"?>
<p4ppTags>
  <Name>Two columns</Name>
  <PpLayout>29</PpLayout>
  <Index>12</Index>
</p4ppTags>
</file>

<file path=customXml/item20.xml><?xml version="1.0" encoding="utf-8"?>
<p4ppTags>
  <Name>Three columns</Name>
  <PpLayout>32</PpLayout>
  <Index>14</Index>
</p4ppTags>
</file>

<file path=customXml/item21.xml><?xml version="1.0" encoding="utf-8"?>
<p4ppTags>
  <Name>Two columns + Navigation</Name>
  <PpLayout>32</PpLayout>
  <Index>19</Index>
</p4ppTags>
</file>

<file path=customXml/item22.xml><?xml version="1.0" encoding="utf-8"?>
<p4ppTags>
  <Name>Free Content + Navigation</Name>
  <PpLayout>32</PpLayout>
  <Index>16</Index>
</p4ppTags>
</file>

<file path=customXml/item23.xml><?xml version="1.0" encoding="utf-8"?>
<p4ppTags>
  <Name>Free Content + Navigation</Name>
  <PpLayout>32</PpLayout>
  <Index>16</Index>
</p4ppTags>
</file>

<file path=customXml/item24.xml><?xml version="1.0" encoding="utf-8"?>
<p4ppTags>
  <Name>One object (large)</Name>
  <PpLayout>16</PpLayout>
  <Index>10</Index>
</p4ppTags>
</file>

<file path=customXml/item25.xml><?xml version="1.0" encoding="utf-8"?>
<p4ppTags>
  <Name>Chapter title (big bar down)</Name>
  <PpLayout>1</PpLayout>
  <Index>5</Index>
</p4ppTags>
</file>

<file path=customXml/item26.xml><?xml version="1.0" encoding="utf-8"?>
<p4ppTags>
  <Name>Title fullscreen (big bar up)</Name>
  <PpLayout>1</PpLayout>
  <Index>4</Index>
</p4ppTags>
</file>

<file path=customXml/item3.xml><?xml version="1.0" encoding="utf-8"?>
<p4ppTags>
  <Name>One object (small)</Name>
  <PpLayout>16</PpLayout>
  <Index>11</Index>
</p4ppTags>
</file>

<file path=customXml/item4.xml><?xml version="1.0" encoding="utf-8"?>
<p4ppTags>
  <Name>Text + Index</Name>
  <PpLayout>32</PpLayout>
  <Index>8</Index>
</p4ppTags>
</file>

<file path=customXml/item5.xml><?xml version="1.0" encoding="utf-8"?>
<p4ppTags>
  <Name>Image + Index/Contact</Name>
  <PpLayout>32</PpLayout>
  <Index>7</Index>
</p4ppTags>
</file>

<file path=customXml/item6.xml><?xml version="1.0" encoding="utf-8"?>
<p4ppTags>
  <Name>Title (big bar down)</Name>
  <PpLayout>1</PpLayout>
  <Index>1</Index>
</p4ppTags>
</file>

<file path=customXml/item7.xml><?xml version="1.0" encoding="utf-8"?>
<p4ppTags>
  <Name>Title fullscreen (big bar down)</Name>
  <PpLayout>1</PpLayout>
  <Index>3</Index>
</p4ppTags>
</file>

<file path=customXml/item8.xml><?xml version="1.0" encoding="utf-8"?>
<p4ppTags>
  <Name>Free Content</Name>
  <PpLayout>11</PpLayout>
  <Index>9</Index>
</p4ppTags>
</file>

<file path=customXml/item9.xml><?xml version="1.0" encoding="utf-8"?>
<p4ppTags>
  <Name>Image + Index/Contact</Name>
  <PpLayout>32</PpLayout>
  <Index>7</Index>
</p4ppTags>
</file>

<file path=customXml/itemProps1.xml><?xml version="1.0" encoding="utf-8"?>
<ds:datastoreItem xmlns:ds="http://schemas.openxmlformats.org/officeDocument/2006/customXml" ds:itemID="{C6D966E0-EEED-4084-8ABA-029F19B9991E}">
  <ds:schemaRefs/>
</ds:datastoreItem>
</file>

<file path=customXml/itemProps10.xml><?xml version="1.0" encoding="utf-8"?>
<ds:datastoreItem xmlns:ds="http://schemas.openxmlformats.org/officeDocument/2006/customXml" ds:itemID="{FDC4E4E3-FA92-45D1-967C-B8D2F7B24454}">
  <ds:schemaRefs/>
</ds:datastoreItem>
</file>

<file path=customXml/itemProps11.xml><?xml version="1.0" encoding="utf-8"?>
<ds:datastoreItem xmlns:ds="http://schemas.openxmlformats.org/officeDocument/2006/customXml" ds:itemID="{E52D2252-C7C8-4D18-8C57-261675643DD7}">
  <ds:schemaRefs/>
</ds:datastoreItem>
</file>

<file path=customXml/itemProps12.xml><?xml version="1.0" encoding="utf-8"?>
<ds:datastoreItem xmlns:ds="http://schemas.openxmlformats.org/officeDocument/2006/customXml" ds:itemID="{3FA8EF30-0351-4270-96A5-26749C0AD3DF}">
  <ds:schemaRefs/>
</ds:datastoreItem>
</file>

<file path=customXml/itemProps13.xml><?xml version="1.0" encoding="utf-8"?>
<ds:datastoreItem xmlns:ds="http://schemas.openxmlformats.org/officeDocument/2006/customXml" ds:itemID="{40CBB32A-B0F0-40AB-BB95-4AEA2075A718}">
  <ds:schemaRefs/>
</ds:datastoreItem>
</file>

<file path=customXml/itemProps14.xml><?xml version="1.0" encoding="utf-8"?>
<ds:datastoreItem xmlns:ds="http://schemas.openxmlformats.org/officeDocument/2006/customXml" ds:itemID="{7C403DF3-005F-4232-A9D8-8BB231212BDF}">
  <ds:schemaRefs/>
</ds:datastoreItem>
</file>

<file path=customXml/itemProps15.xml><?xml version="1.0" encoding="utf-8"?>
<ds:datastoreItem xmlns:ds="http://schemas.openxmlformats.org/officeDocument/2006/customXml" ds:itemID="{D8097D0C-BE3E-4AEC-9593-65CFCCB19297}">
  <ds:schemaRefs/>
</ds:datastoreItem>
</file>

<file path=customXml/itemProps16.xml><?xml version="1.0" encoding="utf-8"?>
<ds:datastoreItem xmlns:ds="http://schemas.openxmlformats.org/officeDocument/2006/customXml" ds:itemID="{794A74EA-9F8D-4B1B-85A1-5F338F4AA053}">
  <ds:schemaRefs/>
</ds:datastoreItem>
</file>

<file path=customXml/itemProps17.xml><?xml version="1.0" encoding="utf-8"?>
<ds:datastoreItem xmlns:ds="http://schemas.openxmlformats.org/officeDocument/2006/customXml" ds:itemID="{26211039-5944-47F2-A6AD-89922952CC0C}">
  <ds:schemaRefs/>
</ds:datastoreItem>
</file>

<file path=customXml/itemProps18.xml><?xml version="1.0" encoding="utf-8"?>
<ds:datastoreItem xmlns:ds="http://schemas.openxmlformats.org/officeDocument/2006/customXml" ds:itemID="{84EA443B-0842-4D1A-BCD5-BCBE29F1FAC9}">
  <ds:schemaRefs/>
</ds:datastoreItem>
</file>

<file path=customXml/itemProps19.xml><?xml version="1.0" encoding="utf-8"?>
<ds:datastoreItem xmlns:ds="http://schemas.openxmlformats.org/officeDocument/2006/customXml" ds:itemID="{9334FDF8-80D5-4385-8DA2-E62352D980C6}">
  <ds:schemaRefs/>
</ds:datastoreItem>
</file>

<file path=customXml/itemProps2.xml><?xml version="1.0" encoding="utf-8"?>
<ds:datastoreItem xmlns:ds="http://schemas.openxmlformats.org/officeDocument/2006/customXml" ds:itemID="{C088E47E-0351-48E7-AE3B-E838E4D94ABF}">
  <ds:schemaRefs/>
</ds:datastoreItem>
</file>

<file path=customXml/itemProps20.xml><?xml version="1.0" encoding="utf-8"?>
<ds:datastoreItem xmlns:ds="http://schemas.openxmlformats.org/officeDocument/2006/customXml" ds:itemID="{9A3576B5-08FA-4700-AFE0-46F122D41F6D}">
  <ds:schemaRefs/>
</ds:datastoreItem>
</file>

<file path=customXml/itemProps21.xml><?xml version="1.0" encoding="utf-8"?>
<ds:datastoreItem xmlns:ds="http://schemas.openxmlformats.org/officeDocument/2006/customXml" ds:itemID="{D7BABA95-BFFE-422B-8591-3271669EEA88}">
  <ds:schemaRefs/>
</ds:datastoreItem>
</file>

<file path=customXml/itemProps22.xml><?xml version="1.0" encoding="utf-8"?>
<ds:datastoreItem xmlns:ds="http://schemas.openxmlformats.org/officeDocument/2006/customXml" ds:itemID="{688BAA1C-54C1-42EA-A44B-54A2EA10BF19}">
  <ds:schemaRefs/>
</ds:datastoreItem>
</file>

<file path=customXml/itemProps23.xml><?xml version="1.0" encoding="utf-8"?>
<ds:datastoreItem xmlns:ds="http://schemas.openxmlformats.org/officeDocument/2006/customXml" ds:itemID="{7CC5F709-E74B-4E5F-A728-923D5062EBEF}">
  <ds:schemaRefs/>
</ds:datastoreItem>
</file>

<file path=customXml/itemProps24.xml><?xml version="1.0" encoding="utf-8"?>
<ds:datastoreItem xmlns:ds="http://schemas.openxmlformats.org/officeDocument/2006/customXml" ds:itemID="{E49C6B3E-1DD3-4EE3-95A6-22A5CB5F98DB}">
  <ds:schemaRefs/>
</ds:datastoreItem>
</file>

<file path=customXml/itemProps25.xml><?xml version="1.0" encoding="utf-8"?>
<ds:datastoreItem xmlns:ds="http://schemas.openxmlformats.org/officeDocument/2006/customXml" ds:itemID="{065786E3-2E03-4B19-BB08-4101B388FEE6}">
  <ds:schemaRefs/>
</ds:datastoreItem>
</file>

<file path=customXml/itemProps26.xml><?xml version="1.0" encoding="utf-8"?>
<ds:datastoreItem xmlns:ds="http://schemas.openxmlformats.org/officeDocument/2006/customXml" ds:itemID="{4B574FCB-C0B9-477F-935D-CEF21E6B1E62}">
  <ds:schemaRefs/>
</ds:datastoreItem>
</file>

<file path=customXml/itemProps3.xml><?xml version="1.0" encoding="utf-8"?>
<ds:datastoreItem xmlns:ds="http://schemas.openxmlformats.org/officeDocument/2006/customXml" ds:itemID="{703AB63F-A22C-451C-B5DA-196A159F204A}">
  <ds:schemaRefs/>
</ds:datastoreItem>
</file>

<file path=customXml/itemProps4.xml><?xml version="1.0" encoding="utf-8"?>
<ds:datastoreItem xmlns:ds="http://schemas.openxmlformats.org/officeDocument/2006/customXml" ds:itemID="{B063DCC3-1FDA-4B84-B334-30B36D2A1764}">
  <ds:schemaRefs/>
</ds:datastoreItem>
</file>

<file path=customXml/itemProps5.xml><?xml version="1.0" encoding="utf-8"?>
<ds:datastoreItem xmlns:ds="http://schemas.openxmlformats.org/officeDocument/2006/customXml" ds:itemID="{17E2436E-C9A9-41F0-BD4E-B0231726090B}">
  <ds:schemaRefs/>
</ds:datastoreItem>
</file>

<file path=customXml/itemProps6.xml><?xml version="1.0" encoding="utf-8"?>
<ds:datastoreItem xmlns:ds="http://schemas.openxmlformats.org/officeDocument/2006/customXml" ds:itemID="{205B05C4-79ED-40A2-A32C-766E7BEA3595}">
  <ds:schemaRefs/>
</ds:datastoreItem>
</file>

<file path=customXml/itemProps7.xml><?xml version="1.0" encoding="utf-8"?>
<ds:datastoreItem xmlns:ds="http://schemas.openxmlformats.org/officeDocument/2006/customXml" ds:itemID="{51CC8F2B-EF01-4C5B-A245-9CEFBE5FA5A5}">
  <ds:schemaRefs/>
</ds:datastoreItem>
</file>

<file path=customXml/itemProps8.xml><?xml version="1.0" encoding="utf-8"?>
<ds:datastoreItem xmlns:ds="http://schemas.openxmlformats.org/officeDocument/2006/customXml" ds:itemID="{57D1C0D5-D9C8-40CE-8A56-94B5A8CC5910}">
  <ds:schemaRefs/>
</ds:datastoreItem>
</file>

<file path=customXml/itemProps9.xml><?xml version="1.0" encoding="utf-8"?>
<ds:datastoreItem xmlns:ds="http://schemas.openxmlformats.org/officeDocument/2006/customXml" ds:itemID="{E7E7BED6-DD4F-44CE-8E85-33BE18980C1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591</Words>
  <Application>Microsoft Office PowerPoint</Application>
  <PresentationFormat>Custom</PresentationFormat>
  <Paragraphs>177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Siemens 2013 – 16:9</vt:lpstr>
      <vt:lpstr>2_Siemens 2013 – 4:3</vt:lpstr>
      <vt:lpstr>1_Siemens 2013 – 4:3</vt:lpstr>
      <vt:lpstr>think-cell Slide</vt:lpstr>
      <vt:lpstr>Energetski efikasni pogonski sistemi</vt:lpstr>
      <vt:lpstr>Upravljanje potrošnjom energije za industrijske objekte</vt:lpstr>
      <vt:lpstr>Zatvoreni proces uštede Identifikacija - Evaluacija – Realizacija</vt:lpstr>
      <vt:lpstr>Minimalna zahtevana efikasnost za motore koji rade direktno na mreži i na pretvaraču u EU</vt:lpstr>
      <vt:lpstr>Troškovi živnostong veka elektromotora Elektromotori (rad preko 3000h/godišnje)</vt:lpstr>
      <vt:lpstr>Odnos Performansi / Cene – Grafik VSD 4000 daje najbolje performanse za aplikacije visoke efikasnosti</vt:lpstr>
      <vt:lpstr> Tehnologije elektromotora u sistemima visoke efikasnosti  Pozicioniranje portfolia motora &amp; pretvarača</vt:lpstr>
      <vt:lpstr>Sistemske karakteristike Energetska efikasnost pri nominalnom i parcijalnom opterećenju</vt:lpstr>
      <vt:lpstr>Lista za proveru</vt:lpstr>
      <vt:lpstr>Hvala na pažnji!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Management</dc:title>
  <dc:creator>Lang, Engelbert;Engelbert Lang, I IA AS FA AS;Lang Engelbert, I IA AS FA EM</dc:creator>
  <dc:description>Created using Productivity4PP V4.1.2.2</dc:description>
  <cp:lastModifiedBy>yuu100s4</cp:lastModifiedBy>
  <cp:revision>745</cp:revision>
  <cp:lastPrinted>2013-06-27T06:10:26Z</cp:lastPrinted>
  <dcterms:created xsi:type="dcterms:W3CDTF">2006-04-07T10:01:45Z</dcterms:created>
  <dcterms:modified xsi:type="dcterms:W3CDTF">2016-05-31T06:38:29Z</dcterms:modified>
  <cp:contentStatus>Internal</cp:contentStatus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February 2013</vt:lpwstr>
  </property>
  <property fmtid="{D5CDD505-2E9C-101B-9397-08002B2CF9AE}" pid="4" name="Office version">
    <vt:lpwstr>2007/2010</vt:lpwstr>
  </property>
  <property fmtid="{D5CDD505-2E9C-101B-9397-08002B2CF9AE}" pid="5" name="Release version">
    <vt:lpwstr>2.0.0</vt:lpwstr>
  </property>
  <property fmtid="{D5CDD505-2E9C-101B-9397-08002B2CF9AE}" pid="6" name="ContentTypeId">
    <vt:lpwstr>0x0101006CF5B30488FA304DA59F358F8C499C1B</vt:lpwstr>
  </property>
  <property fmtid="{D5CDD505-2E9C-101B-9397-08002B2CF9AE}" pid="7" name="_AdHocReviewCycleID">
    <vt:i4>-49310059</vt:i4>
  </property>
  <property fmtid="{D5CDD505-2E9C-101B-9397-08002B2CF9AE}" pid="8" name="_NewReviewCycle">
    <vt:lpwstr/>
  </property>
  <property fmtid="{D5CDD505-2E9C-101B-9397-08002B2CF9AE}" pid="9" name="_EmailSubject">
    <vt:lpwstr>BD CEE</vt:lpwstr>
  </property>
  <property fmtid="{D5CDD505-2E9C-101B-9397-08002B2CF9AE}" pid="10" name="_AuthorEmail">
    <vt:lpwstr>markus.bachl@siemens.com</vt:lpwstr>
  </property>
  <property fmtid="{D5CDD505-2E9C-101B-9397-08002B2CF9AE}" pid="11" name="_AuthorEmailDisplayName">
    <vt:lpwstr>Bachl, Markus</vt:lpwstr>
  </property>
  <property fmtid="{D5CDD505-2E9C-101B-9397-08002B2CF9AE}" pid="12" name="_PreviousAdHocReviewCycleID">
    <vt:i4>-1393205509</vt:i4>
  </property>
</Properties>
</file>