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8144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65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222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650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1217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9262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0123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017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062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105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772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5D4A-25FE-4C3E-AFE1-C81408B81465}" type="datetimeFigureOut">
              <a:rPr lang="sr-Latn-RS" smtClean="0"/>
              <a:t>25.5.2016.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EFF6-6D36-44D6-879C-B5FFE7DAAF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899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76901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PRIMER JAVNE NABAVKE SA FAKTOROM KVALITETA KOJI UTIČE NA POVEĆANJE ENERGETSKE EFIKASNOSTI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7519" y="4641129"/>
            <a:ext cx="9144000" cy="1655762"/>
          </a:xfrm>
        </p:spPr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dr Radmilo Savić, </a:t>
            </a:r>
            <a:r>
              <a:rPr lang="sr-Latn-RS" dirty="0" err="1" smtClean="0"/>
              <a:t>dipl.maš.inž</a:t>
            </a:r>
            <a:r>
              <a:rPr lang="sr-Latn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76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PREDMET NABAVKE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CS" b="1" dirty="0"/>
              <a:t>NABAVKA ENERGETSKIH PELETA </a:t>
            </a:r>
            <a:r>
              <a:rPr lang="sr-Latn-CS" b="1" dirty="0" smtClean="0"/>
              <a:t>OD </a:t>
            </a:r>
            <a:r>
              <a:rPr lang="sr-Latn-CS" b="1" dirty="0"/>
              <a:t>DRVNE BIO </a:t>
            </a:r>
            <a:r>
              <a:rPr lang="sr-Latn-CS" b="1" dirty="0" smtClean="0"/>
              <a:t>MASE</a:t>
            </a:r>
          </a:p>
          <a:p>
            <a:r>
              <a:rPr lang="sr-Latn-CS" dirty="0" smtClean="0"/>
              <a:t>PELET JE VRSTA ENERGENTA KOJI SE KORISTI U SPECIJALIZOVANIM LOŽIŠTIMA / KOTLOVIMA RAZLIČITE SNAGE, OD KUĆNIH (SNAGE 6-50 </a:t>
            </a:r>
            <a:r>
              <a:rPr lang="sr-Latn-CS" dirty="0" err="1" smtClean="0"/>
              <a:t>kW</a:t>
            </a:r>
            <a:r>
              <a:rPr lang="sr-Latn-CS" dirty="0" smtClean="0"/>
              <a:t>) PA DO INDUSTIJSKIH (DO 2 MW)</a:t>
            </a:r>
          </a:p>
          <a:p>
            <a:r>
              <a:rPr lang="sr-Latn-CS" dirty="0" smtClean="0"/>
              <a:t>U PONUDI NA TRŽIŠTU SE MOŽE NAĆI PELET VIŠE DOMAĆIH PROIZVOĐAČA, RAZLIČITOG SASTAVA, TEHNIČKIH KARAKTIRISTIKA I CENE</a:t>
            </a:r>
          </a:p>
          <a:p>
            <a:r>
              <a:rPr lang="sr-Latn-CS" dirty="0" smtClean="0"/>
              <a:t>TEHNIČKE KARAKTERISTIKE SU ZNAČAJAN FAKTOR KOJI UTIČE NA KARAKTERISTIKE PROCESA SAGOREVANJA, A TIME I NA EFIKASNOST CELOKUPNOG PROCESA, KAO I NA SASTAV PRODUKATA SAGOREVANJA (EKOLOGIJA)</a:t>
            </a:r>
          </a:p>
          <a:p>
            <a:endParaRPr lang="sr-Latn-RS" dirty="0"/>
          </a:p>
        </p:txBody>
      </p:sp>
      <p:pic>
        <p:nvPicPr>
          <p:cNvPr id="1026" name="Picture 2" descr="http://www.peleti-ceneje.si/files/pe/peleti-55e84ddbc7b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394" y="509155"/>
            <a:ext cx="2850209" cy="163729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0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KARAKTERISTIKE PELETA OD ZNAČAJA ZA EFIKASNOST POSTROJENJA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6910"/>
            <a:ext cx="4735508" cy="4457700"/>
          </a:xfrm>
        </p:spPr>
        <p:txBody>
          <a:bodyPr>
            <a:normAutofit/>
          </a:bodyPr>
          <a:lstStyle/>
          <a:p>
            <a:r>
              <a:rPr lang="sr-Latn-RS" dirty="0" smtClean="0"/>
              <a:t>TOPLOTNA MOĆ (MJ/KG)</a:t>
            </a:r>
          </a:p>
          <a:p>
            <a:r>
              <a:rPr lang="sr-Latn-RS" dirty="0" smtClean="0"/>
              <a:t>SADŽAJ VLAGE (%)</a:t>
            </a:r>
          </a:p>
          <a:p>
            <a:r>
              <a:rPr lang="sr-Latn-RS" dirty="0" smtClean="0"/>
              <a:t>SADRŽAJ PEPELA (%)</a:t>
            </a:r>
          </a:p>
          <a:p>
            <a:endParaRPr lang="sr-Latn-RS" dirty="0" smtClean="0"/>
          </a:p>
          <a:p>
            <a:pPr marL="228600" lvl="1">
              <a:spcBef>
                <a:spcPts val="1000"/>
              </a:spcBef>
            </a:pPr>
            <a:r>
              <a:rPr lang="sr-Latn-RS" dirty="0" smtClean="0"/>
              <a:t>Potrebno je da se postavi minimum tehničkih karakteristika, </a:t>
            </a:r>
            <a:r>
              <a:rPr lang="sr-Latn-RS" dirty="0" err="1" smtClean="0"/>
              <a:t>eliminatorni</a:t>
            </a:r>
            <a:r>
              <a:rPr lang="sr-Latn-RS" dirty="0" smtClean="0"/>
              <a:t> kriterijum, na primer: </a:t>
            </a:r>
          </a:p>
          <a:p>
            <a:pPr marL="685800" lvl="2">
              <a:spcBef>
                <a:spcPts val="1000"/>
              </a:spcBef>
            </a:pPr>
            <a:r>
              <a:rPr lang="sr-Latn-RS" dirty="0" smtClean="0"/>
              <a:t>toplotna moć 	</a:t>
            </a:r>
            <a:r>
              <a:rPr lang="sr-Latn-RS" dirty="0" smtClean="0">
                <a:solidFill>
                  <a:srgbClr val="0070C0"/>
                </a:solidFill>
              </a:rPr>
              <a:t>min 16,5 MJ/kg</a:t>
            </a:r>
          </a:p>
          <a:p>
            <a:pPr marL="685800" lvl="2">
              <a:spcBef>
                <a:spcPts val="1000"/>
              </a:spcBef>
            </a:pPr>
            <a:r>
              <a:rPr lang="sr-Latn-RS" dirty="0" smtClean="0">
                <a:solidFill>
                  <a:srgbClr val="0070C0"/>
                </a:solidFill>
              </a:rPr>
              <a:t>sadržaj vlage </a:t>
            </a:r>
            <a:r>
              <a:rPr lang="sr-Latn-RS" dirty="0" smtClean="0"/>
              <a:t>  	</a:t>
            </a:r>
            <a:r>
              <a:rPr lang="sr-Latn-RS" dirty="0" err="1" smtClean="0"/>
              <a:t>max</a:t>
            </a:r>
            <a:r>
              <a:rPr lang="sr-Latn-RS" dirty="0" smtClean="0"/>
              <a:t> 10%</a:t>
            </a:r>
          </a:p>
          <a:p>
            <a:pPr marL="685800" lvl="2">
              <a:spcBef>
                <a:spcPts val="1000"/>
              </a:spcBef>
            </a:pPr>
            <a:r>
              <a:rPr lang="sr-Latn-RS" dirty="0" smtClean="0"/>
              <a:t>Sadržaj pepela 	</a:t>
            </a:r>
            <a:r>
              <a:rPr lang="sr-Latn-RS" dirty="0" err="1" smtClean="0"/>
              <a:t>max</a:t>
            </a:r>
            <a:r>
              <a:rPr lang="sr-Latn-RS" dirty="0" smtClean="0"/>
              <a:t> 1,5 %</a:t>
            </a:r>
            <a:endParaRPr lang="sr-Latn-RS" dirty="0" smtClean="0">
              <a:solidFill>
                <a:srgbClr val="0070C0"/>
              </a:solidFill>
            </a:endParaRPr>
          </a:p>
        </p:txBody>
      </p:sp>
      <p:pic>
        <p:nvPicPr>
          <p:cNvPr id="5" name="Picture 9" descr="SV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3708" y="1956910"/>
            <a:ext cx="5947731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0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KRITERIJUMI ZA OCENJIVANJE PONUDA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190"/>
            <a:ext cx="10515600" cy="4846320"/>
          </a:xfrm>
        </p:spPr>
        <p:txBody>
          <a:bodyPr>
            <a:normAutofit/>
          </a:bodyPr>
          <a:lstStyle/>
          <a:p>
            <a:r>
              <a:rPr lang="sr-Latn-RS" dirty="0" smtClean="0"/>
              <a:t>EKONOMSKI NAJPOVOLJNIJA PONUDA</a:t>
            </a:r>
          </a:p>
          <a:p>
            <a:r>
              <a:rPr lang="sr-Latn-RS" dirty="0" smtClean="0"/>
              <a:t>KRITERIJUM BODOVANJA</a:t>
            </a:r>
          </a:p>
          <a:p>
            <a:pPr lvl="1"/>
            <a:r>
              <a:rPr lang="sr-Latn-RS" dirty="0" smtClean="0"/>
              <a:t>CENA 		85 </a:t>
            </a:r>
            <a:r>
              <a:rPr lang="sr-Latn-RS" dirty="0" err="1" smtClean="0"/>
              <a:t>pondera</a:t>
            </a:r>
            <a:endParaRPr lang="sr-Latn-RS" dirty="0" smtClean="0"/>
          </a:p>
          <a:p>
            <a:pPr lvl="2"/>
            <a:r>
              <a:rPr lang="sr-Latn-RS" dirty="0" smtClean="0"/>
              <a:t>Standardna - proporcionalna metoda</a:t>
            </a:r>
          </a:p>
          <a:p>
            <a:pPr lvl="1"/>
            <a:r>
              <a:rPr lang="sr-Latn-RS" dirty="0" smtClean="0"/>
              <a:t>KVALITET	15 </a:t>
            </a:r>
            <a:r>
              <a:rPr lang="sr-Latn-RS" dirty="0" err="1" smtClean="0"/>
              <a:t>pondera</a:t>
            </a:r>
            <a:endParaRPr lang="sr-Latn-RS" dirty="0" smtClean="0"/>
          </a:p>
          <a:p>
            <a:pPr lvl="2"/>
            <a:r>
              <a:rPr lang="sr-Latn-RS" dirty="0" smtClean="0"/>
              <a:t>Toplotna moć 	10 </a:t>
            </a:r>
            <a:r>
              <a:rPr lang="sr-Latn-RS" dirty="0" err="1" smtClean="0"/>
              <a:t>pondera</a:t>
            </a:r>
            <a:endParaRPr lang="sr-Latn-RS" dirty="0" smtClean="0"/>
          </a:p>
          <a:p>
            <a:pPr lvl="2"/>
            <a:r>
              <a:rPr lang="sr-Latn-RS" dirty="0" smtClean="0"/>
              <a:t>Sadržaj vlage	   3 </a:t>
            </a:r>
            <a:r>
              <a:rPr lang="sr-Latn-RS" dirty="0" err="1" smtClean="0"/>
              <a:t>pondera</a:t>
            </a:r>
            <a:endParaRPr lang="sr-Latn-RS" dirty="0" smtClean="0"/>
          </a:p>
          <a:p>
            <a:pPr lvl="2"/>
            <a:r>
              <a:rPr lang="sr-Latn-RS" dirty="0" smtClean="0"/>
              <a:t>Sadržaj pepela	   2 </a:t>
            </a:r>
            <a:r>
              <a:rPr lang="sr-Latn-RS" dirty="0" err="1" smtClean="0"/>
              <a:t>pondera</a:t>
            </a:r>
            <a:endParaRPr lang="sr-Latn-RS" dirty="0" smtClean="0"/>
          </a:p>
          <a:p>
            <a:r>
              <a:rPr lang="sr-Latn-RS" dirty="0" smtClean="0"/>
              <a:t>KVALITET SE DOKAZUJE „UVERENJEM O KVALITETU“ NA OSNOVU URAĐENE TEHNIČKE ANALIZE AKREDITOVANE LABORATORIJE</a:t>
            </a:r>
          </a:p>
        </p:txBody>
      </p:sp>
    </p:spTree>
    <p:extLst>
      <p:ext uri="{BB962C8B-B14F-4D97-AF65-F5344CB8AC3E}">
        <p14:creationId xmlns:p14="http://schemas.microsoft.com/office/powerpoint/2010/main" val="18540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BODOVANJE KVALITETA – TOPLOTNA MOĆ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185272"/>
              </p:ext>
            </p:extLst>
          </p:nvPr>
        </p:nvGraphicFramePr>
        <p:xfrm>
          <a:off x="1703072" y="1690682"/>
          <a:ext cx="8549638" cy="4550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7936"/>
                <a:gridCol w="2092316"/>
                <a:gridCol w="865787"/>
                <a:gridCol w="2056241"/>
                <a:gridCol w="2597358"/>
              </a:tblGrid>
              <a:tr h="379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Toplotna moć - </a:t>
                      </a:r>
                      <a:r>
                        <a:rPr lang="sr-Latn-RS" sz="2400" u="none" strike="noStrike" dirty="0" smtClean="0">
                          <a:effectLst/>
                        </a:rPr>
                        <a:t>10 </a:t>
                      </a:r>
                      <a:r>
                        <a:rPr lang="sr-Latn-RS" sz="2400" u="none" strike="noStrike" dirty="0" err="1">
                          <a:effectLst/>
                        </a:rPr>
                        <a:t>pondera</a:t>
                      </a:r>
                      <a:endParaRPr lang="sr-Latn-R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od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16,50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do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16,70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0 </a:t>
                      </a:r>
                      <a:r>
                        <a:rPr lang="sr-Latn-RS" sz="2400" u="none" strike="noStrike" dirty="0" err="1">
                          <a:effectLst/>
                        </a:rPr>
                        <a:t>pondera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16,71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do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16,90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1 ponder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16,91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do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17,10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2 pondera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17,11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17,30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3 pondera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17,31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17,50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4 pondera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17,51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17,70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5 pondera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17,71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17,90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6 pondera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17,91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18,10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7 </a:t>
                      </a:r>
                      <a:r>
                        <a:rPr lang="sr-Latn-RS" sz="2400" u="none" strike="noStrike" dirty="0" err="1">
                          <a:effectLst/>
                        </a:rPr>
                        <a:t>pondera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18,11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18,30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8 </a:t>
                      </a:r>
                      <a:r>
                        <a:rPr lang="sr-Latn-RS" sz="2400" u="none" strike="noStrike" dirty="0" err="1">
                          <a:effectLst/>
                        </a:rPr>
                        <a:t>pondera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18,31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18,50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9 </a:t>
                      </a:r>
                      <a:r>
                        <a:rPr lang="sr-Latn-RS" sz="2400" u="none" strike="noStrike" dirty="0" err="1">
                          <a:effectLst/>
                        </a:rPr>
                        <a:t>pondera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175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 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više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18,51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10 </a:t>
                      </a:r>
                      <a:r>
                        <a:rPr lang="sr-Latn-RS" sz="2400" u="none" strike="noStrike" dirty="0" err="1">
                          <a:effectLst/>
                        </a:rPr>
                        <a:t>pondera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4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BODOVANJE KVALITETA – SADRŽAJ VLAGE I PEPELA</a:t>
            </a:r>
            <a:endParaRPr lang="sr-Latn-R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607433"/>
              </p:ext>
            </p:extLst>
          </p:nvPr>
        </p:nvGraphicFramePr>
        <p:xfrm>
          <a:off x="1143001" y="2250757"/>
          <a:ext cx="4638040" cy="2810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815"/>
                <a:gridCol w="1135047"/>
                <a:gridCol w="469676"/>
                <a:gridCol w="1115477"/>
                <a:gridCol w="1409025"/>
              </a:tblGrid>
              <a:tr h="56213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r-Latn-RS" sz="2400" b="1" u="none" strike="noStrike" dirty="0">
                          <a:effectLst/>
                        </a:rPr>
                        <a:t>Sadržaj vlage - 3 </a:t>
                      </a:r>
                      <a:r>
                        <a:rPr lang="sr-Latn-RS" sz="2400" b="1" u="none" strike="noStrike" dirty="0" err="1">
                          <a:effectLst/>
                        </a:rPr>
                        <a:t>pondera</a:t>
                      </a:r>
                      <a:endParaRPr lang="sr-Latn-R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562134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b="0" u="none" strike="noStrike" dirty="0">
                          <a:effectLst/>
                        </a:rPr>
                        <a:t>od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0,00 %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do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7,00 %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3 pondera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2134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b="0" u="none" strike="noStrike" dirty="0">
                          <a:effectLst/>
                        </a:rPr>
                        <a:t>od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7,01 %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8,00 %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2 pondera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2134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b="0" u="none" strike="noStrike" dirty="0">
                          <a:effectLst/>
                        </a:rPr>
                        <a:t>od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8,01%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9,00%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1 </a:t>
                      </a:r>
                      <a:r>
                        <a:rPr lang="sr-Latn-RS" sz="2400" u="none" strike="noStrike" dirty="0" err="1">
                          <a:effectLst/>
                        </a:rPr>
                        <a:t>ponder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2134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000" u="none" strike="noStrike">
                          <a:effectLst/>
                        </a:rPr>
                        <a:t> </a:t>
                      </a:r>
                      <a:endParaRPr lang="sr-Latn-R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više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9,01 %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0 </a:t>
                      </a:r>
                      <a:r>
                        <a:rPr lang="sr-Latn-RS" sz="2400" u="none" strike="noStrike" dirty="0" err="1">
                          <a:effectLst/>
                        </a:rPr>
                        <a:t>pondera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77101"/>
              </p:ext>
            </p:extLst>
          </p:nvPr>
        </p:nvGraphicFramePr>
        <p:xfrm>
          <a:off x="6400800" y="2285047"/>
          <a:ext cx="4952999" cy="2195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368"/>
                <a:gridCol w="1212125"/>
                <a:gridCol w="501570"/>
                <a:gridCol w="1191228"/>
                <a:gridCol w="1504708"/>
              </a:tblGrid>
              <a:tr h="58333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r-Latn-RS" sz="2400" b="1" u="none" strike="noStrike" dirty="0">
                          <a:effectLst/>
                        </a:rPr>
                        <a:t>Sadržaj pepela - 2 </a:t>
                      </a:r>
                      <a:r>
                        <a:rPr lang="sr-Latn-RS" sz="2400" b="1" u="none" strike="noStrike" dirty="0" err="1">
                          <a:effectLst/>
                        </a:rPr>
                        <a:t>pondera</a:t>
                      </a:r>
                      <a:endParaRPr lang="sr-Latn-R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583339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0,00 %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do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1,00 %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2 pondera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2227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1,01 %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do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1,30 %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1 ponder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6608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 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>
                          <a:effectLst/>
                        </a:rPr>
                        <a:t>više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>
                          <a:effectLst/>
                        </a:rPr>
                        <a:t>od</a:t>
                      </a:r>
                      <a:endParaRPr lang="sr-Latn-R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400" u="none" strike="noStrike" dirty="0">
                          <a:effectLst/>
                        </a:rPr>
                        <a:t>1,31 %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400" u="none" strike="noStrike" dirty="0">
                          <a:effectLst/>
                        </a:rPr>
                        <a:t>0 </a:t>
                      </a:r>
                      <a:r>
                        <a:rPr lang="sr-Latn-RS" sz="2400" u="none" strike="noStrike" dirty="0" err="1">
                          <a:effectLst/>
                        </a:rPr>
                        <a:t>pondera</a:t>
                      </a:r>
                      <a:endParaRPr lang="sr-Latn-R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6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450"/>
            <a:ext cx="10515600" cy="1325563"/>
          </a:xfrm>
        </p:spPr>
        <p:txBody>
          <a:bodyPr/>
          <a:lstStyle/>
          <a:p>
            <a:pPr algn="ctr"/>
            <a:r>
              <a:rPr lang="sr-Latn-RS" dirty="0" smtClean="0"/>
              <a:t>PRIMER BODOVANJA TRI PONUĐAČA</a:t>
            </a:r>
            <a:endParaRPr lang="sr-Latn-R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26080" y="1517013"/>
            <a:ext cx="8290560" cy="1511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400" smtClean="0"/>
              <a:t>PONUĐAČ 1 – bolji kvalitet, viša cena</a:t>
            </a:r>
          </a:p>
          <a:p>
            <a:r>
              <a:rPr lang="sr-Latn-RS" sz="2400" smtClean="0"/>
              <a:t>PONUĐAČ 2 – srednji kvalitet, srednja cena</a:t>
            </a:r>
          </a:p>
          <a:p>
            <a:r>
              <a:rPr lang="sr-Latn-RS" sz="2400" smtClean="0"/>
              <a:t>PONUĐAČ 3 – niži kvalitet, niska cena</a:t>
            </a:r>
            <a:endParaRPr lang="sr-Latn-R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33444"/>
              </p:ext>
            </p:extLst>
          </p:nvPr>
        </p:nvGraphicFramePr>
        <p:xfrm>
          <a:off x="426032" y="2842576"/>
          <a:ext cx="11492340" cy="3475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234"/>
                <a:gridCol w="1149234"/>
                <a:gridCol w="1149234"/>
                <a:gridCol w="1149234"/>
                <a:gridCol w="1149234"/>
                <a:gridCol w="1149234"/>
                <a:gridCol w="1149234"/>
                <a:gridCol w="1149234"/>
                <a:gridCol w="1149234"/>
                <a:gridCol w="1149234"/>
              </a:tblGrid>
              <a:tr h="868774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effectLst/>
                        </a:rPr>
                        <a:t> </a:t>
                      </a:r>
                      <a:endParaRPr lang="sr-Latn-R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effectLst/>
                        </a:rPr>
                        <a:t>Cena (din)</a:t>
                      </a:r>
                      <a:endParaRPr lang="sr-Latn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 err="1">
                          <a:effectLst/>
                        </a:rPr>
                        <a:t>Pondera</a:t>
                      </a:r>
                      <a:endParaRPr lang="sr-Latn-R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 err="1">
                          <a:effectLst/>
                        </a:rPr>
                        <a:t>Hd</a:t>
                      </a:r>
                      <a:r>
                        <a:rPr lang="sr-Latn-RS" sz="1800" b="1" u="none" strike="noStrike" dirty="0">
                          <a:effectLst/>
                        </a:rPr>
                        <a:t> MJ/kg</a:t>
                      </a:r>
                      <a:endParaRPr lang="sr-Latn-R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Pondera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Vlaga %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Pondera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Pepeo %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Pondera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PONDERA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8774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Ponuđač 1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23.248,00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74,95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effectLst/>
                        </a:rPr>
                        <a:t>18,55</a:t>
                      </a:r>
                      <a:endParaRPr lang="sr-Latn-R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10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effectLst/>
                        </a:rPr>
                        <a:t>6,8</a:t>
                      </a:r>
                      <a:endParaRPr lang="sr-Latn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3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1,01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88,95</a:t>
                      </a:r>
                      <a:endParaRPr lang="sr-Latn-R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8774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Ponuđač 2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21.399,00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81,43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17,63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5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effectLst/>
                        </a:rPr>
                        <a:t>8,7</a:t>
                      </a:r>
                      <a:endParaRPr lang="sr-Latn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effectLst/>
                        </a:rPr>
                        <a:t>1,09</a:t>
                      </a:r>
                      <a:endParaRPr lang="sr-Latn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88,43</a:t>
                      </a:r>
                      <a:endParaRPr lang="sr-Latn-R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8774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Ponuđač 3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20.500,00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85,00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16,68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8,9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>
                          <a:effectLst/>
                        </a:rPr>
                        <a:t>1,23</a:t>
                      </a:r>
                      <a:endParaRPr lang="sr-Latn-R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sr-Latn-R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88,00</a:t>
                      </a:r>
                      <a:endParaRPr lang="sr-Latn-R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0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KOMENTAR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/>
          <a:lstStyle/>
          <a:p>
            <a:r>
              <a:rPr lang="sr-Latn-RS" dirty="0" smtClean="0"/>
              <a:t>UVOĐENJEM KRITERIJUMA BODOVANJA KVALITETA PELETA DOVEDENI SU U RAVNOPRAVNI POLOŽAJ PONUĐAČ SA BOLJIM KVALITETOM ALI I VIŠOM CENOM SA PONUĐAČEM KOJI NUDI SLABIJI KVALITET PO NIŽOJ CENI</a:t>
            </a:r>
          </a:p>
          <a:p>
            <a:r>
              <a:rPr lang="sr-Latn-RS" dirty="0" smtClean="0"/>
              <a:t>KRITERIJUMI SU USKLAĐENI SA REALNIM USLOVIMA I TROŠKOVIMA:</a:t>
            </a:r>
          </a:p>
          <a:p>
            <a:pPr lvl="1"/>
            <a:r>
              <a:rPr lang="sr-Latn-RS" dirty="0" smtClean="0"/>
              <a:t>KVALITETNIJE GORIVO = MANJA POTROŠNJA GORIVA ZA ISTI TOPLOTNI EFEKAT</a:t>
            </a:r>
          </a:p>
          <a:p>
            <a:pPr lvl="1"/>
            <a:r>
              <a:rPr lang="sr-Latn-RS" dirty="0" smtClean="0"/>
              <a:t>MANJE VLAGE I PEPELA = VIŠE GORIVE MASE</a:t>
            </a:r>
          </a:p>
          <a:p>
            <a:pPr lvl="1"/>
            <a:r>
              <a:rPr lang="sr-Latn-RS" dirty="0" smtClean="0"/>
              <a:t>KVALITETNIJE GORIVO = NIŽI TROŠKOVI SKLADIŠTENJA GORIVA</a:t>
            </a:r>
          </a:p>
          <a:p>
            <a:pPr lvl="1"/>
            <a:r>
              <a:rPr lang="sr-Latn-RS" dirty="0" smtClean="0"/>
              <a:t>KVALITETNIJE GORIVO = NIŽI TROŠKOVI ODVOZA I DEPONOVANJA PEPELA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793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441</Words>
  <Application>Microsoft Office PowerPoint</Application>
  <PresentationFormat>Widescreen</PresentationFormat>
  <Paragraphs>173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PRIMER JAVNE NABAVKE SA FAKTOROM KVALITETA KOJI UTIČE NA POVEĆANJE ENERGETSKE EFIKASNOSTI</vt:lpstr>
      <vt:lpstr>PREDMET NABAVKE</vt:lpstr>
      <vt:lpstr>KARAKTERISTIKE PELETA OD ZNAČAJA ZA EFIKASNOST POSTROJENJA</vt:lpstr>
      <vt:lpstr>KRITERIJUMI ZA OCENJIVANJE PONUDA</vt:lpstr>
      <vt:lpstr>BODOVANJE KVALITETA – TOPLOTNA MOĆ</vt:lpstr>
      <vt:lpstr>BODOVANJE KVALITETA – SADRŽAJ VLAGE I PEPELA</vt:lpstr>
      <vt:lpstr>PRIMER BODOVANJA TRI PONUĐAČA</vt:lpstr>
      <vt:lpstr>KOMENTAR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 JAVNE NABAVKE SA FAKTOROM KVALITETA KOJI UTIČE NA POVEĆANJE ENERGETSKE EFIKASNOSTI</dc:title>
  <dc:creator>RADMILO SAVIC u1424</dc:creator>
  <cp:lastModifiedBy>RADMILO SAVIC u1424</cp:lastModifiedBy>
  <cp:revision>12</cp:revision>
  <dcterms:created xsi:type="dcterms:W3CDTF">2016-05-24T09:43:28Z</dcterms:created>
  <dcterms:modified xsi:type="dcterms:W3CDTF">2016-05-25T12:13:16Z</dcterms:modified>
</cp:coreProperties>
</file>