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3.xml" ContentType="application/vnd.openxmlformats-officedocument.presentationml.notesSlide+xml"/>
  <Override PartName="/ppt/charts/chart8.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3" d="100"/>
          <a:sy n="113" d="100"/>
        </p:scale>
        <p:origin x="-156" y="177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detic\Desktop\Portoro&#382;%20maste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detic\Desktop\Portoro&#382;%20master.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detic\Desktop\Portoro&#382;%20master.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detic\Desktop\Portoro&#382;%20master.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ddetic\Desktop\Portoro&#382;%20master.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ddetic\Desktop\Portoro&#382;%20master.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ddetic\Desktop\Portoro&#382;%20master.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ddetic\Desktop\Portoro&#382;%20mast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7.2182852143482065E-2"/>
          <c:y val="2.8252405949256341E-2"/>
          <c:w val="0.92384623797025367"/>
          <c:h val="0.87891586468358118"/>
        </c:manualLayout>
      </c:layout>
      <c:bar3DChart>
        <c:barDir val="col"/>
        <c:grouping val="clustered"/>
        <c:varyColors val="0"/>
        <c:ser>
          <c:idx val="0"/>
          <c:order val="0"/>
          <c:tx>
            <c:strRef>
              <c:f>Sheet1!$B$4</c:f>
              <c:strCache>
                <c:ptCount val="1"/>
                <c:pt idx="0">
                  <c:v>I03A</c:v>
                </c:pt>
              </c:strCache>
            </c:strRef>
          </c:tx>
          <c:invertIfNegative val="0"/>
          <c:dLbls>
            <c:dLbl>
              <c:idx val="0"/>
              <c:layout>
                <c:manualLayout>
                  <c:x val="0"/>
                  <c:y val="-5.9842712618330643E-2"/>
                </c:manualLayout>
              </c:layout>
              <c:showLegendKey val="0"/>
              <c:showVal val="1"/>
              <c:showCatName val="0"/>
              <c:showSerName val="0"/>
              <c:showPercent val="0"/>
              <c:showBubbleSize val="0"/>
            </c:dLbl>
            <c:dLbl>
              <c:idx val="1"/>
              <c:layout>
                <c:manualLayout>
                  <c:x val="3.1656198726149579E-3"/>
                  <c:y val="-8.3779797665663E-2"/>
                </c:manualLayout>
              </c:layout>
              <c:showLegendKey val="0"/>
              <c:showVal val="1"/>
              <c:showCatName val="0"/>
              <c:showSerName val="0"/>
              <c:showPercent val="0"/>
              <c:showBubbleSize val="0"/>
            </c:dLbl>
            <c:dLbl>
              <c:idx val="2"/>
              <c:layout>
                <c:manualLayout>
                  <c:x val="1.5828099363074789E-3"/>
                  <c:y val="-0.14362251028399373"/>
                </c:manualLayout>
              </c:layout>
              <c:showLegendKey val="0"/>
              <c:showVal val="1"/>
              <c:showCatName val="0"/>
              <c:showSerName val="0"/>
              <c:showPercent val="0"/>
              <c:showBubbleSize val="0"/>
            </c:dLbl>
            <c:dLbl>
              <c:idx val="3"/>
              <c:layout>
                <c:manualLayout>
                  <c:x val="0"/>
                  <c:y val="-5.9842712618330719E-2"/>
                </c:manualLayout>
              </c:layout>
              <c:showLegendKey val="0"/>
              <c:showVal val="1"/>
              <c:showCatName val="0"/>
              <c:showSerName val="0"/>
              <c:showPercent val="0"/>
              <c:showBubbleSize val="0"/>
            </c:dLbl>
            <c:dLbl>
              <c:idx val="4"/>
              <c:layout>
                <c:manualLayout>
                  <c:x val="7.9139250508338636E-3"/>
                  <c:y val="-3.9895141745553815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Sheet1!$C$3:$G$3</c:f>
              <c:strCache>
                <c:ptCount val="5"/>
                <c:pt idx="0">
                  <c:v>2011.</c:v>
                </c:pt>
                <c:pt idx="1">
                  <c:v>2012.</c:v>
                </c:pt>
                <c:pt idx="2">
                  <c:v>2013.</c:v>
                </c:pt>
                <c:pt idx="3">
                  <c:v>2014.</c:v>
                </c:pt>
                <c:pt idx="4">
                  <c:v>2015.</c:v>
                </c:pt>
              </c:strCache>
            </c:strRef>
          </c:cat>
          <c:val>
            <c:numRef>
              <c:f>Sheet1!$C$4:$G$4</c:f>
              <c:numCache>
                <c:formatCode>General</c:formatCode>
                <c:ptCount val="5"/>
                <c:pt idx="0">
                  <c:v>109</c:v>
                </c:pt>
                <c:pt idx="1">
                  <c:v>96</c:v>
                </c:pt>
                <c:pt idx="2">
                  <c:v>73</c:v>
                </c:pt>
                <c:pt idx="3">
                  <c:v>111</c:v>
                </c:pt>
                <c:pt idx="4">
                  <c:v>277</c:v>
                </c:pt>
              </c:numCache>
            </c:numRef>
          </c:val>
        </c:ser>
        <c:dLbls>
          <c:showLegendKey val="0"/>
          <c:showVal val="0"/>
          <c:showCatName val="0"/>
          <c:showSerName val="0"/>
          <c:showPercent val="0"/>
          <c:showBubbleSize val="0"/>
        </c:dLbls>
        <c:gapWidth val="150"/>
        <c:shape val="box"/>
        <c:axId val="90771456"/>
        <c:axId val="90772992"/>
        <c:axId val="0"/>
      </c:bar3DChart>
      <c:catAx>
        <c:axId val="90771456"/>
        <c:scaling>
          <c:orientation val="minMax"/>
        </c:scaling>
        <c:delete val="0"/>
        <c:axPos val="b"/>
        <c:majorTickMark val="out"/>
        <c:minorTickMark val="none"/>
        <c:tickLblPos val="nextTo"/>
        <c:crossAx val="90772992"/>
        <c:crosses val="autoZero"/>
        <c:auto val="1"/>
        <c:lblAlgn val="ctr"/>
        <c:lblOffset val="100"/>
        <c:noMultiLvlLbl val="0"/>
      </c:catAx>
      <c:valAx>
        <c:axId val="90772992"/>
        <c:scaling>
          <c:orientation val="minMax"/>
        </c:scaling>
        <c:delete val="0"/>
        <c:axPos val="l"/>
        <c:majorGridlines/>
        <c:numFmt formatCode="General" sourceLinked="1"/>
        <c:majorTickMark val="out"/>
        <c:minorTickMark val="none"/>
        <c:tickLblPos val="nextTo"/>
        <c:crossAx val="9077145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Sheet1!$B$7</c:f>
              <c:strCache>
                <c:ptCount val="1"/>
                <c:pt idx="0">
                  <c:v>I03B</c:v>
                </c:pt>
              </c:strCache>
            </c:strRef>
          </c:tx>
          <c:invertIfNegative val="0"/>
          <c:dLbls>
            <c:dLbl>
              <c:idx val="0"/>
              <c:layout>
                <c:manualLayout>
                  <c:x val="4.8899052590481856E-3"/>
                  <c:y val="-0.11607501919350711"/>
                </c:manualLayout>
              </c:layout>
              <c:showLegendKey val="0"/>
              <c:showVal val="1"/>
              <c:showCatName val="0"/>
              <c:showSerName val="0"/>
              <c:showPercent val="0"/>
              <c:showBubbleSize val="0"/>
            </c:dLbl>
            <c:dLbl>
              <c:idx val="1"/>
              <c:layout>
                <c:manualLayout>
                  <c:x val="0"/>
                  <c:y val="-5.4168342290303317E-2"/>
                </c:manualLayout>
              </c:layout>
              <c:showLegendKey val="0"/>
              <c:showVal val="1"/>
              <c:showCatName val="0"/>
              <c:showSerName val="0"/>
              <c:showPercent val="0"/>
              <c:showBubbleSize val="0"/>
            </c:dLbl>
            <c:dLbl>
              <c:idx val="2"/>
              <c:layout>
                <c:manualLayout>
                  <c:x val="3.2599368393654571E-3"/>
                  <c:y val="-6.9645011516104263E-2"/>
                </c:manualLayout>
              </c:layout>
              <c:showLegendKey val="0"/>
              <c:showVal val="1"/>
              <c:showCatName val="0"/>
              <c:showSerName val="0"/>
              <c:showPercent val="0"/>
              <c:showBubbleSize val="0"/>
            </c:dLbl>
            <c:dLbl>
              <c:idx val="3"/>
              <c:layout>
                <c:manualLayout>
                  <c:x val="0"/>
                  <c:y val="-3.0953338451601895E-2"/>
                </c:manualLayout>
              </c:layout>
              <c:showLegendKey val="0"/>
              <c:showVal val="1"/>
              <c:showCatName val="0"/>
              <c:showSerName val="0"/>
              <c:showPercent val="0"/>
              <c:showBubbleSize val="0"/>
            </c:dLbl>
            <c:dLbl>
              <c:idx val="4"/>
              <c:layout>
                <c:manualLayout>
                  <c:x val="6.5198736787309142E-3"/>
                  <c:y val="-6.577584420965403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Sheet1!$C$6:$G$6</c:f>
              <c:strCache>
                <c:ptCount val="5"/>
                <c:pt idx="0">
                  <c:v>2011.</c:v>
                </c:pt>
                <c:pt idx="1">
                  <c:v>2012.</c:v>
                </c:pt>
                <c:pt idx="2">
                  <c:v>2013.</c:v>
                </c:pt>
                <c:pt idx="3">
                  <c:v>2014.</c:v>
                </c:pt>
                <c:pt idx="4">
                  <c:v>2015.</c:v>
                </c:pt>
              </c:strCache>
            </c:strRef>
          </c:cat>
          <c:val>
            <c:numRef>
              <c:f>Sheet1!$C$7:$G$7</c:f>
              <c:numCache>
                <c:formatCode>General</c:formatCode>
                <c:ptCount val="5"/>
                <c:pt idx="0">
                  <c:v>955</c:v>
                </c:pt>
                <c:pt idx="1">
                  <c:v>1179</c:v>
                </c:pt>
                <c:pt idx="2">
                  <c:v>1151</c:v>
                </c:pt>
                <c:pt idx="3">
                  <c:v>1288</c:v>
                </c:pt>
                <c:pt idx="4">
                  <c:v>1808</c:v>
                </c:pt>
              </c:numCache>
            </c:numRef>
          </c:val>
        </c:ser>
        <c:dLbls>
          <c:showLegendKey val="0"/>
          <c:showVal val="0"/>
          <c:showCatName val="0"/>
          <c:showSerName val="0"/>
          <c:showPercent val="0"/>
          <c:showBubbleSize val="0"/>
        </c:dLbls>
        <c:gapWidth val="150"/>
        <c:shape val="box"/>
        <c:axId val="90815488"/>
        <c:axId val="90821376"/>
        <c:axId val="0"/>
      </c:bar3DChart>
      <c:catAx>
        <c:axId val="90815488"/>
        <c:scaling>
          <c:orientation val="minMax"/>
        </c:scaling>
        <c:delete val="0"/>
        <c:axPos val="b"/>
        <c:majorTickMark val="out"/>
        <c:minorTickMark val="none"/>
        <c:tickLblPos val="nextTo"/>
        <c:crossAx val="90821376"/>
        <c:crosses val="autoZero"/>
        <c:auto val="1"/>
        <c:lblAlgn val="ctr"/>
        <c:lblOffset val="100"/>
        <c:noMultiLvlLbl val="0"/>
      </c:catAx>
      <c:valAx>
        <c:axId val="90821376"/>
        <c:scaling>
          <c:orientation val="minMax"/>
        </c:scaling>
        <c:delete val="0"/>
        <c:axPos val="l"/>
        <c:majorGridlines/>
        <c:numFmt formatCode="General" sourceLinked="1"/>
        <c:majorTickMark val="out"/>
        <c:minorTickMark val="none"/>
        <c:tickLblPos val="nextTo"/>
        <c:crossAx val="90815488"/>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Sheet1!$B$10</c:f>
              <c:strCache>
                <c:ptCount val="1"/>
                <c:pt idx="0">
                  <c:v>I03C</c:v>
                </c:pt>
              </c:strCache>
            </c:strRef>
          </c:tx>
          <c:invertIfNegative val="0"/>
          <c:dLbls>
            <c:dLbl>
              <c:idx val="0"/>
              <c:layout>
                <c:manualLayout>
                  <c:x val="9.2899537196938116E-3"/>
                  <c:y val="-0.14435445684052323"/>
                </c:manualLayout>
              </c:layout>
              <c:showLegendKey val="0"/>
              <c:showVal val="1"/>
              <c:showCatName val="0"/>
              <c:showSerName val="0"/>
              <c:showPercent val="0"/>
              <c:showBubbleSize val="0"/>
            </c:dLbl>
            <c:dLbl>
              <c:idx val="1"/>
              <c:layout>
                <c:manualLayout>
                  <c:x val="7.741628099744843E-3"/>
                  <c:y val="-3.60886142101308E-2"/>
                </c:manualLayout>
              </c:layout>
              <c:showLegendKey val="0"/>
              <c:showVal val="1"/>
              <c:showCatName val="0"/>
              <c:showSerName val="0"/>
              <c:showPercent val="0"/>
              <c:showBubbleSize val="0"/>
            </c:dLbl>
            <c:dLbl>
              <c:idx val="2"/>
              <c:layout>
                <c:manualLayout>
                  <c:x val="3.0966512398979372E-3"/>
                  <c:y val="-9.1861927080332945E-2"/>
                </c:manualLayout>
              </c:layout>
              <c:showLegendKey val="0"/>
              <c:showVal val="1"/>
              <c:showCatName val="0"/>
              <c:showSerName val="0"/>
              <c:showPercent val="0"/>
              <c:showBubbleSize val="0"/>
            </c:dLbl>
            <c:dLbl>
              <c:idx val="3"/>
              <c:layout>
                <c:manualLayout>
                  <c:x val="7.741628099744843E-3"/>
                  <c:y val="-4.5930963540166472E-2"/>
                </c:manualLayout>
              </c:layout>
              <c:showLegendKey val="0"/>
              <c:showVal val="1"/>
              <c:showCatName val="0"/>
              <c:showSerName val="0"/>
              <c:showPercent val="0"/>
              <c:showBubbleSize val="0"/>
            </c:dLbl>
            <c:dLbl>
              <c:idx val="4"/>
              <c:layout>
                <c:manualLayout>
                  <c:x val="6.1933024797958744E-3"/>
                  <c:y val="-4.5930963540166472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Sheet1!$C$9:$G$9</c:f>
              <c:strCache>
                <c:ptCount val="5"/>
                <c:pt idx="0">
                  <c:v>2011.</c:v>
                </c:pt>
                <c:pt idx="1">
                  <c:v>2012.</c:v>
                </c:pt>
                <c:pt idx="2">
                  <c:v>2013.</c:v>
                </c:pt>
                <c:pt idx="3">
                  <c:v>2014.</c:v>
                </c:pt>
                <c:pt idx="4">
                  <c:v>2015.</c:v>
                </c:pt>
              </c:strCache>
            </c:strRef>
          </c:cat>
          <c:val>
            <c:numRef>
              <c:f>Sheet1!$C$10:$G$10</c:f>
              <c:numCache>
                <c:formatCode>General</c:formatCode>
                <c:ptCount val="5"/>
                <c:pt idx="0">
                  <c:v>3435</c:v>
                </c:pt>
                <c:pt idx="1">
                  <c:v>4154</c:v>
                </c:pt>
                <c:pt idx="2">
                  <c:v>3755</c:v>
                </c:pt>
                <c:pt idx="3">
                  <c:v>4076</c:v>
                </c:pt>
                <c:pt idx="4">
                  <c:v>4044</c:v>
                </c:pt>
              </c:numCache>
            </c:numRef>
          </c:val>
        </c:ser>
        <c:dLbls>
          <c:showLegendKey val="0"/>
          <c:showVal val="0"/>
          <c:showCatName val="0"/>
          <c:showSerName val="0"/>
          <c:showPercent val="0"/>
          <c:showBubbleSize val="0"/>
        </c:dLbls>
        <c:gapWidth val="150"/>
        <c:shape val="box"/>
        <c:axId val="90978560"/>
        <c:axId val="91009024"/>
        <c:axId val="0"/>
      </c:bar3DChart>
      <c:catAx>
        <c:axId val="90978560"/>
        <c:scaling>
          <c:orientation val="minMax"/>
        </c:scaling>
        <c:delete val="0"/>
        <c:axPos val="b"/>
        <c:majorTickMark val="out"/>
        <c:minorTickMark val="none"/>
        <c:tickLblPos val="nextTo"/>
        <c:crossAx val="91009024"/>
        <c:crosses val="autoZero"/>
        <c:auto val="1"/>
        <c:lblAlgn val="ctr"/>
        <c:lblOffset val="100"/>
        <c:noMultiLvlLbl val="0"/>
      </c:catAx>
      <c:valAx>
        <c:axId val="91009024"/>
        <c:scaling>
          <c:orientation val="minMax"/>
        </c:scaling>
        <c:delete val="0"/>
        <c:axPos val="l"/>
        <c:majorGridlines/>
        <c:numFmt formatCode="General" sourceLinked="1"/>
        <c:majorTickMark val="out"/>
        <c:minorTickMark val="none"/>
        <c:tickLblPos val="nextTo"/>
        <c:crossAx val="9097856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5.801856062116921E-2"/>
          <c:y val="2.5001983977206522E-2"/>
          <c:w val="0.92615139670003854"/>
          <c:h val="0.85187658435903346"/>
        </c:manualLayout>
      </c:layout>
      <c:bar3DChart>
        <c:barDir val="col"/>
        <c:grouping val="clustered"/>
        <c:varyColors val="0"/>
        <c:ser>
          <c:idx val="0"/>
          <c:order val="0"/>
          <c:tx>
            <c:strRef>
              <c:f>Sheet1!$B$18</c:f>
              <c:strCache>
                <c:ptCount val="1"/>
                <c:pt idx="0">
                  <c:v>49324-00</c:v>
                </c:pt>
              </c:strCache>
            </c:strRef>
          </c:tx>
          <c:invertIfNegative val="0"/>
          <c:dLbls>
            <c:dLbl>
              <c:idx val="0"/>
              <c:layout>
                <c:manualLayout>
                  <c:x val="1.2312255416838402E-2"/>
                  <c:y val="-0.15568575607597054"/>
                </c:manualLayout>
              </c:layout>
              <c:showLegendKey val="0"/>
              <c:showVal val="1"/>
              <c:showCatName val="0"/>
              <c:showSerName val="0"/>
              <c:showPercent val="0"/>
              <c:showBubbleSize val="0"/>
            </c:dLbl>
            <c:dLbl>
              <c:idx val="1"/>
              <c:layout>
                <c:manualLayout>
                  <c:x val="7.0355745239076579E-3"/>
                  <c:y val="-6.1454903714198893E-2"/>
                </c:manualLayout>
              </c:layout>
              <c:showLegendKey val="0"/>
              <c:showVal val="1"/>
              <c:showCatName val="0"/>
              <c:showSerName val="0"/>
              <c:showPercent val="0"/>
              <c:showBubbleSize val="0"/>
            </c:dLbl>
            <c:dLbl>
              <c:idx val="2"/>
              <c:layout>
                <c:manualLayout>
                  <c:x val="-3.5177872619538289E-3"/>
                  <c:y val="-0.14749176891407734"/>
                </c:manualLayout>
              </c:layout>
              <c:showLegendKey val="0"/>
              <c:showVal val="1"/>
              <c:showCatName val="0"/>
              <c:showSerName val="0"/>
              <c:showPercent val="0"/>
              <c:showBubbleSize val="0"/>
            </c:dLbl>
            <c:dLbl>
              <c:idx val="3"/>
              <c:layout>
                <c:manualLayout>
                  <c:x val="7.0355745239076579E-3"/>
                  <c:y val="-9.0133858780824999E-2"/>
                </c:manualLayout>
              </c:layout>
              <c:showLegendKey val="0"/>
              <c:showVal val="1"/>
              <c:showCatName val="0"/>
              <c:showSerName val="0"/>
              <c:showPercent val="0"/>
              <c:showBubbleSize val="0"/>
            </c:dLbl>
            <c:dLbl>
              <c:idx val="4"/>
              <c:layout>
                <c:manualLayout>
                  <c:x val="7.0355745239076579E-3"/>
                  <c:y val="-6.964889087609203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Sheet1!$C$17:$G$17</c:f>
              <c:strCache>
                <c:ptCount val="5"/>
                <c:pt idx="0">
                  <c:v>2011.</c:v>
                </c:pt>
                <c:pt idx="1">
                  <c:v>2012.</c:v>
                </c:pt>
                <c:pt idx="2">
                  <c:v>2013.</c:v>
                </c:pt>
                <c:pt idx="3">
                  <c:v>2014.</c:v>
                </c:pt>
                <c:pt idx="4">
                  <c:v>2015.</c:v>
                </c:pt>
              </c:strCache>
            </c:strRef>
          </c:cat>
          <c:val>
            <c:numRef>
              <c:f>Sheet1!$C$18:$G$18</c:f>
              <c:numCache>
                <c:formatCode>General</c:formatCode>
                <c:ptCount val="5"/>
                <c:pt idx="0">
                  <c:v>306</c:v>
                </c:pt>
                <c:pt idx="1">
                  <c:v>408</c:v>
                </c:pt>
                <c:pt idx="2">
                  <c:v>316</c:v>
                </c:pt>
                <c:pt idx="3">
                  <c:v>374</c:v>
                </c:pt>
                <c:pt idx="4">
                  <c:v>501</c:v>
                </c:pt>
              </c:numCache>
            </c:numRef>
          </c:val>
        </c:ser>
        <c:dLbls>
          <c:showLegendKey val="0"/>
          <c:showVal val="0"/>
          <c:showCatName val="0"/>
          <c:showSerName val="0"/>
          <c:showPercent val="0"/>
          <c:showBubbleSize val="0"/>
        </c:dLbls>
        <c:gapWidth val="150"/>
        <c:shape val="box"/>
        <c:axId val="95554944"/>
        <c:axId val="95577216"/>
        <c:axId val="0"/>
      </c:bar3DChart>
      <c:catAx>
        <c:axId val="95554944"/>
        <c:scaling>
          <c:orientation val="minMax"/>
        </c:scaling>
        <c:delete val="0"/>
        <c:axPos val="b"/>
        <c:majorTickMark val="out"/>
        <c:minorTickMark val="none"/>
        <c:tickLblPos val="nextTo"/>
        <c:crossAx val="95577216"/>
        <c:crosses val="autoZero"/>
        <c:auto val="1"/>
        <c:lblAlgn val="ctr"/>
        <c:lblOffset val="100"/>
        <c:noMultiLvlLbl val="0"/>
      </c:catAx>
      <c:valAx>
        <c:axId val="95577216"/>
        <c:scaling>
          <c:orientation val="minMax"/>
        </c:scaling>
        <c:delete val="0"/>
        <c:axPos val="l"/>
        <c:majorGridlines/>
        <c:numFmt formatCode="General" sourceLinked="1"/>
        <c:majorTickMark val="out"/>
        <c:minorTickMark val="none"/>
        <c:tickLblPos val="nextTo"/>
        <c:crossAx val="95554944"/>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Sheet1!$B$24</c:f>
              <c:strCache>
                <c:ptCount val="1"/>
                <c:pt idx="0">
                  <c:v>49318-00</c:v>
                </c:pt>
              </c:strCache>
            </c:strRef>
          </c:tx>
          <c:invertIfNegative val="0"/>
          <c:dLbls>
            <c:dLbl>
              <c:idx val="0"/>
              <c:layout>
                <c:manualLayout>
                  <c:x val="4.658374840961127E-3"/>
                  <c:y val="-0.12623599926176521"/>
                </c:manualLayout>
              </c:layout>
              <c:showLegendKey val="0"/>
              <c:showVal val="1"/>
              <c:showCatName val="0"/>
              <c:showSerName val="0"/>
              <c:showPercent val="0"/>
              <c:showBubbleSize val="0"/>
            </c:dLbl>
            <c:dLbl>
              <c:idx val="1"/>
              <c:layout>
                <c:manualLayout>
                  <c:x val="0"/>
                  <c:y val="-3.0706053874483431E-2"/>
                </c:manualLayout>
              </c:layout>
              <c:showLegendKey val="0"/>
              <c:showVal val="1"/>
              <c:showCatName val="0"/>
              <c:showSerName val="0"/>
              <c:showPercent val="0"/>
              <c:showBubbleSize val="0"/>
            </c:dLbl>
            <c:dLbl>
              <c:idx val="2"/>
              <c:layout>
                <c:manualLayout>
                  <c:x val="-5.6935034782255729E-17"/>
                  <c:y val="-8.529459409578731E-2"/>
                </c:manualLayout>
              </c:layout>
              <c:showLegendKey val="0"/>
              <c:showVal val="1"/>
              <c:showCatName val="0"/>
              <c:showSerName val="0"/>
              <c:showPercent val="0"/>
              <c:showBubbleSize val="0"/>
            </c:dLbl>
            <c:dLbl>
              <c:idx val="3"/>
              <c:layout>
                <c:manualLayout>
                  <c:x val="0"/>
                  <c:y val="-5.8000323985135334E-2"/>
                </c:manualLayout>
              </c:layout>
              <c:showLegendKey val="0"/>
              <c:showVal val="1"/>
              <c:showCatName val="0"/>
              <c:showSerName val="0"/>
              <c:showPercent val="0"/>
              <c:showBubbleSize val="0"/>
            </c:dLbl>
            <c:dLbl>
              <c:idx val="4"/>
              <c:layout>
                <c:manualLayout>
                  <c:x val="1.3975124522883494E-2"/>
                  <c:y val="-4.7764972693640891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Sheet1!$C$23:$G$23</c:f>
              <c:strCache>
                <c:ptCount val="5"/>
                <c:pt idx="0">
                  <c:v>2011.</c:v>
                </c:pt>
                <c:pt idx="1">
                  <c:v>2012.</c:v>
                </c:pt>
                <c:pt idx="2">
                  <c:v>2013.</c:v>
                </c:pt>
                <c:pt idx="3">
                  <c:v>2014.</c:v>
                </c:pt>
                <c:pt idx="4">
                  <c:v>2015.</c:v>
                </c:pt>
              </c:strCache>
            </c:strRef>
          </c:cat>
          <c:val>
            <c:numRef>
              <c:f>Sheet1!$C$24:$G$24</c:f>
              <c:numCache>
                <c:formatCode>General</c:formatCode>
                <c:ptCount val="5"/>
                <c:pt idx="0">
                  <c:v>3032</c:v>
                </c:pt>
                <c:pt idx="1">
                  <c:v>3720</c:v>
                </c:pt>
                <c:pt idx="2">
                  <c:v>3246</c:v>
                </c:pt>
                <c:pt idx="3">
                  <c:v>3518</c:v>
                </c:pt>
                <c:pt idx="4">
                  <c:v>4139</c:v>
                </c:pt>
              </c:numCache>
            </c:numRef>
          </c:val>
        </c:ser>
        <c:dLbls>
          <c:showLegendKey val="0"/>
          <c:showVal val="0"/>
          <c:showCatName val="0"/>
          <c:showSerName val="0"/>
          <c:showPercent val="0"/>
          <c:showBubbleSize val="0"/>
        </c:dLbls>
        <c:gapWidth val="150"/>
        <c:shape val="box"/>
        <c:axId val="95620096"/>
        <c:axId val="95630080"/>
        <c:axId val="0"/>
      </c:bar3DChart>
      <c:catAx>
        <c:axId val="95620096"/>
        <c:scaling>
          <c:orientation val="minMax"/>
        </c:scaling>
        <c:delete val="0"/>
        <c:axPos val="b"/>
        <c:majorTickMark val="out"/>
        <c:minorTickMark val="none"/>
        <c:tickLblPos val="nextTo"/>
        <c:crossAx val="95630080"/>
        <c:crosses val="autoZero"/>
        <c:auto val="1"/>
        <c:lblAlgn val="ctr"/>
        <c:lblOffset val="100"/>
        <c:noMultiLvlLbl val="0"/>
      </c:catAx>
      <c:valAx>
        <c:axId val="95630080"/>
        <c:scaling>
          <c:orientation val="minMax"/>
        </c:scaling>
        <c:delete val="0"/>
        <c:axPos val="l"/>
        <c:majorGridlines/>
        <c:numFmt formatCode="General" sourceLinked="1"/>
        <c:majorTickMark val="out"/>
        <c:minorTickMark val="none"/>
        <c:tickLblPos val="nextTo"/>
        <c:crossAx val="95620096"/>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5.7582946418589409E-2"/>
          <c:y val="5.0019057512808211E-2"/>
          <c:w val="0.92886247465520544"/>
          <c:h val="0.86198092324932396"/>
        </c:manualLayout>
      </c:layout>
      <c:bar3DChart>
        <c:barDir val="col"/>
        <c:grouping val="clustered"/>
        <c:varyColors val="0"/>
        <c:ser>
          <c:idx val="0"/>
          <c:order val="0"/>
          <c:tx>
            <c:strRef>
              <c:f>Sheet1!$B$21</c:f>
              <c:strCache>
                <c:ptCount val="1"/>
                <c:pt idx="0">
                  <c:v>49527-00</c:v>
                </c:pt>
              </c:strCache>
            </c:strRef>
          </c:tx>
          <c:invertIfNegative val="0"/>
          <c:dLbls>
            <c:dLbl>
              <c:idx val="0"/>
              <c:layout>
                <c:manualLayout>
                  <c:x val="1.6943223657756488E-3"/>
                  <c:y val="-0.1145254318600733"/>
                </c:manualLayout>
              </c:layout>
              <c:showLegendKey val="0"/>
              <c:showVal val="1"/>
              <c:showCatName val="0"/>
              <c:showSerName val="0"/>
              <c:showPercent val="0"/>
              <c:showBubbleSize val="0"/>
            </c:dLbl>
            <c:dLbl>
              <c:idx val="1"/>
              <c:layout>
                <c:manualLayout>
                  <c:x val="1.6943223657756488E-3"/>
                  <c:y val="-0.10689040306940174"/>
                </c:manualLayout>
              </c:layout>
              <c:showLegendKey val="0"/>
              <c:showVal val="1"/>
              <c:showCatName val="0"/>
              <c:showSerName val="0"/>
              <c:showPercent val="0"/>
              <c:showBubbleSize val="0"/>
            </c:dLbl>
            <c:dLbl>
              <c:idx val="2"/>
              <c:layout>
                <c:manualLayout>
                  <c:x val="3.3886447315512975E-3"/>
                  <c:y val="-4.5810172744029348E-2"/>
                </c:manualLayout>
              </c:layout>
              <c:showLegendKey val="0"/>
              <c:showVal val="1"/>
              <c:showCatName val="0"/>
              <c:showSerName val="0"/>
              <c:showPercent val="0"/>
              <c:showBubbleSize val="0"/>
            </c:dLbl>
            <c:dLbl>
              <c:idx val="3"/>
              <c:layout>
                <c:manualLayout>
                  <c:x val="6.777289463102595E-3"/>
                  <c:y val="-7.2532773511379864E-2"/>
                </c:manualLayout>
              </c:layout>
              <c:showLegendKey val="0"/>
              <c:showVal val="1"/>
              <c:showCatName val="0"/>
              <c:showSerName val="0"/>
              <c:showPercent val="0"/>
              <c:showBubbleSize val="0"/>
            </c:dLbl>
            <c:dLbl>
              <c:idx val="4"/>
              <c:layout>
                <c:manualLayout>
                  <c:x val="8.4716118288782442E-3"/>
                  <c:y val="-4.962768713936512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Sheet1!$C$20:$G$20</c:f>
              <c:strCache>
                <c:ptCount val="5"/>
                <c:pt idx="0">
                  <c:v>2011.</c:v>
                </c:pt>
                <c:pt idx="1">
                  <c:v>2012.</c:v>
                </c:pt>
                <c:pt idx="2">
                  <c:v>2013.</c:v>
                </c:pt>
                <c:pt idx="3">
                  <c:v>2014.</c:v>
                </c:pt>
                <c:pt idx="4">
                  <c:v>2015.</c:v>
                </c:pt>
              </c:strCache>
            </c:strRef>
          </c:cat>
          <c:val>
            <c:numRef>
              <c:f>Sheet1!$C$21:$G$21</c:f>
              <c:numCache>
                <c:formatCode>General</c:formatCode>
                <c:ptCount val="5"/>
                <c:pt idx="0">
                  <c:v>81</c:v>
                </c:pt>
                <c:pt idx="1">
                  <c:v>81</c:v>
                </c:pt>
                <c:pt idx="2">
                  <c:v>103</c:v>
                </c:pt>
                <c:pt idx="3">
                  <c:v>92</c:v>
                </c:pt>
                <c:pt idx="4">
                  <c:v>181</c:v>
                </c:pt>
              </c:numCache>
            </c:numRef>
          </c:val>
        </c:ser>
        <c:dLbls>
          <c:showLegendKey val="0"/>
          <c:showVal val="0"/>
          <c:showCatName val="0"/>
          <c:showSerName val="0"/>
          <c:showPercent val="0"/>
          <c:showBubbleSize val="0"/>
        </c:dLbls>
        <c:gapWidth val="150"/>
        <c:shape val="box"/>
        <c:axId val="95672960"/>
        <c:axId val="95678848"/>
        <c:axId val="0"/>
      </c:bar3DChart>
      <c:catAx>
        <c:axId val="95672960"/>
        <c:scaling>
          <c:orientation val="minMax"/>
        </c:scaling>
        <c:delete val="0"/>
        <c:axPos val="b"/>
        <c:majorTickMark val="out"/>
        <c:minorTickMark val="none"/>
        <c:tickLblPos val="nextTo"/>
        <c:crossAx val="95678848"/>
        <c:crosses val="autoZero"/>
        <c:auto val="1"/>
        <c:lblAlgn val="ctr"/>
        <c:lblOffset val="100"/>
        <c:noMultiLvlLbl val="0"/>
      </c:catAx>
      <c:valAx>
        <c:axId val="95678848"/>
        <c:scaling>
          <c:orientation val="minMax"/>
        </c:scaling>
        <c:delete val="0"/>
        <c:axPos val="l"/>
        <c:majorGridlines/>
        <c:numFmt formatCode="General" sourceLinked="1"/>
        <c:majorTickMark val="out"/>
        <c:minorTickMark val="none"/>
        <c:tickLblPos val="nextTo"/>
        <c:crossAx val="95672960"/>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Sheet1!$B$27</c:f>
              <c:strCache>
                <c:ptCount val="1"/>
                <c:pt idx="0">
                  <c:v>49518-00</c:v>
                </c:pt>
              </c:strCache>
            </c:strRef>
          </c:tx>
          <c:invertIfNegative val="0"/>
          <c:dLbls>
            <c:dLbl>
              <c:idx val="0"/>
              <c:layout>
                <c:manualLayout>
                  <c:x val="1.0829432179615087E-2"/>
                  <c:y val="-0.14917604461773271"/>
                </c:manualLayout>
              </c:layout>
              <c:showLegendKey val="0"/>
              <c:showVal val="1"/>
              <c:showCatName val="0"/>
              <c:showSerName val="0"/>
              <c:showPercent val="0"/>
              <c:showBubbleSize val="0"/>
            </c:dLbl>
            <c:dLbl>
              <c:idx val="1"/>
              <c:layout>
                <c:manualLayout>
                  <c:x val="-1.5470617399450123E-3"/>
                  <c:y val="-0.12431337051477727"/>
                </c:manualLayout>
              </c:layout>
              <c:showLegendKey val="0"/>
              <c:showVal val="1"/>
              <c:showCatName val="0"/>
              <c:showSerName val="0"/>
              <c:showPercent val="0"/>
              <c:showBubbleSize val="0"/>
            </c:dLbl>
            <c:dLbl>
              <c:idx val="2"/>
              <c:layout>
                <c:manualLayout>
                  <c:x val="1.2376493919560099E-2"/>
                  <c:y val="-0.15228387888060216"/>
                </c:manualLayout>
              </c:layout>
              <c:showLegendKey val="0"/>
              <c:showVal val="1"/>
              <c:showCatName val="0"/>
              <c:showSerName val="0"/>
              <c:showPercent val="0"/>
              <c:showBubbleSize val="0"/>
            </c:dLbl>
            <c:dLbl>
              <c:idx val="3"/>
              <c:layout>
                <c:manualLayout>
                  <c:x val="1.5470617399450123E-3"/>
                  <c:y val="-9.634286214895238E-2"/>
                </c:manualLayout>
              </c:layout>
              <c:showLegendKey val="0"/>
              <c:showVal val="1"/>
              <c:showCatName val="0"/>
              <c:showSerName val="0"/>
              <c:showPercent val="0"/>
              <c:showBubbleSize val="0"/>
            </c:dLbl>
            <c:dLbl>
              <c:idx val="4"/>
              <c:layout>
                <c:manualLayout>
                  <c:x val="1.5470617399450123E-2"/>
                  <c:y val="-8.701935936034407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Sheet1!$C$26:$G$26</c:f>
              <c:strCache>
                <c:ptCount val="5"/>
                <c:pt idx="0">
                  <c:v>2011.</c:v>
                </c:pt>
                <c:pt idx="1">
                  <c:v>2012.</c:v>
                </c:pt>
                <c:pt idx="2">
                  <c:v>2013.</c:v>
                </c:pt>
                <c:pt idx="3">
                  <c:v>2014.</c:v>
                </c:pt>
                <c:pt idx="4">
                  <c:v>2015.</c:v>
                </c:pt>
              </c:strCache>
            </c:strRef>
          </c:cat>
          <c:val>
            <c:numRef>
              <c:f>Sheet1!$C$27:$G$27</c:f>
              <c:numCache>
                <c:formatCode>General</c:formatCode>
                <c:ptCount val="5"/>
                <c:pt idx="0">
                  <c:v>1691</c:v>
                </c:pt>
                <c:pt idx="1">
                  <c:v>1787</c:v>
                </c:pt>
                <c:pt idx="2">
                  <c:v>1679</c:v>
                </c:pt>
                <c:pt idx="3">
                  <c:v>1843</c:v>
                </c:pt>
                <c:pt idx="4">
                  <c:v>2453</c:v>
                </c:pt>
              </c:numCache>
            </c:numRef>
          </c:val>
        </c:ser>
        <c:dLbls>
          <c:showLegendKey val="0"/>
          <c:showVal val="0"/>
          <c:showCatName val="0"/>
          <c:showSerName val="0"/>
          <c:showPercent val="0"/>
          <c:showBubbleSize val="0"/>
        </c:dLbls>
        <c:gapWidth val="150"/>
        <c:shape val="box"/>
        <c:axId val="95303936"/>
        <c:axId val="95342592"/>
        <c:axId val="0"/>
      </c:bar3DChart>
      <c:catAx>
        <c:axId val="95303936"/>
        <c:scaling>
          <c:orientation val="minMax"/>
        </c:scaling>
        <c:delete val="0"/>
        <c:axPos val="b"/>
        <c:majorTickMark val="out"/>
        <c:minorTickMark val="none"/>
        <c:tickLblPos val="nextTo"/>
        <c:crossAx val="95342592"/>
        <c:crosses val="autoZero"/>
        <c:auto val="1"/>
        <c:lblAlgn val="ctr"/>
        <c:lblOffset val="100"/>
        <c:noMultiLvlLbl val="0"/>
      </c:catAx>
      <c:valAx>
        <c:axId val="95342592"/>
        <c:scaling>
          <c:orientation val="minMax"/>
        </c:scaling>
        <c:delete val="0"/>
        <c:axPos val="l"/>
        <c:majorGridlines/>
        <c:numFmt formatCode="General" sourceLinked="1"/>
        <c:majorTickMark val="out"/>
        <c:minorTickMark val="none"/>
        <c:tickLblPos val="nextTo"/>
        <c:crossAx val="95303936"/>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'DRG, ACHI'!$C$31</c:f>
              <c:strCache>
                <c:ptCount val="1"/>
                <c:pt idx="0">
                  <c:v>A</c:v>
                </c:pt>
              </c:strCache>
            </c:strRef>
          </c:tx>
          <c:invertIfNegative val="0"/>
          <c:cat>
            <c:strRef>
              <c:f>'DRG, ACHI'!$D$30:$H$30</c:f>
              <c:strCache>
                <c:ptCount val="5"/>
                <c:pt idx="0">
                  <c:v>2011.</c:v>
                </c:pt>
                <c:pt idx="1">
                  <c:v>2012.</c:v>
                </c:pt>
                <c:pt idx="2">
                  <c:v>2013.</c:v>
                </c:pt>
                <c:pt idx="3">
                  <c:v>2014.</c:v>
                </c:pt>
                <c:pt idx="4">
                  <c:v>2015.</c:v>
                </c:pt>
              </c:strCache>
            </c:strRef>
          </c:cat>
          <c:val>
            <c:numRef>
              <c:f>'DRG, ACHI'!$D$31:$H$31</c:f>
              <c:numCache>
                <c:formatCode>General</c:formatCode>
                <c:ptCount val="5"/>
                <c:pt idx="0">
                  <c:v>19</c:v>
                </c:pt>
                <c:pt idx="1">
                  <c:v>12</c:v>
                </c:pt>
                <c:pt idx="2">
                  <c:v>5</c:v>
                </c:pt>
                <c:pt idx="3">
                  <c:v>9</c:v>
                </c:pt>
                <c:pt idx="4">
                  <c:v>25</c:v>
                </c:pt>
              </c:numCache>
            </c:numRef>
          </c:val>
        </c:ser>
        <c:ser>
          <c:idx val="1"/>
          <c:order val="1"/>
          <c:tx>
            <c:strRef>
              <c:f>'DRG, ACHI'!$C$32</c:f>
              <c:strCache>
                <c:ptCount val="1"/>
                <c:pt idx="0">
                  <c:v>B</c:v>
                </c:pt>
              </c:strCache>
            </c:strRef>
          </c:tx>
          <c:invertIfNegative val="0"/>
          <c:dLbls>
            <c:dLbl>
              <c:idx val="0"/>
              <c:layout>
                <c:manualLayout>
                  <c:x val="9.3094703996225783E-3"/>
                  <c:y val="-4.380603378100581E-2"/>
                </c:manualLayout>
              </c:layout>
              <c:showLegendKey val="0"/>
              <c:showVal val="1"/>
              <c:showCatName val="0"/>
              <c:showSerName val="0"/>
              <c:showPercent val="0"/>
              <c:showBubbleSize val="0"/>
            </c:dLbl>
            <c:dLbl>
              <c:idx val="1"/>
              <c:layout>
                <c:manualLayout>
                  <c:x val="1.3033258559471609E-2"/>
                  <c:y val="-1.1681609008268187E-2"/>
                </c:manualLayout>
              </c:layout>
              <c:showLegendKey val="0"/>
              <c:showVal val="1"/>
              <c:showCatName val="0"/>
              <c:showSerName val="0"/>
              <c:showPercent val="0"/>
              <c:showBubbleSize val="0"/>
            </c:dLbl>
            <c:dLbl>
              <c:idx val="2"/>
              <c:layout>
                <c:manualLayout>
                  <c:x val="3.7237881598490312E-3"/>
                  <c:y val="-3.2124424772737518E-2"/>
                </c:manualLayout>
              </c:layout>
              <c:showLegendKey val="0"/>
              <c:showVal val="1"/>
              <c:showCatName val="0"/>
              <c:showSerName val="0"/>
              <c:showPercent val="0"/>
              <c:showBubbleSize val="0"/>
            </c:dLbl>
            <c:dLbl>
              <c:idx val="3"/>
              <c:layout>
                <c:manualLayout>
                  <c:x val="0"/>
                  <c:y val="-6.1328447293407987E-2"/>
                </c:manualLayout>
              </c:layout>
              <c:showLegendKey val="0"/>
              <c:showVal val="1"/>
              <c:showCatName val="0"/>
              <c:showSerName val="0"/>
              <c:showPercent val="0"/>
              <c:showBubbleSize val="0"/>
            </c:dLbl>
            <c:dLbl>
              <c:idx val="4"/>
              <c:layout>
                <c:manualLayout>
                  <c:x val="1.1171364479547094E-2"/>
                  <c:y val="-1.752241351240226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'DRG, ACHI'!$D$30:$H$30</c:f>
              <c:strCache>
                <c:ptCount val="5"/>
                <c:pt idx="0">
                  <c:v>2011.</c:v>
                </c:pt>
                <c:pt idx="1">
                  <c:v>2012.</c:v>
                </c:pt>
                <c:pt idx="2">
                  <c:v>2013.</c:v>
                </c:pt>
                <c:pt idx="3">
                  <c:v>2014.</c:v>
                </c:pt>
                <c:pt idx="4">
                  <c:v>2015.</c:v>
                </c:pt>
              </c:strCache>
            </c:strRef>
          </c:cat>
          <c:val>
            <c:numRef>
              <c:f>'DRG, ACHI'!$D$32:$H$32</c:f>
              <c:numCache>
                <c:formatCode>General</c:formatCode>
                <c:ptCount val="5"/>
                <c:pt idx="0">
                  <c:v>18</c:v>
                </c:pt>
                <c:pt idx="1">
                  <c:v>25</c:v>
                </c:pt>
                <c:pt idx="2">
                  <c:v>19</c:v>
                </c:pt>
                <c:pt idx="3">
                  <c:v>15</c:v>
                </c:pt>
                <c:pt idx="4">
                  <c:v>126</c:v>
                </c:pt>
              </c:numCache>
            </c:numRef>
          </c:val>
        </c:ser>
        <c:ser>
          <c:idx val="2"/>
          <c:order val="2"/>
          <c:tx>
            <c:strRef>
              <c:f>'DRG, ACHI'!$C$33</c:f>
              <c:strCache>
                <c:ptCount val="1"/>
                <c:pt idx="0">
                  <c:v>C</c:v>
                </c:pt>
              </c:strCache>
            </c:strRef>
          </c:tx>
          <c:invertIfNegative val="0"/>
          <c:cat>
            <c:strRef>
              <c:f>'DRG, ACHI'!$D$30:$H$30</c:f>
              <c:strCache>
                <c:ptCount val="5"/>
                <c:pt idx="0">
                  <c:v>2011.</c:v>
                </c:pt>
                <c:pt idx="1">
                  <c:v>2012.</c:v>
                </c:pt>
                <c:pt idx="2">
                  <c:v>2013.</c:v>
                </c:pt>
                <c:pt idx="3">
                  <c:v>2014.</c:v>
                </c:pt>
                <c:pt idx="4">
                  <c:v>2015.</c:v>
                </c:pt>
              </c:strCache>
            </c:strRef>
          </c:cat>
          <c:val>
            <c:numRef>
              <c:f>'DRG, ACHI'!$D$33:$H$33</c:f>
              <c:numCache>
                <c:formatCode>General</c:formatCode>
                <c:ptCount val="5"/>
                <c:pt idx="0">
                  <c:v>8</c:v>
                </c:pt>
                <c:pt idx="1">
                  <c:v>7</c:v>
                </c:pt>
                <c:pt idx="2">
                  <c:v>7</c:v>
                </c:pt>
                <c:pt idx="3">
                  <c:v>3</c:v>
                </c:pt>
                <c:pt idx="4">
                  <c:v>3</c:v>
                </c:pt>
              </c:numCache>
            </c:numRef>
          </c:val>
        </c:ser>
        <c:dLbls>
          <c:showLegendKey val="0"/>
          <c:showVal val="0"/>
          <c:showCatName val="0"/>
          <c:showSerName val="0"/>
          <c:showPercent val="0"/>
          <c:showBubbleSize val="0"/>
        </c:dLbls>
        <c:gapWidth val="150"/>
        <c:shape val="box"/>
        <c:axId val="90539904"/>
        <c:axId val="90541440"/>
        <c:axId val="0"/>
      </c:bar3DChart>
      <c:catAx>
        <c:axId val="90539904"/>
        <c:scaling>
          <c:orientation val="minMax"/>
        </c:scaling>
        <c:delete val="0"/>
        <c:axPos val="b"/>
        <c:majorTickMark val="out"/>
        <c:minorTickMark val="none"/>
        <c:tickLblPos val="nextTo"/>
        <c:crossAx val="90541440"/>
        <c:crosses val="autoZero"/>
        <c:auto val="1"/>
        <c:lblAlgn val="ctr"/>
        <c:lblOffset val="100"/>
        <c:noMultiLvlLbl val="0"/>
      </c:catAx>
      <c:valAx>
        <c:axId val="90541440"/>
        <c:scaling>
          <c:orientation val="minMax"/>
        </c:scaling>
        <c:delete val="0"/>
        <c:axPos val="l"/>
        <c:majorGridlines/>
        <c:numFmt formatCode="General" sourceLinked="1"/>
        <c:majorTickMark val="out"/>
        <c:minorTickMark val="none"/>
        <c:tickLblPos val="nextTo"/>
        <c:crossAx val="90539904"/>
        <c:crosses val="autoZero"/>
        <c:crossBetween val="between"/>
      </c:valAx>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48068F-9F41-4A50-901B-C6EC3940400C}" type="datetimeFigureOut">
              <a:rPr lang="en-US" smtClean="0"/>
              <a:t>6/1/2016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DBCCBE-D278-425F-B17B-1C2DA36BE857}" type="slidenum">
              <a:rPr lang="en-US" smtClean="0"/>
              <a:t>‹#›</a:t>
            </a:fld>
            <a:endParaRPr lang="en-US"/>
          </a:p>
        </p:txBody>
      </p:sp>
    </p:spTree>
    <p:extLst>
      <p:ext uri="{BB962C8B-B14F-4D97-AF65-F5344CB8AC3E}">
        <p14:creationId xmlns:p14="http://schemas.microsoft.com/office/powerpoint/2010/main" val="3943146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518D241-AC6E-4035-B839-75FF5292AC75}" type="slidenum">
              <a:rPr lang="en-US" smtClean="0"/>
              <a:t>1</a:t>
            </a:fld>
            <a:endParaRPr lang="en-US"/>
          </a:p>
        </p:txBody>
      </p:sp>
    </p:spTree>
    <p:extLst>
      <p:ext uri="{BB962C8B-B14F-4D97-AF65-F5344CB8AC3E}">
        <p14:creationId xmlns:p14="http://schemas.microsoft.com/office/powerpoint/2010/main" val="1822219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518D241-AC6E-4035-B839-75FF5292AC75}" type="slidenum">
              <a:rPr lang="en-US" smtClean="0"/>
              <a:t>2</a:t>
            </a:fld>
            <a:endParaRPr lang="en-US"/>
          </a:p>
        </p:txBody>
      </p:sp>
    </p:spTree>
    <p:extLst>
      <p:ext uri="{BB962C8B-B14F-4D97-AF65-F5344CB8AC3E}">
        <p14:creationId xmlns:p14="http://schemas.microsoft.com/office/powerpoint/2010/main" val="1822219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518D241-AC6E-4035-B839-75FF5292AC75}" type="slidenum">
              <a:rPr lang="en-US" smtClean="0"/>
              <a:t>12</a:t>
            </a:fld>
            <a:endParaRPr lang="en-US"/>
          </a:p>
        </p:txBody>
      </p:sp>
    </p:spTree>
    <p:extLst>
      <p:ext uri="{BB962C8B-B14F-4D97-AF65-F5344CB8AC3E}">
        <p14:creationId xmlns:p14="http://schemas.microsoft.com/office/powerpoint/2010/main" val="18222193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518D241-AC6E-4035-B839-75FF5292AC75}" type="slidenum">
              <a:rPr lang="en-US" smtClean="0"/>
              <a:t>13</a:t>
            </a:fld>
            <a:endParaRPr lang="en-US"/>
          </a:p>
        </p:txBody>
      </p:sp>
    </p:spTree>
    <p:extLst>
      <p:ext uri="{BB962C8B-B14F-4D97-AF65-F5344CB8AC3E}">
        <p14:creationId xmlns:p14="http://schemas.microsoft.com/office/powerpoint/2010/main" val="1822219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518D241-AC6E-4035-B839-75FF5292AC75}" type="slidenum">
              <a:rPr lang="en-US" smtClean="0"/>
              <a:t>14</a:t>
            </a:fld>
            <a:endParaRPr lang="en-US"/>
          </a:p>
        </p:txBody>
      </p:sp>
    </p:spTree>
    <p:extLst>
      <p:ext uri="{BB962C8B-B14F-4D97-AF65-F5344CB8AC3E}">
        <p14:creationId xmlns:p14="http://schemas.microsoft.com/office/powerpoint/2010/main" val="1822219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518D241-AC6E-4035-B839-75FF5292AC75}" type="slidenum">
              <a:rPr lang="en-US" smtClean="0"/>
              <a:t>15</a:t>
            </a:fld>
            <a:endParaRPr lang="en-US"/>
          </a:p>
        </p:txBody>
      </p:sp>
    </p:spTree>
    <p:extLst>
      <p:ext uri="{BB962C8B-B14F-4D97-AF65-F5344CB8AC3E}">
        <p14:creationId xmlns:p14="http://schemas.microsoft.com/office/powerpoint/2010/main" val="1822219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518D241-AC6E-4035-B839-75FF5292AC75}" type="slidenum">
              <a:rPr lang="en-US" smtClean="0"/>
              <a:t>16</a:t>
            </a:fld>
            <a:endParaRPr lang="en-US"/>
          </a:p>
        </p:txBody>
      </p:sp>
    </p:spTree>
    <p:extLst>
      <p:ext uri="{BB962C8B-B14F-4D97-AF65-F5344CB8AC3E}">
        <p14:creationId xmlns:p14="http://schemas.microsoft.com/office/powerpoint/2010/main" val="1822219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5A934E-2E73-424A-B85D-282E20C0532C}" type="datetimeFigureOut">
              <a:rPr lang="en-US" smtClean="0"/>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7BE838-28B7-4FEB-AC75-C750357EC8A2}" type="slidenum">
              <a:rPr lang="en-US" smtClean="0"/>
              <a:t>‹#›</a:t>
            </a:fld>
            <a:endParaRPr lang="en-US"/>
          </a:p>
        </p:txBody>
      </p:sp>
    </p:spTree>
    <p:extLst>
      <p:ext uri="{BB962C8B-B14F-4D97-AF65-F5344CB8AC3E}">
        <p14:creationId xmlns:p14="http://schemas.microsoft.com/office/powerpoint/2010/main" val="289886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5A934E-2E73-424A-B85D-282E20C0532C}" type="datetimeFigureOut">
              <a:rPr lang="en-US" smtClean="0"/>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7BE838-28B7-4FEB-AC75-C750357EC8A2}" type="slidenum">
              <a:rPr lang="en-US" smtClean="0"/>
              <a:t>‹#›</a:t>
            </a:fld>
            <a:endParaRPr lang="en-US"/>
          </a:p>
        </p:txBody>
      </p:sp>
    </p:spTree>
    <p:extLst>
      <p:ext uri="{BB962C8B-B14F-4D97-AF65-F5344CB8AC3E}">
        <p14:creationId xmlns:p14="http://schemas.microsoft.com/office/powerpoint/2010/main" val="179405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5A934E-2E73-424A-B85D-282E20C0532C}" type="datetimeFigureOut">
              <a:rPr lang="en-US" smtClean="0"/>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7BE838-28B7-4FEB-AC75-C750357EC8A2}" type="slidenum">
              <a:rPr lang="en-US" smtClean="0"/>
              <a:t>‹#›</a:t>
            </a:fld>
            <a:endParaRPr lang="en-US"/>
          </a:p>
        </p:txBody>
      </p:sp>
    </p:spTree>
    <p:extLst>
      <p:ext uri="{BB962C8B-B14F-4D97-AF65-F5344CB8AC3E}">
        <p14:creationId xmlns:p14="http://schemas.microsoft.com/office/powerpoint/2010/main" val="4207146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Naslovni diapozitiv">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28650" y="1992977"/>
            <a:ext cx="78867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dirty="0" smtClean="0"/>
              <a:t>Uredite slog podnaslova matrice</a:t>
            </a:r>
            <a:endParaRPr lang="en-US" dirty="0"/>
          </a:p>
        </p:txBody>
      </p:sp>
      <p:sp>
        <p:nvSpPr>
          <p:cNvPr id="9"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l-SI" dirty="0" smtClean="0"/>
              <a:t>Uredite slog naslova matrice</a:t>
            </a:r>
            <a:endParaRPr lang="en-US" dirty="0"/>
          </a:p>
        </p:txBody>
      </p:sp>
    </p:spTree>
    <p:extLst>
      <p:ext uri="{BB962C8B-B14F-4D97-AF65-F5344CB8AC3E}">
        <p14:creationId xmlns:p14="http://schemas.microsoft.com/office/powerpoint/2010/main" val="29263961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5A934E-2E73-424A-B85D-282E20C0532C}" type="datetimeFigureOut">
              <a:rPr lang="en-US" smtClean="0"/>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7BE838-28B7-4FEB-AC75-C750357EC8A2}" type="slidenum">
              <a:rPr lang="en-US" smtClean="0"/>
              <a:t>‹#›</a:t>
            </a:fld>
            <a:endParaRPr lang="en-US"/>
          </a:p>
        </p:txBody>
      </p:sp>
    </p:spTree>
    <p:extLst>
      <p:ext uri="{BB962C8B-B14F-4D97-AF65-F5344CB8AC3E}">
        <p14:creationId xmlns:p14="http://schemas.microsoft.com/office/powerpoint/2010/main" val="1680083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5A934E-2E73-424A-B85D-282E20C0532C}" type="datetimeFigureOut">
              <a:rPr lang="en-US" smtClean="0"/>
              <a:t>6/1/2016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7BE838-28B7-4FEB-AC75-C750357EC8A2}" type="slidenum">
              <a:rPr lang="en-US" smtClean="0"/>
              <a:t>‹#›</a:t>
            </a:fld>
            <a:endParaRPr lang="en-US"/>
          </a:p>
        </p:txBody>
      </p:sp>
    </p:spTree>
    <p:extLst>
      <p:ext uri="{BB962C8B-B14F-4D97-AF65-F5344CB8AC3E}">
        <p14:creationId xmlns:p14="http://schemas.microsoft.com/office/powerpoint/2010/main" val="2304224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5A934E-2E73-424A-B85D-282E20C0532C}" type="datetimeFigureOut">
              <a:rPr lang="en-US" smtClean="0"/>
              <a:t>6/1/2016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7BE838-28B7-4FEB-AC75-C750357EC8A2}" type="slidenum">
              <a:rPr lang="en-US" smtClean="0"/>
              <a:t>‹#›</a:t>
            </a:fld>
            <a:endParaRPr lang="en-US"/>
          </a:p>
        </p:txBody>
      </p:sp>
    </p:spTree>
    <p:extLst>
      <p:ext uri="{BB962C8B-B14F-4D97-AF65-F5344CB8AC3E}">
        <p14:creationId xmlns:p14="http://schemas.microsoft.com/office/powerpoint/2010/main" val="475465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5A934E-2E73-424A-B85D-282E20C0532C}" type="datetimeFigureOut">
              <a:rPr lang="en-US" smtClean="0"/>
              <a:t>6/1/2016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7BE838-28B7-4FEB-AC75-C750357EC8A2}" type="slidenum">
              <a:rPr lang="en-US" smtClean="0"/>
              <a:t>‹#›</a:t>
            </a:fld>
            <a:endParaRPr lang="en-US"/>
          </a:p>
        </p:txBody>
      </p:sp>
    </p:spTree>
    <p:extLst>
      <p:ext uri="{BB962C8B-B14F-4D97-AF65-F5344CB8AC3E}">
        <p14:creationId xmlns:p14="http://schemas.microsoft.com/office/powerpoint/2010/main" val="3976003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5A934E-2E73-424A-B85D-282E20C0532C}" type="datetimeFigureOut">
              <a:rPr lang="en-US" smtClean="0"/>
              <a:t>6/1/2016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7BE838-28B7-4FEB-AC75-C750357EC8A2}" type="slidenum">
              <a:rPr lang="en-US" smtClean="0"/>
              <a:t>‹#›</a:t>
            </a:fld>
            <a:endParaRPr lang="en-US"/>
          </a:p>
        </p:txBody>
      </p:sp>
    </p:spTree>
    <p:extLst>
      <p:ext uri="{BB962C8B-B14F-4D97-AF65-F5344CB8AC3E}">
        <p14:creationId xmlns:p14="http://schemas.microsoft.com/office/powerpoint/2010/main" val="3822837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5A934E-2E73-424A-B85D-282E20C0532C}" type="datetimeFigureOut">
              <a:rPr lang="en-US" smtClean="0"/>
              <a:t>6/1/2016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7BE838-28B7-4FEB-AC75-C750357EC8A2}" type="slidenum">
              <a:rPr lang="en-US" smtClean="0"/>
              <a:t>‹#›</a:t>
            </a:fld>
            <a:endParaRPr lang="en-US"/>
          </a:p>
        </p:txBody>
      </p:sp>
    </p:spTree>
    <p:extLst>
      <p:ext uri="{BB962C8B-B14F-4D97-AF65-F5344CB8AC3E}">
        <p14:creationId xmlns:p14="http://schemas.microsoft.com/office/powerpoint/2010/main" val="2770335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5A934E-2E73-424A-B85D-282E20C0532C}" type="datetimeFigureOut">
              <a:rPr lang="en-US" smtClean="0"/>
              <a:t>6/1/2016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7BE838-28B7-4FEB-AC75-C750357EC8A2}" type="slidenum">
              <a:rPr lang="en-US" smtClean="0"/>
              <a:t>‹#›</a:t>
            </a:fld>
            <a:endParaRPr lang="en-US"/>
          </a:p>
        </p:txBody>
      </p:sp>
    </p:spTree>
    <p:extLst>
      <p:ext uri="{BB962C8B-B14F-4D97-AF65-F5344CB8AC3E}">
        <p14:creationId xmlns:p14="http://schemas.microsoft.com/office/powerpoint/2010/main" val="284854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5A934E-2E73-424A-B85D-282E20C0532C}" type="datetimeFigureOut">
              <a:rPr lang="en-US" smtClean="0"/>
              <a:t>6/1/2016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7BE838-28B7-4FEB-AC75-C750357EC8A2}" type="slidenum">
              <a:rPr lang="en-US" smtClean="0"/>
              <a:t>‹#›</a:t>
            </a:fld>
            <a:endParaRPr lang="en-US"/>
          </a:p>
        </p:txBody>
      </p:sp>
    </p:spTree>
    <p:extLst>
      <p:ext uri="{BB962C8B-B14F-4D97-AF65-F5344CB8AC3E}">
        <p14:creationId xmlns:p14="http://schemas.microsoft.com/office/powerpoint/2010/main" val="1178960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5A934E-2E73-424A-B85D-282E20C0532C}" type="datetimeFigureOut">
              <a:rPr lang="en-US" smtClean="0"/>
              <a:t>6/1/2016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7BE838-28B7-4FEB-AC75-C750357EC8A2}" type="slidenum">
              <a:rPr lang="en-US" smtClean="0"/>
              <a:t>‹#›</a:t>
            </a:fld>
            <a:endParaRPr lang="en-US"/>
          </a:p>
        </p:txBody>
      </p:sp>
    </p:spTree>
    <p:extLst>
      <p:ext uri="{BB962C8B-B14F-4D97-AF65-F5344CB8AC3E}">
        <p14:creationId xmlns:p14="http://schemas.microsoft.com/office/powerpoint/2010/main" val="3554318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package" Target="../embeddings/Microsoft_Excel_Worksheet1.xlsx"/><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86810" y="280555"/>
            <a:ext cx="7708605" cy="6478697"/>
          </a:xfrm>
          <a:prstGeom prst="rect">
            <a:avLst/>
          </a:prstGeom>
          <a:noFill/>
        </p:spPr>
        <p:txBody>
          <a:bodyPr wrap="square" rtlCol="0">
            <a:spAutoFit/>
          </a:bodyPr>
          <a:lstStyle/>
          <a:p>
            <a:r>
              <a:rPr lang="hr-HR" sz="4400" b="1" dirty="0" smtClean="0">
                <a:solidFill>
                  <a:srgbClr val="002060"/>
                </a:solidFill>
              </a:rPr>
              <a:t>Does outcome of Public Procurement process based on Lowest Price criterion has any influence on clinical outcomes/costs of care ?</a:t>
            </a:r>
          </a:p>
          <a:p>
            <a:endParaRPr lang="hr-HR" sz="1600" b="1" dirty="0" smtClean="0">
              <a:solidFill>
                <a:srgbClr val="002060"/>
              </a:solidFill>
            </a:endParaRPr>
          </a:p>
          <a:p>
            <a:endParaRPr lang="hr-HR" sz="1600" b="1" dirty="0" smtClean="0">
              <a:solidFill>
                <a:srgbClr val="002060"/>
              </a:solidFill>
            </a:endParaRPr>
          </a:p>
          <a:p>
            <a:endParaRPr lang="hr-HR" b="1" dirty="0" smtClean="0">
              <a:solidFill>
                <a:srgbClr val="002060"/>
              </a:solidFill>
            </a:endParaRPr>
          </a:p>
          <a:p>
            <a:r>
              <a:rPr lang="hr-HR" b="1" dirty="0" smtClean="0">
                <a:solidFill>
                  <a:srgbClr val="002060"/>
                </a:solidFill>
              </a:rPr>
              <a:t>Example: Croatia, hip/knee replacements, 2011. – 2015. </a:t>
            </a:r>
          </a:p>
          <a:p>
            <a:endParaRPr lang="hr-HR" b="1" dirty="0">
              <a:solidFill>
                <a:srgbClr val="002060"/>
              </a:solidFill>
            </a:endParaRPr>
          </a:p>
          <a:p>
            <a:endParaRPr lang="hr-HR" b="1" dirty="0" smtClean="0">
              <a:solidFill>
                <a:srgbClr val="002060"/>
              </a:solidFill>
            </a:endParaRPr>
          </a:p>
          <a:p>
            <a:r>
              <a:rPr lang="hr-HR" i="1" dirty="0" smtClean="0">
                <a:solidFill>
                  <a:srgbClr val="002060"/>
                </a:solidFill>
              </a:rPr>
              <a:t>Analyis of </a:t>
            </a:r>
            <a:r>
              <a:rPr lang="sl-SI" i="1" dirty="0" smtClean="0">
                <a:solidFill>
                  <a:srgbClr val="002060"/>
                </a:solidFill>
              </a:rPr>
              <a:t>DRG  and ACHI volume </a:t>
            </a:r>
            <a:r>
              <a:rPr lang="sl-SI" i="1" dirty="0">
                <a:solidFill>
                  <a:srgbClr val="002060"/>
                </a:solidFill>
              </a:rPr>
              <a:t>dynamics as </a:t>
            </a:r>
            <a:r>
              <a:rPr lang="sl-SI" i="1" dirty="0" smtClean="0">
                <a:solidFill>
                  <a:srgbClr val="002060"/>
                </a:solidFill>
              </a:rPr>
              <a:t>indicators of </a:t>
            </a:r>
            <a:r>
              <a:rPr lang="sl-SI" i="1" dirty="0">
                <a:solidFill>
                  <a:srgbClr val="002060"/>
                </a:solidFill>
              </a:rPr>
              <a:t>clinical </a:t>
            </a:r>
            <a:r>
              <a:rPr lang="sl-SI" i="1" dirty="0" smtClean="0">
                <a:solidFill>
                  <a:srgbClr val="002060"/>
                </a:solidFill>
              </a:rPr>
              <a:t>outcomes   based </a:t>
            </a:r>
            <a:r>
              <a:rPr lang="sl-SI" i="1" dirty="0">
                <a:solidFill>
                  <a:srgbClr val="002060"/>
                </a:solidFill>
              </a:rPr>
              <a:t>on publicly available data published by National Health Insurance </a:t>
            </a:r>
            <a:r>
              <a:rPr lang="sl-SI" i="1" dirty="0" smtClean="0">
                <a:solidFill>
                  <a:srgbClr val="002060"/>
                </a:solidFill>
              </a:rPr>
              <a:t>Fund. </a:t>
            </a:r>
            <a:r>
              <a:rPr lang="sl-SI" sz="1100" i="1" dirty="0">
                <a:solidFill>
                  <a:srgbClr val="002060"/>
                </a:solidFill>
              </a:rPr>
              <a:t>(</a:t>
            </a:r>
            <a:r>
              <a:rPr lang="sl-SI" sz="1100" i="1" dirty="0" smtClean="0">
                <a:solidFill>
                  <a:srgbClr val="002060"/>
                </a:solidFill>
              </a:rPr>
              <a:t>Croatia runs AR DRG ver. 5.2</a:t>
            </a:r>
            <a:r>
              <a:rPr lang="sl-SI" sz="1100" i="1" dirty="0" smtClean="0">
                <a:solidFill>
                  <a:srgbClr val="002060"/>
                </a:solidFill>
              </a:rPr>
              <a:t>)</a:t>
            </a:r>
          </a:p>
          <a:p>
            <a:r>
              <a:rPr lang="sl-SI" sz="1100" b="1" i="1" dirty="0" smtClean="0">
                <a:solidFill>
                  <a:srgbClr val="002060"/>
                </a:solidFill>
              </a:rPr>
              <a:t>						Ratko Štimac</a:t>
            </a:r>
          </a:p>
          <a:p>
            <a:r>
              <a:rPr lang="sl-SI" sz="1100" b="1" i="1">
                <a:solidFill>
                  <a:srgbClr val="002060"/>
                </a:solidFill>
              </a:rPr>
              <a:t>	</a:t>
            </a:r>
            <a:r>
              <a:rPr lang="sl-SI" sz="1100" b="1" i="1" smtClean="0">
                <a:solidFill>
                  <a:srgbClr val="002060"/>
                </a:solidFill>
              </a:rPr>
              <a:t>					Beograd, 2016</a:t>
            </a:r>
            <a:endParaRPr lang="sl-SI" sz="1100" b="1" i="1" dirty="0">
              <a:solidFill>
                <a:srgbClr val="002060"/>
              </a:solidFill>
            </a:endParaRPr>
          </a:p>
          <a:p>
            <a:endParaRPr lang="sl-SI" sz="1100" b="1" i="1" dirty="0" smtClean="0">
              <a:solidFill>
                <a:srgbClr val="002060"/>
              </a:solidFill>
            </a:endParaRPr>
          </a:p>
          <a:p>
            <a:r>
              <a:rPr lang="sl-SI" sz="1100" b="1" i="1" dirty="0">
                <a:solidFill>
                  <a:srgbClr val="002060"/>
                </a:solidFill>
              </a:rPr>
              <a:t>	</a:t>
            </a:r>
            <a:r>
              <a:rPr lang="sl-SI" sz="1100" b="1" i="1" dirty="0" smtClean="0">
                <a:solidFill>
                  <a:srgbClr val="002060"/>
                </a:solidFill>
              </a:rPr>
              <a:t>				</a:t>
            </a:r>
            <a:endParaRPr lang="en-US" sz="1100" b="1" i="1" dirty="0">
              <a:solidFill>
                <a:srgbClr val="002060"/>
              </a:solidFill>
            </a:endParaRPr>
          </a:p>
        </p:txBody>
      </p:sp>
    </p:spTree>
    <p:extLst>
      <p:ext uri="{BB962C8B-B14F-4D97-AF65-F5344CB8AC3E}">
        <p14:creationId xmlns:p14="http://schemas.microsoft.com/office/powerpoint/2010/main" val="3210525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955672657"/>
              </p:ext>
            </p:extLst>
          </p:nvPr>
        </p:nvGraphicFramePr>
        <p:xfrm>
          <a:off x="594648" y="1729561"/>
          <a:ext cx="8209110" cy="4086447"/>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6549656" y="2466753"/>
            <a:ext cx="712381" cy="369332"/>
          </a:xfrm>
          <a:prstGeom prst="rect">
            <a:avLst/>
          </a:prstGeom>
          <a:noFill/>
        </p:spPr>
        <p:txBody>
          <a:bodyPr wrap="square" rtlCol="0">
            <a:spAutoFit/>
          </a:bodyPr>
          <a:lstStyle/>
          <a:p>
            <a:r>
              <a:rPr lang="hr-HR" dirty="0" smtClean="0">
                <a:solidFill>
                  <a:srgbClr val="000000"/>
                </a:solidFill>
              </a:rPr>
              <a:t>33%</a:t>
            </a:r>
            <a:endParaRPr lang="en-US" dirty="0">
              <a:solidFill>
                <a:srgbClr val="000000"/>
              </a:solidFill>
            </a:endParaRPr>
          </a:p>
        </p:txBody>
      </p:sp>
      <p:sp>
        <p:nvSpPr>
          <p:cNvPr id="6" name="TextBox 5"/>
          <p:cNvSpPr txBox="1"/>
          <p:nvPr/>
        </p:nvSpPr>
        <p:spPr>
          <a:xfrm>
            <a:off x="3363433" y="1159640"/>
            <a:ext cx="2105246" cy="307777"/>
          </a:xfrm>
          <a:prstGeom prst="rect">
            <a:avLst/>
          </a:prstGeom>
          <a:noFill/>
        </p:spPr>
        <p:txBody>
          <a:bodyPr wrap="square" rtlCol="0">
            <a:spAutoFit/>
          </a:bodyPr>
          <a:lstStyle/>
          <a:p>
            <a:r>
              <a:rPr lang="hr-HR" sz="1400" dirty="0" smtClean="0">
                <a:solidFill>
                  <a:srgbClr val="002060"/>
                </a:solidFill>
              </a:rPr>
              <a:t>DRG coded in code I04Z</a:t>
            </a:r>
            <a:endParaRPr lang="en-US" sz="1400" dirty="0">
              <a:solidFill>
                <a:srgbClr val="002060"/>
              </a:solidFill>
            </a:endParaRPr>
          </a:p>
        </p:txBody>
      </p:sp>
      <p:sp>
        <p:nvSpPr>
          <p:cNvPr id="8" name="Naslov 2"/>
          <p:cNvSpPr txBox="1">
            <a:spLocks/>
          </p:cNvSpPr>
          <p:nvPr/>
        </p:nvSpPr>
        <p:spPr>
          <a:xfrm>
            <a:off x="472706" y="152960"/>
            <a:ext cx="78867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400" kern="1200">
                <a:solidFill>
                  <a:schemeClr val="tx2"/>
                </a:solidFill>
                <a:latin typeface="Arial" panose="020B0604020202020204" pitchFamily="34" charset="0"/>
                <a:ea typeface="+mj-ea"/>
                <a:cs typeface="Arial" panose="020B0604020202020204" pitchFamily="34" charset="0"/>
              </a:defRPr>
            </a:lvl1pPr>
          </a:lstStyle>
          <a:p>
            <a:r>
              <a:rPr lang="sl-SI" sz="3200" dirty="0" smtClean="0">
                <a:solidFill>
                  <a:srgbClr val="002060"/>
                </a:solidFill>
                <a:latin typeface="+mn-lt"/>
              </a:rPr>
              <a:t>ACHI codes volume as indicator of clinical outcomes – 49518-00, unilateral total knee artroplasty </a:t>
            </a:r>
          </a:p>
        </p:txBody>
      </p:sp>
      <p:sp>
        <p:nvSpPr>
          <p:cNvPr id="9" name="TextBox 8"/>
          <p:cNvSpPr txBox="1"/>
          <p:nvPr/>
        </p:nvSpPr>
        <p:spPr>
          <a:xfrm>
            <a:off x="297712" y="6015220"/>
            <a:ext cx="4582632" cy="369332"/>
          </a:xfrm>
          <a:prstGeom prst="rect">
            <a:avLst/>
          </a:prstGeom>
          <a:noFill/>
        </p:spPr>
        <p:txBody>
          <a:bodyPr wrap="square" rtlCol="0">
            <a:spAutoFit/>
          </a:bodyPr>
          <a:lstStyle/>
          <a:p>
            <a:r>
              <a:rPr lang="hr-HR" dirty="0" smtClean="0">
                <a:solidFill>
                  <a:srgbClr val="002060"/>
                </a:solidFill>
              </a:rPr>
              <a:t>Total, all providers paid by NHIF, Croatia</a:t>
            </a:r>
            <a:endParaRPr lang="en-US" dirty="0">
              <a:solidFill>
                <a:srgbClr val="002060"/>
              </a:solidFill>
            </a:endParaRPr>
          </a:p>
        </p:txBody>
      </p:sp>
    </p:spTree>
    <p:extLst>
      <p:ext uri="{BB962C8B-B14F-4D97-AF65-F5344CB8AC3E}">
        <p14:creationId xmlns:p14="http://schemas.microsoft.com/office/powerpoint/2010/main" val="1791410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7335" y="2105724"/>
            <a:ext cx="8757153" cy="2547412"/>
          </a:xfrm>
        </p:spPr>
        <p:txBody>
          <a:bodyPr>
            <a:normAutofit fontScale="92500" lnSpcReduction="20000"/>
          </a:bodyPr>
          <a:lstStyle/>
          <a:p>
            <a:pPr marL="342900" indent="-342900" algn="l">
              <a:buFontTx/>
              <a:buChar char="-"/>
            </a:pPr>
            <a:r>
              <a:rPr lang="sl-SI" sz="1800" b="1" dirty="0">
                <a:solidFill>
                  <a:srgbClr val="002060"/>
                </a:solidFill>
              </a:rPr>
              <a:t>49324-00, </a:t>
            </a:r>
            <a:r>
              <a:rPr lang="sl-SI" sz="1800" b="1" dirty="0" smtClean="0">
                <a:solidFill>
                  <a:srgbClr val="002060"/>
                </a:solidFill>
              </a:rPr>
              <a:t>revision </a:t>
            </a:r>
            <a:r>
              <a:rPr lang="sl-SI" sz="1800" b="1" dirty="0">
                <a:solidFill>
                  <a:srgbClr val="002060"/>
                </a:solidFill>
              </a:rPr>
              <a:t>of total hip arthroplasty </a:t>
            </a:r>
            <a:r>
              <a:rPr lang="hr-HR" sz="1800" b="1" dirty="0" smtClean="0">
                <a:solidFill>
                  <a:srgbClr val="002060"/>
                </a:solidFill>
              </a:rPr>
              <a:t>grew at 33%</a:t>
            </a:r>
          </a:p>
          <a:p>
            <a:pPr marL="342900" indent="-342900" algn="l">
              <a:buFontTx/>
              <a:buChar char="-"/>
            </a:pPr>
            <a:r>
              <a:rPr lang="sl-SI" sz="1800" b="1" dirty="0">
                <a:solidFill>
                  <a:srgbClr val="002060"/>
                </a:solidFill>
              </a:rPr>
              <a:t>49318-00, unilateral total hip </a:t>
            </a:r>
            <a:r>
              <a:rPr lang="sl-SI" sz="1800" b="1" dirty="0" smtClean="0">
                <a:solidFill>
                  <a:srgbClr val="002060"/>
                </a:solidFill>
              </a:rPr>
              <a:t>arthroplasty grew at 17%</a:t>
            </a:r>
          </a:p>
          <a:p>
            <a:pPr marL="342900" indent="-342900" algn="l">
              <a:buFontTx/>
              <a:buChar char="-"/>
            </a:pPr>
            <a:endParaRPr lang="sl-SI" sz="1800" b="1" dirty="0" smtClean="0">
              <a:solidFill>
                <a:srgbClr val="002060"/>
              </a:solidFill>
            </a:endParaRPr>
          </a:p>
          <a:p>
            <a:pPr algn="l"/>
            <a:r>
              <a:rPr lang="sl-SI" sz="1800" b="1" dirty="0" smtClean="0">
                <a:solidFill>
                  <a:srgbClr val="002060"/>
                </a:solidFill>
              </a:rPr>
              <a:t>= revision arthroplasties grew </a:t>
            </a:r>
            <a:r>
              <a:rPr lang="sl-SI" sz="1800" b="1" dirty="0" smtClean="0">
                <a:solidFill>
                  <a:srgbClr val="FF0000"/>
                </a:solidFill>
              </a:rPr>
              <a:t>2 </a:t>
            </a:r>
            <a:r>
              <a:rPr lang="sl-SI" sz="1800" b="1" dirty="0" smtClean="0">
                <a:solidFill>
                  <a:srgbClr val="002060"/>
                </a:solidFill>
              </a:rPr>
              <a:t>times faster than primary arthroplasties </a:t>
            </a:r>
            <a:endParaRPr lang="sl-SI" sz="1800" b="1" dirty="0">
              <a:solidFill>
                <a:srgbClr val="002060"/>
              </a:solidFill>
            </a:endParaRPr>
          </a:p>
          <a:p>
            <a:pPr marL="342900" indent="-342900" algn="l">
              <a:buFontTx/>
              <a:buChar char="-"/>
            </a:pPr>
            <a:endParaRPr lang="sl-SI" sz="1800" b="1" dirty="0" smtClean="0">
              <a:solidFill>
                <a:srgbClr val="002060"/>
              </a:solidFill>
            </a:endParaRPr>
          </a:p>
          <a:p>
            <a:pPr marL="342900" indent="-342900" algn="l">
              <a:buFontTx/>
              <a:buChar char="-"/>
            </a:pPr>
            <a:r>
              <a:rPr lang="sl-SI" sz="1800" b="1" dirty="0">
                <a:solidFill>
                  <a:srgbClr val="002060"/>
                </a:solidFill>
              </a:rPr>
              <a:t>49527-00, revision of knee total arthroplasty  </a:t>
            </a:r>
            <a:r>
              <a:rPr lang="sl-SI" sz="1800" b="1" dirty="0" smtClean="0">
                <a:solidFill>
                  <a:srgbClr val="002060"/>
                </a:solidFill>
              </a:rPr>
              <a:t>grew at 97%</a:t>
            </a:r>
          </a:p>
          <a:p>
            <a:pPr marL="342900" indent="-342900" algn="l">
              <a:buFontTx/>
              <a:buChar char="-"/>
            </a:pPr>
            <a:r>
              <a:rPr lang="sl-SI" sz="1800" b="1" dirty="0">
                <a:solidFill>
                  <a:srgbClr val="002060"/>
                </a:solidFill>
              </a:rPr>
              <a:t>49518-00, unilateral total knee </a:t>
            </a:r>
            <a:r>
              <a:rPr lang="sl-SI" sz="1800" b="1" dirty="0" smtClean="0">
                <a:solidFill>
                  <a:srgbClr val="002060"/>
                </a:solidFill>
              </a:rPr>
              <a:t>artroplasty grew at 33%</a:t>
            </a:r>
          </a:p>
          <a:p>
            <a:pPr marL="342900" indent="-342900" algn="l">
              <a:buFontTx/>
              <a:buChar char="-"/>
            </a:pPr>
            <a:endParaRPr lang="sl-SI" sz="1800" b="1" dirty="0" smtClean="0">
              <a:solidFill>
                <a:srgbClr val="002060"/>
              </a:solidFill>
            </a:endParaRPr>
          </a:p>
          <a:p>
            <a:pPr algn="l"/>
            <a:r>
              <a:rPr lang="sl-SI" sz="1800" b="1" dirty="0" smtClean="0">
                <a:solidFill>
                  <a:srgbClr val="002060"/>
                </a:solidFill>
              </a:rPr>
              <a:t>= revision </a:t>
            </a:r>
            <a:r>
              <a:rPr lang="sl-SI" sz="1800" b="1" dirty="0">
                <a:solidFill>
                  <a:srgbClr val="002060"/>
                </a:solidFill>
              </a:rPr>
              <a:t>arthroplasties </a:t>
            </a:r>
            <a:r>
              <a:rPr lang="sl-SI" sz="1800" b="1" dirty="0" smtClean="0">
                <a:solidFill>
                  <a:srgbClr val="002060"/>
                </a:solidFill>
              </a:rPr>
              <a:t>grew </a:t>
            </a:r>
            <a:r>
              <a:rPr lang="sl-SI" sz="1800" b="1" dirty="0" smtClean="0">
                <a:solidFill>
                  <a:srgbClr val="FF0000"/>
                </a:solidFill>
              </a:rPr>
              <a:t>3</a:t>
            </a:r>
            <a:r>
              <a:rPr lang="sl-SI" sz="1800" b="1" dirty="0" smtClean="0">
                <a:solidFill>
                  <a:srgbClr val="002060"/>
                </a:solidFill>
              </a:rPr>
              <a:t> </a:t>
            </a:r>
            <a:r>
              <a:rPr lang="sl-SI" sz="1800" b="1" dirty="0">
                <a:solidFill>
                  <a:srgbClr val="002060"/>
                </a:solidFill>
              </a:rPr>
              <a:t>times faster than primary </a:t>
            </a:r>
            <a:r>
              <a:rPr lang="sl-SI" sz="1800" b="1" dirty="0" smtClean="0">
                <a:solidFill>
                  <a:srgbClr val="002060"/>
                </a:solidFill>
              </a:rPr>
              <a:t>arthroplasties</a:t>
            </a:r>
            <a:endParaRPr lang="en-US" sz="1800" b="1" dirty="0">
              <a:solidFill>
                <a:srgbClr val="002060"/>
              </a:solidFill>
            </a:endParaRPr>
          </a:p>
        </p:txBody>
      </p:sp>
      <p:sp>
        <p:nvSpPr>
          <p:cNvPr id="4" name="TextBox 3"/>
          <p:cNvSpPr txBox="1"/>
          <p:nvPr/>
        </p:nvSpPr>
        <p:spPr>
          <a:xfrm>
            <a:off x="595423" y="5178055"/>
            <a:ext cx="7761768" cy="923330"/>
          </a:xfrm>
          <a:prstGeom prst="rect">
            <a:avLst/>
          </a:prstGeom>
          <a:noFill/>
        </p:spPr>
        <p:txBody>
          <a:bodyPr wrap="square" rtlCol="0">
            <a:spAutoFit/>
          </a:bodyPr>
          <a:lstStyle/>
          <a:p>
            <a:r>
              <a:rPr lang="hr-HR" dirty="0" smtClean="0">
                <a:solidFill>
                  <a:srgbClr val="002060"/>
                </a:solidFill>
              </a:rPr>
              <a:t>Results of National tender for hip/knee implants prepared on LP (lowest price) criteria w/out  fulfillement of implant survivorship  requirements ended in in Q4 2013. </a:t>
            </a:r>
            <a:endParaRPr lang="en-US" dirty="0">
              <a:solidFill>
                <a:srgbClr val="002060"/>
              </a:solidFill>
            </a:endParaRPr>
          </a:p>
        </p:txBody>
      </p:sp>
      <p:sp>
        <p:nvSpPr>
          <p:cNvPr id="6" name="Title 1"/>
          <p:cNvSpPr txBox="1">
            <a:spLocks/>
          </p:cNvSpPr>
          <p:nvPr/>
        </p:nvSpPr>
        <p:spPr>
          <a:xfrm>
            <a:off x="637954" y="205932"/>
            <a:ext cx="7772400" cy="14700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400" kern="1200">
                <a:solidFill>
                  <a:schemeClr val="tx2"/>
                </a:solidFill>
                <a:latin typeface="Arial" panose="020B0604020202020204" pitchFamily="34" charset="0"/>
                <a:ea typeface="+mj-ea"/>
                <a:cs typeface="Arial" panose="020B0604020202020204" pitchFamily="34" charset="0"/>
              </a:defRPr>
            </a:lvl1pPr>
          </a:lstStyle>
          <a:p>
            <a:r>
              <a:rPr lang="hr-HR" dirty="0" smtClean="0">
                <a:solidFill>
                  <a:srgbClr val="002060"/>
                </a:solidFill>
              </a:rPr>
              <a:t>summary - 2015. vs. 2014. ACHI volume dynamics</a:t>
            </a:r>
            <a:endParaRPr lang="en-US" dirty="0">
              <a:solidFill>
                <a:srgbClr val="002060"/>
              </a:solidFill>
            </a:endParaRPr>
          </a:p>
        </p:txBody>
      </p:sp>
    </p:spTree>
    <p:extLst>
      <p:ext uri="{BB962C8B-B14F-4D97-AF65-F5344CB8AC3E}">
        <p14:creationId xmlns:p14="http://schemas.microsoft.com/office/powerpoint/2010/main" val="7874416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50606" y="206125"/>
            <a:ext cx="7889358" cy="1446550"/>
          </a:xfrm>
          <a:prstGeom prst="rect">
            <a:avLst/>
          </a:prstGeom>
          <a:noFill/>
        </p:spPr>
        <p:txBody>
          <a:bodyPr wrap="square" rtlCol="0">
            <a:spAutoFit/>
          </a:bodyPr>
          <a:lstStyle/>
          <a:p>
            <a:r>
              <a:rPr lang="hr-HR" sz="4400" b="1" dirty="0" smtClean="0">
                <a:solidFill>
                  <a:srgbClr val="002060"/>
                </a:solidFill>
              </a:rPr>
              <a:t>Any difference between providers in Croatia  ?  </a:t>
            </a:r>
            <a:endParaRPr lang="en-US" sz="4400" b="1" dirty="0">
              <a:solidFill>
                <a:srgbClr val="002060"/>
              </a:solidFill>
            </a:endParaRPr>
          </a:p>
        </p:txBody>
      </p:sp>
      <p:graphicFrame>
        <p:nvGraphicFramePr>
          <p:cNvPr id="5" name="Chart 4"/>
          <p:cNvGraphicFramePr>
            <a:graphicFrameLocks/>
          </p:cNvGraphicFramePr>
          <p:nvPr>
            <p:extLst>
              <p:ext uri="{D42A27DB-BD31-4B8C-83A1-F6EECF244321}">
                <p14:modId xmlns:p14="http://schemas.microsoft.com/office/powerpoint/2010/main" val="2684981207"/>
              </p:ext>
            </p:extLst>
          </p:nvPr>
        </p:nvGraphicFramePr>
        <p:xfrm>
          <a:off x="510362" y="1318437"/>
          <a:ext cx="6821011" cy="4348716"/>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1573620" y="2729208"/>
            <a:ext cx="3891516" cy="369332"/>
          </a:xfrm>
          <a:prstGeom prst="rect">
            <a:avLst/>
          </a:prstGeom>
          <a:noFill/>
        </p:spPr>
        <p:txBody>
          <a:bodyPr wrap="square" rtlCol="0">
            <a:spAutoFit/>
          </a:bodyPr>
          <a:lstStyle/>
          <a:p>
            <a:r>
              <a:rPr lang="hr-HR" b="1" dirty="0" smtClean="0">
                <a:solidFill>
                  <a:srgbClr val="000000"/>
                </a:solidFill>
              </a:rPr>
              <a:t>I03A – hip revison with CC </a:t>
            </a:r>
            <a:endParaRPr lang="en-US" b="1" dirty="0">
              <a:solidFill>
                <a:srgbClr val="000000"/>
              </a:solidFill>
            </a:endParaRPr>
          </a:p>
        </p:txBody>
      </p:sp>
      <p:sp>
        <p:nvSpPr>
          <p:cNvPr id="8" name="TextBox 7"/>
          <p:cNvSpPr txBox="1"/>
          <p:nvPr/>
        </p:nvSpPr>
        <p:spPr>
          <a:xfrm>
            <a:off x="7272672" y="2636875"/>
            <a:ext cx="1701208" cy="738664"/>
          </a:xfrm>
          <a:prstGeom prst="rect">
            <a:avLst/>
          </a:prstGeom>
          <a:noFill/>
        </p:spPr>
        <p:txBody>
          <a:bodyPr wrap="square" rtlCol="0">
            <a:spAutoFit/>
          </a:bodyPr>
          <a:lstStyle/>
          <a:p>
            <a:r>
              <a:rPr lang="hr-HR" sz="1400" dirty="0" smtClean="0">
                <a:solidFill>
                  <a:srgbClr val="000000"/>
                </a:solidFill>
              </a:rPr>
              <a:t>A – full compliance </a:t>
            </a:r>
          </a:p>
          <a:p>
            <a:r>
              <a:rPr lang="hr-HR" sz="1400" dirty="0" smtClean="0">
                <a:solidFill>
                  <a:srgbClr val="000000"/>
                </a:solidFill>
              </a:rPr>
              <a:t>B – full compliance </a:t>
            </a:r>
          </a:p>
          <a:p>
            <a:r>
              <a:rPr lang="hr-HR" sz="1400" dirty="0" smtClean="0">
                <a:solidFill>
                  <a:srgbClr val="000000"/>
                </a:solidFill>
              </a:rPr>
              <a:t>C – non compliance  </a:t>
            </a:r>
            <a:endParaRPr lang="en-US" sz="1400" dirty="0">
              <a:solidFill>
                <a:srgbClr val="000000"/>
              </a:solidFill>
            </a:endParaRPr>
          </a:p>
        </p:txBody>
      </p:sp>
      <p:sp>
        <p:nvSpPr>
          <p:cNvPr id="4" name="TextBox 3"/>
          <p:cNvSpPr txBox="1"/>
          <p:nvPr/>
        </p:nvSpPr>
        <p:spPr>
          <a:xfrm>
            <a:off x="5135526" y="2636875"/>
            <a:ext cx="882502" cy="369332"/>
          </a:xfrm>
          <a:prstGeom prst="rect">
            <a:avLst/>
          </a:prstGeom>
          <a:noFill/>
        </p:spPr>
        <p:txBody>
          <a:bodyPr wrap="square" rtlCol="0">
            <a:spAutoFit/>
          </a:bodyPr>
          <a:lstStyle/>
          <a:p>
            <a:r>
              <a:rPr lang="hr-HR" dirty="0" smtClean="0">
                <a:solidFill>
                  <a:srgbClr val="000000"/>
                </a:solidFill>
              </a:rPr>
              <a:t>840%</a:t>
            </a:r>
            <a:endParaRPr lang="en-US" dirty="0">
              <a:solidFill>
                <a:srgbClr val="000000"/>
              </a:solidFill>
            </a:endParaRPr>
          </a:p>
        </p:txBody>
      </p:sp>
      <p:sp>
        <p:nvSpPr>
          <p:cNvPr id="6" name="TextBox 5"/>
          <p:cNvSpPr txBox="1"/>
          <p:nvPr/>
        </p:nvSpPr>
        <p:spPr>
          <a:xfrm>
            <a:off x="510362" y="5996762"/>
            <a:ext cx="6581553" cy="584775"/>
          </a:xfrm>
          <a:prstGeom prst="rect">
            <a:avLst/>
          </a:prstGeom>
          <a:noFill/>
        </p:spPr>
        <p:txBody>
          <a:bodyPr wrap="square" rtlCol="0">
            <a:spAutoFit/>
          </a:bodyPr>
          <a:lstStyle/>
          <a:p>
            <a:r>
              <a:rPr lang="hr-HR" sz="1600" dirty="0" smtClean="0">
                <a:solidFill>
                  <a:srgbClr val="002060"/>
                </a:solidFill>
              </a:rPr>
              <a:t>Compliance  = adherence to results on national tender = usage of  implant  selected without cosideration of survivorship but with with lowest price </a:t>
            </a:r>
            <a:endParaRPr lang="en-US" sz="1600" dirty="0">
              <a:solidFill>
                <a:srgbClr val="002060"/>
              </a:solidFill>
            </a:endParaRPr>
          </a:p>
        </p:txBody>
      </p:sp>
      <p:sp>
        <p:nvSpPr>
          <p:cNvPr id="7" name="TextBox 6"/>
          <p:cNvSpPr txBox="1"/>
          <p:nvPr/>
        </p:nvSpPr>
        <p:spPr>
          <a:xfrm>
            <a:off x="850606" y="5667153"/>
            <a:ext cx="329608" cy="369332"/>
          </a:xfrm>
          <a:prstGeom prst="rect">
            <a:avLst/>
          </a:prstGeom>
          <a:noFill/>
        </p:spPr>
        <p:txBody>
          <a:bodyPr wrap="square" rtlCol="0">
            <a:spAutoFit/>
          </a:bodyPr>
          <a:lstStyle/>
          <a:p>
            <a:r>
              <a:rPr lang="hr-HR" dirty="0" smtClean="0">
                <a:solidFill>
                  <a:srgbClr val="000000"/>
                </a:solidFill>
              </a:rPr>
              <a:t>A</a:t>
            </a:r>
            <a:endParaRPr lang="en-US" dirty="0">
              <a:solidFill>
                <a:srgbClr val="000000"/>
              </a:solidFill>
            </a:endParaRPr>
          </a:p>
        </p:txBody>
      </p:sp>
      <p:cxnSp>
        <p:nvCxnSpPr>
          <p:cNvPr id="10" name="Straight Arrow Connector 9"/>
          <p:cNvCxnSpPr>
            <a:stCxn id="7" idx="0"/>
          </p:cNvCxnSpPr>
          <p:nvPr/>
        </p:nvCxnSpPr>
        <p:spPr>
          <a:xfrm flipV="1">
            <a:off x="1015410" y="4880344"/>
            <a:ext cx="361506" cy="786809"/>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1376916" y="4986671"/>
            <a:ext cx="292396" cy="680484"/>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6" idx="0"/>
          </p:cNvCxnSpPr>
          <p:nvPr/>
        </p:nvCxnSpPr>
        <p:spPr>
          <a:xfrm flipV="1">
            <a:off x="1753487" y="5171337"/>
            <a:ext cx="130249" cy="484446"/>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212112" y="5603358"/>
            <a:ext cx="329608" cy="369332"/>
          </a:xfrm>
          <a:prstGeom prst="rect">
            <a:avLst/>
          </a:prstGeom>
          <a:noFill/>
        </p:spPr>
        <p:txBody>
          <a:bodyPr wrap="square" rtlCol="0">
            <a:spAutoFit/>
          </a:bodyPr>
          <a:lstStyle/>
          <a:p>
            <a:r>
              <a:rPr lang="hr-HR" dirty="0" smtClean="0">
                <a:solidFill>
                  <a:srgbClr val="000000"/>
                </a:solidFill>
              </a:rPr>
              <a:t>B</a:t>
            </a:r>
            <a:endParaRPr lang="en-US" dirty="0">
              <a:solidFill>
                <a:srgbClr val="000000"/>
              </a:solidFill>
            </a:endParaRPr>
          </a:p>
        </p:txBody>
      </p:sp>
      <p:sp>
        <p:nvSpPr>
          <p:cNvPr id="16" name="TextBox 15"/>
          <p:cNvSpPr txBox="1"/>
          <p:nvPr/>
        </p:nvSpPr>
        <p:spPr>
          <a:xfrm>
            <a:off x="1588683" y="5655783"/>
            <a:ext cx="329608" cy="369332"/>
          </a:xfrm>
          <a:prstGeom prst="rect">
            <a:avLst/>
          </a:prstGeom>
          <a:noFill/>
        </p:spPr>
        <p:txBody>
          <a:bodyPr wrap="square" rtlCol="0">
            <a:spAutoFit/>
          </a:bodyPr>
          <a:lstStyle/>
          <a:p>
            <a:r>
              <a:rPr lang="hr-HR" dirty="0" smtClean="0">
                <a:solidFill>
                  <a:srgbClr val="000000"/>
                </a:solidFill>
              </a:rPr>
              <a:t>C</a:t>
            </a:r>
            <a:endParaRPr lang="en-US" dirty="0">
              <a:solidFill>
                <a:srgbClr val="000000"/>
              </a:solidFill>
            </a:endParaRPr>
          </a:p>
        </p:txBody>
      </p:sp>
    </p:spTree>
    <p:extLst>
      <p:ext uri="{BB962C8B-B14F-4D97-AF65-F5344CB8AC3E}">
        <p14:creationId xmlns:p14="http://schemas.microsoft.com/office/powerpoint/2010/main" val="34533445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8465" y="95695"/>
            <a:ext cx="8506047" cy="6370975"/>
          </a:xfrm>
          <a:prstGeom prst="rect">
            <a:avLst/>
          </a:prstGeom>
          <a:noFill/>
        </p:spPr>
        <p:txBody>
          <a:bodyPr wrap="square" rtlCol="0">
            <a:spAutoFit/>
          </a:bodyPr>
          <a:lstStyle/>
          <a:p>
            <a:r>
              <a:rPr lang="hr-HR" sz="2400" b="1" dirty="0" smtClean="0">
                <a:solidFill>
                  <a:srgbClr val="002060"/>
                </a:solidFill>
              </a:rPr>
              <a:t>How implant selection (based on lowest price only) impacts clinical outcomes ?  </a:t>
            </a:r>
          </a:p>
          <a:p>
            <a:endParaRPr lang="hr-HR" sz="2000" dirty="0">
              <a:solidFill>
                <a:srgbClr val="000000"/>
              </a:solidFill>
            </a:endParaRPr>
          </a:p>
          <a:p>
            <a:pPr marL="342900" indent="-342900">
              <a:buFont typeface="Arial" panose="020B0604020202020204" pitchFamily="34" charset="0"/>
              <a:buChar char="•"/>
            </a:pPr>
            <a:r>
              <a:rPr lang="hr-HR" sz="2000" dirty="0" smtClean="0">
                <a:solidFill>
                  <a:srgbClr val="000000"/>
                </a:solidFill>
              </a:rPr>
              <a:t>revision surgery rate </a:t>
            </a:r>
          </a:p>
          <a:p>
            <a:pPr marL="342900" indent="-342900">
              <a:buFont typeface="Arial" panose="020B0604020202020204" pitchFamily="34" charset="0"/>
              <a:buChar char="•"/>
            </a:pPr>
            <a:r>
              <a:rPr lang="hr-HR" sz="2000" dirty="0" smtClean="0">
                <a:solidFill>
                  <a:srgbClr val="000000"/>
                </a:solidFill>
              </a:rPr>
              <a:t>morbidity rate - complications </a:t>
            </a:r>
            <a:r>
              <a:rPr lang="hr-HR" dirty="0" smtClean="0">
                <a:solidFill>
                  <a:srgbClr val="000000"/>
                </a:solidFill>
              </a:rPr>
              <a:t>(bleeding, infection etc.</a:t>
            </a:r>
            <a:r>
              <a:rPr lang="hr-HR" sz="2000" dirty="0" smtClean="0">
                <a:solidFill>
                  <a:srgbClr val="000000"/>
                </a:solidFill>
              </a:rPr>
              <a:t>) rate </a:t>
            </a:r>
          </a:p>
          <a:p>
            <a:pPr marL="342900" indent="-342900">
              <a:buFont typeface="Arial" panose="020B0604020202020204" pitchFamily="34" charset="0"/>
              <a:buChar char="•"/>
            </a:pPr>
            <a:r>
              <a:rPr lang="hr-HR" sz="2000" dirty="0" smtClean="0">
                <a:solidFill>
                  <a:srgbClr val="000000"/>
                </a:solidFill>
              </a:rPr>
              <a:t>mortality rate  - death rate  </a:t>
            </a:r>
          </a:p>
          <a:p>
            <a:pPr marL="342900" indent="-342900">
              <a:buFont typeface="Arial" panose="020B0604020202020204" pitchFamily="34" charset="0"/>
              <a:buChar char="•"/>
            </a:pPr>
            <a:r>
              <a:rPr lang="hr-HR" sz="2000" dirty="0" smtClean="0">
                <a:solidFill>
                  <a:srgbClr val="000000"/>
                </a:solidFill>
              </a:rPr>
              <a:t>length of stay in hospital </a:t>
            </a:r>
          </a:p>
          <a:p>
            <a:pPr marL="342900" indent="-342900">
              <a:buFont typeface="Arial" panose="020B0604020202020204" pitchFamily="34" charset="0"/>
              <a:buChar char="•"/>
            </a:pPr>
            <a:r>
              <a:rPr lang="hr-HR" sz="2000" dirty="0" smtClean="0">
                <a:solidFill>
                  <a:srgbClr val="000000"/>
                </a:solidFill>
              </a:rPr>
              <a:t>surgical site infection rate  </a:t>
            </a:r>
          </a:p>
          <a:p>
            <a:pPr marL="342900" indent="-342900">
              <a:buFont typeface="Arial" panose="020B0604020202020204" pitchFamily="34" charset="0"/>
              <a:buChar char="•"/>
            </a:pPr>
            <a:r>
              <a:rPr lang="hr-HR" sz="2000" dirty="0" smtClean="0">
                <a:solidFill>
                  <a:srgbClr val="000000"/>
                </a:solidFill>
              </a:rPr>
              <a:t>hospital acquired infection rate </a:t>
            </a:r>
          </a:p>
          <a:p>
            <a:pPr marL="342900" indent="-342900">
              <a:buFont typeface="Arial" panose="020B0604020202020204" pitchFamily="34" charset="0"/>
              <a:buChar char="•"/>
            </a:pPr>
            <a:r>
              <a:rPr lang="hr-HR" sz="2000" dirty="0" smtClean="0">
                <a:solidFill>
                  <a:srgbClr val="000000"/>
                </a:solidFill>
              </a:rPr>
              <a:t>rate of administration of blood/blood derivates</a:t>
            </a:r>
          </a:p>
          <a:p>
            <a:pPr marL="342900" indent="-342900">
              <a:buFont typeface="Arial" panose="020B0604020202020204" pitchFamily="34" charset="0"/>
              <a:buChar char="•"/>
            </a:pPr>
            <a:r>
              <a:rPr lang="hr-HR" sz="2000" dirty="0" smtClean="0">
                <a:solidFill>
                  <a:srgbClr val="000000"/>
                </a:solidFill>
              </a:rPr>
              <a:t>rate of thrombotic/embolic incidents – DVT, PE  </a:t>
            </a:r>
          </a:p>
          <a:p>
            <a:pPr marL="342900" indent="-342900">
              <a:buFont typeface="Arial" panose="020B0604020202020204" pitchFamily="34" charset="0"/>
              <a:buChar char="•"/>
            </a:pPr>
            <a:r>
              <a:rPr lang="hr-HR" sz="2000" dirty="0" smtClean="0">
                <a:solidFill>
                  <a:srgbClr val="000000"/>
                </a:solidFill>
              </a:rPr>
              <a:t>days out of work/inability for usual lifestyle </a:t>
            </a:r>
          </a:p>
          <a:p>
            <a:pPr marL="342900" indent="-342900">
              <a:buFont typeface="Arial" panose="020B0604020202020204" pitchFamily="34" charset="0"/>
              <a:buChar char="•"/>
            </a:pPr>
            <a:endParaRPr lang="hr-HR" sz="2000" dirty="0" smtClean="0">
              <a:solidFill>
                <a:srgbClr val="000000"/>
              </a:solidFill>
            </a:endParaRPr>
          </a:p>
          <a:p>
            <a:r>
              <a:rPr lang="hr-HR" sz="2000" b="1" dirty="0" smtClean="0">
                <a:solidFill>
                  <a:srgbClr val="000000"/>
                </a:solidFill>
              </a:rPr>
              <a:t>And what are costs related to impacted clinical outcomes ? </a:t>
            </a:r>
          </a:p>
          <a:p>
            <a:endParaRPr lang="hr-HR" sz="2000" dirty="0" smtClean="0">
              <a:solidFill>
                <a:srgbClr val="000000"/>
              </a:solidFill>
            </a:endParaRPr>
          </a:p>
          <a:p>
            <a:pPr marL="342900" indent="-342900">
              <a:buFont typeface="Arial" panose="020B0604020202020204" pitchFamily="34" charset="0"/>
              <a:buChar char="•"/>
            </a:pPr>
            <a:r>
              <a:rPr lang="hr-HR" sz="2000" dirty="0" smtClean="0">
                <a:solidFill>
                  <a:srgbClr val="000000"/>
                </a:solidFill>
              </a:rPr>
              <a:t>for payor </a:t>
            </a:r>
          </a:p>
          <a:p>
            <a:pPr marL="342900" indent="-342900">
              <a:buFont typeface="Arial" panose="020B0604020202020204" pitchFamily="34" charset="0"/>
              <a:buChar char="•"/>
            </a:pPr>
            <a:r>
              <a:rPr lang="hr-HR" sz="2000" dirty="0" smtClean="0">
                <a:solidFill>
                  <a:srgbClr val="000000"/>
                </a:solidFill>
              </a:rPr>
              <a:t>for provider </a:t>
            </a:r>
          </a:p>
          <a:p>
            <a:pPr marL="342900" indent="-342900">
              <a:buFont typeface="Arial" panose="020B0604020202020204" pitchFamily="34" charset="0"/>
              <a:buChar char="•"/>
            </a:pPr>
            <a:r>
              <a:rPr lang="hr-HR" sz="2000" dirty="0" smtClean="0">
                <a:solidFill>
                  <a:srgbClr val="000000"/>
                </a:solidFill>
              </a:rPr>
              <a:t>for patient </a:t>
            </a:r>
          </a:p>
          <a:p>
            <a:pPr marL="342900" indent="-342900">
              <a:buFont typeface="Arial" panose="020B0604020202020204" pitchFamily="34" charset="0"/>
              <a:buChar char="•"/>
            </a:pPr>
            <a:r>
              <a:rPr lang="hr-HR" sz="2000" dirty="0" smtClean="0">
                <a:solidFill>
                  <a:srgbClr val="000000"/>
                </a:solidFill>
              </a:rPr>
              <a:t>for tax payer/citizen  </a:t>
            </a:r>
          </a:p>
          <a:p>
            <a:endParaRPr lang="en-US" sz="2000" dirty="0">
              <a:solidFill>
                <a:srgbClr val="000000"/>
              </a:solidFill>
            </a:endParaRPr>
          </a:p>
        </p:txBody>
      </p:sp>
    </p:spTree>
    <p:extLst>
      <p:ext uri="{BB962C8B-B14F-4D97-AF65-F5344CB8AC3E}">
        <p14:creationId xmlns:p14="http://schemas.microsoft.com/office/powerpoint/2010/main" val="7982726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657" y="290828"/>
            <a:ext cx="8346306" cy="461665"/>
          </a:xfrm>
          <a:prstGeom prst="rect">
            <a:avLst/>
          </a:prstGeom>
          <a:noFill/>
        </p:spPr>
        <p:txBody>
          <a:bodyPr wrap="square" rtlCol="0">
            <a:spAutoFit/>
          </a:bodyPr>
          <a:lstStyle/>
          <a:p>
            <a:r>
              <a:rPr lang="hr-HR" sz="2400" b="1" dirty="0" smtClean="0">
                <a:solidFill>
                  <a:srgbClr val="002060"/>
                </a:solidFill>
              </a:rPr>
              <a:t>Costs assesment for payor – hip revision </a:t>
            </a:r>
          </a:p>
        </p:txBody>
      </p:sp>
      <p:sp>
        <p:nvSpPr>
          <p:cNvPr id="2" name="Rectangle 1"/>
          <p:cNvSpPr/>
          <p:nvPr/>
        </p:nvSpPr>
        <p:spPr>
          <a:xfrm>
            <a:off x="393657" y="2475751"/>
            <a:ext cx="8016949" cy="3631763"/>
          </a:xfrm>
          <a:prstGeom prst="rect">
            <a:avLst/>
          </a:prstGeom>
        </p:spPr>
        <p:txBody>
          <a:bodyPr wrap="square">
            <a:spAutoFit/>
          </a:bodyPr>
          <a:lstStyle/>
          <a:p>
            <a:r>
              <a:rPr lang="hr-HR" sz="2400" dirty="0" smtClean="0">
                <a:solidFill>
                  <a:srgbClr val="000000"/>
                </a:solidFill>
              </a:rPr>
              <a:t>Payment from NHIF for revisional DRG’s is higher than for primary DRG’s, if volume of revisional DRG’s increases = costs increases , especially if increase is 35% ! </a:t>
            </a:r>
            <a:r>
              <a:rPr lang="hr-HR" sz="1100" dirty="0" smtClean="0">
                <a:solidFill>
                  <a:srgbClr val="000000"/>
                </a:solidFill>
              </a:rPr>
              <a:t>(avg. for 2011-14 is 98, avg. for 2011. – 2015. is 133 = 35 % increase) </a:t>
            </a:r>
          </a:p>
          <a:p>
            <a:endParaRPr lang="hr-HR" sz="2400" dirty="0" smtClean="0">
              <a:solidFill>
                <a:srgbClr val="000000"/>
              </a:solidFill>
            </a:endParaRPr>
          </a:p>
          <a:p>
            <a:r>
              <a:rPr lang="hr-HR" sz="2400" dirty="0" smtClean="0">
                <a:solidFill>
                  <a:srgbClr val="000000"/>
                </a:solidFill>
              </a:rPr>
              <a:t>Due to steep increase in revisional DRG’s in 2015. (compared to 2014.)  Croatian NHIF paid </a:t>
            </a:r>
            <a:endParaRPr lang="hr-HR" sz="2400" dirty="0">
              <a:solidFill>
                <a:srgbClr val="000000"/>
              </a:solidFill>
            </a:endParaRPr>
          </a:p>
          <a:p>
            <a:r>
              <a:rPr lang="hr-HR" sz="2800" b="1" dirty="0" smtClean="0">
                <a:solidFill>
                  <a:srgbClr val="000000"/>
                </a:solidFill>
              </a:rPr>
              <a:t>517.968,00 €</a:t>
            </a:r>
            <a:r>
              <a:rPr lang="hr-HR" sz="2400" dirty="0" smtClean="0">
                <a:solidFill>
                  <a:srgbClr val="000000"/>
                </a:solidFill>
              </a:rPr>
              <a:t>  more = amount sufficient for purchase of </a:t>
            </a:r>
            <a:r>
              <a:rPr lang="hr-HR" sz="2400" b="1" dirty="0" smtClean="0">
                <a:solidFill>
                  <a:srgbClr val="000000"/>
                </a:solidFill>
              </a:rPr>
              <a:t>500 hip implants with EBM documented survivorship of 90% in 10 years post implantation ! </a:t>
            </a:r>
            <a:r>
              <a:rPr lang="hr-HR" sz="2400" dirty="0" smtClean="0">
                <a:solidFill>
                  <a:srgbClr val="000000"/>
                </a:solidFill>
              </a:rPr>
              <a:t> </a:t>
            </a:r>
            <a:endParaRPr lang="en-US" sz="2400" dirty="0">
              <a:solidFill>
                <a:srgbClr val="0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014428549"/>
              </p:ext>
            </p:extLst>
          </p:nvPr>
        </p:nvGraphicFramePr>
        <p:xfrm>
          <a:off x="487178" y="1920026"/>
          <a:ext cx="2832100" cy="390525"/>
        </p:xfrm>
        <a:graphic>
          <a:graphicData uri="http://schemas.openxmlformats.org/drawingml/2006/table">
            <a:tbl>
              <a:tblPr/>
              <a:tblGrid>
                <a:gridCol w="609600"/>
                <a:gridCol w="812800"/>
                <a:gridCol w="812800"/>
                <a:gridCol w="596900"/>
              </a:tblGrid>
              <a:tr h="190500">
                <a:tc>
                  <a:txBody>
                    <a:bodyPr/>
                    <a:lstStyle/>
                    <a:p>
                      <a:pPr algn="l" fontAlgn="b"/>
                      <a:r>
                        <a:rPr lang="en-US" sz="1100" b="1" i="0" u="none" strike="noStrike" dirty="0">
                          <a:solidFill>
                            <a:srgbClr val="000000"/>
                          </a:solidFill>
                          <a:effectLst/>
                          <a:latin typeface="Calibri"/>
                        </a:rPr>
                        <a:t>I03A</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1" i="0" u="none" strike="noStrike" dirty="0">
                          <a:solidFill>
                            <a:srgbClr val="000000"/>
                          </a:solidFill>
                          <a:effectLst/>
                          <a:latin typeface="Calibri"/>
                        </a:rPr>
                        <a:t>2011. - 2014.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1" i="0" u="none" strike="noStrike">
                          <a:solidFill>
                            <a:srgbClr val="000000"/>
                          </a:solidFill>
                          <a:effectLst/>
                          <a:latin typeface="Calibri"/>
                        </a:rPr>
                        <a:t>2011. - 2015.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hr-HR" sz="1100" b="1" i="0" u="none" strike="noStrike" dirty="0" smtClean="0">
                          <a:solidFill>
                            <a:srgbClr val="000000"/>
                          </a:solidFill>
                          <a:effectLst/>
                          <a:latin typeface="Calibri"/>
                        </a:rPr>
                        <a:t>diff. </a:t>
                      </a:r>
                      <a:endParaRPr lang="en-US" sz="1100" b="1" i="0" u="none" strike="noStrike" dirty="0">
                        <a:solidFill>
                          <a:srgbClr val="000000"/>
                        </a:solidFill>
                        <a:effectLst/>
                        <a:latin typeface="Calibri"/>
                      </a:endParaRP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00025">
                <a:tc>
                  <a:txBody>
                    <a:bodyPr/>
                    <a:lstStyle/>
                    <a:p>
                      <a:pPr algn="l" fontAlgn="b"/>
                      <a:r>
                        <a:rPr lang="en-US"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98</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133</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FF0000"/>
                          </a:solidFill>
                          <a:effectLst/>
                          <a:latin typeface="Calibri"/>
                        </a:rPr>
                        <a:t>35%</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558682354"/>
              </p:ext>
            </p:extLst>
          </p:nvPr>
        </p:nvGraphicFramePr>
        <p:xfrm>
          <a:off x="489688" y="1377765"/>
          <a:ext cx="3911602" cy="390525"/>
        </p:xfrm>
        <a:graphic>
          <a:graphicData uri="http://schemas.openxmlformats.org/drawingml/2006/table">
            <a:tbl>
              <a:tblPr/>
              <a:tblGrid>
                <a:gridCol w="866072"/>
                <a:gridCol w="609106"/>
                <a:gridCol w="609106"/>
                <a:gridCol w="609106"/>
                <a:gridCol w="609106"/>
                <a:gridCol w="609106"/>
              </a:tblGrid>
              <a:tr h="190500">
                <a:tc>
                  <a:txBody>
                    <a:bodyPr/>
                    <a:lstStyle/>
                    <a:p>
                      <a:pPr algn="l" fontAlgn="b"/>
                      <a:r>
                        <a:rPr lang="en-US"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1" i="0" u="none" strike="noStrike">
                          <a:solidFill>
                            <a:srgbClr val="000000"/>
                          </a:solidFill>
                          <a:effectLst/>
                          <a:latin typeface="Calibri"/>
                        </a:rPr>
                        <a:t>2011.</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1" i="0" u="none" strike="noStrike">
                          <a:solidFill>
                            <a:srgbClr val="000000"/>
                          </a:solidFill>
                          <a:effectLst/>
                          <a:latin typeface="Calibri"/>
                        </a:rPr>
                        <a:t>2012.</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1" i="0" u="none" strike="noStrike">
                          <a:solidFill>
                            <a:srgbClr val="000000"/>
                          </a:solidFill>
                          <a:effectLst/>
                          <a:latin typeface="Calibri"/>
                        </a:rPr>
                        <a:t>2013.</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1" i="0" u="none" strike="noStrike">
                          <a:solidFill>
                            <a:srgbClr val="000000"/>
                          </a:solidFill>
                          <a:effectLst/>
                          <a:latin typeface="Calibri"/>
                        </a:rPr>
                        <a:t>2014.</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1" i="0" u="none" strike="noStrike">
                          <a:solidFill>
                            <a:srgbClr val="000000"/>
                          </a:solidFill>
                          <a:effectLst/>
                          <a:latin typeface="Calibri"/>
                        </a:rPr>
                        <a:t>2015.</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00025">
                <a:tc>
                  <a:txBody>
                    <a:bodyPr/>
                    <a:lstStyle/>
                    <a:p>
                      <a:pPr algn="l" fontAlgn="b"/>
                      <a:r>
                        <a:rPr lang="en-US" sz="1100" b="1" i="0" u="none" strike="noStrike" dirty="0">
                          <a:solidFill>
                            <a:srgbClr val="000000"/>
                          </a:solidFill>
                          <a:effectLst/>
                          <a:latin typeface="Calibri"/>
                        </a:rPr>
                        <a:t>I03A</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109</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96</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73</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111</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277</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722630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2236563479"/>
              </p:ext>
            </p:extLst>
          </p:nvPr>
        </p:nvGraphicFramePr>
        <p:xfrm>
          <a:off x="4923127" y="1310130"/>
          <a:ext cx="2041200" cy="996008"/>
        </p:xfrm>
        <a:graphic>
          <a:graphicData uri="http://schemas.openxmlformats.org/presentationml/2006/ole">
            <mc:AlternateContent xmlns:mc="http://schemas.openxmlformats.org/markup-compatibility/2006">
              <mc:Choice xmlns:v="urn:schemas-microsoft-com:vml" Requires="v">
                <p:oleObj spid="_x0000_s1037" name="Worksheet" r:id="rId5" imgW="1581041" imgH="771448" progId="Excel.Sheet.12">
                  <p:embed/>
                </p:oleObj>
              </mc:Choice>
              <mc:Fallback>
                <p:oleObj name="Worksheet" r:id="rId5" imgW="1581041" imgH="771448" progId="Excel.Sheet.12">
                  <p:embed/>
                  <p:pic>
                    <p:nvPicPr>
                      <p:cNvPr id="0" name=""/>
                      <p:cNvPicPr/>
                      <p:nvPr/>
                    </p:nvPicPr>
                    <p:blipFill>
                      <a:blip r:embed="rId6"/>
                      <a:stretch>
                        <a:fillRect/>
                      </a:stretch>
                    </p:blipFill>
                    <p:spPr>
                      <a:xfrm>
                        <a:off x="4923127" y="1310130"/>
                        <a:ext cx="2041200" cy="996008"/>
                      </a:xfrm>
                      <a:prstGeom prst="rect">
                        <a:avLst/>
                      </a:prstGeom>
                    </p:spPr>
                  </p:pic>
                </p:oleObj>
              </mc:Fallback>
            </mc:AlternateContent>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32651117"/>
              </p:ext>
            </p:extLst>
          </p:nvPr>
        </p:nvGraphicFramePr>
        <p:xfrm>
          <a:off x="487178" y="1920026"/>
          <a:ext cx="3967864" cy="392430"/>
        </p:xfrm>
        <a:graphic>
          <a:graphicData uri="http://schemas.openxmlformats.org/drawingml/2006/table">
            <a:tbl>
              <a:tblPr/>
              <a:tblGrid>
                <a:gridCol w="854069"/>
                <a:gridCol w="1138759"/>
                <a:gridCol w="1138759"/>
                <a:gridCol w="836277"/>
              </a:tblGrid>
              <a:tr h="190500">
                <a:tc>
                  <a:txBody>
                    <a:bodyPr/>
                    <a:lstStyle/>
                    <a:p>
                      <a:pPr algn="l" fontAlgn="b"/>
                      <a:r>
                        <a:rPr lang="en-US" sz="1200" b="1" i="0" u="none" strike="noStrike" dirty="0">
                          <a:solidFill>
                            <a:srgbClr val="000000"/>
                          </a:solidFill>
                          <a:effectLst/>
                          <a:latin typeface="Calibri"/>
                        </a:rPr>
                        <a:t>I03A</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solidFill>
                            <a:srgbClr val="000000"/>
                          </a:solidFill>
                          <a:effectLst/>
                          <a:latin typeface="Calibri"/>
                        </a:rPr>
                        <a:t>2011. - 2014.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solidFill>
                            <a:srgbClr val="000000"/>
                          </a:solidFill>
                          <a:effectLst/>
                          <a:latin typeface="Calibri"/>
                        </a:rPr>
                        <a:t>2011. - 2015.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hr-HR" sz="1200" b="1" i="0" u="none" strike="noStrike" dirty="0" smtClean="0">
                          <a:solidFill>
                            <a:srgbClr val="000000"/>
                          </a:solidFill>
                          <a:effectLst/>
                          <a:latin typeface="Calibri"/>
                        </a:rPr>
                        <a:t>diff. </a:t>
                      </a:r>
                      <a:endParaRPr lang="en-US" sz="1200" b="1" i="0" u="none" strike="noStrike" dirty="0">
                        <a:solidFill>
                          <a:srgbClr val="000000"/>
                        </a:solidFill>
                        <a:effectLst/>
                        <a:latin typeface="Calibri"/>
                      </a:endParaRP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00025">
                <a:tc>
                  <a:txBody>
                    <a:bodyPr/>
                    <a:lstStyle/>
                    <a:p>
                      <a:pPr algn="l" fontAlgn="b"/>
                      <a:r>
                        <a:rPr lang="en-US" sz="12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98</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133</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FF0000"/>
                          </a:solidFill>
                          <a:effectLst/>
                          <a:latin typeface="Calibri"/>
                        </a:rPr>
                        <a:t>35%</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95222508"/>
              </p:ext>
            </p:extLst>
          </p:nvPr>
        </p:nvGraphicFramePr>
        <p:xfrm>
          <a:off x="489688" y="1377765"/>
          <a:ext cx="3911602" cy="392430"/>
        </p:xfrm>
        <a:graphic>
          <a:graphicData uri="http://schemas.openxmlformats.org/drawingml/2006/table">
            <a:tbl>
              <a:tblPr/>
              <a:tblGrid>
                <a:gridCol w="866072"/>
                <a:gridCol w="609106"/>
                <a:gridCol w="609106"/>
                <a:gridCol w="609106"/>
                <a:gridCol w="609106"/>
                <a:gridCol w="609106"/>
              </a:tblGrid>
              <a:tr h="190500">
                <a:tc>
                  <a:txBody>
                    <a:bodyPr/>
                    <a:lstStyle/>
                    <a:p>
                      <a:pPr algn="l" fontAlgn="b"/>
                      <a:r>
                        <a:rPr lang="en-US" sz="12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200" b="1" i="0" u="none" strike="noStrike">
                          <a:solidFill>
                            <a:srgbClr val="000000"/>
                          </a:solidFill>
                          <a:effectLst/>
                          <a:latin typeface="Calibri"/>
                        </a:rPr>
                        <a:t>2011.</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200" b="1" i="0" u="none" strike="noStrike">
                          <a:solidFill>
                            <a:srgbClr val="000000"/>
                          </a:solidFill>
                          <a:effectLst/>
                          <a:latin typeface="Calibri"/>
                        </a:rPr>
                        <a:t>2012.</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200" b="1" i="0" u="none" strike="noStrike">
                          <a:solidFill>
                            <a:srgbClr val="000000"/>
                          </a:solidFill>
                          <a:effectLst/>
                          <a:latin typeface="Calibri"/>
                        </a:rPr>
                        <a:t>2013.</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200" b="1" i="0" u="none" strike="noStrike">
                          <a:solidFill>
                            <a:srgbClr val="000000"/>
                          </a:solidFill>
                          <a:effectLst/>
                          <a:latin typeface="Calibri"/>
                        </a:rPr>
                        <a:t>2014.</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200" b="1" i="0" u="none" strike="noStrike">
                          <a:solidFill>
                            <a:srgbClr val="000000"/>
                          </a:solidFill>
                          <a:effectLst/>
                          <a:latin typeface="Calibri"/>
                        </a:rPr>
                        <a:t>2015.</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00025">
                <a:tc>
                  <a:txBody>
                    <a:bodyPr/>
                    <a:lstStyle/>
                    <a:p>
                      <a:pPr algn="l" fontAlgn="b"/>
                      <a:r>
                        <a:rPr lang="en-US" sz="1200" b="1" i="0" u="none" strike="noStrike" dirty="0">
                          <a:solidFill>
                            <a:srgbClr val="000000"/>
                          </a:solidFill>
                          <a:effectLst/>
                          <a:latin typeface="Calibri"/>
                        </a:rPr>
                        <a:t>I03A</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a:rPr>
                        <a:t>109</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96</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73</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111</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277</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8" name="Rectangle 7"/>
          <p:cNvSpPr/>
          <p:nvPr/>
        </p:nvSpPr>
        <p:spPr>
          <a:xfrm>
            <a:off x="382898" y="2743200"/>
            <a:ext cx="8304028" cy="4278094"/>
          </a:xfrm>
          <a:prstGeom prst="rect">
            <a:avLst/>
          </a:prstGeom>
        </p:spPr>
        <p:txBody>
          <a:bodyPr wrap="square">
            <a:spAutoFit/>
          </a:bodyPr>
          <a:lstStyle/>
          <a:p>
            <a:r>
              <a:rPr lang="hr-HR" sz="1600" dirty="0" smtClean="0">
                <a:solidFill>
                  <a:srgbClr val="000000"/>
                </a:solidFill>
              </a:rPr>
              <a:t>Average Length of stay in Hospital </a:t>
            </a:r>
            <a:r>
              <a:rPr lang="hr-HR" sz="1600" b="1" dirty="0" smtClean="0">
                <a:solidFill>
                  <a:srgbClr val="000000"/>
                </a:solidFill>
              </a:rPr>
              <a:t>(ALOS) </a:t>
            </a:r>
            <a:r>
              <a:rPr lang="hr-HR" sz="1600" dirty="0" smtClean="0">
                <a:solidFill>
                  <a:srgbClr val="000000"/>
                </a:solidFill>
              </a:rPr>
              <a:t>for revisional hip DRG is 5 days more than for primary hip arthroplasty DRG </a:t>
            </a:r>
          </a:p>
          <a:p>
            <a:endParaRPr lang="hr-HR" sz="1600" dirty="0">
              <a:solidFill>
                <a:srgbClr val="000000"/>
              </a:solidFill>
            </a:endParaRPr>
          </a:p>
          <a:p>
            <a:r>
              <a:rPr lang="hr-HR" sz="1600" dirty="0" smtClean="0">
                <a:solidFill>
                  <a:srgbClr val="000000"/>
                </a:solidFill>
              </a:rPr>
              <a:t>If increase of </a:t>
            </a:r>
            <a:r>
              <a:rPr lang="en-US" sz="1600" dirty="0" smtClean="0">
                <a:solidFill>
                  <a:srgbClr val="000000"/>
                </a:solidFill>
              </a:rPr>
              <a:t>I03A </a:t>
            </a:r>
            <a:r>
              <a:rPr lang="hr-HR" sz="1600" dirty="0" smtClean="0">
                <a:solidFill>
                  <a:srgbClr val="000000"/>
                </a:solidFill>
              </a:rPr>
              <a:t> from </a:t>
            </a:r>
            <a:r>
              <a:rPr lang="en-US" sz="1600" dirty="0" smtClean="0">
                <a:solidFill>
                  <a:srgbClr val="000000"/>
                </a:solidFill>
              </a:rPr>
              <a:t>2014</a:t>
            </a:r>
            <a:r>
              <a:rPr lang="en-US" sz="1600" dirty="0">
                <a:solidFill>
                  <a:srgbClr val="000000"/>
                </a:solidFill>
              </a:rPr>
              <a:t>. </a:t>
            </a:r>
            <a:r>
              <a:rPr lang="hr-HR" sz="1600" dirty="0" smtClean="0">
                <a:solidFill>
                  <a:srgbClr val="000000"/>
                </a:solidFill>
              </a:rPr>
              <a:t>to </a:t>
            </a:r>
            <a:r>
              <a:rPr lang="en-US" sz="1600" dirty="0" smtClean="0">
                <a:solidFill>
                  <a:srgbClr val="000000"/>
                </a:solidFill>
              </a:rPr>
              <a:t>2015</a:t>
            </a:r>
            <a:r>
              <a:rPr lang="en-US" sz="1600" dirty="0">
                <a:solidFill>
                  <a:srgbClr val="000000"/>
                </a:solidFill>
              </a:rPr>
              <a:t>. </a:t>
            </a:r>
            <a:r>
              <a:rPr lang="hr-HR" sz="1600" dirty="0" smtClean="0">
                <a:solidFill>
                  <a:srgbClr val="000000"/>
                </a:solidFill>
              </a:rPr>
              <a:t>was identical to increase from </a:t>
            </a:r>
            <a:r>
              <a:rPr lang="en-US" sz="1600" dirty="0" smtClean="0">
                <a:solidFill>
                  <a:srgbClr val="000000"/>
                </a:solidFill>
              </a:rPr>
              <a:t>2013.</a:t>
            </a:r>
            <a:r>
              <a:rPr lang="hr-HR" sz="1600" dirty="0" smtClean="0">
                <a:solidFill>
                  <a:srgbClr val="000000"/>
                </a:solidFill>
              </a:rPr>
              <a:t> na </a:t>
            </a:r>
            <a:r>
              <a:rPr lang="en-US" sz="1600" dirty="0" smtClean="0">
                <a:solidFill>
                  <a:srgbClr val="000000"/>
                </a:solidFill>
              </a:rPr>
              <a:t>2014</a:t>
            </a:r>
            <a:r>
              <a:rPr lang="en-US" sz="1600" dirty="0">
                <a:solidFill>
                  <a:srgbClr val="000000"/>
                </a:solidFill>
              </a:rPr>
              <a:t>. (52%)  </a:t>
            </a:r>
            <a:r>
              <a:rPr lang="en-US" sz="1600" dirty="0" smtClean="0">
                <a:solidFill>
                  <a:srgbClr val="000000"/>
                </a:solidFill>
              </a:rPr>
              <a:t>t</a:t>
            </a:r>
            <a:r>
              <a:rPr lang="hr-HR" sz="1600" dirty="0" smtClean="0">
                <a:solidFill>
                  <a:srgbClr val="000000"/>
                </a:solidFill>
              </a:rPr>
              <a:t>hen volume would be </a:t>
            </a:r>
            <a:r>
              <a:rPr lang="en-US" sz="1600" dirty="0" smtClean="0">
                <a:solidFill>
                  <a:srgbClr val="000000"/>
                </a:solidFill>
              </a:rPr>
              <a:t>169</a:t>
            </a:r>
            <a:r>
              <a:rPr lang="hr-HR" sz="1600" dirty="0" smtClean="0">
                <a:solidFill>
                  <a:srgbClr val="000000"/>
                </a:solidFill>
              </a:rPr>
              <a:t> instead of </a:t>
            </a:r>
            <a:r>
              <a:rPr lang="en-US" sz="1600" dirty="0" smtClean="0">
                <a:solidFill>
                  <a:srgbClr val="000000"/>
                </a:solidFill>
              </a:rPr>
              <a:t>27</a:t>
            </a:r>
            <a:r>
              <a:rPr lang="hr-HR" sz="1600" dirty="0" smtClean="0">
                <a:solidFill>
                  <a:srgbClr val="000000"/>
                </a:solidFill>
              </a:rPr>
              <a:t>7, so average length of stay  will be:  </a:t>
            </a:r>
            <a:r>
              <a:rPr lang="en-US" sz="1600" dirty="0" smtClean="0">
                <a:solidFill>
                  <a:srgbClr val="000000"/>
                </a:solidFill>
              </a:rPr>
              <a:t> </a:t>
            </a:r>
            <a:r>
              <a:rPr lang="hr-HR" sz="1600" dirty="0" smtClean="0">
                <a:solidFill>
                  <a:srgbClr val="000000"/>
                </a:solidFill>
              </a:rPr>
              <a:t> </a:t>
            </a:r>
            <a:endParaRPr lang="hr-HR" sz="1600" dirty="0">
              <a:solidFill>
                <a:srgbClr val="000000"/>
              </a:solidFill>
            </a:endParaRPr>
          </a:p>
          <a:p>
            <a:endParaRPr lang="hr-HR" sz="1600" dirty="0" smtClean="0">
              <a:solidFill>
                <a:srgbClr val="000000"/>
              </a:solidFill>
            </a:endParaRPr>
          </a:p>
          <a:p>
            <a:r>
              <a:rPr lang="hr-HR" sz="1600" dirty="0" smtClean="0">
                <a:solidFill>
                  <a:srgbClr val="000000"/>
                </a:solidFill>
              </a:rPr>
              <a:t>15 x </a:t>
            </a:r>
            <a:r>
              <a:rPr lang="hr-HR" sz="1600" dirty="0">
                <a:solidFill>
                  <a:srgbClr val="000000"/>
                </a:solidFill>
              </a:rPr>
              <a:t>(ALOS za I03A) </a:t>
            </a:r>
            <a:r>
              <a:rPr lang="hr-HR" sz="1600" dirty="0" smtClean="0">
                <a:solidFill>
                  <a:srgbClr val="000000"/>
                </a:solidFill>
              </a:rPr>
              <a:t>x 169 = 2535</a:t>
            </a:r>
            <a:endParaRPr lang="hr-HR" sz="1600" dirty="0">
              <a:solidFill>
                <a:srgbClr val="000000"/>
              </a:solidFill>
            </a:endParaRPr>
          </a:p>
          <a:p>
            <a:r>
              <a:rPr lang="hr-HR" sz="1600" dirty="0" smtClean="0">
                <a:solidFill>
                  <a:srgbClr val="000000"/>
                </a:solidFill>
              </a:rPr>
              <a:t>15 x (ALOS za I03A</a:t>
            </a:r>
            <a:r>
              <a:rPr lang="hr-HR" sz="1600" dirty="0">
                <a:solidFill>
                  <a:srgbClr val="000000"/>
                </a:solidFill>
              </a:rPr>
              <a:t>) </a:t>
            </a:r>
            <a:r>
              <a:rPr lang="en-US" sz="1600" dirty="0">
                <a:solidFill>
                  <a:srgbClr val="000000"/>
                </a:solidFill>
              </a:rPr>
              <a:t>x 27</a:t>
            </a:r>
            <a:r>
              <a:rPr lang="hr-HR" sz="1600" dirty="0">
                <a:solidFill>
                  <a:srgbClr val="000000"/>
                </a:solidFill>
              </a:rPr>
              <a:t>7</a:t>
            </a:r>
            <a:r>
              <a:rPr lang="en-US" sz="1600" dirty="0">
                <a:solidFill>
                  <a:srgbClr val="000000"/>
                </a:solidFill>
              </a:rPr>
              <a:t> = </a:t>
            </a:r>
            <a:r>
              <a:rPr lang="hr-HR" sz="1600" dirty="0" smtClean="0">
                <a:solidFill>
                  <a:srgbClr val="000000"/>
                </a:solidFill>
              </a:rPr>
              <a:t>4155 </a:t>
            </a:r>
          </a:p>
          <a:p>
            <a:endParaRPr lang="en-US" sz="1600" dirty="0">
              <a:solidFill>
                <a:srgbClr val="000000"/>
              </a:solidFill>
            </a:endParaRPr>
          </a:p>
          <a:p>
            <a:r>
              <a:rPr lang="hr-HR" sz="1600" dirty="0" smtClean="0">
                <a:solidFill>
                  <a:srgbClr val="000000"/>
                </a:solidFill>
              </a:rPr>
              <a:t>this represents (4155 - 2535) savings od ALOS of  </a:t>
            </a:r>
            <a:r>
              <a:rPr lang="hr-HR" sz="1600" b="1" dirty="0" smtClean="0">
                <a:solidFill>
                  <a:srgbClr val="000000"/>
                </a:solidFill>
              </a:rPr>
              <a:t>1620 </a:t>
            </a:r>
            <a:r>
              <a:rPr lang="hr-HR" sz="1600" dirty="0" smtClean="0">
                <a:solidFill>
                  <a:srgbClr val="000000"/>
                </a:solidFill>
              </a:rPr>
              <a:t>days = days that may become available for treatment of </a:t>
            </a:r>
            <a:r>
              <a:rPr lang="hr-HR" sz="1600" b="1" dirty="0" smtClean="0">
                <a:solidFill>
                  <a:srgbClr val="000000"/>
                </a:solidFill>
              </a:rPr>
              <a:t>162 </a:t>
            </a:r>
            <a:r>
              <a:rPr lang="hr-HR" sz="1600" dirty="0" smtClean="0">
                <a:solidFill>
                  <a:srgbClr val="000000"/>
                </a:solidFill>
              </a:rPr>
              <a:t>(1620/ALOS for I03C) </a:t>
            </a:r>
            <a:r>
              <a:rPr lang="hr-HR" sz="1600" b="1" dirty="0" smtClean="0">
                <a:solidFill>
                  <a:srgbClr val="000000"/>
                </a:solidFill>
              </a:rPr>
              <a:t>more patients </a:t>
            </a:r>
            <a:r>
              <a:rPr lang="hr-HR" sz="1600" dirty="0" smtClean="0">
                <a:solidFill>
                  <a:srgbClr val="000000"/>
                </a:solidFill>
              </a:rPr>
              <a:t>requiring primary arthroplasty – more potentially treated patients = reduction of waiting list +  opportunity for provider to increase their income from NHIF.   </a:t>
            </a:r>
          </a:p>
          <a:p>
            <a:endParaRPr lang="hr-HR" sz="1600" dirty="0" smtClean="0">
              <a:solidFill>
                <a:srgbClr val="000000"/>
              </a:solidFill>
            </a:endParaRPr>
          </a:p>
          <a:p>
            <a:r>
              <a:rPr lang="hr-HR" sz="1600" dirty="0" smtClean="0">
                <a:solidFill>
                  <a:srgbClr val="000000"/>
                </a:solidFill>
              </a:rPr>
              <a:t>2.783,00 </a:t>
            </a:r>
            <a:r>
              <a:rPr lang="hr-HR" sz="1600" dirty="0">
                <a:solidFill>
                  <a:srgbClr val="000000"/>
                </a:solidFill>
              </a:rPr>
              <a:t>€ </a:t>
            </a:r>
            <a:r>
              <a:rPr lang="en-US" sz="1600" dirty="0">
                <a:solidFill>
                  <a:srgbClr val="000000"/>
                </a:solidFill>
              </a:rPr>
              <a:t> </a:t>
            </a:r>
            <a:r>
              <a:rPr lang="hr-HR" sz="1600" dirty="0" smtClean="0">
                <a:solidFill>
                  <a:srgbClr val="000000"/>
                </a:solidFill>
              </a:rPr>
              <a:t>(price for  I03C) </a:t>
            </a:r>
            <a:r>
              <a:rPr lang="en-US" sz="1600" dirty="0">
                <a:solidFill>
                  <a:srgbClr val="000000"/>
                </a:solidFill>
              </a:rPr>
              <a:t>x </a:t>
            </a:r>
            <a:r>
              <a:rPr lang="hr-HR" sz="1600" dirty="0" smtClean="0">
                <a:solidFill>
                  <a:srgbClr val="000000"/>
                </a:solidFill>
              </a:rPr>
              <a:t>162  </a:t>
            </a:r>
            <a:r>
              <a:rPr lang="en-US" sz="1600" dirty="0" smtClean="0">
                <a:solidFill>
                  <a:srgbClr val="000000"/>
                </a:solidFill>
              </a:rPr>
              <a:t>= </a:t>
            </a:r>
            <a:r>
              <a:rPr lang="hr-HR" sz="1600" b="1" dirty="0" smtClean="0">
                <a:solidFill>
                  <a:srgbClr val="000000"/>
                </a:solidFill>
              </a:rPr>
              <a:t>450.846,00  €</a:t>
            </a:r>
            <a:endParaRPr lang="en-US" sz="1600" b="1" dirty="0">
              <a:solidFill>
                <a:srgbClr val="000000"/>
              </a:solidFill>
            </a:endParaRPr>
          </a:p>
          <a:p>
            <a:endParaRPr lang="hr-HR" sz="1600" dirty="0">
              <a:solidFill>
                <a:srgbClr val="000000"/>
              </a:solidFill>
            </a:endParaRPr>
          </a:p>
          <a:p>
            <a:r>
              <a:rPr lang="hr-HR" sz="1600" dirty="0" smtClean="0">
                <a:solidFill>
                  <a:srgbClr val="000000"/>
                </a:solidFill>
              </a:rPr>
              <a:t> </a:t>
            </a:r>
            <a:endParaRPr lang="en-US" sz="1600" dirty="0">
              <a:solidFill>
                <a:srgbClr val="000000"/>
              </a:solidFill>
            </a:endParaRPr>
          </a:p>
        </p:txBody>
      </p:sp>
      <p:sp>
        <p:nvSpPr>
          <p:cNvPr id="7" name="TextBox 6"/>
          <p:cNvSpPr txBox="1"/>
          <p:nvPr/>
        </p:nvSpPr>
        <p:spPr>
          <a:xfrm>
            <a:off x="393657" y="290828"/>
            <a:ext cx="8346306" cy="461665"/>
          </a:xfrm>
          <a:prstGeom prst="rect">
            <a:avLst/>
          </a:prstGeom>
          <a:noFill/>
        </p:spPr>
        <p:txBody>
          <a:bodyPr wrap="square" rtlCol="0">
            <a:spAutoFit/>
          </a:bodyPr>
          <a:lstStyle/>
          <a:p>
            <a:r>
              <a:rPr lang="hr-HR" sz="2400" b="1" dirty="0" smtClean="0">
                <a:solidFill>
                  <a:srgbClr val="002060"/>
                </a:solidFill>
              </a:rPr>
              <a:t>Costs assesment for provider – hip revision </a:t>
            </a:r>
          </a:p>
        </p:txBody>
      </p:sp>
    </p:spTree>
    <p:extLst>
      <p:ext uri="{BB962C8B-B14F-4D97-AF65-F5344CB8AC3E}">
        <p14:creationId xmlns:p14="http://schemas.microsoft.com/office/powerpoint/2010/main" val="32291246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29592" y="759019"/>
            <a:ext cx="7921003" cy="5447645"/>
          </a:xfrm>
          <a:prstGeom prst="rect">
            <a:avLst/>
          </a:prstGeom>
          <a:noFill/>
        </p:spPr>
        <p:txBody>
          <a:bodyPr wrap="square" rtlCol="0">
            <a:spAutoFit/>
          </a:bodyPr>
          <a:lstStyle/>
          <a:p>
            <a:r>
              <a:rPr lang="hr-HR" sz="2400" b="1" dirty="0" smtClean="0">
                <a:solidFill>
                  <a:srgbClr val="002060"/>
                </a:solidFill>
              </a:rPr>
              <a:t>We should not afford ourselves a luxury to do any public procurement in health care without thorough consideration on how goods and services procured may impact clinical outcomes and overal costs of care. </a:t>
            </a:r>
          </a:p>
          <a:p>
            <a:endParaRPr lang="hr-HR" sz="3600" b="1" dirty="0" smtClean="0">
              <a:solidFill>
                <a:srgbClr val="002060"/>
              </a:solidFill>
            </a:endParaRPr>
          </a:p>
          <a:p>
            <a:r>
              <a:rPr lang="hr-HR" sz="3600" b="1" dirty="0" smtClean="0">
                <a:solidFill>
                  <a:srgbClr val="002060"/>
                </a:solidFill>
              </a:rPr>
              <a:t>We should strive for VBM (value based procurement) process looking for BPQR  (best price quality ratio) = public procurement in health care on MEAT (most economically advantegous tender) criterion in bid selection  </a:t>
            </a:r>
            <a:endParaRPr lang="en-US" sz="3600" b="1" dirty="0">
              <a:solidFill>
                <a:srgbClr val="002060"/>
              </a:solidFill>
            </a:endParaRPr>
          </a:p>
        </p:txBody>
      </p:sp>
    </p:spTree>
    <p:extLst>
      <p:ext uri="{BB962C8B-B14F-4D97-AF65-F5344CB8AC3E}">
        <p14:creationId xmlns:p14="http://schemas.microsoft.com/office/powerpoint/2010/main" val="3071981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dirty="0" smtClean="0"/>
              <a:t>Thank you</a:t>
            </a:r>
            <a:endParaRPr lang="en-US" dirty="0"/>
          </a:p>
        </p:txBody>
      </p:sp>
      <p:sp>
        <p:nvSpPr>
          <p:cNvPr id="5" name="Subtitle 4"/>
          <p:cNvSpPr>
            <a:spLocks noGrp="1"/>
          </p:cNvSpPr>
          <p:nvPr>
            <p:ph type="subTitle" idx="1"/>
          </p:nvPr>
        </p:nvSpPr>
        <p:spPr/>
        <p:txBody>
          <a:bodyPr/>
          <a:lstStyle/>
          <a:p>
            <a:r>
              <a:rPr lang="hr-HR" dirty="0" smtClean="0">
                <a:solidFill>
                  <a:schemeClr val="tx1"/>
                </a:solidFill>
              </a:rPr>
              <a:t>Questions?</a:t>
            </a:r>
            <a:endParaRPr lang="en-US" dirty="0">
              <a:solidFill>
                <a:schemeClr val="tx1"/>
              </a:solidFill>
            </a:endParaRPr>
          </a:p>
        </p:txBody>
      </p:sp>
    </p:spTree>
    <p:extLst>
      <p:ext uri="{BB962C8B-B14F-4D97-AF65-F5344CB8AC3E}">
        <p14:creationId xmlns:p14="http://schemas.microsoft.com/office/powerpoint/2010/main" val="759854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14784" y="908720"/>
            <a:ext cx="7718985" cy="5016758"/>
          </a:xfrm>
          <a:prstGeom prst="rect">
            <a:avLst/>
          </a:prstGeom>
          <a:noFill/>
        </p:spPr>
        <p:txBody>
          <a:bodyPr wrap="square" rtlCol="0">
            <a:spAutoFit/>
          </a:bodyPr>
          <a:lstStyle/>
          <a:p>
            <a:r>
              <a:rPr lang="hr-HR" sz="3200" b="1" dirty="0" smtClean="0">
                <a:solidFill>
                  <a:srgbClr val="002060"/>
                </a:solidFill>
              </a:rPr>
              <a:t>Primary arthoplasty </a:t>
            </a:r>
            <a:r>
              <a:rPr lang="hr-HR" sz="2000" b="1" dirty="0" smtClean="0">
                <a:solidFill>
                  <a:srgbClr val="002060"/>
                </a:solidFill>
              </a:rPr>
              <a:t>= patient gets implant for the first time i.e. damaged part of bone/joint is replaced by metallic implant, considered fairly routine procedure with low riske for patient (complications and death rate), success depends on patient condition (age, helath status), surgeon (skill, expirience) and implant (type, design, survivorship data)  </a:t>
            </a:r>
          </a:p>
          <a:p>
            <a:endParaRPr lang="hr-HR" sz="2000" b="1" dirty="0" smtClean="0">
              <a:solidFill>
                <a:srgbClr val="002060"/>
              </a:solidFill>
            </a:endParaRPr>
          </a:p>
          <a:p>
            <a:endParaRPr lang="hr-HR" sz="2000" b="1" dirty="0" smtClean="0">
              <a:solidFill>
                <a:srgbClr val="002060"/>
              </a:solidFill>
            </a:endParaRPr>
          </a:p>
          <a:p>
            <a:endParaRPr lang="hr-HR" sz="2000" b="1" dirty="0">
              <a:solidFill>
                <a:srgbClr val="002060"/>
              </a:solidFill>
            </a:endParaRPr>
          </a:p>
          <a:p>
            <a:endParaRPr lang="hr-HR" sz="2000" b="1" dirty="0">
              <a:solidFill>
                <a:srgbClr val="002060"/>
              </a:solidFill>
            </a:endParaRPr>
          </a:p>
          <a:p>
            <a:r>
              <a:rPr lang="hr-HR" sz="2800" b="1" dirty="0" smtClean="0">
                <a:solidFill>
                  <a:srgbClr val="002060"/>
                </a:solidFill>
              </a:rPr>
              <a:t>Revisional arthroplasty</a:t>
            </a:r>
            <a:r>
              <a:rPr lang="hr-HR" sz="2000" b="1" dirty="0" smtClean="0">
                <a:solidFill>
                  <a:srgbClr val="002060"/>
                </a:solidFill>
              </a:rPr>
              <a:t> = implant primarily implanted failed in function (get loosened, infected, displaced) so it must be taken out and replaced by new implant, compared to primary arthroplasty it bears higher risk for patient and is asciated with much bigger costs of treatment (implant, OR time, longer stay in hospital etc.). </a:t>
            </a:r>
            <a:endParaRPr lang="en-US" sz="2000" b="1" dirty="0">
              <a:solidFill>
                <a:srgbClr val="002060"/>
              </a:solidFill>
            </a:endParaRPr>
          </a:p>
        </p:txBody>
      </p:sp>
    </p:spTree>
    <p:extLst>
      <p:ext uri="{BB962C8B-B14F-4D97-AF65-F5344CB8AC3E}">
        <p14:creationId xmlns:p14="http://schemas.microsoft.com/office/powerpoint/2010/main" val="2982240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3927149480"/>
              </p:ext>
            </p:extLst>
          </p:nvPr>
        </p:nvGraphicFramePr>
        <p:xfrm>
          <a:off x="461076" y="1718264"/>
          <a:ext cx="8023705" cy="3183345"/>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297712" y="5932968"/>
            <a:ext cx="4582632" cy="369332"/>
          </a:xfrm>
          <a:prstGeom prst="rect">
            <a:avLst/>
          </a:prstGeom>
          <a:noFill/>
        </p:spPr>
        <p:txBody>
          <a:bodyPr wrap="square" rtlCol="0">
            <a:spAutoFit/>
          </a:bodyPr>
          <a:lstStyle/>
          <a:p>
            <a:r>
              <a:rPr lang="hr-HR" dirty="0" smtClean="0">
                <a:solidFill>
                  <a:srgbClr val="002060"/>
                </a:solidFill>
              </a:rPr>
              <a:t>Total, all providers paid by NHIF, Croatia</a:t>
            </a:r>
            <a:endParaRPr lang="en-US" dirty="0">
              <a:solidFill>
                <a:srgbClr val="002060"/>
              </a:solidFill>
            </a:endParaRPr>
          </a:p>
        </p:txBody>
      </p:sp>
      <p:sp>
        <p:nvSpPr>
          <p:cNvPr id="5" name="TextBox 4"/>
          <p:cNvSpPr txBox="1"/>
          <p:nvPr/>
        </p:nvSpPr>
        <p:spPr>
          <a:xfrm>
            <a:off x="6081824" y="2328530"/>
            <a:ext cx="1084521" cy="369332"/>
          </a:xfrm>
          <a:prstGeom prst="rect">
            <a:avLst/>
          </a:prstGeom>
          <a:noFill/>
        </p:spPr>
        <p:txBody>
          <a:bodyPr wrap="square" rtlCol="0">
            <a:spAutoFit/>
          </a:bodyPr>
          <a:lstStyle/>
          <a:p>
            <a:r>
              <a:rPr lang="hr-HR" dirty="0" smtClean="0">
                <a:solidFill>
                  <a:srgbClr val="000000"/>
                </a:solidFill>
              </a:rPr>
              <a:t>250%</a:t>
            </a:r>
            <a:endParaRPr lang="en-US" dirty="0">
              <a:solidFill>
                <a:srgbClr val="000000"/>
              </a:solidFill>
            </a:endParaRPr>
          </a:p>
        </p:txBody>
      </p:sp>
      <p:sp>
        <p:nvSpPr>
          <p:cNvPr id="6" name="Title 5"/>
          <p:cNvSpPr>
            <a:spLocks noGrp="1"/>
          </p:cNvSpPr>
          <p:nvPr>
            <p:ph type="title"/>
          </p:nvPr>
        </p:nvSpPr>
        <p:spPr/>
        <p:txBody>
          <a:bodyPr>
            <a:normAutofit/>
          </a:bodyPr>
          <a:lstStyle/>
          <a:p>
            <a:r>
              <a:rPr lang="hr-HR" sz="3200" dirty="0" smtClean="0">
                <a:solidFill>
                  <a:srgbClr val="002060"/>
                </a:solidFill>
              </a:rPr>
              <a:t>I03A – revisional hip arthroplasty with CC (complications/comorbidities) </a:t>
            </a:r>
            <a:endParaRPr lang="en-US" sz="3200" dirty="0">
              <a:solidFill>
                <a:srgbClr val="002060"/>
              </a:solidFill>
            </a:endParaRPr>
          </a:p>
        </p:txBody>
      </p:sp>
    </p:spTree>
    <p:extLst>
      <p:ext uri="{BB962C8B-B14F-4D97-AF65-F5344CB8AC3E}">
        <p14:creationId xmlns:p14="http://schemas.microsoft.com/office/powerpoint/2010/main" val="1276639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normAutofit/>
          </a:bodyPr>
          <a:lstStyle/>
          <a:p>
            <a:r>
              <a:rPr lang="en-US" sz="3200" dirty="0">
                <a:solidFill>
                  <a:srgbClr val="000000"/>
                </a:solidFill>
              </a:rPr>
              <a:t>I03B</a:t>
            </a:r>
            <a:r>
              <a:rPr lang="hr-HR" sz="3200" dirty="0">
                <a:solidFill>
                  <a:srgbClr val="000000"/>
                </a:solidFill>
              </a:rPr>
              <a:t> – </a:t>
            </a:r>
            <a:r>
              <a:rPr lang="hr-HR" sz="3200" dirty="0" smtClean="0">
                <a:solidFill>
                  <a:srgbClr val="000000"/>
                </a:solidFill>
              </a:rPr>
              <a:t>revisional hip artroplasty w/out CC or hip arthroplasty with CC </a:t>
            </a:r>
            <a:endParaRPr lang="sl-SI" sz="3200" dirty="0"/>
          </a:p>
        </p:txBody>
      </p:sp>
      <p:graphicFrame>
        <p:nvGraphicFramePr>
          <p:cNvPr id="5" name="Chart 4"/>
          <p:cNvGraphicFramePr>
            <a:graphicFrameLocks/>
          </p:cNvGraphicFramePr>
          <p:nvPr>
            <p:extLst>
              <p:ext uri="{D42A27DB-BD31-4B8C-83A1-F6EECF244321}">
                <p14:modId xmlns:p14="http://schemas.microsoft.com/office/powerpoint/2010/main" val="898673679"/>
              </p:ext>
            </p:extLst>
          </p:nvPr>
        </p:nvGraphicFramePr>
        <p:xfrm>
          <a:off x="746382" y="1927593"/>
          <a:ext cx="7791562" cy="328236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5964865" y="2455016"/>
            <a:ext cx="946298" cy="369332"/>
          </a:xfrm>
          <a:prstGeom prst="rect">
            <a:avLst/>
          </a:prstGeom>
          <a:noFill/>
        </p:spPr>
        <p:txBody>
          <a:bodyPr wrap="square" rtlCol="0">
            <a:spAutoFit/>
          </a:bodyPr>
          <a:lstStyle/>
          <a:p>
            <a:r>
              <a:rPr lang="hr-HR" dirty="0" smtClean="0">
                <a:solidFill>
                  <a:srgbClr val="000000"/>
                </a:solidFill>
              </a:rPr>
              <a:t>140%</a:t>
            </a:r>
            <a:endParaRPr lang="en-US" dirty="0">
              <a:solidFill>
                <a:srgbClr val="000000"/>
              </a:solidFill>
            </a:endParaRPr>
          </a:p>
        </p:txBody>
      </p:sp>
      <p:sp>
        <p:nvSpPr>
          <p:cNvPr id="6" name="TextBox 5"/>
          <p:cNvSpPr txBox="1"/>
          <p:nvPr/>
        </p:nvSpPr>
        <p:spPr>
          <a:xfrm>
            <a:off x="297712" y="6124354"/>
            <a:ext cx="4582632" cy="369332"/>
          </a:xfrm>
          <a:prstGeom prst="rect">
            <a:avLst/>
          </a:prstGeom>
          <a:noFill/>
        </p:spPr>
        <p:txBody>
          <a:bodyPr wrap="square" rtlCol="0">
            <a:spAutoFit/>
          </a:bodyPr>
          <a:lstStyle/>
          <a:p>
            <a:r>
              <a:rPr lang="hr-HR" dirty="0" smtClean="0">
                <a:solidFill>
                  <a:srgbClr val="002060"/>
                </a:solidFill>
              </a:rPr>
              <a:t>Total, all providers paid by NHIF, Croatia</a:t>
            </a:r>
            <a:endParaRPr lang="en-US" dirty="0">
              <a:solidFill>
                <a:srgbClr val="002060"/>
              </a:solidFill>
            </a:endParaRPr>
          </a:p>
        </p:txBody>
      </p:sp>
    </p:spTree>
    <p:extLst>
      <p:ext uri="{BB962C8B-B14F-4D97-AF65-F5344CB8AC3E}">
        <p14:creationId xmlns:p14="http://schemas.microsoft.com/office/powerpoint/2010/main" val="742466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normAutofit/>
          </a:bodyPr>
          <a:lstStyle/>
          <a:p>
            <a:r>
              <a:rPr lang="en-US" sz="3200" dirty="0">
                <a:solidFill>
                  <a:srgbClr val="000000"/>
                </a:solidFill>
              </a:rPr>
              <a:t>I03C</a:t>
            </a:r>
            <a:r>
              <a:rPr lang="hr-HR" sz="3200" dirty="0">
                <a:solidFill>
                  <a:srgbClr val="000000"/>
                </a:solidFill>
              </a:rPr>
              <a:t> </a:t>
            </a:r>
            <a:r>
              <a:rPr lang="hr-HR" sz="3200" dirty="0" smtClean="0">
                <a:solidFill>
                  <a:srgbClr val="000000"/>
                </a:solidFill>
              </a:rPr>
              <a:t>– hip arthroplasty w/out CC </a:t>
            </a:r>
            <a:endParaRPr lang="sl-SI" sz="3200" dirty="0"/>
          </a:p>
        </p:txBody>
      </p:sp>
      <p:graphicFrame>
        <p:nvGraphicFramePr>
          <p:cNvPr id="4" name="Chart 3"/>
          <p:cNvGraphicFramePr>
            <a:graphicFrameLocks/>
          </p:cNvGraphicFramePr>
          <p:nvPr>
            <p:extLst>
              <p:ext uri="{D42A27DB-BD31-4B8C-83A1-F6EECF244321}">
                <p14:modId xmlns:p14="http://schemas.microsoft.com/office/powerpoint/2010/main" val="1788860192"/>
              </p:ext>
            </p:extLst>
          </p:nvPr>
        </p:nvGraphicFramePr>
        <p:xfrm>
          <a:off x="643878" y="1785493"/>
          <a:ext cx="8202409" cy="3871027"/>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6751674" y="2286002"/>
            <a:ext cx="776177" cy="369332"/>
          </a:xfrm>
          <a:prstGeom prst="rect">
            <a:avLst/>
          </a:prstGeom>
          <a:noFill/>
        </p:spPr>
        <p:txBody>
          <a:bodyPr wrap="square" rtlCol="0">
            <a:spAutoFit/>
          </a:bodyPr>
          <a:lstStyle/>
          <a:p>
            <a:r>
              <a:rPr lang="hr-HR" dirty="0" smtClean="0">
                <a:solidFill>
                  <a:srgbClr val="000000"/>
                </a:solidFill>
              </a:rPr>
              <a:t>-1%</a:t>
            </a:r>
            <a:endParaRPr lang="en-US" dirty="0">
              <a:solidFill>
                <a:srgbClr val="000000"/>
              </a:solidFill>
            </a:endParaRPr>
          </a:p>
        </p:txBody>
      </p:sp>
      <p:sp>
        <p:nvSpPr>
          <p:cNvPr id="6" name="TextBox 5"/>
          <p:cNvSpPr txBox="1"/>
          <p:nvPr/>
        </p:nvSpPr>
        <p:spPr>
          <a:xfrm>
            <a:off x="297712" y="6124354"/>
            <a:ext cx="4582632" cy="369332"/>
          </a:xfrm>
          <a:prstGeom prst="rect">
            <a:avLst/>
          </a:prstGeom>
          <a:noFill/>
        </p:spPr>
        <p:txBody>
          <a:bodyPr wrap="square" rtlCol="0">
            <a:spAutoFit/>
          </a:bodyPr>
          <a:lstStyle/>
          <a:p>
            <a:r>
              <a:rPr lang="hr-HR" dirty="0" smtClean="0">
                <a:solidFill>
                  <a:srgbClr val="002060"/>
                </a:solidFill>
              </a:rPr>
              <a:t>Total, all providers paid by NHIF, Croatia</a:t>
            </a:r>
            <a:endParaRPr lang="en-US" dirty="0">
              <a:solidFill>
                <a:srgbClr val="002060"/>
              </a:solidFill>
            </a:endParaRPr>
          </a:p>
        </p:txBody>
      </p:sp>
    </p:spTree>
    <p:extLst>
      <p:ext uri="{BB962C8B-B14F-4D97-AF65-F5344CB8AC3E}">
        <p14:creationId xmlns:p14="http://schemas.microsoft.com/office/powerpoint/2010/main" val="25777331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7954" y="620602"/>
            <a:ext cx="7772400" cy="1470025"/>
          </a:xfrm>
        </p:spPr>
        <p:txBody>
          <a:bodyPr>
            <a:normAutofit/>
          </a:bodyPr>
          <a:lstStyle/>
          <a:p>
            <a:r>
              <a:rPr lang="hr-HR" dirty="0" smtClean="0">
                <a:solidFill>
                  <a:srgbClr val="002060"/>
                </a:solidFill>
              </a:rPr>
              <a:t>summary - 2015. vs. 2014. DRG volume dynamics</a:t>
            </a:r>
            <a:endParaRPr lang="en-US" dirty="0">
              <a:solidFill>
                <a:srgbClr val="002060"/>
              </a:solidFill>
            </a:endParaRPr>
          </a:p>
        </p:txBody>
      </p:sp>
      <p:sp>
        <p:nvSpPr>
          <p:cNvPr id="3" name="Subtitle 2"/>
          <p:cNvSpPr>
            <a:spLocks noGrp="1"/>
          </p:cNvSpPr>
          <p:nvPr>
            <p:ph type="subTitle" idx="1"/>
          </p:nvPr>
        </p:nvSpPr>
        <p:spPr>
          <a:xfrm>
            <a:off x="499729" y="2365743"/>
            <a:ext cx="8325293" cy="1876647"/>
          </a:xfrm>
        </p:spPr>
        <p:txBody>
          <a:bodyPr>
            <a:normAutofit fontScale="85000" lnSpcReduction="10000"/>
          </a:bodyPr>
          <a:lstStyle/>
          <a:p>
            <a:pPr marL="342900" indent="-342900" algn="l">
              <a:buFontTx/>
              <a:buChar char="-"/>
            </a:pPr>
            <a:r>
              <a:rPr lang="hr-HR" dirty="0" smtClean="0">
                <a:solidFill>
                  <a:srgbClr val="002060"/>
                </a:solidFill>
              </a:rPr>
              <a:t>primary hip arthroplasties w/out CC (I03C) grew at -1% </a:t>
            </a:r>
          </a:p>
          <a:p>
            <a:pPr marL="342900" indent="-342900" algn="l">
              <a:buFontTx/>
              <a:buChar char="-"/>
            </a:pPr>
            <a:r>
              <a:rPr lang="hr-HR" dirty="0" smtClean="0">
                <a:solidFill>
                  <a:srgbClr val="002060"/>
                </a:solidFill>
              </a:rPr>
              <a:t>primary hip arthroplasties with CC (I03B) grew at 140%</a:t>
            </a:r>
          </a:p>
          <a:p>
            <a:pPr marL="342900" indent="-342900" algn="l">
              <a:buFontTx/>
              <a:buChar char="-"/>
            </a:pPr>
            <a:r>
              <a:rPr lang="hr-HR" dirty="0" smtClean="0">
                <a:solidFill>
                  <a:srgbClr val="002060"/>
                </a:solidFill>
              </a:rPr>
              <a:t>revisional artroplasties w/out CC (I03B) grew at 140%</a:t>
            </a:r>
          </a:p>
          <a:p>
            <a:pPr marL="342900" indent="-342900" algn="l">
              <a:buFontTx/>
              <a:buChar char="-"/>
            </a:pPr>
            <a:r>
              <a:rPr lang="hr-HR" dirty="0" smtClean="0">
                <a:solidFill>
                  <a:srgbClr val="002060"/>
                </a:solidFill>
              </a:rPr>
              <a:t>revisional arthroplasties with CC (I03A) grew at 250%</a:t>
            </a:r>
            <a:endParaRPr lang="en-US" dirty="0">
              <a:solidFill>
                <a:srgbClr val="002060"/>
              </a:solidFill>
            </a:endParaRPr>
          </a:p>
        </p:txBody>
      </p:sp>
      <p:sp>
        <p:nvSpPr>
          <p:cNvPr id="4" name="TextBox 3"/>
          <p:cNvSpPr txBox="1"/>
          <p:nvPr/>
        </p:nvSpPr>
        <p:spPr>
          <a:xfrm>
            <a:off x="595423" y="4890976"/>
            <a:ext cx="7761768" cy="923330"/>
          </a:xfrm>
          <a:prstGeom prst="rect">
            <a:avLst/>
          </a:prstGeom>
          <a:noFill/>
        </p:spPr>
        <p:txBody>
          <a:bodyPr wrap="square" rtlCol="0">
            <a:spAutoFit/>
          </a:bodyPr>
          <a:lstStyle/>
          <a:p>
            <a:r>
              <a:rPr lang="hr-HR" dirty="0" smtClean="0">
                <a:solidFill>
                  <a:srgbClr val="002060"/>
                </a:solidFill>
              </a:rPr>
              <a:t>Results of National tender for hip/knee implants prepared on LP (lowest price) criteria w/out  fulfillement of implant survivorship  requirements ended in in Q4 2013. </a:t>
            </a:r>
            <a:endParaRPr lang="en-US" dirty="0">
              <a:solidFill>
                <a:srgbClr val="002060"/>
              </a:solidFill>
            </a:endParaRPr>
          </a:p>
        </p:txBody>
      </p:sp>
    </p:spTree>
    <p:extLst>
      <p:ext uri="{BB962C8B-B14F-4D97-AF65-F5344CB8AC3E}">
        <p14:creationId xmlns:p14="http://schemas.microsoft.com/office/powerpoint/2010/main" val="4698057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noAutofit/>
          </a:bodyPr>
          <a:lstStyle/>
          <a:p>
            <a:r>
              <a:rPr lang="sl-SI" sz="3200" dirty="0" smtClean="0">
                <a:solidFill>
                  <a:srgbClr val="002060"/>
                </a:solidFill>
              </a:rPr>
              <a:t>ACHI codes volume as indicator of clinical outcomes – 49324-00, revison of total hip arthroplasty </a:t>
            </a:r>
            <a:endParaRPr lang="sl-SI" sz="3200" dirty="0">
              <a:solidFill>
                <a:srgbClr val="002060"/>
              </a:solidFill>
            </a:endParaRPr>
          </a:p>
        </p:txBody>
      </p:sp>
      <p:graphicFrame>
        <p:nvGraphicFramePr>
          <p:cNvPr id="4" name="Chart 3"/>
          <p:cNvGraphicFramePr>
            <a:graphicFrameLocks/>
          </p:cNvGraphicFramePr>
          <p:nvPr>
            <p:extLst>
              <p:ext uri="{D42A27DB-BD31-4B8C-83A1-F6EECF244321}">
                <p14:modId xmlns:p14="http://schemas.microsoft.com/office/powerpoint/2010/main" val="3331901556"/>
              </p:ext>
            </p:extLst>
          </p:nvPr>
        </p:nvGraphicFramePr>
        <p:xfrm>
          <a:off x="530687" y="1929366"/>
          <a:ext cx="7220448" cy="3099834"/>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5486399" y="2148372"/>
            <a:ext cx="786810" cy="369332"/>
          </a:xfrm>
          <a:prstGeom prst="rect">
            <a:avLst/>
          </a:prstGeom>
          <a:noFill/>
        </p:spPr>
        <p:txBody>
          <a:bodyPr wrap="square" rtlCol="0">
            <a:spAutoFit/>
          </a:bodyPr>
          <a:lstStyle/>
          <a:p>
            <a:r>
              <a:rPr lang="hr-HR" dirty="0" smtClean="0">
                <a:solidFill>
                  <a:srgbClr val="000000"/>
                </a:solidFill>
              </a:rPr>
              <a:t>33%</a:t>
            </a:r>
            <a:endParaRPr lang="en-US" dirty="0">
              <a:solidFill>
                <a:srgbClr val="000000"/>
              </a:solidFill>
            </a:endParaRPr>
          </a:p>
        </p:txBody>
      </p:sp>
      <p:sp>
        <p:nvSpPr>
          <p:cNvPr id="8" name="TextBox 7"/>
          <p:cNvSpPr txBox="1"/>
          <p:nvPr/>
        </p:nvSpPr>
        <p:spPr>
          <a:xfrm>
            <a:off x="251520" y="1566362"/>
            <a:ext cx="3242931" cy="338554"/>
          </a:xfrm>
          <a:prstGeom prst="rect">
            <a:avLst/>
          </a:prstGeom>
          <a:noFill/>
        </p:spPr>
        <p:txBody>
          <a:bodyPr wrap="square" rtlCol="0">
            <a:spAutoFit/>
          </a:bodyPr>
          <a:lstStyle/>
          <a:p>
            <a:r>
              <a:rPr lang="hr-HR" sz="1600" dirty="0" smtClean="0">
                <a:solidFill>
                  <a:srgbClr val="002060"/>
                </a:solidFill>
              </a:rPr>
              <a:t>coded in DRG codes I03A or I03B</a:t>
            </a:r>
            <a:endParaRPr lang="en-US" sz="1600" dirty="0">
              <a:solidFill>
                <a:srgbClr val="002060"/>
              </a:solidFill>
            </a:endParaRPr>
          </a:p>
        </p:txBody>
      </p:sp>
      <p:sp>
        <p:nvSpPr>
          <p:cNvPr id="7" name="TextBox 6"/>
          <p:cNvSpPr txBox="1"/>
          <p:nvPr/>
        </p:nvSpPr>
        <p:spPr>
          <a:xfrm>
            <a:off x="297712" y="5932968"/>
            <a:ext cx="4582632" cy="369332"/>
          </a:xfrm>
          <a:prstGeom prst="rect">
            <a:avLst/>
          </a:prstGeom>
          <a:noFill/>
        </p:spPr>
        <p:txBody>
          <a:bodyPr wrap="square" rtlCol="0">
            <a:spAutoFit/>
          </a:bodyPr>
          <a:lstStyle/>
          <a:p>
            <a:r>
              <a:rPr lang="hr-HR" dirty="0" smtClean="0">
                <a:solidFill>
                  <a:srgbClr val="002060"/>
                </a:solidFill>
              </a:rPr>
              <a:t>Total, all providers paid by NHIF, Croatia</a:t>
            </a:r>
            <a:endParaRPr lang="en-US" dirty="0">
              <a:solidFill>
                <a:srgbClr val="002060"/>
              </a:solidFill>
            </a:endParaRPr>
          </a:p>
        </p:txBody>
      </p:sp>
    </p:spTree>
    <p:extLst>
      <p:ext uri="{BB962C8B-B14F-4D97-AF65-F5344CB8AC3E}">
        <p14:creationId xmlns:p14="http://schemas.microsoft.com/office/powerpoint/2010/main" val="3574704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2987893286"/>
              </p:ext>
            </p:extLst>
          </p:nvPr>
        </p:nvGraphicFramePr>
        <p:xfrm>
          <a:off x="571777" y="1774640"/>
          <a:ext cx="8178818" cy="3722393"/>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6400799" y="2320705"/>
            <a:ext cx="754913" cy="369332"/>
          </a:xfrm>
          <a:prstGeom prst="rect">
            <a:avLst/>
          </a:prstGeom>
          <a:noFill/>
        </p:spPr>
        <p:txBody>
          <a:bodyPr wrap="square" rtlCol="0">
            <a:spAutoFit/>
          </a:bodyPr>
          <a:lstStyle/>
          <a:p>
            <a:r>
              <a:rPr lang="hr-HR" dirty="0" smtClean="0">
                <a:solidFill>
                  <a:srgbClr val="000000"/>
                </a:solidFill>
              </a:rPr>
              <a:t>17 %</a:t>
            </a:r>
            <a:endParaRPr lang="en-US" dirty="0">
              <a:solidFill>
                <a:srgbClr val="000000"/>
              </a:solidFill>
            </a:endParaRPr>
          </a:p>
        </p:txBody>
      </p:sp>
      <p:sp>
        <p:nvSpPr>
          <p:cNvPr id="7" name="TextBox 6"/>
          <p:cNvSpPr txBox="1"/>
          <p:nvPr/>
        </p:nvSpPr>
        <p:spPr>
          <a:xfrm>
            <a:off x="5868144" y="1257743"/>
            <a:ext cx="3115339" cy="307777"/>
          </a:xfrm>
          <a:prstGeom prst="rect">
            <a:avLst/>
          </a:prstGeom>
          <a:noFill/>
        </p:spPr>
        <p:txBody>
          <a:bodyPr wrap="square" rtlCol="0">
            <a:spAutoFit/>
          </a:bodyPr>
          <a:lstStyle/>
          <a:p>
            <a:r>
              <a:rPr lang="hr-HR" sz="1400" dirty="0" smtClean="0">
                <a:solidFill>
                  <a:srgbClr val="002060"/>
                </a:solidFill>
              </a:rPr>
              <a:t>Coded in DRG codes I03B or  I03C</a:t>
            </a:r>
            <a:endParaRPr lang="en-US" sz="1400" dirty="0">
              <a:solidFill>
                <a:srgbClr val="002060"/>
              </a:solidFill>
            </a:endParaRPr>
          </a:p>
        </p:txBody>
      </p:sp>
      <p:sp>
        <p:nvSpPr>
          <p:cNvPr id="8" name="Naslov 2"/>
          <p:cNvSpPr txBox="1">
            <a:spLocks/>
          </p:cNvSpPr>
          <p:nvPr/>
        </p:nvSpPr>
        <p:spPr>
          <a:xfrm>
            <a:off x="781050" y="255801"/>
            <a:ext cx="78867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400" kern="1200">
                <a:solidFill>
                  <a:schemeClr val="tx2"/>
                </a:solidFill>
                <a:latin typeface="Arial" panose="020B0604020202020204" pitchFamily="34" charset="0"/>
                <a:ea typeface="+mj-ea"/>
                <a:cs typeface="Arial" panose="020B0604020202020204" pitchFamily="34" charset="0"/>
              </a:defRPr>
            </a:lvl1pPr>
          </a:lstStyle>
          <a:p>
            <a:r>
              <a:rPr lang="sl-SI" sz="3200" dirty="0" smtClean="0">
                <a:solidFill>
                  <a:srgbClr val="002060"/>
                </a:solidFill>
                <a:latin typeface="+mn-lt"/>
              </a:rPr>
              <a:t>ACHI codes volume as indicator of clinical outcomes – 49318-00, unilateral total hip arthroplasty </a:t>
            </a:r>
            <a:endParaRPr lang="sl-SI" sz="3200" dirty="0">
              <a:solidFill>
                <a:srgbClr val="002060"/>
              </a:solidFill>
              <a:latin typeface="+mn-lt"/>
            </a:endParaRPr>
          </a:p>
        </p:txBody>
      </p:sp>
      <p:sp>
        <p:nvSpPr>
          <p:cNvPr id="9" name="TextBox 8"/>
          <p:cNvSpPr txBox="1"/>
          <p:nvPr/>
        </p:nvSpPr>
        <p:spPr>
          <a:xfrm>
            <a:off x="297712" y="6015220"/>
            <a:ext cx="4582632" cy="369332"/>
          </a:xfrm>
          <a:prstGeom prst="rect">
            <a:avLst/>
          </a:prstGeom>
          <a:noFill/>
        </p:spPr>
        <p:txBody>
          <a:bodyPr wrap="square" rtlCol="0">
            <a:spAutoFit/>
          </a:bodyPr>
          <a:lstStyle/>
          <a:p>
            <a:r>
              <a:rPr lang="hr-HR" dirty="0" smtClean="0">
                <a:solidFill>
                  <a:srgbClr val="002060"/>
                </a:solidFill>
              </a:rPr>
              <a:t>Total, all providers paid by NHIF, Croatia</a:t>
            </a:r>
            <a:endParaRPr lang="en-US" dirty="0">
              <a:solidFill>
                <a:srgbClr val="002060"/>
              </a:solidFill>
            </a:endParaRPr>
          </a:p>
        </p:txBody>
      </p:sp>
    </p:spTree>
    <p:extLst>
      <p:ext uri="{BB962C8B-B14F-4D97-AF65-F5344CB8AC3E}">
        <p14:creationId xmlns:p14="http://schemas.microsoft.com/office/powerpoint/2010/main" val="33162160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385758259"/>
              </p:ext>
            </p:extLst>
          </p:nvPr>
        </p:nvGraphicFramePr>
        <p:xfrm>
          <a:off x="425634" y="1893814"/>
          <a:ext cx="7495622" cy="3326772"/>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5539563" y="2856246"/>
            <a:ext cx="606056" cy="369332"/>
          </a:xfrm>
          <a:prstGeom prst="rect">
            <a:avLst/>
          </a:prstGeom>
          <a:noFill/>
        </p:spPr>
        <p:txBody>
          <a:bodyPr wrap="square" rtlCol="0">
            <a:spAutoFit/>
          </a:bodyPr>
          <a:lstStyle/>
          <a:p>
            <a:r>
              <a:rPr lang="hr-HR" dirty="0" smtClean="0">
                <a:solidFill>
                  <a:srgbClr val="000000"/>
                </a:solidFill>
              </a:rPr>
              <a:t>97%</a:t>
            </a:r>
            <a:endParaRPr lang="en-US" dirty="0">
              <a:solidFill>
                <a:srgbClr val="000000"/>
              </a:solidFill>
            </a:endParaRPr>
          </a:p>
        </p:txBody>
      </p:sp>
      <p:sp>
        <p:nvSpPr>
          <p:cNvPr id="6" name="TextBox 5"/>
          <p:cNvSpPr txBox="1"/>
          <p:nvPr/>
        </p:nvSpPr>
        <p:spPr>
          <a:xfrm>
            <a:off x="6300192" y="1344551"/>
            <a:ext cx="2062716" cy="307777"/>
          </a:xfrm>
          <a:prstGeom prst="rect">
            <a:avLst/>
          </a:prstGeom>
          <a:noFill/>
        </p:spPr>
        <p:txBody>
          <a:bodyPr wrap="square" rtlCol="0">
            <a:spAutoFit/>
          </a:bodyPr>
          <a:lstStyle/>
          <a:p>
            <a:r>
              <a:rPr lang="hr-HR" sz="1400" dirty="0" smtClean="0">
                <a:solidFill>
                  <a:srgbClr val="002060"/>
                </a:solidFill>
              </a:rPr>
              <a:t>Coded in DRG code I04Z</a:t>
            </a:r>
            <a:endParaRPr lang="en-US" sz="1400" dirty="0">
              <a:solidFill>
                <a:srgbClr val="002060"/>
              </a:solidFill>
            </a:endParaRPr>
          </a:p>
        </p:txBody>
      </p:sp>
      <p:sp>
        <p:nvSpPr>
          <p:cNvPr id="8" name="Naslov 2"/>
          <p:cNvSpPr txBox="1">
            <a:spLocks/>
          </p:cNvSpPr>
          <p:nvPr/>
        </p:nvSpPr>
        <p:spPr>
          <a:xfrm>
            <a:off x="727887" y="308169"/>
            <a:ext cx="78867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400" kern="1200">
                <a:solidFill>
                  <a:schemeClr val="tx2"/>
                </a:solidFill>
                <a:latin typeface="Arial" panose="020B0604020202020204" pitchFamily="34" charset="0"/>
                <a:ea typeface="+mj-ea"/>
                <a:cs typeface="Arial" panose="020B0604020202020204" pitchFamily="34" charset="0"/>
              </a:defRPr>
            </a:lvl1pPr>
          </a:lstStyle>
          <a:p>
            <a:r>
              <a:rPr lang="sl-SI" sz="3200" dirty="0" smtClean="0">
                <a:solidFill>
                  <a:srgbClr val="002060"/>
                </a:solidFill>
                <a:latin typeface="+mn-lt"/>
              </a:rPr>
              <a:t>ACHI codes volume as indicator of clinical outcomes – 49527-00, revision of knee total arthroplasty  </a:t>
            </a:r>
          </a:p>
        </p:txBody>
      </p:sp>
      <p:sp>
        <p:nvSpPr>
          <p:cNvPr id="9" name="TextBox 8"/>
          <p:cNvSpPr txBox="1"/>
          <p:nvPr/>
        </p:nvSpPr>
        <p:spPr>
          <a:xfrm>
            <a:off x="297712" y="6015220"/>
            <a:ext cx="4582632" cy="369332"/>
          </a:xfrm>
          <a:prstGeom prst="rect">
            <a:avLst/>
          </a:prstGeom>
          <a:noFill/>
        </p:spPr>
        <p:txBody>
          <a:bodyPr wrap="square" rtlCol="0">
            <a:spAutoFit/>
          </a:bodyPr>
          <a:lstStyle/>
          <a:p>
            <a:r>
              <a:rPr lang="hr-HR" dirty="0" smtClean="0">
                <a:solidFill>
                  <a:srgbClr val="002060"/>
                </a:solidFill>
              </a:rPr>
              <a:t>Total, all providers paid by NHIF, Croatia</a:t>
            </a:r>
            <a:endParaRPr lang="en-US" dirty="0">
              <a:solidFill>
                <a:srgbClr val="002060"/>
              </a:solidFill>
            </a:endParaRPr>
          </a:p>
        </p:txBody>
      </p:sp>
    </p:spTree>
    <p:extLst>
      <p:ext uri="{BB962C8B-B14F-4D97-AF65-F5344CB8AC3E}">
        <p14:creationId xmlns:p14="http://schemas.microsoft.com/office/powerpoint/2010/main" val="15352976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1147</Words>
  <Application>Microsoft Office PowerPoint</Application>
  <PresentationFormat>On-screen Show (4:3)</PresentationFormat>
  <Paragraphs>198</Paragraphs>
  <Slides>17</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Worksheet</vt:lpstr>
      <vt:lpstr>PowerPoint Presentation</vt:lpstr>
      <vt:lpstr>PowerPoint Presentation</vt:lpstr>
      <vt:lpstr>I03A – revisional hip arthroplasty with CC (complications/comorbidities) </vt:lpstr>
      <vt:lpstr>I03B – revisional hip artroplasty w/out CC or hip arthroplasty with CC </vt:lpstr>
      <vt:lpstr>I03C – hip arthroplasty w/out CC </vt:lpstr>
      <vt:lpstr>summary - 2015. vs. 2014. DRG volume dynamics</vt:lpstr>
      <vt:lpstr>ACHI codes volume as indicator of clinical outcomes – 49324-00, revison of total hip arthroplasty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Johnson &amp; Johnson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Detic, Damir [MDDCR]</dc:creator>
  <cp:lastModifiedBy>Stimac , Ratko [MDDCR]</cp:lastModifiedBy>
  <cp:revision>9</cp:revision>
  <dcterms:created xsi:type="dcterms:W3CDTF">2016-04-30T10:34:55Z</dcterms:created>
  <dcterms:modified xsi:type="dcterms:W3CDTF">2016-06-01T07:13:28Z</dcterms:modified>
</cp:coreProperties>
</file>