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6"/>
  </p:notesMasterIdLst>
  <p:sldIdLst>
    <p:sldId id="256" r:id="rId3"/>
    <p:sldId id="264" r:id="rId4"/>
    <p:sldId id="265" r:id="rId5"/>
    <p:sldId id="269" r:id="rId6"/>
    <p:sldId id="259" r:id="rId7"/>
    <p:sldId id="260" r:id="rId8"/>
    <p:sldId id="266" r:id="rId9"/>
    <p:sldId id="261" r:id="rId10"/>
    <p:sldId id="267" r:id="rId11"/>
    <p:sldId id="268" r:id="rId12"/>
    <p:sldId id="262" r:id="rId13"/>
    <p:sldId id="270" r:id="rId14"/>
    <p:sldId id="271" r:id="rId15"/>
  </p:sldIdLst>
  <p:sldSz cx="9144000" cy="6858000" type="screen4x3"/>
  <p:notesSz cx="6669088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96" autoAdjust="0"/>
  </p:normalViewPr>
  <p:slideViewPr>
    <p:cSldViewPr>
      <p:cViewPr>
        <p:scale>
          <a:sx n="50" d="100"/>
          <a:sy n="50" d="100"/>
        </p:scale>
        <p:origin x="-186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B9BE6-1BC6-4D47-95C8-9D4786E518C9}" type="datetimeFigureOut">
              <a:rPr lang="sl-SI" smtClean="0"/>
              <a:t>1.6.2016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6E349-FC86-4197-B0FB-8D95CB5744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058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E349-FC86-4197-B0FB-8D95CB5744D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43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E349-FC86-4197-B0FB-8D95CB5744D6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4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E349-FC86-4197-B0FB-8D95CB5744D6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0816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E349-FC86-4197-B0FB-8D95CB5744D6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9702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E349-FC86-4197-B0FB-8D95CB5744D6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957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776326" y="9430796"/>
            <a:ext cx="2891250" cy="49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8" rIns="91398" bIns="45698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7E92FF4-C640-49A3-B174-EC4E3CCEAF0C}" type="slidenum">
              <a:rPr lang="en-US" altLang="en-US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8" rIns="91398" bIns="4569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7839" y="9430796"/>
            <a:ext cx="2889737" cy="4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171" indent="-280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3340" indent="-2246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2677" indent="-2246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2013" indent="-2246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1349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0685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0021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9357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61550A-6A63-4ECD-B82F-1F46721AC592}" type="slidenum">
              <a:rPr lang="en-US" altLang="en-US" sz="1400">
                <a:solidFill>
                  <a:srgbClr val="37424A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z="1400">
              <a:solidFill>
                <a:srgbClr val="37424A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776326" y="9430796"/>
            <a:ext cx="2891250" cy="49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8" rIns="91398" bIns="45698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56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725" y="4716247"/>
            <a:ext cx="5331639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506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7839" y="9430796"/>
            <a:ext cx="2889737" cy="4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171" indent="-280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3340" indent="-2246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2677" indent="-2246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2013" indent="-2246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1349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0685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0021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9357" indent="-2246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1DCD5D-61B1-47DB-AACB-3D5EDE65C46C}" type="slidenum">
              <a:rPr lang="en-US" altLang="en-US" sz="1400">
                <a:solidFill>
                  <a:srgbClr val="37424A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z="1400">
              <a:solidFill>
                <a:srgbClr val="37424A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E349-FC86-4197-B0FB-8D95CB5744D6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4309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E349-FC86-4197-B0FB-8D95CB5744D6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6434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E349-FC86-4197-B0FB-8D95CB5744D6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4244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E349-FC86-4197-B0FB-8D95CB5744D6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5038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E349-FC86-4197-B0FB-8D95CB5744D6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70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9250"/>
            <a:ext cx="5410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>
            <a:spLocks/>
          </p:cNvSpPr>
          <p:nvPr userDrawn="1"/>
        </p:nvSpPr>
        <p:spPr bwMode="white">
          <a:xfrm>
            <a:off x="152400" y="4419600"/>
            <a:ext cx="502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768DC1"/>
              </a:buClr>
              <a:buSzPct val="70000"/>
              <a:defRPr/>
            </a:pPr>
            <a:endParaRPr lang="en-US" altLang="en-US" sz="2000" b="1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25"/>
            <a:ext cx="533400" cy="2317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112692-C61D-4BAD-BA1E-8AA0FC7BF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9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288A-27FF-4DFB-BDEE-52B1079D0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8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6FDC9-B5E2-44D9-83A0-1F6B0E575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6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620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41FF-C205-49D8-A3F3-11170EBD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77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0"/>
            <a:ext cx="8382000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99DD-F7C1-4D9A-9146-5BB437D45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2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8F787A-9FBA-44D3-B277-B507358B7A9D}" type="datetimeFigureOut">
              <a:rPr lang="sl-SI" smtClean="0"/>
              <a:t>1.6.2016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B1B9-1C54-4BFE-AB70-124F6D066C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488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9250"/>
            <a:ext cx="5410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>
            <a:spLocks/>
          </p:cNvSpPr>
          <p:nvPr userDrawn="1"/>
        </p:nvSpPr>
        <p:spPr bwMode="white">
          <a:xfrm>
            <a:off x="152400" y="4419600"/>
            <a:ext cx="5029200" cy="60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768DC1"/>
              </a:buClr>
              <a:buSzPct val="70000"/>
              <a:defRPr/>
            </a:pPr>
            <a:endParaRPr lang="en-US" altLang="en-US" sz="2000" b="1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25"/>
            <a:ext cx="533400" cy="23177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B29DC6-78AA-4460-BF29-ED049F0AF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6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6D2D-62A9-4CD7-B9D4-287FE7BB0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6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C0E98-C8D2-46E9-83B5-22E439405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47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B5985-A8CA-4021-8D79-EA8CF67B7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79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03B9-15E4-402F-A367-E50360C409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6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9B44-478B-4135-A846-BAF5B7F808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99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2FF80-276F-48B3-9AA7-2EE51C1EF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6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75BAD-170F-4C3F-A0AC-642322D63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4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DD209-8278-435C-8484-0FFE2610B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16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7DE6F-ABCF-41FF-BC55-AA7DABAA0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08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EFAAC-6D77-46D6-8F0E-31FB58CA7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8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2AC8-C42D-456A-B4E5-B633333DD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24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620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A6FE-7760-4754-B5EE-C19D3B95B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47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0"/>
            <a:ext cx="8382000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67E1D-6E30-40AC-8D19-2A27AC409A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7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E701A-1B6E-46E0-B8D7-A97E27FBC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1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3DB1-8348-4603-8FB1-2AE843704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6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BB661-FEF6-4413-B79C-2D5ABF162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8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6193C-AEF2-4322-A74D-D40DBA985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0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AC54C-0400-4355-887D-2DD1A78FA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7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DA64-7505-456C-ACBC-099F26DB6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4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32E9-8C7A-41BB-BBF6-8FF4A7E6A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8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73825"/>
            <a:ext cx="6858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80808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defRPr/>
            </a:pPr>
            <a:fld id="{FF311341-7048-4995-A109-903DAC911508}" type="slidenum">
              <a:rPr lang="en-US"/>
              <a:pPr fontAlgn="base"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6215063"/>
            <a:ext cx="14351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60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19075" algn="l" rtl="0" eaLnBrk="0" fontAlgn="base" hangingPunct="0">
        <a:spcBef>
          <a:spcPct val="20000"/>
        </a:spcBef>
        <a:spcAft>
          <a:spcPct val="0"/>
        </a:spcAft>
        <a:buClr>
          <a:srgbClr val="BFBFBF"/>
        </a:buClr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58838" indent="-176213" algn="l" rtl="0" eaLnBrk="0" fontAlgn="base" hangingPunct="0">
        <a:spcBef>
          <a:spcPct val="20000"/>
        </a:spcBef>
        <a:spcAft>
          <a:spcPct val="0"/>
        </a:spcAft>
        <a:buClr>
          <a:srgbClr val="8CC7BA"/>
        </a:buClr>
        <a:buSzPct val="9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204913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73825"/>
            <a:ext cx="6858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80808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defRPr/>
            </a:pPr>
            <a:fld id="{E1A183E8-2C05-48BD-981A-72A11AD9D3BE}" type="slidenum">
              <a:rPr lang="en-US"/>
              <a:pPr fontAlgn="base">
                <a:defRPr/>
              </a:pPr>
              <a:t>‹#›</a:t>
            </a:fld>
            <a:endParaRPr lang="en-US" dirty="0"/>
          </a:p>
        </p:txBody>
      </p:sp>
      <p:pic>
        <p:nvPicPr>
          <p:cNvPr id="4102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37288"/>
            <a:ext cx="12239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67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19075" algn="l" rtl="0" eaLnBrk="0" fontAlgn="base" hangingPunct="0">
        <a:spcBef>
          <a:spcPct val="20000"/>
        </a:spcBef>
        <a:spcAft>
          <a:spcPct val="0"/>
        </a:spcAft>
        <a:buClr>
          <a:srgbClr val="BFBFBF"/>
        </a:buClr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58838" indent="-176213" algn="l" rtl="0" eaLnBrk="0" fontAlgn="base" hangingPunct="0">
        <a:spcBef>
          <a:spcPct val="20000"/>
        </a:spcBef>
        <a:spcAft>
          <a:spcPct val="0"/>
        </a:spcAft>
        <a:buClr>
          <a:srgbClr val="8CC7BA"/>
        </a:buClr>
        <a:buSzPct val="9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204913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062664" cy="2115667"/>
          </a:xfrm>
        </p:spPr>
        <p:txBody>
          <a:bodyPr/>
          <a:lstStyle/>
          <a:p>
            <a:r>
              <a:rPr lang="en-US" sz="3200" dirty="0" smtClean="0"/>
              <a:t>Some learnings from recent </a:t>
            </a: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en-US" sz="3200" dirty="0" smtClean="0">
                <a:solidFill>
                  <a:schemeClr val="tx1"/>
                </a:solidFill>
              </a:rPr>
              <a:t>Learnings from recent public procurement of prescription  only (Rx) medicines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(economic operator's perspective).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Miha Božič</a:t>
            </a:r>
          </a:p>
          <a:p>
            <a:r>
              <a:rPr lang="en-US" sz="1800" dirty="0" smtClean="0"/>
              <a:t>Tendering &amp; Pricing lead for the Balkan region</a:t>
            </a:r>
            <a:endParaRPr lang="sl-SI" sz="1800" dirty="0" smtClean="0"/>
          </a:p>
          <a:p>
            <a:endParaRPr lang="sl-SI" sz="1800" dirty="0"/>
          </a:p>
          <a:p>
            <a:endParaRPr lang="sl-SI" sz="1800" dirty="0" smtClean="0"/>
          </a:p>
          <a:p>
            <a:r>
              <a:rPr lang="en-US" sz="1600" dirty="0" smtClean="0"/>
              <a:t>Belgrade, June 1st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82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„Winner takes all“ contract award system (cont.)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practice – Vaccine tenders in Canada:</a:t>
            </a:r>
          </a:p>
          <a:p>
            <a:pPr marL="349250" lvl="1" indent="0">
              <a:buNone/>
            </a:pPr>
            <a:r>
              <a:rPr lang="en-US" sz="2000" b="1" dirty="0" smtClean="0"/>
              <a:t>Multiple winner tender </a:t>
            </a:r>
            <a:r>
              <a:rPr lang="en-US" sz="2000" dirty="0" smtClean="0"/>
              <a:t>introduced after industry association openly discussed potential implications of winner takes all tender on manufacturing and supply capabilities and competition</a:t>
            </a:r>
            <a:r>
              <a:rPr lang="sl-SI" sz="2000" dirty="0" smtClean="0"/>
              <a:t>.</a:t>
            </a:r>
          </a:p>
          <a:p>
            <a:pPr marL="34925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819B44-478B-4135-A846-BAF5B7F808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6984776" cy="23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0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Tender award criteria</a:t>
            </a:r>
            <a:r>
              <a:rPr lang="sl-SI" sz="2400" dirty="0" smtClean="0"/>
              <a:t>: </a:t>
            </a:r>
            <a:r>
              <a:rPr lang="en-US" sz="2400" dirty="0" smtClean="0"/>
              <a:t>Best price or MEAT</a:t>
            </a:r>
            <a:r>
              <a:rPr lang="sl-SI" sz="2400" dirty="0" smtClean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8800"/>
            <a:ext cx="8382000" cy="4497363"/>
          </a:xfrm>
        </p:spPr>
        <p:txBody>
          <a:bodyPr>
            <a:normAutofit/>
          </a:bodyPr>
          <a:lstStyle/>
          <a:p>
            <a:pPr marL="349250" lvl="1" indent="0">
              <a:buNone/>
            </a:pPr>
            <a:r>
              <a:rPr lang="en-US" sz="1800" dirty="0" smtClean="0"/>
              <a:t>BEST price criteria: </a:t>
            </a:r>
            <a:r>
              <a:rPr lang="en-US" sz="1800" b="1" dirty="0" smtClean="0"/>
              <a:t>only justified </a:t>
            </a:r>
            <a:r>
              <a:rPr lang="en-US" sz="1800" dirty="0" smtClean="0"/>
              <a:t>when only </a:t>
            </a:r>
            <a:r>
              <a:rPr lang="en-US" sz="1800" b="1" dirty="0" smtClean="0"/>
              <a:t>perfect substitutes are available </a:t>
            </a:r>
            <a:r>
              <a:rPr lang="en-US" sz="1800" dirty="0" smtClean="0"/>
              <a:t>on the market and none of the candidates can offer additional value to contracting authority.</a:t>
            </a:r>
          </a:p>
          <a:p>
            <a:pPr marL="349250" lvl="1" indent="0">
              <a:buNone/>
            </a:pPr>
            <a:endParaRPr lang="sl-SI" sz="1800" dirty="0" smtClean="0"/>
          </a:p>
          <a:p>
            <a:pPr marL="349250" lvl="1" indent="0">
              <a:buNone/>
            </a:pPr>
            <a:endParaRPr lang="sl-SI" sz="1800" dirty="0" smtClean="0"/>
          </a:p>
          <a:p>
            <a:pPr marL="349250" lvl="1" indent="0">
              <a:buNone/>
            </a:pPr>
            <a:endParaRPr lang="sl-SI" sz="1800" dirty="0"/>
          </a:p>
          <a:p>
            <a:pPr marL="349250" lvl="1" indent="0">
              <a:buNone/>
            </a:pPr>
            <a:r>
              <a:rPr lang="en-US" sz="1800" dirty="0" smtClean="0"/>
              <a:t>MEAT criteria</a:t>
            </a:r>
            <a:r>
              <a:rPr lang="sl-SI" sz="1800" dirty="0" smtClean="0"/>
              <a:t> </a:t>
            </a:r>
            <a:r>
              <a:rPr lang="en-US" sz="1800" dirty="0" smtClean="0"/>
              <a:t>should be used in all other cases. Contracting authority must be able to identify and fully understand total benefit particular medicine or vaccine is bringing to society</a:t>
            </a:r>
            <a:r>
              <a:rPr lang="sl-SI" sz="1800" dirty="0" smtClean="0"/>
              <a:t>, </a:t>
            </a:r>
            <a:r>
              <a:rPr lang="en-US" sz="1800" b="1" dirty="0" smtClean="0"/>
              <a:t>beyond direct impact on their budget only </a:t>
            </a:r>
            <a:r>
              <a:rPr lang="en-US" sz="1800" dirty="0" smtClean="0"/>
              <a:t>(e.g. avoided hospitalization, less</a:t>
            </a:r>
            <a:r>
              <a:rPr lang="sl-SI" sz="1800" dirty="0" smtClean="0"/>
              <a:t>/ </a:t>
            </a:r>
            <a:r>
              <a:rPr lang="sl-SI" sz="1800" dirty="0" err="1" smtClean="0"/>
              <a:t>none</a:t>
            </a:r>
            <a:r>
              <a:rPr lang="en-US" sz="1800" dirty="0" smtClean="0"/>
              <a:t> complications in treatment, less absences due to sick leave…)</a:t>
            </a:r>
          </a:p>
          <a:p>
            <a:pPr marL="349250" lvl="1" indent="0">
              <a:buNone/>
            </a:pPr>
            <a:endParaRPr lang="sl-SI" sz="1800" b="1" dirty="0" smtClean="0"/>
          </a:p>
          <a:p>
            <a:pPr marL="349250" lvl="1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591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Tender award criteria: Best price </a:t>
            </a:r>
            <a:r>
              <a:rPr lang="sl-SI" sz="3200" dirty="0" smtClean="0"/>
              <a:t>or MEAT?</a:t>
            </a:r>
            <a:br>
              <a:rPr lang="sl-SI" sz="3200" dirty="0" smtClean="0"/>
            </a:br>
            <a:r>
              <a:rPr lang="en-US" sz="3200" dirty="0" smtClean="0"/>
              <a:t>Example: HPV vaccine tender in UK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UK: several groups of very detailed tender criteria 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1400" b="1" i="1" dirty="0" smtClean="0"/>
              <a:t>Clinical and cost effectiveness analyses </a:t>
            </a:r>
          </a:p>
          <a:p>
            <a:pPr lvl="2">
              <a:buFont typeface="+mj-lt"/>
              <a:buChar char="•"/>
            </a:pPr>
            <a:r>
              <a:rPr lang="en-US" sz="1400" i="1" dirty="0" smtClean="0"/>
              <a:t>Protection against cervical cancer (97 points)</a:t>
            </a:r>
          </a:p>
          <a:p>
            <a:pPr lvl="2"/>
            <a:r>
              <a:rPr lang="en-US" sz="1400" i="1" dirty="0" smtClean="0"/>
              <a:t>Protection against non cervical cancers (45 points)</a:t>
            </a:r>
          </a:p>
          <a:p>
            <a:pPr lvl="2"/>
            <a:r>
              <a:rPr lang="en-US" sz="1400" i="1" dirty="0" smtClean="0"/>
              <a:t>Protection against genital warts (37 points)</a:t>
            </a:r>
          </a:p>
          <a:p>
            <a:pPr lvl="2"/>
            <a:r>
              <a:rPr lang="en-US" sz="1400" i="1" dirty="0" smtClean="0"/>
              <a:t>Other clinical benefit (15 points)</a:t>
            </a:r>
          </a:p>
          <a:p>
            <a:pPr lvl="2"/>
            <a:r>
              <a:rPr lang="en-US" sz="1400" i="1" dirty="0" smtClean="0"/>
              <a:t>Administration cost (1 point per </a:t>
            </a:r>
            <a:r>
              <a:rPr lang="en-US" sz="1400" dirty="0" smtClean="0"/>
              <a:t>£1) </a:t>
            </a:r>
            <a:endParaRPr lang="en-US" sz="1400" i="1" dirty="0" smtClean="0"/>
          </a:p>
          <a:p>
            <a:pPr lvl="2"/>
            <a:r>
              <a:rPr lang="en-US" sz="1400" i="1" dirty="0" err="1" smtClean="0"/>
              <a:t>Programme</a:t>
            </a:r>
            <a:r>
              <a:rPr lang="en-US" sz="1400" i="1" dirty="0" smtClean="0"/>
              <a:t> risk (calculation)</a:t>
            </a:r>
          </a:p>
          <a:p>
            <a:pPr lvl="2"/>
            <a:r>
              <a:rPr lang="en-US" sz="1400" i="1" dirty="0" smtClean="0"/>
              <a:t>Risk mitigation cost 1 point per </a:t>
            </a:r>
            <a:r>
              <a:rPr lang="en-US" sz="1400" dirty="0" smtClean="0"/>
              <a:t>£1 annual cost) </a:t>
            </a:r>
            <a:endParaRPr lang="en-US" sz="1400" i="1" dirty="0" smtClean="0"/>
          </a:p>
          <a:p>
            <a:pPr lvl="2"/>
            <a:r>
              <a:rPr lang="en-US" sz="1400" i="1" dirty="0" smtClean="0"/>
              <a:t>Vaccine price (subtract offered price per dose)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1400" b="1" i="1" dirty="0" smtClean="0"/>
              <a:t>Technical and commercial criteria</a:t>
            </a:r>
          </a:p>
          <a:p>
            <a:pPr marL="982663" lvl="2" indent="-342900"/>
            <a:r>
              <a:rPr lang="en-US" sz="1400" i="1" dirty="0" smtClean="0"/>
              <a:t>Storage cost (1 point per </a:t>
            </a:r>
            <a:r>
              <a:rPr lang="en-US" sz="1400" dirty="0" smtClean="0"/>
              <a:t>£1)</a:t>
            </a:r>
            <a:endParaRPr lang="en-US" sz="1400" i="1" dirty="0" smtClean="0"/>
          </a:p>
          <a:p>
            <a:pPr marL="982663" lvl="2" indent="-342900"/>
            <a:r>
              <a:rPr lang="en-US" sz="1400" i="1" dirty="0" smtClean="0"/>
              <a:t>Shelf life on delivery (0,5 points for 30 months RSL</a:t>
            </a:r>
          </a:p>
          <a:p>
            <a:pPr marL="982663" lvl="2" indent="-342900"/>
            <a:r>
              <a:rPr lang="en-US" sz="1400" i="1" dirty="0" smtClean="0"/>
              <a:t>Storage flexibility (0,25 points for 12h stability)</a:t>
            </a:r>
          </a:p>
          <a:p>
            <a:pPr marL="982663" lvl="2" indent="-342900"/>
            <a:r>
              <a:rPr lang="en-US" sz="1400" i="1" dirty="0" smtClean="0"/>
              <a:t>Conditions of contract (0-2 points)</a:t>
            </a: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819B44-478B-4135-A846-BAF5B7F808F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en-US" dirty="0" smtClean="0"/>
              <a:t>Thank </a:t>
            </a:r>
            <a:r>
              <a:rPr lang="en-US" dirty="0"/>
              <a:t>you very much for your attention!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819B44-478B-4135-A846-BAF5B7F808F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725"/>
            <a:ext cx="319246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9"/>
          <p:cNvSpPr>
            <a:spLocks noChangeArrowheads="1"/>
          </p:cNvSpPr>
          <p:nvPr/>
        </p:nvSpPr>
        <p:spPr bwMode="auto">
          <a:xfrm>
            <a:off x="5257800" y="3429000"/>
            <a:ext cx="3657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smtClean="0">
                <a:solidFill>
                  <a:srgbClr val="37424A"/>
                </a:solidFill>
              </a:rPr>
              <a:t>$6.6 billion; 20 products in late-stage development; key areas: oncology, CV, diabetes, respiratory &amp; immunology, neurology, infectious disease and vaccines </a:t>
            </a:r>
          </a:p>
        </p:txBody>
      </p:sp>
      <p:sp>
        <p:nvSpPr>
          <p:cNvPr id="14340" name="Rectangle 67"/>
          <p:cNvSpPr>
            <a:spLocks noChangeArrowheads="1"/>
          </p:cNvSpPr>
          <p:nvPr/>
        </p:nvSpPr>
        <p:spPr bwMode="auto">
          <a:xfrm>
            <a:off x="3733800" y="3429000"/>
            <a:ext cx="18859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b="1" smtClean="0">
                <a:solidFill>
                  <a:srgbClr val="00958F"/>
                </a:solidFill>
              </a:rPr>
              <a:t>2015 R&amp;D </a:t>
            </a:r>
          </a:p>
          <a:p>
            <a:pPr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b="1" smtClean="0">
                <a:solidFill>
                  <a:srgbClr val="00958F"/>
                </a:solidFill>
              </a:rPr>
              <a:t>EXPENSE</a:t>
            </a:r>
          </a:p>
        </p:txBody>
      </p:sp>
      <p:sp>
        <p:nvSpPr>
          <p:cNvPr id="14341" name="Rectangle 44"/>
          <p:cNvSpPr>
            <a:spLocks noChangeArrowheads="1"/>
          </p:cNvSpPr>
          <p:nvPr/>
        </p:nvSpPr>
        <p:spPr bwMode="auto">
          <a:xfrm>
            <a:off x="5257800" y="4473575"/>
            <a:ext cx="31718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smtClean="0">
                <a:solidFill>
                  <a:srgbClr val="37424A"/>
                </a:solidFill>
              </a:rPr>
              <a:t>More than 100 significant licensing and partnership deals were completed in past years</a:t>
            </a:r>
          </a:p>
        </p:txBody>
      </p:sp>
      <p:sp>
        <p:nvSpPr>
          <p:cNvPr id="14342" name="Rectangle 43"/>
          <p:cNvSpPr>
            <a:spLocks noChangeArrowheads="1"/>
          </p:cNvSpPr>
          <p:nvPr/>
        </p:nvSpPr>
        <p:spPr bwMode="auto">
          <a:xfrm>
            <a:off x="3733800" y="4548188"/>
            <a:ext cx="18859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b="1" smtClean="0">
                <a:solidFill>
                  <a:srgbClr val="00958F"/>
                </a:solidFill>
              </a:rPr>
              <a:t>EXTERNAL LICENSING</a:t>
            </a:r>
          </a:p>
        </p:txBody>
      </p:sp>
      <p:sp>
        <p:nvSpPr>
          <p:cNvPr id="14343" name="Rectangle 42"/>
          <p:cNvSpPr>
            <a:spLocks noChangeArrowheads="1"/>
          </p:cNvSpPr>
          <p:nvPr/>
        </p:nvSpPr>
        <p:spPr bwMode="auto">
          <a:xfrm>
            <a:off x="5229225" y="2749550"/>
            <a:ext cx="28289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smtClean="0">
                <a:solidFill>
                  <a:srgbClr val="37424A"/>
                </a:solidFill>
              </a:rPr>
              <a:t>$39.5 billion; 66% of sales come from outside the United States</a:t>
            </a:r>
          </a:p>
        </p:txBody>
      </p:sp>
      <p:sp>
        <p:nvSpPr>
          <p:cNvPr id="14344" name="Rectangle 41"/>
          <p:cNvSpPr>
            <a:spLocks noChangeArrowheads="1"/>
          </p:cNvSpPr>
          <p:nvPr/>
        </p:nvSpPr>
        <p:spPr bwMode="auto">
          <a:xfrm>
            <a:off x="3733800" y="2779713"/>
            <a:ext cx="1885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b="1" smtClean="0">
                <a:solidFill>
                  <a:srgbClr val="00958F"/>
                </a:solidFill>
              </a:rPr>
              <a:t>2015 REVENUES</a:t>
            </a:r>
          </a:p>
        </p:txBody>
      </p:sp>
      <p:sp>
        <p:nvSpPr>
          <p:cNvPr id="14345" name="Rectangle 40"/>
          <p:cNvSpPr>
            <a:spLocks noChangeArrowheads="1"/>
          </p:cNvSpPr>
          <p:nvPr/>
        </p:nvSpPr>
        <p:spPr bwMode="auto">
          <a:xfrm>
            <a:off x="5259388" y="1898650"/>
            <a:ext cx="29130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smtClean="0">
                <a:solidFill>
                  <a:srgbClr val="37424A"/>
                </a:solidFill>
              </a:rPr>
              <a:t>Pharmaceuticals, Vaccines, Biologics and Animal Health</a:t>
            </a:r>
          </a:p>
        </p:txBody>
      </p:sp>
      <p:sp>
        <p:nvSpPr>
          <p:cNvPr id="14346" name="Rectangle 39"/>
          <p:cNvSpPr>
            <a:spLocks noChangeArrowheads="1"/>
          </p:cNvSpPr>
          <p:nvPr/>
        </p:nvSpPr>
        <p:spPr bwMode="auto">
          <a:xfrm>
            <a:off x="3733800" y="1984375"/>
            <a:ext cx="18224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b="1" smtClean="0">
                <a:solidFill>
                  <a:srgbClr val="00958F"/>
                </a:solidFill>
              </a:rPr>
              <a:t>BUSINESSES</a:t>
            </a:r>
          </a:p>
        </p:txBody>
      </p:sp>
      <p:sp>
        <p:nvSpPr>
          <p:cNvPr id="14347" name="Rectangle 38"/>
          <p:cNvSpPr>
            <a:spLocks noChangeArrowheads="1"/>
          </p:cNvSpPr>
          <p:nvPr/>
        </p:nvSpPr>
        <p:spPr bwMode="auto">
          <a:xfrm>
            <a:off x="5257800" y="5291138"/>
            <a:ext cx="29146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smtClean="0">
                <a:solidFill>
                  <a:srgbClr val="37424A"/>
                </a:solidFill>
              </a:rPr>
              <a:t>Whitehouse Station, New Jersey, U.S.A.</a:t>
            </a:r>
          </a:p>
        </p:txBody>
      </p:sp>
      <p:sp>
        <p:nvSpPr>
          <p:cNvPr id="14348" name="Rectangle 37"/>
          <p:cNvSpPr>
            <a:spLocks noChangeArrowheads="1"/>
          </p:cNvSpPr>
          <p:nvPr/>
        </p:nvSpPr>
        <p:spPr bwMode="auto">
          <a:xfrm>
            <a:off x="3733800" y="5334000"/>
            <a:ext cx="1885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b="1" smtClean="0">
                <a:solidFill>
                  <a:srgbClr val="00958F"/>
                </a:solidFill>
              </a:rPr>
              <a:t>HEADQUARTERS</a:t>
            </a:r>
          </a:p>
        </p:txBody>
      </p:sp>
      <p:sp>
        <p:nvSpPr>
          <p:cNvPr id="14349" name="Rectangle 36"/>
          <p:cNvSpPr>
            <a:spLocks noChangeArrowheads="1"/>
          </p:cNvSpPr>
          <p:nvPr/>
        </p:nvSpPr>
        <p:spPr bwMode="auto">
          <a:xfrm>
            <a:off x="5241925" y="1116013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en-US" sz="1400" smtClean="0">
                <a:solidFill>
                  <a:srgbClr val="37424A"/>
                </a:solidFill>
              </a:rPr>
              <a:t>Operating since 1851</a:t>
            </a:r>
          </a:p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en-US" sz="1400" b="1" smtClean="0">
                <a:solidFill>
                  <a:srgbClr val="37424A"/>
                </a:solidFill>
              </a:rPr>
              <a:t>- This year we celebrate 125 years of MSD since 1891</a:t>
            </a:r>
          </a:p>
        </p:txBody>
      </p:sp>
      <p:sp>
        <p:nvSpPr>
          <p:cNvPr id="14350" name="Rectangle 35"/>
          <p:cNvSpPr>
            <a:spLocks noChangeArrowheads="1"/>
          </p:cNvSpPr>
          <p:nvPr/>
        </p:nvSpPr>
        <p:spPr bwMode="auto">
          <a:xfrm>
            <a:off x="3733800" y="1219200"/>
            <a:ext cx="1600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b="1" smtClean="0">
                <a:solidFill>
                  <a:srgbClr val="00958F"/>
                </a:solidFill>
              </a:rPr>
              <a:t>RICH HISTORY</a:t>
            </a:r>
          </a:p>
        </p:txBody>
      </p:sp>
      <p:sp>
        <p:nvSpPr>
          <p:cNvPr id="14351" name="Rectangle 32"/>
          <p:cNvSpPr>
            <a:spLocks noChangeArrowheads="1"/>
          </p:cNvSpPr>
          <p:nvPr/>
        </p:nvSpPr>
        <p:spPr bwMode="auto">
          <a:xfrm>
            <a:off x="5257800" y="381000"/>
            <a:ext cx="334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smtClean="0">
                <a:solidFill>
                  <a:srgbClr val="37424A"/>
                </a:solidFill>
              </a:rPr>
              <a:t>We are known as </a:t>
            </a:r>
            <a:r>
              <a:rPr lang="en-US" altLang="en-US" sz="1400" b="1" smtClean="0">
                <a:solidFill>
                  <a:srgbClr val="00958F"/>
                </a:solidFill>
              </a:rPr>
              <a:t>MSD</a:t>
            </a:r>
            <a:r>
              <a:rPr lang="en-US" altLang="en-US" sz="1400" smtClean="0">
                <a:solidFill>
                  <a:srgbClr val="37424A"/>
                </a:solidFill>
              </a:rPr>
              <a:t>. We are known as </a:t>
            </a:r>
            <a:r>
              <a:rPr lang="en-US" altLang="en-US" sz="1400" b="1" smtClean="0">
                <a:solidFill>
                  <a:srgbClr val="00958F"/>
                </a:solidFill>
              </a:rPr>
              <a:t>Merck </a:t>
            </a:r>
            <a:r>
              <a:rPr lang="en-US" altLang="en-US" sz="1400" smtClean="0">
                <a:solidFill>
                  <a:srgbClr val="37424A"/>
                </a:solidFill>
              </a:rPr>
              <a:t>in the United States and Canada. </a:t>
            </a:r>
          </a:p>
        </p:txBody>
      </p:sp>
      <p:sp>
        <p:nvSpPr>
          <p:cNvPr id="14352" name="Rectangle 31"/>
          <p:cNvSpPr>
            <a:spLocks noChangeArrowheads="1"/>
          </p:cNvSpPr>
          <p:nvPr/>
        </p:nvSpPr>
        <p:spPr bwMode="auto">
          <a:xfrm>
            <a:off x="3733800" y="457200"/>
            <a:ext cx="152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D9820D"/>
              </a:buClr>
              <a:buSzPct val="115000"/>
              <a:buFontTx/>
              <a:buNone/>
            </a:pPr>
            <a:r>
              <a:rPr lang="en-US" altLang="en-US" sz="1400" b="1" smtClean="0">
                <a:solidFill>
                  <a:srgbClr val="00958F"/>
                </a:solidFill>
              </a:rPr>
              <a:t>WHO WE ARE</a:t>
            </a:r>
          </a:p>
        </p:txBody>
      </p:sp>
      <p:sp>
        <p:nvSpPr>
          <p:cNvPr id="14353" name="Line 45"/>
          <p:cNvSpPr>
            <a:spLocks noChangeShapeType="1"/>
          </p:cNvSpPr>
          <p:nvPr/>
        </p:nvSpPr>
        <p:spPr bwMode="auto">
          <a:xfrm>
            <a:off x="361950" y="1190625"/>
            <a:ext cx="81327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400" smtClean="0">
              <a:solidFill>
                <a:srgbClr val="37424A"/>
              </a:solidFill>
            </a:endParaRPr>
          </a:p>
        </p:txBody>
      </p:sp>
      <p:sp>
        <p:nvSpPr>
          <p:cNvPr id="14354" name="Line 48"/>
          <p:cNvSpPr>
            <a:spLocks noChangeShapeType="1"/>
          </p:cNvSpPr>
          <p:nvPr/>
        </p:nvSpPr>
        <p:spPr bwMode="auto">
          <a:xfrm>
            <a:off x="352425" y="4191000"/>
            <a:ext cx="81327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400" smtClean="0">
              <a:solidFill>
                <a:srgbClr val="37424A"/>
              </a:solidFill>
            </a:endParaRPr>
          </a:p>
        </p:txBody>
      </p:sp>
      <p:sp>
        <p:nvSpPr>
          <p:cNvPr id="14355" name="Line 50"/>
          <p:cNvSpPr>
            <a:spLocks noChangeShapeType="1"/>
          </p:cNvSpPr>
          <p:nvPr/>
        </p:nvSpPr>
        <p:spPr bwMode="auto">
          <a:xfrm>
            <a:off x="-381000" y="4875213"/>
            <a:ext cx="8132763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400" smtClean="0">
              <a:solidFill>
                <a:srgbClr val="37424A"/>
              </a:solidFill>
            </a:endParaRPr>
          </a:p>
        </p:txBody>
      </p:sp>
      <p:sp>
        <p:nvSpPr>
          <p:cNvPr id="14356" name="Line 52"/>
          <p:cNvSpPr>
            <a:spLocks noChangeShapeType="1"/>
          </p:cNvSpPr>
          <p:nvPr/>
        </p:nvSpPr>
        <p:spPr bwMode="auto">
          <a:xfrm>
            <a:off x="365125" y="6334125"/>
            <a:ext cx="81327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400" smtClean="0">
              <a:solidFill>
                <a:srgbClr val="37424A"/>
              </a:solidFill>
            </a:endParaRPr>
          </a:p>
        </p:txBody>
      </p:sp>
      <p:sp>
        <p:nvSpPr>
          <p:cNvPr id="14357" name="Line 54"/>
          <p:cNvSpPr>
            <a:spLocks noChangeShapeType="1"/>
          </p:cNvSpPr>
          <p:nvPr/>
        </p:nvSpPr>
        <p:spPr bwMode="auto">
          <a:xfrm>
            <a:off x="1943100" y="1190625"/>
            <a:ext cx="0" cy="3194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400" smtClean="0">
              <a:solidFill>
                <a:srgbClr val="37424A"/>
              </a:solidFill>
            </a:endParaRPr>
          </a:p>
        </p:txBody>
      </p:sp>
      <p:sp>
        <p:nvSpPr>
          <p:cNvPr id="14358" name="Line 68"/>
          <p:cNvSpPr>
            <a:spLocks noChangeShapeType="1"/>
          </p:cNvSpPr>
          <p:nvPr/>
        </p:nvSpPr>
        <p:spPr bwMode="auto">
          <a:xfrm>
            <a:off x="365125" y="5827713"/>
            <a:ext cx="81327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400" smtClean="0">
              <a:solidFill>
                <a:srgbClr val="37424A"/>
              </a:solidFill>
            </a:endParaRPr>
          </a:p>
        </p:txBody>
      </p:sp>
      <p:sp>
        <p:nvSpPr>
          <p:cNvPr id="14359" name="Line 76"/>
          <p:cNvSpPr>
            <a:spLocks noChangeShapeType="1"/>
          </p:cNvSpPr>
          <p:nvPr/>
        </p:nvSpPr>
        <p:spPr bwMode="auto">
          <a:xfrm>
            <a:off x="365125" y="5346700"/>
            <a:ext cx="0" cy="4810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400" smtClean="0">
              <a:solidFill>
                <a:srgbClr val="37424A"/>
              </a:solidFill>
            </a:endParaRPr>
          </a:p>
        </p:txBody>
      </p:sp>
      <p:sp>
        <p:nvSpPr>
          <p:cNvPr id="14360" name="Line 53"/>
          <p:cNvSpPr>
            <a:spLocks noChangeShapeType="1"/>
          </p:cNvSpPr>
          <p:nvPr/>
        </p:nvSpPr>
        <p:spPr bwMode="auto">
          <a:xfrm>
            <a:off x="361950" y="1190625"/>
            <a:ext cx="0" cy="31940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400" smtClean="0">
              <a:solidFill>
                <a:srgbClr val="37424A"/>
              </a:solidFill>
            </a:endParaRPr>
          </a:p>
        </p:txBody>
      </p:sp>
      <p:sp>
        <p:nvSpPr>
          <p:cNvPr id="14361" name="Line 77"/>
          <p:cNvSpPr>
            <a:spLocks noChangeShapeType="1"/>
          </p:cNvSpPr>
          <p:nvPr/>
        </p:nvSpPr>
        <p:spPr bwMode="auto">
          <a:xfrm>
            <a:off x="365125" y="5903913"/>
            <a:ext cx="0" cy="4810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400" smtClean="0">
              <a:solidFill>
                <a:srgbClr val="37424A"/>
              </a:solidFill>
            </a:endParaRPr>
          </a:p>
        </p:txBody>
      </p:sp>
      <p:sp>
        <p:nvSpPr>
          <p:cNvPr id="14362" name="Line 78"/>
          <p:cNvSpPr>
            <a:spLocks noChangeShapeType="1"/>
          </p:cNvSpPr>
          <p:nvPr/>
        </p:nvSpPr>
        <p:spPr bwMode="auto">
          <a:xfrm>
            <a:off x="1946275" y="5346700"/>
            <a:ext cx="0" cy="4810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400" smtClean="0">
              <a:solidFill>
                <a:srgbClr val="37424A"/>
              </a:solidFill>
            </a:endParaRPr>
          </a:p>
        </p:txBody>
      </p:sp>
      <p:sp>
        <p:nvSpPr>
          <p:cNvPr id="14363" name="Line 79"/>
          <p:cNvSpPr>
            <a:spLocks noChangeShapeType="1"/>
          </p:cNvSpPr>
          <p:nvPr/>
        </p:nvSpPr>
        <p:spPr bwMode="auto">
          <a:xfrm>
            <a:off x="1946275" y="5903913"/>
            <a:ext cx="0" cy="4810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400" smtClean="0">
              <a:solidFill>
                <a:srgbClr val="37424A"/>
              </a:solidFill>
            </a:endParaRPr>
          </a:p>
        </p:txBody>
      </p:sp>
      <p:sp>
        <p:nvSpPr>
          <p:cNvPr id="14364" name="Line 80"/>
          <p:cNvSpPr>
            <a:spLocks noChangeShapeType="1"/>
          </p:cNvSpPr>
          <p:nvPr/>
        </p:nvSpPr>
        <p:spPr bwMode="auto">
          <a:xfrm>
            <a:off x="7659688" y="5080000"/>
            <a:ext cx="0" cy="4810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400" smtClean="0">
              <a:solidFill>
                <a:srgbClr val="37424A"/>
              </a:solidFill>
            </a:endParaRPr>
          </a:p>
        </p:txBody>
      </p:sp>
      <p:sp>
        <p:nvSpPr>
          <p:cNvPr id="14365" name="Line 81"/>
          <p:cNvSpPr>
            <a:spLocks noChangeShapeType="1"/>
          </p:cNvSpPr>
          <p:nvPr/>
        </p:nvSpPr>
        <p:spPr bwMode="auto">
          <a:xfrm>
            <a:off x="7659688" y="5586413"/>
            <a:ext cx="28575" cy="7477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400" smtClean="0">
              <a:solidFill>
                <a:srgbClr val="37424A"/>
              </a:solidFill>
            </a:endParaRPr>
          </a:p>
        </p:txBody>
      </p:sp>
      <p:sp>
        <p:nvSpPr>
          <p:cNvPr id="14366" name="Rectangle 43"/>
          <p:cNvSpPr>
            <a:spLocks noChangeArrowheads="1"/>
          </p:cNvSpPr>
          <p:nvPr/>
        </p:nvSpPr>
        <p:spPr bwMode="gray">
          <a:xfrm>
            <a:off x="5334000" y="5899150"/>
            <a:ext cx="2724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rgbClr val="F79646"/>
              </a:buClr>
              <a:buChar char="•"/>
              <a:tabLst>
                <a:tab pos="97155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tabLst>
                <a:tab pos="97155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tabLst>
                <a:tab pos="97155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tabLst>
                <a:tab pos="9715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tabLst>
                <a:tab pos="9715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715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715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715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715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en-US" sz="1400" smtClean="0">
                <a:solidFill>
                  <a:srgbClr val="37424A"/>
                </a:solidFill>
              </a:rPr>
              <a:t>Approximately 68,000 worldwide (as of 12/30/15)</a:t>
            </a:r>
          </a:p>
        </p:txBody>
      </p:sp>
      <p:sp>
        <p:nvSpPr>
          <p:cNvPr id="14367" name="Rectangle 45"/>
          <p:cNvSpPr>
            <a:spLocks noChangeArrowheads="1"/>
          </p:cNvSpPr>
          <p:nvPr/>
        </p:nvSpPr>
        <p:spPr bwMode="gray">
          <a:xfrm>
            <a:off x="3733800" y="5880100"/>
            <a:ext cx="1119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rgbClr val="F79646"/>
              </a:buClr>
              <a:buChar char="•"/>
              <a:tabLst>
                <a:tab pos="97155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tabLst>
                <a:tab pos="97155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tabLst>
                <a:tab pos="97155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tabLst>
                <a:tab pos="9715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tabLst>
                <a:tab pos="9715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715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715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715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715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en-US" sz="1400" b="1" smtClean="0">
                <a:solidFill>
                  <a:srgbClr val="00958F"/>
                </a:solidFill>
              </a:rPr>
              <a:t>EMPLOYEES</a:t>
            </a:r>
          </a:p>
        </p:txBody>
      </p:sp>
      <p:sp>
        <p:nvSpPr>
          <p:cNvPr id="14368" name="Rectangle 2"/>
          <p:cNvSpPr txBox="1">
            <a:spLocks noChangeArrowheads="1"/>
          </p:cNvSpPr>
          <p:nvPr/>
        </p:nvSpPr>
        <p:spPr bwMode="white">
          <a:xfrm>
            <a:off x="139700" y="2133600"/>
            <a:ext cx="29083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768DC1"/>
              </a:buClr>
              <a:buSzPct val="70000"/>
              <a:buFontTx/>
              <a:buNone/>
            </a:pPr>
            <a:r>
              <a:rPr lang="en-US" altLang="en-US" sz="3600" b="1" smtClean="0">
                <a:solidFill>
                  <a:srgbClr val="FFFFFF"/>
                </a:solidFill>
                <a:latin typeface="Arial Narrow" pitchFamily="34" charset="0"/>
              </a:rPr>
              <a:t>Key Company Facts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686175" y="1131888"/>
            <a:ext cx="474345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6" name="Straight Connector 45"/>
          <p:cNvCxnSpPr/>
          <p:nvPr/>
        </p:nvCxnSpPr>
        <p:spPr bwMode="auto">
          <a:xfrm>
            <a:off x="3733800" y="1828800"/>
            <a:ext cx="474345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7" name="Straight Connector 46"/>
          <p:cNvCxnSpPr/>
          <p:nvPr/>
        </p:nvCxnSpPr>
        <p:spPr bwMode="auto">
          <a:xfrm>
            <a:off x="3733800" y="2667000"/>
            <a:ext cx="474345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8" name="Straight Connector 47"/>
          <p:cNvCxnSpPr/>
          <p:nvPr/>
        </p:nvCxnSpPr>
        <p:spPr bwMode="auto">
          <a:xfrm>
            <a:off x="3733800" y="3352800"/>
            <a:ext cx="474345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9" name="Straight Connector 48"/>
          <p:cNvCxnSpPr/>
          <p:nvPr/>
        </p:nvCxnSpPr>
        <p:spPr bwMode="auto">
          <a:xfrm>
            <a:off x="3733800" y="4419600"/>
            <a:ext cx="474345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50" name="Straight Connector 49"/>
          <p:cNvCxnSpPr/>
          <p:nvPr/>
        </p:nvCxnSpPr>
        <p:spPr bwMode="auto">
          <a:xfrm>
            <a:off x="3733800" y="5181600"/>
            <a:ext cx="474345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733800" y="5791200"/>
            <a:ext cx="474345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437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DD5E12A-7100-4574-A231-FFB023F7BFCC}" type="slidenum">
              <a:rPr lang="en-US" altLang="en-US" sz="1000" smtClean="0">
                <a:solidFill>
                  <a:srgbClr val="80808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 smtClean="0">
              <a:solidFill>
                <a:srgbClr val="808080"/>
              </a:solidFill>
            </a:endParaRPr>
          </a:p>
        </p:txBody>
      </p:sp>
      <p:pic>
        <p:nvPicPr>
          <p:cNvPr id="1437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37288"/>
            <a:ext cx="12239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50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1C5BB8-51BD-43B3-A13A-78502F578014}" type="slidenum">
              <a:rPr lang="en-US" altLang="en-US" sz="1000" smtClean="0">
                <a:solidFill>
                  <a:srgbClr val="80808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 smtClean="0">
              <a:solidFill>
                <a:srgbClr val="808080"/>
              </a:solidFill>
            </a:endParaRP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white">
          <a:xfrm>
            <a:off x="3124200" y="2209800"/>
            <a:ext cx="2438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0000"/>
              <a:buFontTx/>
              <a:buNone/>
            </a:pPr>
            <a:r>
              <a:rPr lang="en-US" altLang="en-US" sz="1400" i="1" smtClean="0">
                <a:solidFill>
                  <a:srgbClr val="FFFFFF"/>
                </a:solidFill>
                <a:latin typeface="Arial Narrow" pitchFamily="34" charset="0"/>
              </a:rPr>
              <a:t>Major Therapeutic Areas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en-US" altLang="en-US" sz="1400" smtClean="0">
                <a:solidFill>
                  <a:srgbClr val="FFFFFF"/>
                </a:solidFill>
                <a:latin typeface="Arial Narrow" pitchFamily="34" charset="0"/>
              </a:rPr>
              <a:t>Cardiovascular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en-US" altLang="en-US" sz="1400" smtClean="0">
                <a:solidFill>
                  <a:srgbClr val="FFFFFF"/>
                </a:solidFill>
                <a:latin typeface="Arial Narrow" pitchFamily="34" charset="0"/>
              </a:rPr>
              <a:t>Diabetes &amp; Obesity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en-US" altLang="en-US" sz="1400" smtClean="0">
                <a:solidFill>
                  <a:srgbClr val="FFFFFF"/>
                </a:solidFill>
                <a:latin typeface="Arial Narrow" pitchFamily="34" charset="0"/>
              </a:rPr>
              <a:t>Infectious Disease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en-US" altLang="en-US" sz="1400" smtClean="0">
                <a:solidFill>
                  <a:srgbClr val="FFFFFF"/>
                </a:solidFill>
                <a:latin typeface="Arial Narrow" pitchFamily="34" charset="0"/>
              </a:rPr>
              <a:t>Neurosciences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en-US" altLang="en-US" sz="1400" smtClean="0">
                <a:solidFill>
                  <a:srgbClr val="FFFFFF"/>
                </a:solidFill>
                <a:latin typeface="Arial Narrow" pitchFamily="34" charset="0"/>
              </a:rPr>
              <a:t>Oncology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en-US" altLang="en-US" sz="1400" smtClean="0">
                <a:solidFill>
                  <a:srgbClr val="FFFFFF"/>
                </a:solidFill>
                <a:latin typeface="Arial Narrow" pitchFamily="34" charset="0"/>
              </a:rPr>
              <a:t>Respiratory &amp; Immunology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en-US" altLang="en-US" sz="1400" smtClean="0">
                <a:solidFill>
                  <a:srgbClr val="FFFFFF"/>
                </a:solidFill>
                <a:latin typeface="Arial Narrow" pitchFamily="34" charset="0"/>
              </a:rPr>
              <a:t>Vaccine-preventable diseases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en-US" altLang="en-US" sz="1400" smtClean="0">
                <a:solidFill>
                  <a:srgbClr val="FFFFFF"/>
                </a:solidFill>
                <a:latin typeface="Arial Narrow" pitchFamily="34" charset="0"/>
              </a:rPr>
              <a:t>Women’s Health &amp; Endocrine</a:t>
            </a:r>
          </a:p>
        </p:txBody>
      </p:sp>
      <p:sp>
        <p:nvSpPr>
          <p:cNvPr id="5" name="TextBox 4"/>
          <p:cNvSpPr txBox="1"/>
          <p:nvPr/>
        </p:nvSpPr>
        <p:spPr bwMode="white">
          <a:xfrm>
            <a:off x="844550" y="1752600"/>
            <a:ext cx="7461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buClr>
                <a:srgbClr val="768DC1"/>
              </a:buClr>
              <a:buSzPct val="70000"/>
              <a:buFont typeface="Arial" charset="0"/>
              <a:buNone/>
              <a:defRPr/>
            </a:pPr>
            <a:r>
              <a:rPr lang="en-US" sz="1600" b="1" cap="all" spc="100" dirty="0">
                <a:solidFill>
                  <a:srgbClr val="8F8F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Prescription </a:t>
            </a:r>
            <a:r>
              <a:rPr lang="en-US" sz="1600" b="1" cap="all" dirty="0">
                <a:solidFill>
                  <a:srgbClr val="8F8F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Pharmaceuticals &amp; Vaccines</a:t>
            </a:r>
            <a:endParaRPr lang="en-US" sz="1600" cap="all" dirty="0">
              <a:solidFill>
                <a:srgbClr val="8F8F3A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white">
          <a:xfrm>
            <a:off x="3124200" y="4659313"/>
            <a:ext cx="23558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tabLst>
                <a:tab pos="114300" algn="l"/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tabLst>
                <a:tab pos="114300" algn="l"/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tabLst>
                <a:tab pos="114300" algn="l"/>
                <a:tab pos="228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" algn="l"/>
                <a:tab pos="2286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en-US" altLang="en-US" sz="1400" smtClean="0">
                <a:solidFill>
                  <a:srgbClr val="FFFFFF"/>
                </a:solidFill>
                <a:latin typeface="Arial Narrow" pitchFamily="34" charset="0"/>
              </a:rPr>
              <a:t> Livestock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en-US" altLang="en-US" sz="1400" smtClean="0">
                <a:solidFill>
                  <a:srgbClr val="FFFFFF"/>
                </a:solidFill>
                <a:latin typeface="Arial Narrow" pitchFamily="34" charset="0"/>
              </a:rPr>
              <a:t> Poultry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en-US" altLang="en-US" sz="1400" smtClean="0">
                <a:solidFill>
                  <a:srgbClr val="FFFFFF"/>
                </a:solidFill>
                <a:latin typeface="Arial Narrow" pitchFamily="34" charset="0"/>
              </a:rPr>
              <a:t> Companion Animal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r>
              <a:rPr lang="en-US" altLang="en-US" sz="1400" smtClean="0">
                <a:solidFill>
                  <a:srgbClr val="FFFFFF"/>
                </a:solidFill>
                <a:latin typeface="Arial Narrow" pitchFamily="34" charset="0"/>
              </a:rPr>
              <a:t> Aquaculture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70000"/>
            </a:pPr>
            <a:endParaRPr lang="en-US" altLang="en-US" sz="1400" smtClean="0">
              <a:solidFill>
                <a:srgbClr val="FFFFFF"/>
              </a:solidFill>
              <a:latin typeface="Arial Narrow" pitchFamily="34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Clr>
                <a:srgbClr val="768DC1"/>
              </a:buClr>
              <a:buSzPct val="70000"/>
            </a:pPr>
            <a:endParaRPr lang="en-US" altLang="en-US" sz="1400" smtClean="0">
              <a:solidFill>
                <a:srgbClr val="37424A"/>
              </a:solidFill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white">
          <a:xfrm>
            <a:off x="838200" y="4419600"/>
            <a:ext cx="2584450" cy="325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768DC1"/>
              </a:buClr>
              <a:buSzPct val="70000"/>
              <a:buFont typeface="Arial" charset="0"/>
              <a:buChar char="•"/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768DC1"/>
              </a:buClr>
              <a:buSzPct val="70000"/>
              <a:buFont typeface="Arial" charset="0"/>
              <a:buChar char="•"/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768DC1"/>
              </a:buClr>
              <a:buSzPct val="70000"/>
              <a:buFont typeface="Arial" charset="0"/>
              <a:buChar char="•"/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768DC1"/>
              </a:buClr>
              <a:buSzPct val="70000"/>
              <a:buFont typeface="Arial" charset="0"/>
              <a:buChar char="•"/>
              <a:defRPr sz="1400">
                <a:solidFill>
                  <a:srgbClr val="37424A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cap="all" dirty="0" smtClean="0">
                <a:solidFill>
                  <a:srgbClr val="8CC7B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Animal Health</a:t>
            </a:r>
          </a:p>
        </p:txBody>
      </p:sp>
      <p:pic>
        <p:nvPicPr>
          <p:cNvPr id="1536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534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5"/>
          <p:cNvSpPr txBox="1">
            <a:spLocks noChangeArrowheads="1"/>
          </p:cNvSpPr>
          <p:nvPr/>
        </p:nvSpPr>
        <p:spPr bwMode="white">
          <a:xfrm>
            <a:off x="257175" y="598488"/>
            <a:ext cx="78962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768DC1"/>
              </a:buClr>
              <a:buSzPct val="70000"/>
              <a:buFontTx/>
              <a:buNone/>
            </a:pPr>
            <a:r>
              <a:rPr lang="en-US" altLang="en-US" sz="3600" b="1" smtClean="0">
                <a:solidFill>
                  <a:srgbClr val="FFFFFF"/>
                </a:solidFill>
                <a:latin typeface="Arial Narrow" pitchFamily="34" charset="0"/>
              </a:rPr>
              <a:t>Business Areas of Focus </a:t>
            </a:r>
            <a:endParaRPr lang="en-US" altLang="en-US" sz="3600" b="1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209800"/>
            <a:ext cx="1922462" cy="192246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4768850"/>
            <a:ext cx="1885950" cy="188595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66198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502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20000"/>
              </a:spcAft>
              <a:buClr>
                <a:srgbClr val="768DC1"/>
              </a:buClr>
              <a:buSzPct val="70000"/>
              <a:buFontTx/>
              <a:buNone/>
            </a:pPr>
            <a:r>
              <a:rPr lang="en-US" altLang="en-US">
                <a:solidFill>
                  <a:srgbClr val="333333"/>
                </a:solidFill>
              </a:rPr>
              <a:t>To discover, develop and provide innovative products and services that save and improve lives around the world.</a:t>
            </a:r>
          </a:p>
        </p:txBody>
      </p:sp>
      <p:sp>
        <p:nvSpPr>
          <p:cNvPr id="20485" name="Rectangle 8"/>
          <p:cNvSpPr txBox="1">
            <a:spLocks noChangeArrowheads="1"/>
          </p:cNvSpPr>
          <p:nvPr/>
        </p:nvSpPr>
        <p:spPr bwMode="black">
          <a:xfrm>
            <a:off x="2286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768DC1"/>
              </a:buClr>
              <a:buSzPct val="70000"/>
              <a:buFontTx/>
              <a:buNone/>
            </a:pPr>
            <a:r>
              <a:rPr lang="en-US" altLang="en-US" sz="3600" b="1">
                <a:solidFill>
                  <a:srgbClr val="00877C"/>
                </a:solidFill>
                <a:latin typeface="Arial Narrow" pitchFamily="34" charset="0"/>
              </a:rPr>
              <a:t>Our Mission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8BD3886-F7E5-4D15-ACED-67D8C273F2EF}" type="slidenum">
              <a:rPr lang="en-US" altLang="en-US" sz="10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83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Public market for pharmaceuticals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3816424" cy="5157192"/>
          </a:xfrm>
        </p:spPr>
        <p:txBody>
          <a:bodyPr/>
          <a:lstStyle/>
          <a:p>
            <a:r>
              <a:rPr lang="en-US" sz="1600" dirty="0" smtClean="0"/>
              <a:t>Complex, Expensive &amp; Time consuming R&amp;D</a:t>
            </a:r>
          </a:p>
          <a:p>
            <a:endParaRPr lang="en-US" sz="1600" dirty="0" smtClean="0"/>
          </a:p>
          <a:p>
            <a:r>
              <a:rPr lang="en-US" sz="1600" dirty="0" smtClean="0"/>
              <a:t>Strict and heavy market regulation</a:t>
            </a:r>
          </a:p>
          <a:p>
            <a:pPr lvl="1"/>
            <a:r>
              <a:rPr lang="en-US" sz="1400" dirty="0" smtClean="0"/>
              <a:t>Marketing authorization (regular updates required)</a:t>
            </a:r>
          </a:p>
          <a:p>
            <a:pPr lvl="1"/>
            <a:r>
              <a:rPr lang="en-US" sz="1400" dirty="0" smtClean="0"/>
              <a:t>Pricing regulation (IRP, TRP, regular updates)</a:t>
            </a:r>
          </a:p>
          <a:p>
            <a:pPr lvl="1"/>
            <a:r>
              <a:rPr lang="en-US" sz="1400" dirty="0" smtClean="0"/>
              <a:t>Negotiations for public reimbursement</a:t>
            </a:r>
          </a:p>
          <a:p>
            <a:pPr lvl="1"/>
            <a:r>
              <a:rPr lang="en-US" sz="1400" dirty="0" smtClean="0"/>
              <a:t>Very strict rules on promotion</a:t>
            </a:r>
            <a:endParaRPr lang="sl-SI" sz="1400" dirty="0" smtClean="0"/>
          </a:p>
          <a:p>
            <a:pPr lvl="1"/>
            <a:r>
              <a:rPr lang="en-US" sz="1400" dirty="0" smtClean="0"/>
              <a:t>Pharmacovigilance/Drug safety</a:t>
            </a:r>
          </a:p>
          <a:p>
            <a:endParaRPr lang="en-US" sz="1600" dirty="0" smtClean="0"/>
          </a:p>
          <a:p>
            <a:r>
              <a:rPr lang="en-US" sz="1600" dirty="0" smtClean="0"/>
              <a:t>Demanding production and supply environment</a:t>
            </a:r>
          </a:p>
          <a:p>
            <a:pPr lvl="1"/>
            <a:r>
              <a:rPr lang="en-US" sz="1400" dirty="0" smtClean="0"/>
              <a:t>Highest standard of quality</a:t>
            </a:r>
            <a:r>
              <a:rPr lang="sl-SI" sz="1400" dirty="0" smtClean="0"/>
              <a:t> in </a:t>
            </a:r>
            <a:r>
              <a:rPr lang="en-US" sz="1400" dirty="0" smtClean="0"/>
              <a:t>manufacturing and supply</a:t>
            </a:r>
          </a:p>
          <a:p>
            <a:pPr lvl="1"/>
            <a:r>
              <a:rPr lang="en-US" sz="1400" dirty="0" smtClean="0"/>
              <a:t>Robust advanced planning </a:t>
            </a:r>
          </a:p>
          <a:p>
            <a:pPr lvl="1"/>
            <a:r>
              <a:rPr lang="en-US" sz="1400" dirty="0" smtClean="0"/>
              <a:t>Regional / Global impact of supply issues</a:t>
            </a:r>
          </a:p>
          <a:p>
            <a:pPr lvl="1"/>
            <a:endParaRPr lang="sl-SI" sz="2000" dirty="0" smtClean="0"/>
          </a:p>
          <a:p>
            <a:pPr lvl="1"/>
            <a:endParaRPr lang="en-US" sz="2000" dirty="0" smtClean="0"/>
          </a:p>
          <a:p>
            <a:pPr lvl="1"/>
            <a:endParaRPr lang="sl-SI" sz="2000" dirty="0" smtClean="0"/>
          </a:p>
          <a:p>
            <a:pPr lvl="1"/>
            <a:endParaRPr lang="sl-SI" sz="2000" dirty="0" smtClean="0"/>
          </a:p>
          <a:p>
            <a:pPr lvl="1"/>
            <a:endParaRPr lang="sl-SI" dirty="0" smtClean="0"/>
          </a:p>
          <a:p>
            <a:endParaRPr lang="sl-SI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39952" y="1873949"/>
            <a:ext cx="4464496" cy="50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58838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C7BA"/>
              </a:buClr>
              <a:buSzPct val="9000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20491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sl-SI" sz="1600" kern="0" dirty="0" smtClean="0"/>
              <a:t>A</a:t>
            </a:r>
            <a:r>
              <a:rPr lang="en-US" sz="1600" kern="0" dirty="0" err="1" smtClean="0"/>
              <a:t>nother</a:t>
            </a:r>
            <a:r>
              <a:rPr lang="en-US" sz="1600" kern="0" dirty="0" smtClean="0"/>
              <a:t> layer of rules and principles that ultimately shape market conditions</a:t>
            </a:r>
            <a:r>
              <a:rPr lang="sl-SI" sz="1600" kern="0" dirty="0" smtClean="0"/>
              <a:t>:</a:t>
            </a:r>
            <a:endParaRPr lang="en-US" sz="1600" kern="0" dirty="0" smtClean="0"/>
          </a:p>
          <a:p>
            <a:pPr lvl="1"/>
            <a:r>
              <a:rPr lang="en-US" sz="1600" kern="0" dirty="0" smtClean="0"/>
              <a:t>Type of pubic procurement process</a:t>
            </a:r>
          </a:p>
          <a:p>
            <a:pPr lvl="1"/>
            <a:r>
              <a:rPr lang="en-US" sz="1600" kern="0" dirty="0" smtClean="0"/>
              <a:t>Technical specifications</a:t>
            </a:r>
            <a:endParaRPr lang="sl-SI" sz="1600" kern="0" dirty="0" smtClean="0"/>
          </a:p>
          <a:p>
            <a:pPr lvl="1"/>
            <a:r>
              <a:rPr lang="en-US" sz="1600" kern="0" dirty="0" smtClean="0"/>
              <a:t>Contract award criteria</a:t>
            </a:r>
          </a:p>
          <a:p>
            <a:pPr lvl="1"/>
            <a:r>
              <a:rPr lang="en-US" sz="1600" kern="0" dirty="0" smtClean="0"/>
              <a:t>Contract duration</a:t>
            </a:r>
          </a:p>
          <a:p>
            <a:pPr lvl="1"/>
            <a:r>
              <a:rPr lang="en-US" sz="1600" kern="0" dirty="0" smtClean="0"/>
              <a:t>Joint national tender</a:t>
            </a:r>
          </a:p>
          <a:p>
            <a:pPr lvl="1"/>
            <a:r>
              <a:rPr lang="en-US" sz="1600" kern="0" dirty="0" smtClean="0"/>
              <a:t>Awarding of contracts to one candidate only</a:t>
            </a:r>
            <a:endParaRPr lang="sl-SI" sz="1600" kern="0" dirty="0" smtClean="0"/>
          </a:p>
          <a:p>
            <a:pPr lvl="1"/>
            <a:endParaRPr lang="sl-SI" sz="1600" kern="0" dirty="0" smtClean="0"/>
          </a:p>
          <a:p>
            <a:r>
              <a:rPr lang="en-US" sz="1600" kern="0" dirty="0" smtClean="0"/>
              <a:t>Typical public procurement of medicines in the Balkans:</a:t>
            </a:r>
          </a:p>
          <a:p>
            <a:pPr lvl="1"/>
            <a:r>
              <a:rPr lang="en-US" sz="1600" kern="0" dirty="0" smtClean="0"/>
              <a:t>Joint tender on national level</a:t>
            </a:r>
          </a:p>
          <a:p>
            <a:pPr lvl="1"/>
            <a:r>
              <a:rPr lang="en-US" sz="1600" kern="0" dirty="0" smtClean="0"/>
              <a:t>Open procedure, 1-4y contract duration</a:t>
            </a:r>
          </a:p>
          <a:p>
            <a:pPr lvl="1"/>
            <a:r>
              <a:rPr lang="en-US" sz="1600" kern="0" dirty="0" smtClean="0"/>
              <a:t>Generic name (INN) specification</a:t>
            </a:r>
          </a:p>
          <a:p>
            <a:pPr lvl="1"/>
            <a:r>
              <a:rPr lang="en-US" sz="1600" kern="0" dirty="0" smtClean="0"/>
              <a:t>Best price wins, contract awarded to one candidate per lot</a:t>
            </a:r>
          </a:p>
          <a:p>
            <a:pPr lvl="1"/>
            <a:endParaRPr lang="sl-SI" sz="1600" kern="0" dirty="0" smtClean="0"/>
          </a:p>
          <a:p>
            <a:pPr lvl="1"/>
            <a:endParaRPr lang="sl-SI" sz="1600" kern="0" dirty="0" smtClean="0"/>
          </a:p>
          <a:p>
            <a:pPr lvl="1"/>
            <a:endParaRPr lang="en-US" sz="1600" kern="0" dirty="0" smtClean="0"/>
          </a:p>
          <a:p>
            <a:endParaRPr lang="en-US" sz="1600" kern="0" dirty="0" smtClean="0"/>
          </a:p>
          <a:p>
            <a:endParaRPr lang="sl-SI" sz="1600" kern="0" dirty="0" smtClean="0"/>
          </a:p>
          <a:p>
            <a:endParaRPr lang="en-US" sz="1600" kern="0" dirty="0" smtClean="0"/>
          </a:p>
          <a:p>
            <a:endParaRPr lang="sl-SI" sz="2000" kern="0" dirty="0" smtClean="0"/>
          </a:p>
          <a:p>
            <a:pPr lvl="1"/>
            <a:endParaRPr lang="en-US" sz="2000" kern="0" dirty="0" smtClean="0"/>
          </a:p>
          <a:p>
            <a:pPr lvl="1"/>
            <a:endParaRPr lang="sl-SI" sz="2000" kern="0" dirty="0" smtClean="0"/>
          </a:p>
          <a:p>
            <a:pPr lvl="1"/>
            <a:endParaRPr lang="sl-SI" sz="2000" kern="0" dirty="0" smtClean="0"/>
          </a:p>
          <a:p>
            <a:pPr lvl="1"/>
            <a:endParaRPr lang="sl-SI" kern="0" dirty="0" smtClean="0"/>
          </a:p>
          <a:p>
            <a:endParaRPr lang="sl-SI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General Characteristics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19675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Additional impact of public procurement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81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Does tendering always makes sense?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51520" y="1196752"/>
            <a:ext cx="8352928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Organizing a tender </a:t>
            </a:r>
            <a:r>
              <a:rPr lang="sl-SI" b="1" dirty="0" smtClean="0"/>
              <a:t>DOES NOT </a:t>
            </a:r>
            <a:r>
              <a:rPr lang="en-US" b="1" dirty="0" smtClean="0"/>
              <a:t>make </a:t>
            </a:r>
            <a:r>
              <a:rPr lang="en-US" b="1" dirty="0"/>
              <a:t>sense </a:t>
            </a:r>
            <a:r>
              <a:rPr lang="en-US" b="1" dirty="0" smtClean="0"/>
              <a:t>where it is </a:t>
            </a:r>
            <a:r>
              <a:rPr lang="en-US" b="1" u="sng" dirty="0" smtClean="0"/>
              <a:t>NOT reasonable to expect that multiple candidates </a:t>
            </a:r>
            <a:r>
              <a:rPr lang="en-US" b="1" dirty="0" smtClean="0"/>
              <a:t>will be able to meet the same tender requirements (technical specification)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79512" y="2636912"/>
            <a:ext cx="4320480" cy="39604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 smtClean="0">
                <a:latin typeface="Arial" charset="0"/>
                <a:cs typeface="Arial" charset="0"/>
              </a:rPr>
              <a:t>Tenders for products that are dispensed directly to patients in pharmacies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 smtClean="0">
                <a:latin typeface="Arial" charset="0"/>
                <a:cs typeface="Arial" charset="0"/>
              </a:rPr>
              <a:t>WHY</a:t>
            </a:r>
            <a:r>
              <a:rPr lang="en-US" dirty="0" smtClean="0">
                <a:latin typeface="Arial" charset="0"/>
                <a:cs typeface="Arial" charset="0"/>
              </a:rPr>
              <a:t>: medicines are prescribed to patients with Brand Name, not generic name. Pharmacy needs to have all brands available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 smtClean="0">
                <a:latin typeface="Arial" charset="0"/>
                <a:cs typeface="Arial" charset="0"/>
              </a:rPr>
              <a:t>SOLUTION</a:t>
            </a:r>
            <a:r>
              <a:rPr lang="en-US" dirty="0" smtClean="0">
                <a:latin typeface="Arial" charset="0"/>
                <a:cs typeface="Arial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exclusion of medicines, intended for RESALE from public procurement</a:t>
            </a:r>
            <a:r>
              <a:rPr lang="en-US" dirty="0" smtClean="0">
                <a:latin typeface="Arial" charset="0"/>
                <a:cs typeface="Arial" charset="0"/>
              </a:rPr>
              <a:t> (already implemented in CROATIA and BULGARIA)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84561" y="2636913"/>
            <a:ext cx="4135911" cy="39481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 smtClean="0">
                <a:latin typeface="Arial" charset="0"/>
                <a:cs typeface="Arial" charset="0"/>
              </a:rPr>
              <a:t>Tenders for innovative patent protected medicines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b="1" dirty="0" smtClean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charset="0"/>
                <a:cs typeface="Arial" charset="0"/>
              </a:rPr>
              <a:t>WHY</a:t>
            </a:r>
            <a:r>
              <a:rPr lang="en-US" dirty="0" smtClean="0">
                <a:latin typeface="Arial" charset="0"/>
                <a:cs typeface="Arial" charset="0"/>
              </a:rPr>
              <a:t>: patent protected medicines are often distributed through ex</a:t>
            </a:r>
            <a:r>
              <a:rPr lang="sl-SI" dirty="0" smtClean="0">
                <a:latin typeface="Arial" charset="0"/>
                <a:cs typeface="Arial" charset="0"/>
              </a:rPr>
              <a:t>c</a:t>
            </a:r>
            <a:r>
              <a:rPr lang="en-US" dirty="0" err="1" smtClean="0">
                <a:latin typeface="Arial" charset="0"/>
                <a:cs typeface="Arial" charset="0"/>
              </a:rPr>
              <a:t>lusive</a:t>
            </a:r>
            <a:r>
              <a:rPr lang="en-US" dirty="0" smtClean="0">
                <a:latin typeface="Arial" charset="0"/>
                <a:cs typeface="Arial" charset="0"/>
              </a:rPr>
              <a:t> distribution channels.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 smtClean="0">
                <a:latin typeface="Arial" charset="0"/>
                <a:cs typeface="Arial" charset="0"/>
              </a:rPr>
              <a:t>SOLUTION</a:t>
            </a:r>
            <a:r>
              <a:rPr lang="en-US" dirty="0" smtClean="0">
                <a:latin typeface="Arial" charset="0"/>
                <a:cs typeface="Arial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use of negotiated procedure w/o prior notification directly with distributor of each medicine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Does tendering always makes sense?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US" sz="2400" dirty="0" smtClean="0"/>
              <a:t>Advantages of negotiated procedure vs. open procedure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608512"/>
            <a:ext cx="8382000" cy="2204864"/>
          </a:xfrm>
        </p:spPr>
        <p:txBody>
          <a:bodyPr/>
          <a:lstStyle/>
          <a:p>
            <a:r>
              <a:rPr lang="en-US" sz="1600" b="1" dirty="0" smtClean="0"/>
              <a:t>Conclusion:</a:t>
            </a:r>
          </a:p>
          <a:p>
            <a:pPr lvl="1"/>
            <a:r>
              <a:rPr lang="en-US" sz="1600" dirty="0" smtClean="0"/>
              <a:t>No economic rationale exists to use open procedure in cases of established exclusivity. </a:t>
            </a:r>
          </a:p>
          <a:p>
            <a:pPr lvl="1"/>
            <a:r>
              <a:rPr lang="en-US" sz="1600" dirty="0" smtClean="0"/>
              <a:t>Benefits of negotiated procedure heavily overweight benefits of open procedure</a:t>
            </a:r>
          </a:p>
          <a:p>
            <a:pPr lvl="1"/>
            <a:r>
              <a:rPr lang="en-US" sz="1600" b="1" dirty="0" smtClean="0"/>
              <a:t>Negotiated procedure is underused and should be introduced as a standard procedure for procurement of exclusive medicines and vaccines</a:t>
            </a:r>
          </a:p>
          <a:p>
            <a:pPr lvl="1"/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819B44-478B-4135-A846-BAF5B7F808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80964"/>
              </p:ext>
            </p:extLst>
          </p:nvPr>
        </p:nvGraphicFramePr>
        <p:xfrm>
          <a:off x="251520" y="1556792"/>
          <a:ext cx="8496945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3024336"/>
                <a:gridCol w="3888433"/>
              </a:tblGrid>
              <a:tr h="0"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Open procedure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Negotiated</a:t>
                      </a:r>
                      <a:r>
                        <a:rPr lang="en-US" sz="1400" baseline="0" noProof="0" dirty="0" smtClean="0"/>
                        <a:t> procedure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Ability to</a:t>
                      </a:r>
                      <a:r>
                        <a:rPr lang="en-US" sz="1400" baseline="0" noProof="0" dirty="0" smtClean="0"/>
                        <a:t> reach best possible solution for both contracting parties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Candidate can only adjust</a:t>
                      </a:r>
                      <a:r>
                        <a:rPr lang="en-US" sz="1400" baseline="0" noProof="0" dirty="0" smtClean="0"/>
                        <a:t> price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Price</a:t>
                      </a:r>
                      <a:r>
                        <a:rPr lang="en-US" sz="1400" baseline="0" noProof="0" dirty="0" smtClean="0"/>
                        <a:t> + innovative pricing solutions (pay for performance) other elements (free goods, price/volume discounts, additional services,  favorable delivery conditions, solutions…)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Complexity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noProof="0" dirty="0" smtClean="0"/>
                        <a:t>On size fits all approach, Delays in case of </a:t>
                      </a:r>
                      <a:r>
                        <a:rPr lang="en-US" sz="1400" u="none" baseline="0" noProof="0" dirty="0" smtClean="0"/>
                        <a:t>complaints for all medicines</a:t>
                      </a:r>
                      <a:endParaRPr lang="en-US" sz="14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Tailored approach, Low</a:t>
                      </a:r>
                      <a:r>
                        <a:rPr lang="en-US" sz="1400" baseline="0" noProof="0" dirty="0" smtClean="0"/>
                        <a:t> chance of complaint</a:t>
                      </a:r>
                      <a:r>
                        <a:rPr lang="sl-SI" sz="1400" baseline="0" noProof="0" dirty="0" smtClean="0"/>
                        <a:t>s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Added value of procurement</a:t>
                      </a:r>
                      <a:r>
                        <a:rPr lang="en-US" sz="1400" baseline="0" noProof="0" dirty="0" smtClean="0"/>
                        <a:t> procedure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Highly administrative,</a:t>
                      </a:r>
                      <a:r>
                        <a:rPr lang="en-US" sz="1400" baseline="0" noProof="0" dirty="0" smtClean="0"/>
                        <a:t> key objective is reduce price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Innovative, key objective is</a:t>
                      </a:r>
                      <a:r>
                        <a:rPr lang="en-US" sz="1400" baseline="0" noProof="0" dirty="0" smtClean="0"/>
                        <a:t> to get best value for money</a:t>
                      </a:r>
                      <a:endParaRPr lang="en-US" sz="14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1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„Winner takes all“ contract award system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57808" y="1268760"/>
            <a:ext cx="8712968" cy="12148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Winner takes all national tenders (tenders awarded to best bidder only), </a:t>
            </a:r>
            <a:r>
              <a:rPr lang="en-US" b="1" dirty="0" smtClean="0"/>
              <a:t>proved to be successful in </a:t>
            </a:r>
            <a:r>
              <a:rPr lang="en-US" b="1" u="sng" dirty="0" smtClean="0">
                <a:solidFill>
                  <a:srgbClr val="FF0000"/>
                </a:solidFill>
              </a:rPr>
              <a:t>temporary</a:t>
            </a:r>
            <a:r>
              <a:rPr lang="en-US" b="1" u="sng" dirty="0" smtClean="0"/>
              <a:t> </a:t>
            </a:r>
            <a:r>
              <a:rPr lang="en-US" b="1" dirty="0" smtClean="0"/>
              <a:t>reduction of the price of medicines</a:t>
            </a:r>
            <a:r>
              <a:rPr lang="en-US" dirty="0" smtClean="0"/>
              <a:t>, where generic parallels exists. However, use of such tenders </a:t>
            </a:r>
            <a:r>
              <a:rPr lang="en-US" b="1" dirty="0" smtClean="0"/>
              <a:t>may not be in the best interest on national healthcare  system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51520" y="2636912"/>
            <a:ext cx="3816424" cy="4149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Negative impact on level  of 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competition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in the market</a:t>
            </a:r>
            <a:r>
              <a:rPr kumimoji="0" lang="sl-SI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: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Arial" charset="0"/>
                <a:cs typeface="Arial" charset="0"/>
              </a:rPr>
              <a:t>Extreme pressure on competitors to reduce price (if tender is lost, candidate is out of the entire market)</a:t>
            </a:r>
            <a:endParaRPr lang="sl-SI" sz="1600" dirty="0" smtClean="0">
              <a:latin typeface="Arial" charset="0"/>
              <a:cs typeface="Arial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sz="1600" b="1" dirty="0" smtClean="0"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cs typeface="Arial" charset="0"/>
              </a:rPr>
              <a:t>Competitors may decide to withdraw product form market and focus on other opportunities</a:t>
            </a:r>
            <a:endParaRPr lang="sl-SI" sz="1600" dirty="0" smtClean="0">
              <a:latin typeface="Arial" charset="0"/>
              <a:cs typeface="Arial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It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may not be easy for local government to attract new competitors. Medicines are not commodities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16651" y="2610835"/>
            <a:ext cx="3816424" cy="4149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Entire national healthcare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system depends </a:t>
            </a:r>
            <a:r>
              <a:rPr kumimoji="0" lang="en-US" sz="1600" b="1" i="0" u="sng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on one supplier only</a:t>
            </a:r>
            <a:r>
              <a:rPr kumimoji="0" lang="sl-SI" sz="1600" b="1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:</a:t>
            </a:r>
          </a:p>
          <a:p>
            <a:pPr marL="457200" lvl="2" indent="-288925">
              <a:buFont typeface="Arial" panose="020B0604020202020204" pitchFamily="34" charset="0"/>
              <a:buChar char="•"/>
            </a:pPr>
            <a:r>
              <a:rPr lang="en-US" sz="1600" dirty="0"/>
              <a:t>Supply issues usually have </a:t>
            </a:r>
            <a:r>
              <a:rPr lang="en-US" sz="1600" dirty="0" smtClean="0"/>
              <a:t>impact on several geographies causing long lead </a:t>
            </a:r>
            <a:r>
              <a:rPr lang="en-US" sz="1600" dirty="0"/>
              <a:t>times for competitors to deliver unplanned </a:t>
            </a:r>
            <a:r>
              <a:rPr lang="en-US" sz="1600" dirty="0" smtClean="0"/>
              <a:t>quantities</a:t>
            </a:r>
            <a:endParaRPr lang="sl-SI" sz="1600" dirty="0" smtClean="0"/>
          </a:p>
          <a:p>
            <a:pPr marL="457200" lvl="2" indent="-2889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2" indent="-288925">
              <a:buFont typeface="Arial" panose="020B0604020202020204" pitchFamily="34" charset="0"/>
              <a:buChar char="•"/>
            </a:pPr>
            <a:r>
              <a:rPr lang="en-US" sz="1600" dirty="0"/>
              <a:t>Extremely problematic in area of </a:t>
            </a:r>
            <a:r>
              <a:rPr lang="en-US" sz="1600" b="1" dirty="0"/>
              <a:t>vaccines </a:t>
            </a:r>
            <a:r>
              <a:rPr lang="en-US" sz="1600" dirty="0"/>
              <a:t>(customer specific production, global demand frequently exceeds supply capabilities) and </a:t>
            </a:r>
            <a:r>
              <a:rPr lang="en-US" sz="1600" b="1" dirty="0"/>
              <a:t>life saving </a:t>
            </a:r>
            <a:r>
              <a:rPr lang="en-US" sz="1600" dirty="0"/>
              <a:t>medicines</a:t>
            </a:r>
          </a:p>
          <a:p>
            <a:pPr marL="457200" marR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„Winner takes all“ contract award system (cont.)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382000" cy="5016753"/>
          </a:xfrm>
        </p:spPr>
        <p:txBody>
          <a:bodyPr/>
          <a:lstStyle/>
          <a:p>
            <a:r>
              <a:rPr lang="en-US" sz="2000" b="1" dirty="0" smtClean="0"/>
              <a:t>Recent article in prime Slovenian business magazine (Finance)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819B44-478B-4135-A846-BAF5B7F808F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8" y="2132856"/>
            <a:ext cx="3622648" cy="244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6899" y="2037616"/>
            <a:ext cx="42615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Recent newspaper article analyzing enormous increase of price of several </a:t>
            </a:r>
            <a:r>
              <a:rPr lang="en-US" sz="1600" b="1" dirty="0" smtClean="0"/>
              <a:t>generic cytostatic: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Paklitaksel</a:t>
            </a:r>
            <a:r>
              <a:rPr lang="en-US" sz="1600" dirty="0" smtClean="0"/>
              <a:t>: </a:t>
            </a:r>
            <a:r>
              <a:rPr lang="en-US" sz="1600" b="1" dirty="0" smtClean="0"/>
              <a:t>838%</a:t>
            </a:r>
            <a:r>
              <a:rPr lang="en-US" sz="1600" dirty="0" smtClean="0"/>
              <a:t> price increase since 2014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Irinotekan</a:t>
            </a:r>
            <a:r>
              <a:rPr lang="en-US" sz="1600" dirty="0" smtClean="0"/>
              <a:t> :</a:t>
            </a:r>
            <a:r>
              <a:rPr lang="en-US" sz="1600" b="1" dirty="0" smtClean="0"/>
              <a:t>796 % </a:t>
            </a:r>
            <a:r>
              <a:rPr lang="en-US" sz="1600" dirty="0" smtClean="0"/>
              <a:t>price increase since 2014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…</a:t>
            </a:r>
          </a:p>
          <a:p>
            <a:r>
              <a:rPr lang="en-US" sz="1600" dirty="0" smtClean="0"/>
              <a:t>causing +</a:t>
            </a:r>
            <a:r>
              <a:rPr lang="en-US" sz="1600" b="1" dirty="0" smtClean="0"/>
              <a:t>234%</a:t>
            </a:r>
            <a:r>
              <a:rPr lang="en-US" sz="1600" dirty="0" smtClean="0"/>
              <a:t> of increase of expenses for cytostatic</a:t>
            </a:r>
          </a:p>
          <a:p>
            <a:pPr marL="285750" indent="-285750">
              <a:buFontTx/>
              <a:buChar char="-"/>
            </a:pP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3288" y="5229200"/>
            <a:ext cx="78841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Char char="•"/>
            </a:pPr>
            <a:r>
              <a:rPr lang="en-US" sz="2000" b="1" dirty="0"/>
              <a:t>Current national hospital tender requirements:</a:t>
            </a:r>
          </a:p>
          <a:p>
            <a:endParaRPr lang="en-US" b="1" dirty="0" smtClean="0"/>
          </a:p>
          <a:p>
            <a:r>
              <a:rPr lang="en-US" dirty="0" smtClean="0"/>
              <a:t>„Every candidate needs to offer </a:t>
            </a:r>
            <a:r>
              <a:rPr lang="en-US" b="1" dirty="0" smtClean="0"/>
              <a:t>at least 2 medicines of the same generic name</a:t>
            </a:r>
            <a:r>
              <a:rPr lang="en-US" dirty="0" smtClean="0"/>
              <a:t>, when available, </a:t>
            </a:r>
            <a:r>
              <a:rPr lang="en-US" b="1" u="sng" dirty="0" smtClean="0"/>
              <a:t>at the same price</a:t>
            </a:r>
            <a:r>
              <a:rPr lang="en-US" b="1" dirty="0" smtClean="0"/>
              <a:t>“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162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99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9999"/>
      </a:accent6>
      <a:hlink>
        <a:srgbClr val="009999"/>
      </a:hlink>
      <a:folHlink>
        <a:srgbClr val="009999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>
                <a:lumMod val="95000"/>
              </a:schemeClr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99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9999"/>
      </a:accent6>
      <a:hlink>
        <a:srgbClr val="009999"/>
      </a:hlink>
      <a:folHlink>
        <a:srgbClr val="009999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>
                <a:lumMod val="95000"/>
              </a:schemeClr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6010</TotalTime>
  <Words>1183</Words>
  <Application>Microsoft Office PowerPoint</Application>
  <PresentationFormat>On-screen Show (4:3)</PresentationFormat>
  <Paragraphs>189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2_Default Design</vt:lpstr>
      <vt:lpstr>3_Default Design</vt:lpstr>
      <vt:lpstr>Some learnings from recent  Learnings from recent public procurement of prescription  only (Rx) medicines (economic operator's perspective).</vt:lpstr>
      <vt:lpstr>PowerPoint Presentation</vt:lpstr>
      <vt:lpstr>PowerPoint Presentation</vt:lpstr>
      <vt:lpstr>PowerPoint Presentation</vt:lpstr>
      <vt:lpstr>Public market for pharmaceuticals</vt:lpstr>
      <vt:lpstr>Does tendering always makes sense?</vt:lpstr>
      <vt:lpstr>Does tendering always makes sense? Advantages of negotiated procedure vs. open procedure </vt:lpstr>
      <vt:lpstr>„Winner takes all“ contract award system</vt:lpstr>
      <vt:lpstr>„Winner takes all“ contract award system (cont.)</vt:lpstr>
      <vt:lpstr>„Winner takes all“ contract award system (cont.)</vt:lpstr>
      <vt:lpstr>Tender award criteria: Best price or MEAT?</vt:lpstr>
      <vt:lpstr>Tender award criteria: Best price or MEAT? Example: HPV vaccine tender in UK</vt:lpstr>
      <vt:lpstr>PowerPoint Presentation</vt:lpstr>
    </vt:vector>
  </TitlesOfParts>
  <Company>Merck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Merck &amp; Co., Inc.</dc:creator>
  <cp:lastModifiedBy>Merck &amp; Co., Inc.</cp:lastModifiedBy>
  <cp:revision>68</cp:revision>
  <cp:lastPrinted>2016-06-01T05:33:47Z</cp:lastPrinted>
  <dcterms:created xsi:type="dcterms:W3CDTF">2016-05-24T13:39:30Z</dcterms:created>
  <dcterms:modified xsi:type="dcterms:W3CDTF">2016-06-01T05:39:08Z</dcterms:modified>
</cp:coreProperties>
</file>