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8" r:id="rId1"/>
    <p:sldMasterId id="2147484102" r:id="rId2"/>
  </p:sldMasterIdLst>
  <p:notesMasterIdLst>
    <p:notesMasterId r:id="rId31"/>
  </p:notesMasterIdLst>
  <p:handoutMasterIdLst>
    <p:handoutMasterId r:id="rId32"/>
  </p:handoutMasterIdLst>
  <p:sldIdLst>
    <p:sldId id="287" r:id="rId3"/>
    <p:sldId id="257" r:id="rId4"/>
    <p:sldId id="296" r:id="rId5"/>
    <p:sldId id="300" r:id="rId6"/>
    <p:sldId id="297" r:id="rId7"/>
    <p:sldId id="298" r:id="rId8"/>
    <p:sldId id="299" r:id="rId9"/>
    <p:sldId id="295" r:id="rId10"/>
    <p:sldId id="274" r:id="rId11"/>
    <p:sldId id="294" r:id="rId12"/>
    <p:sldId id="288" r:id="rId13"/>
    <p:sldId id="273" r:id="rId14"/>
    <p:sldId id="259" r:id="rId15"/>
    <p:sldId id="275" r:id="rId16"/>
    <p:sldId id="277" r:id="rId17"/>
    <p:sldId id="269" r:id="rId18"/>
    <p:sldId id="280" r:id="rId19"/>
    <p:sldId id="281" r:id="rId20"/>
    <p:sldId id="283" r:id="rId21"/>
    <p:sldId id="284" r:id="rId22"/>
    <p:sldId id="291" r:id="rId23"/>
    <p:sldId id="290" r:id="rId24"/>
    <p:sldId id="285" r:id="rId25"/>
    <p:sldId id="266" r:id="rId26"/>
    <p:sldId id="258" r:id="rId27"/>
    <p:sldId id="260" r:id="rId28"/>
    <p:sldId id="302" r:id="rId29"/>
    <p:sldId id="30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artens" initials="R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Stijl, thema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72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5T18:51:16.18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83C26-27A9-4B7F-861D-614293F8F53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065D7D4-CE94-4612-93B7-43FEE8A43BD4}">
      <dgm:prSet/>
      <dgm:spPr/>
      <dgm:t>
        <a:bodyPr/>
        <a:lstStyle/>
        <a:p>
          <a:pPr rtl="0" eaLnBrk="1" latinLnBrk="0" hangingPunct="1"/>
          <a:r>
            <a:rPr lang="nl-NL"/>
            <a:t>Q x A =E</a:t>
          </a:r>
          <a:endParaRPr lang="en-US"/>
        </a:p>
      </dgm:t>
    </dgm:pt>
    <dgm:pt modelId="{B755A2A2-893E-4732-B7A5-FF68FE267E42}" type="parTrans" cxnId="{01AE3312-C3B4-477F-A9FE-8B0BEA4C9090}">
      <dgm:prSet/>
      <dgm:spPr/>
      <dgm:t>
        <a:bodyPr/>
        <a:lstStyle/>
        <a:p>
          <a:endParaRPr lang="en-US"/>
        </a:p>
      </dgm:t>
    </dgm:pt>
    <dgm:pt modelId="{D697553E-0B35-4415-8DD0-C22A423E341C}" type="sibTrans" cxnId="{01AE3312-C3B4-477F-A9FE-8B0BEA4C9090}">
      <dgm:prSet/>
      <dgm:spPr/>
      <dgm:t>
        <a:bodyPr/>
        <a:lstStyle/>
        <a:p>
          <a:endParaRPr lang="en-US"/>
        </a:p>
      </dgm:t>
    </dgm:pt>
    <dgm:pt modelId="{9E41D517-82D7-480B-BDC3-29C04FEBB948}" type="pres">
      <dgm:prSet presAssocID="{E5783C26-27A9-4B7F-861D-614293F8F53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DF42D0F-566A-4319-9482-12568C4255E6}" type="pres">
      <dgm:prSet presAssocID="{E5783C26-27A9-4B7F-861D-614293F8F538}" presName="arrow" presStyleLbl="bgShp" presStyleIdx="0" presStyleCnt="1" custLinFactNeighborX="7402" custLinFactNeighborY="12736"/>
      <dgm:spPr/>
    </dgm:pt>
    <dgm:pt modelId="{600F9254-E3D4-4A23-9721-0BD4270CF3E8}" type="pres">
      <dgm:prSet presAssocID="{E5783C26-27A9-4B7F-861D-614293F8F538}" presName="linearProcess" presStyleCnt="0"/>
      <dgm:spPr/>
    </dgm:pt>
    <dgm:pt modelId="{B0A51BEE-E85E-4CBD-A82D-3E3BEEF93604}" type="pres">
      <dgm:prSet presAssocID="{0065D7D4-CE94-4612-93B7-43FEE8A43BD4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808F73A-6A3F-4E4D-9E68-66C1FF3561DE}" type="presOf" srcId="{E5783C26-27A9-4B7F-861D-614293F8F538}" destId="{9E41D517-82D7-480B-BDC3-29C04FEBB948}" srcOrd="0" destOrd="0" presId="urn:microsoft.com/office/officeart/2005/8/layout/hProcess9"/>
    <dgm:cxn modelId="{01AE3312-C3B4-477F-A9FE-8B0BEA4C9090}" srcId="{E5783C26-27A9-4B7F-861D-614293F8F538}" destId="{0065D7D4-CE94-4612-93B7-43FEE8A43BD4}" srcOrd="0" destOrd="0" parTransId="{B755A2A2-893E-4732-B7A5-FF68FE267E42}" sibTransId="{D697553E-0B35-4415-8DD0-C22A423E341C}"/>
    <dgm:cxn modelId="{8F28D587-328B-4491-B943-90F8E0D3933F}" type="presOf" srcId="{0065D7D4-CE94-4612-93B7-43FEE8A43BD4}" destId="{B0A51BEE-E85E-4CBD-A82D-3E3BEEF93604}" srcOrd="0" destOrd="0" presId="urn:microsoft.com/office/officeart/2005/8/layout/hProcess9"/>
    <dgm:cxn modelId="{AE30E0DF-75D6-4113-A92D-DF4DECCF17FC}" type="presParOf" srcId="{9E41D517-82D7-480B-BDC3-29C04FEBB948}" destId="{5DF42D0F-566A-4319-9482-12568C4255E6}" srcOrd="0" destOrd="0" presId="urn:microsoft.com/office/officeart/2005/8/layout/hProcess9"/>
    <dgm:cxn modelId="{118E10A6-3107-477A-897D-6D38245CBC74}" type="presParOf" srcId="{9E41D517-82D7-480B-BDC3-29C04FEBB948}" destId="{600F9254-E3D4-4A23-9721-0BD4270CF3E8}" srcOrd="1" destOrd="0" presId="urn:microsoft.com/office/officeart/2005/8/layout/hProcess9"/>
    <dgm:cxn modelId="{C1C515DE-C5FF-4301-85C3-17959DAA002F}" type="presParOf" srcId="{600F9254-E3D4-4A23-9721-0BD4270CF3E8}" destId="{B0A51BEE-E85E-4CBD-A82D-3E3BEEF9360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C702A5-5A68-B240-AFE2-2B1076BCFA8D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66DCFA-7428-6646-A410-FCB4BB23669A}">
      <dgm:prSet phldrT="[Tekst]"/>
      <dgm:spPr/>
      <dgm:t>
        <a:bodyPr/>
        <a:lstStyle/>
        <a:p>
          <a:r>
            <a:rPr lang="en-GB" err="1" smtClean="0"/>
            <a:t>Kontrola</a:t>
          </a:r>
          <a:r>
            <a:rPr lang="en-GB" smtClean="0"/>
            <a:t> odgovornosti </a:t>
          </a:r>
          <a:r>
            <a:rPr lang="en-GB" dirty="0" err="1" smtClean="0"/>
            <a:t>i</a:t>
          </a:r>
          <a:r>
            <a:rPr lang="en-GB" dirty="0" smtClean="0"/>
            <a:t> </a:t>
          </a:r>
          <a:r>
            <a:rPr lang="en-GB" dirty="0" err="1" smtClean="0"/>
            <a:t>budžeta</a:t>
          </a:r>
          <a:endParaRPr lang="en-GB" dirty="0"/>
        </a:p>
      </dgm:t>
    </dgm:pt>
    <dgm:pt modelId="{47D60901-3C12-424D-A3AC-3B3843549C88}" type="parTrans" cxnId="{B4F7B738-40CC-B24C-B6F2-D637DE48800E}">
      <dgm:prSet/>
      <dgm:spPr/>
      <dgm:t>
        <a:bodyPr/>
        <a:lstStyle/>
        <a:p>
          <a:endParaRPr lang="en-GB"/>
        </a:p>
      </dgm:t>
    </dgm:pt>
    <dgm:pt modelId="{8C81E37B-33F3-A34B-ADC4-4B7990EC6BE8}" type="sibTrans" cxnId="{B4F7B738-40CC-B24C-B6F2-D637DE48800E}">
      <dgm:prSet/>
      <dgm:spPr/>
      <dgm:t>
        <a:bodyPr/>
        <a:lstStyle/>
        <a:p>
          <a:endParaRPr lang="en-GB"/>
        </a:p>
      </dgm:t>
    </dgm:pt>
    <dgm:pt modelId="{18B03BB3-9CC2-E346-8DAF-2A50D0C6C4EA}">
      <dgm:prSet phldrT="[Tekst]"/>
      <dgm:spPr/>
      <dgm:t>
        <a:bodyPr/>
        <a:lstStyle/>
        <a:p>
          <a:r>
            <a:rPr lang="en-GB" dirty="0" err="1" smtClean="0"/>
            <a:t>Nema</a:t>
          </a:r>
          <a:r>
            <a:rPr lang="en-GB" dirty="0" smtClean="0"/>
            <a:t> </a:t>
          </a:r>
          <a:r>
            <a:rPr lang="en-GB" dirty="0" err="1" smtClean="0"/>
            <a:t>informacija</a:t>
          </a:r>
          <a:r>
            <a:rPr lang="en-GB" dirty="0" smtClean="0"/>
            <a:t> o </a:t>
          </a:r>
          <a:r>
            <a:rPr lang="en-GB" dirty="0" err="1" smtClean="0"/>
            <a:t>dobavljačima</a:t>
          </a:r>
          <a:r>
            <a:rPr lang="en-GB" dirty="0" smtClean="0"/>
            <a:t> </a:t>
          </a:r>
          <a:r>
            <a:rPr lang="en-GB" dirty="0" err="1" smtClean="0"/>
            <a:t>koji</a:t>
          </a:r>
          <a:r>
            <a:rPr lang="en-GB" dirty="0" smtClean="0"/>
            <a:t> </a:t>
          </a:r>
          <a:r>
            <a:rPr lang="en-GB" dirty="0" err="1" smtClean="0"/>
            <a:t>vrše</a:t>
          </a:r>
          <a:r>
            <a:rPr lang="en-GB" dirty="0" smtClean="0"/>
            <a:t> </a:t>
          </a:r>
          <a:r>
            <a:rPr lang="en-GB" dirty="0" err="1" smtClean="0"/>
            <a:t>isporuku</a:t>
          </a:r>
          <a:endParaRPr lang="en-GB" dirty="0"/>
        </a:p>
      </dgm:t>
    </dgm:pt>
    <dgm:pt modelId="{EEB2A970-9892-4142-9211-D139529329E3}" type="sibTrans" cxnId="{AB836397-73CE-7F42-A107-399940502CC9}">
      <dgm:prSet/>
      <dgm:spPr/>
      <dgm:t>
        <a:bodyPr/>
        <a:lstStyle/>
        <a:p>
          <a:endParaRPr lang="en-GB"/>
        </a:p>
      </dgm:t>
    </dgm:pt>
    <dgm:pt modelId="{CA6BF227-A238-A94F-9A7C-C7E79F68126F}" type="parTrans" cxnId="{AB836397-73CE-7F42-A107-399940502CC9}">
      <dgm:prSet/>
      <dgm:spPr/>
      <dgm:t>
        <a:bodyPr/>
        <a:lstStyle/>
        <a:p>
          <a:endParaRPr lang="en-GB"/>
        </a:p>
      </dgm:t>
    </dgm:pt>
    <dgm:pt modelId="{2B325D1B-0A6F-DB42-B529-BCD7969C0751}">
      <dgm:prSet phldrT="[Tekst]"/>
      <dgm:spPr/>
      <dgm:t>
        <a:bodyPr/>
        <a:lstStyle/>
        <a:p>
          <a:r>
            <a:rPr lang="en-GB" dirty="0" err="1" smtClean="0"/>
            <a:t>Pouzdane</a:t>
          </a:r>
          <a:r>
            <a:rPr lang="en-GB" dirty="0" smtClean="0"/>
            <a:t>, </a:t>
          </a:r>
          <a:r>
            <a:rPr lang="en-GB" dirty="0" err="1" smtClean="0"/>
            <a:t>ažurne</a:t>
          </a:r>
          <a:r>
            <a:rPr lang="en-GB" dirty="0" smtClean="0"/>
            <a:t> </a:t>
          </a:r>
          <a:r>
            <a:rPr lang="en-GB" dirty="0" err="1" smtClean="0"/>
            <a:t>i</a:t>
          </a:r>
          <a:r>
            <a:rPr lang="en-GB" dirty="0" smtClean="0"/>
            <a:t> </a:t>
          </a:r>
          <a:r>
            <a:rPr lang="en-GB" dirty="0" err="1" smtClean="0"/>
            <a:t>potpune</a:t>
          </a:r>
          <a:r>
            <a:rPr lang="en-GB" dirty="0" smtClean="0"/>
            <a:t> </a:t>
          </a:r>
          <a:r>
            <a:rPr lang="en-GB" dirty="0" err="1" smtClean="0"/>
            <a:t>informacije</a:t>
          </a:r>
          <a:r>
            <a:rPr lang="en-GB" dirty="0" smtClean="0"/>
            <a:t> o </a:t>
          </a:r>
          <a:r>
            <a:rPr lang="en-GB" dirty="0" err="1" smtClean="0"/>
            <a:t>ugovoru</a:t>
          </a:r>
          <a:endParaRPr lang="en-GB" dirty="0"/>
        </a:p>
      </dgm:t>
    </dgm:pt>
    <dgm:pt modelId="{EFABFACD-E747-FF45-AF53-A3E0303E0BF1}" type="sibTrans" cxnId="{9AB5DCDF-1F27-4D47-9C1B-6BE6D75832F2}">
      <dgm:prSet/>
      <dgm:spPr/>
      <dgm:t>
        <a:bodyPr/>
        <a:lstStyle/>
        <a:p>
          <a:endParaRPr lang="en-GB"/>
        </a:p>
      </dgm:t>
    </dgm:pt>
    <dgm:pt modelId="{CCD645E2-919B-5249-AF05-8800960D9335}" type="parTrans" cxnId="{9AB5DCDF-1F27-4D47-9C1B-6BE6D75832F2}">
      <dgm:prSet/>
      <dgm:spPr/>
      <dgm:t>
        <a:bodyPr/>
        <a:lstStyle/>
        <a:p>
          <a:endParaRPr lang="en-GB"/>
        </a:p>
      </dgm:t>
    </dgm:pt>
    <dgm:pt modelId="{5EFF8727-DA50-DC40-9414-EBE98754DBF4}">
      <dgm:prSet phldrT="[Tekst]"/>
      <dgm:spPr/>
      <dgm:t>
        <a:bodyPr/>
        <a:lstStyle/>
        <a:p>
          <a:r>
            <a:rPr lang="en-GB" dirty="0" err="1" smtClean="0"/>
            <a:t>Nema</a:t>
          </a:r>
          <a:r>
            <a:rPr lang="en-GB" dirty="0" smtClean="0"/>
            <a:t> </a:t>
          </a:r>
          <a:r>
            <a:rPr lang="en-GB" dirty="0" err="1" smtClean="0"/>
            <a:t>kontrole</a:t>
          </a:r>
          <a:r>
            <a:rPr lang="en-GB" dirty="0" smtClean="0"/>
            <a:t> </a:t>
          </a:r>
          <a:r>
            <a:rPr lang="en-GB" dirty="0" err="1" smtClean="0"/>
            <a:t>izvršenja</a:t>
          </a:r>
          <a:endParaRPr lang="en-GB" dirty="0"/>
        </a:p>
      </dgm:t>
    </dgm:pt>
    <dgm:pt modelId="{465EE499-F5DB-2641-B87F-F5D00FA45A8F}" type="sibTrans" cxnId="{A86CA55D-3538-4642-8796-95903F0E7765}">
      <dgm:prSet/>
      <dgm:spPr/>
      <dgm:t>
        <a:bodyPr/>
        <a:lstStyle/>
        <a:p>
          <a:endParaRPr lang="en-GB"/>
        </a:p>
      </dgm:t>
    </dgm:pt>
    <dgm:pt modelId="{0B457AA5-09C8-5F47-8A18-52AE59A361DB}" type="parTrans" cxnId="{A86CA55D-3538-4642-8796-95903F0E7765}">
      <dgm:prSet/>
      <dgm:spPr/>
      <dgm:t>
        <a:bodyPr/>
        <a:lstStyle/>
        <a:p>
          <a:endParaRPr lang="en-GB"/>
        </a:p>
      </dgm:t>
    </dgm:pt>
    <dgm:pt modelId="{4E90C34A-FFE9-A24E-9E40-12B1D2AD79C7}">
      <dgm:prSet phldrT="[Teks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3F6CA72B-385D-8147-81F7-067238605752}" type="sibTrans" cxnId="{45294E27-46C4-5C4A-8A2E-6F801A2F0599}">
      <dgm:prSet/>
      <dgm:spPr/>
      <dgm:t>
        <a:bodyPr/>
        <a:lstStyle/>
        <a:p>
          <a:endParaRPr lang="en-GB"/>
        </a:p>
      </dgm:t>
    </dgm:pt>
    <dgm:pt modelId="{62383F5C-6640-A34F-87AA-8F18BD17918D}" type="parTrans" cxnId="{45294E27-46C4-5C4A-8A2E-6F801A2F0599}">
      <dgm:prSet/>
      <dgm:spPr/>
      <dgm:t>
        <a:bodyPr/>
        <a:lstStyle/>
        <a:p>
          <a:endParaRPr lang="en-GB"/>
        </a:p>
      </dgm:t>
    </dgm:pt>
    <dgm:pt modelId="{89EE6688-BA36-644E-BCDB-EE4916B70AB3}" type="pres">
      <dgm:prSet presAssocID="{71C702A5-5A68-B240-AFE2-2B1076BCFA8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B320075-5F0E-FF43-A0D8-0DA0A302C9EB}" type="pres">
      <dgm:prSet presAssocID="{71C702A5-5A68-B240-AFE2-2B1076BCFA8D}" presName="matrix" presStyleCnt="0"/>
      <dgm:spPr/>
    </dgm:pt>
    <dgm:pt modelId="{89B75217-1B0C-164E-A785-E91D960D5BF7}" type="pres">
      <dgm:prSet presAssocID="{71C702A5-5A68-B240-AFE2-2B1076BCFA8D}" presName="tile1" presStyleLbl="node1" presStyleIdx="0" presStyleCnt="4"/>
      <dgm:spPr/>
      <dgm:t>
        <a:bodyPr/>
        <a:lstStyle/>
        <a:p>
          <a:endParaRPr lang="en-GB"/>
        </a:p>
      </dgm:t>
    </dgm:pt>
    <dgm:pt modelId="{CCC2E5C0-C028-A044-9345-0CFB8605B7BE}" type="pres">
      <dgm:prSet presAssocID="{71C702A5-5A68-B240-AFE2-2B1076BCFA8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5E24DA-914D-F54E-B237-B1774286D627}" type="pres">
      <dgm:prSet presAssocID="{71C702A5-5A68-B240-AFE2-2B1076BCFA8D}" presName="tile2" presStyleLbl="node1" presStyleIdx="1" presStyleCnt="4"/>
      <dgm:spPr/>
      <dgm:t>
        <a:bodyPr/>
        <a:lstStyle/>
        <a:p>
          <a:endParaRPr lang="en-GB"/>
        </a:p>
      </dgm:t>
    </dgm:pt>
    <dgm:pt modelId="{58BEA4D5-5497-0D4E-91D4-0447CE3A515D}" type="pres">
      <dgm:prSet presAssocID="{71C702A5-5A68-B240-AFE2-2B1076BCFA8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C6F6DC-6FFE-3541-9D8C-DFFD0C6FC632}" type="pres">
      <dgm:prSet presAssocID="{71C702A5-5A68-B240-AFE2-2B1076BCFA8D}" presName="tile3" presStyleLbl="node1" presStyleIdx="2" presStyleCnt="4"/>
      <dgm:spPr/>
      <dgm:t>
        <a:bodyPr/>
        <a:lstStyle/>
        <a:p>
          <a:endParaRPr lang="en-GB"/>
        </a:p>
      </dgm:t>
    </dgm:pt>
    <dgm:pt modelId="{BD775862-216D-AC4F-99E2-FEB59F77CAC1}" type="pres">
      <dgm:prSet presAssocID="{71C702A5-5A68-B240-AFE2-2B1076BCFA8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1F7223-C7E3-8D45-833B-94176FB33915}" type="pres">
      <dgm:prSet presAssocID="{71C702A5-5A68-B240-AFE2-2B1076BCFA8D}" presName="tile4" presStyleLbl="node1" presStyleIdx="3" presStyleCnt="4"/>
      <dgm:spPr/>
      <dgm:t>
        <a:bodyPr/>
        <a:lstStyle/>
        <a:p>
          <a:endParaRPr lang="nl-NL"/>
        </a:p>
      </dgm:t>
    </dgm:pt>
    <dgm:pt modelId="{EFB51B53-B56E-E84A-A754-27270F64F392}" type="pres">
      <dgm:prSet presAssocID="{71C702A5-5A68-B240-AFE2-2B1076BCFA8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7286BC6-57A9-EE4C-84C9-08F978F2FCD0}" type="pres">
      <dgm:prSet presAssocID="{71C702A5-5A68-B240-AFE2-2B1076BCFA8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7786B101-A9A6-8745-8AEB-66B259758657}" type="presOf" srcId="{18B03BB3-9CC2-E346-8DAF-2A50D0C6C4EA}" destId="{BD775862-216D-AC4F-99E2-FEB59F77CAC1}" srcOrd="1" destOrd="0" presId="urn:microsoft.com/office/officeart/2005/8/layout/matrix1"/>
    <dgm:cxn modelId="{9AB5DCDF-1F27-4D47-9C1B-6BE6D75832F2}" srcId="{4E90C34A-FFE9-A24E-9E40-12B1D2AD79C7}" destId="{2B325D1B-0A6F-DB42-B529-BCD7969C0751}" srcOrd="1" destOrd="0" parTransId="{CCD645E2-919B-5249-AF05-8800960D9335}" sibTransId="{EFABFACD-E747-FF45-AF53-A3E0303E0BF1}"/>
    <dgm:cxn modelId="{45294E27-46C4-5C4A-8A2E-6F801A2F0599}" srcId="{71C702A5-5A68-B240-AFE2-2B1076BCFA8D}" destId="{4E90C34A-FFE9-A24E-9E40-12B1D2AD79C7}" srcOrd="0" destOrd="0" parTransId="{62383F5C-6640-A34F-87AA-8F18BD17918D}" sibTransId="{3F6CA72B-385D-8147-81F7-067238605752}"/>
    <dgm:cxn modelId="{AB836397-73CE-7F42-A107-399940502CC9}" srcId="{4E90C34A-FFE9-A24E-9E40-12B1D2AD79C7}" destId="{18B03BB3-9CC2-E346-8DAF-2A50D0C6C4EA}" srcOrd="2" destOrd="0" parTransId="{CA6BF227-A238-A94F-9A7C-C7E79F68126F}" sibTransId="{EEB2A970-9892-4142-9211-D139529329E3}"/>
    <dgm:cxn modelId="{A86CA55D-3538-4642-8796-95903F0E7765}" srcId="{4E90C34A-FFE9-A24E-9E40-12B1D2AD79C7}" destId="{5EFF8727-DA50-DC40-9414-EBE98754DBF4}" srcOrd="0" destOrd="0" parTransId="{0B457AA5-09C8-5F47-8A18-52AE59A361DB}" sibTransId="{465EE499-F5DB-2641-B87F-F5D00FA45A8F}"/>
    <dgm:cxn modelId="{B4F7B738-40CC-B24C-B6F2-D637DE48800E}" srcId="{4E90C34A-FFE9-A24E-9E40-12B1D2AD79C7}" destId="{2766DCFA-7428-6646-A410-FCB4BB23669A}" srcOrd="3" destOrd="0" parTransId="{47D60901-3C12-424D-A3AC-3B3843549C88}" sibTransId="{8C81E37B-33F3-A34B-ADC4-4B7990EC6BE8}"/>
    <dgm:cxn modelId="{9E1E845C-0E22-6C4E-A4B6-F5E72510FAA6}" type="presOf" srcId="{2B325D1B-0A6F-DB42-B529-BCD7969C0751}" destId="{985E24DA-914D-F54E-B237-B1774286D627}" srcOrd="0" destOrd="0" presId="urn:microsoft.com/office/officeart/2005/8/layout/matrix1"/>
    <dgm:cxn modelId="{C390FFB5-4FCE-3C4C-9D13-FF2AF4D26EAD}" type="presOf" srcId="{18B03BB3-9CC2-E346-8DAF-2A50D0C6C4EA}" destId="{ACC6F6DC-6FFE-3541-9D8C-DFFD0C6FC632}" srcOrd="0" destOrd="0" presId="urn:microsoft.com/office/officeart/2005/8/layout/matrix1"/>
    <dgm:cxn modelId="{F4505817-8E46-6248-9C95-30AF001B0A3A}" type="presOf" srcId="{5EFF8727-DA50-DC40-9414-EBE98754DBF4}" destId="{89B75217-1B0C-164E-A785-E91D960D5BF7}" srcOrd="0" destOrd="0" presId="urn:microsoft.com/office/officeart/2005/8/layout/matrix1"/>
    <dgm:cxn modelId="{E0450908-F68F-0240-8C10-249985783D31}" type="presOf" srcId="{2766DCFA-7428-6646-A410-FCB4BB23669A}" destId="{591F7223-C7E3-8D45-833B-94176FB33915}" srcOrd="0" destOrd="0" presId="urn:microsoft.com/office/officeart/2005/8/layout/matrix1"/>
    <dgm:cxn modelId="{2ED1E5E4-F906-B349-AFA7-2DEE90E93A43}" type="presOf" srcId="{2B325D1B-0A6F-DB42-B529-BCD7969C0751}" destId="{58BEA4D5-5497-0D4E-91D4-0447CE3A515D}" srcOrd="1" destOrd="0" presId="urn:microsoft.com/office/officeart/2005/8/layout/matrix1"/>
    <dgm:cxn modelId="{D502FAC9-77F0-F04C-B623-68BDFD3D676A}" type="presOf" srcId="{5EFF8727-DA50-DC40-9414-EBE98754DBF4}" destId="{CCC2E5C0-C028-A044-9345-0CFB8605B7BE}" srcOrd="1" destOrd="0" presId="urn:microsoft.com/office/officeart/2005/8/layout/matrix1"/>
    <dgm:cxn modelId="{F70E72C4-09BD-FB48-AD74-50E8A52D119C}" type="presOf" srcId="{71C702A5-5A68-B240-AFE2-2B1076BCFA8D}" destId="{89EE6688-BA36-644E-BCDB-EE4916B70AB3}" srcOrd="0" destOrd="0" presId="urn:microsoft.com/office/officeart/2005/8/layout/matrix1"/>
    <dgm:cxn modelId="{5A5EA539-1C20-1A47-B249-F4F3D571C649}" type="presOf" srcId="{2766DCFA-7428-6646-A410-FCB4BB23669A}" destId="{EFB51B53-B56E-E84A-A754-27270F64F392}" srcOrd="1" destOrd="0" presId="urn:microsoft.com/office/officeart/2005/8/layout/matrix1"/>
    <dgm:cxn modelId="{3B068840-CC88-3A40-AA53-0FF0C5013050}" type="presOf" srcId="{4E90C34A-FFE9-A24E-9E40-12B1D2AD79C7}" destId="{37286BC6-57A9-EE4C-84C9-08F978F2FCD0}" srcOrd="0" destOrd="0" presId="urn:microsoft.com/office/officeart/2005/8/layout/matrix1"/>
    <dgm:cxn modelId="{3894DFBD-0ACE-3E41-B29E-E5AC08D26C14}" type="presParOf" srcId="{89EE6688-BA36-644E-BCDB-EE4916B70AB3}" destId="{7B320075-5F0E-FF43-A0D8-0DA0A302C9EB}" srcOrd="0" destOrd="0" presId="urn:microsoft.com/office/officeart/2005/8/layout/matrix1"/>
    <dgm:cxn modelId="{0512387A-2AF6-394F-AC9B-73145A464CE9}" type="presParOf" srcId="{7B320075-5F0E-FF43-A0D8-0DA0A302C9EB}" destId="{89B75217-1B0C-164E-A785-E91D960D5BF7}" srcOrd="0" destOrd="0" presId="urn:microsoft.com/office/officeart/2005/8/layout/matrix1"/>
    <dgm:cxn modelId="{1151C384-72E8-BD4A-846F-146E1B0D5D37}" type="presParOf" srcId="{7B320075-5F0E-FF43-A0D8-0DA0A302C9EB}" destId="{CCC2E5C0-C028-A044-9345-0CFB8605B7BE}" srcOrd="1" destOrd="0" presId="urn:microsoft.com/office/officeart/2005/8/layout/matrix1"/>
    <dgm:cxn modelId="{589FF8E9-A789-5947-A3A0-6DF4B74B3712}" type="presParOf" srcId="{7B320075-5F0E-FF43-A0D8-0DA0A302C9EB}" destId="{985E24DA-914D-F54E-B237-B1774286D627}" srcOrd="2" destOrd="0" presId="urn:microsoft.com/office/officeart/2005/8/layout/matrix1"/>
    <dgm:cxn modelId="{110361FE-11C2-CA46-8E78-EA81BECA85BC}" type="presParOf" srcId="{7B320075-5F0E-FF43-A0D8-0DA0A302C9EB}" destId="{58BEA4D5-5497-0D4E-91D4-0447CE3A515D}" srcOrd="3" destOrd="0" presId="urn:microsoft.com/office/officeart/2005/8/layout/matrix1"/>
    <dgm:cxn modelId="{ABA8F630-2D3E-CF48-BDA5-AB4338F7BC80}" type="presParOf" srcId="{7B320075-5F0E-FF43-A0D8-0DA0A302C9EB}" destId="{ACC6F6DC-6FFE-3541-9D8C-DFFD0C6FC632}" srcOrd="4" destOrd="0" presId="urn:microsoft.com/office/officeart/2005/8/layout/matrix1"/>
    <dgm:cxn modelId="{44CC73F3-5DA4-4446-9095-8108E6B27795}" type="presParOf" srcId="{7B320075-5F0E-FF43-A0D8-0DA0A302C9EB}" destId="{BD775862-216D-AC4F-99E2-FEB59F77CAC1}" srcOrd="5" destOrd="0" presId="urn:microsoft.com/office/officeart/2005/8/layout/matrix1"/>
    <dgm:cxn modelId="{27750835-96EB-FF41-BA79-B4805665309D}" type="presParOf" srcId="{7B320075-5F0E-FF43-A0D8-0DA0A302C9EB}" destId="{591F7223-C7E3-8D45-833B-94176FB33915}" srcOrd="6" destOrd="0" presId="urn:microsoft.com/office/officeart/2005/8/layout/matrix1"/>
    <dgm:cxn modelId="{D3F6CE23-5A62-F842-A70A-E8181FBAE241}" type="presParOf" srcId="{7B320075-5F0E-FF43-A0D8-0DA0A302C9EB}" destId="{EFB51B53-B56E-E84A-A754-27270F64F392}" srcOrd="7" destOrd="0" presId="urn:microsoft.com/office/officeart/2005/8/layout/matrix1"/>
    <dgm:cxn modelId="{1EDABB32-34FB-584A-81C6-40D7C5F74FCC}" type="presParOf" srcId="{89EE6688-BA36-644E-BCDB-EE4916B70AB3}" destId="{37286BC6-57A9-EE4C-84C9-08F978F2FCD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D23233-FC31-4388-A0C5-7BC0EBD2390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93B396-1C7A-44F7-AB63-36B01A90D0B9}">
      <dgm:prSet phldrT="[Text]"/>
      <dgm:spPr/>
      <dgm:t>
        <a:bodyPr/>
        <a:lstStyle/>
        <a:p>
          <a:r>
            <a:rPr lang="en-GB" noProof="0" dirty="0" err="1" smtClean="0"/>
            <a:t>Vrednost</a:t>
          </a:r>
          <a:r>
            <a:rPr lang="en-GB" noProof="0" dirty="0" smtClean="0"/>
            <a:t> </a:t>
          </a:r>
          <a:r>
            <a:rPr lang="en-GB" noProof="0" dirty="0" err="1" smtClean="0"/>
            <a:t>ugovora</a:t>
          </a:r>
          <a:endParaRPr lang="en-GB" noProof="0" dirty="0"/>
        </a:p>
      </dgm:t>
    </dgm:pt>
    <dgm:pt modelId="{D6E06FD5-518D-4029-93FD-BC36D211EE02}" type="parTrans" cxnId="{DF9E5F3C-5DD8-4A26-A3D4-24DF11D71C34}">
      <dgm:prSet/>
      <dgm:spPr/>
      <dgm:t>
        <a:bodyPr/>
        <a:lstStyle/>
        <a:p>
          <a:endParaRPr lang="en-US"/>
        </a:p>
      </dgm:t>
    </dgm:pt>
    <dgm:pt modelId="{3FBBA020-93BC-4647-A2BE-2326AE5306C0}" type="sibTrans" cxnId="{DF9E5F3C-5DD8-4A26-A3D4-24DF11D71C34}">
      <dgm:prSet/>
      <dgm:spPr/>
      <dgm:t>
        <a:bodyPr/>
        <a:lstStyle/>
        <a:p>
          <a:endParaRPr lang="en-US"/>
        </a:p>
      </dgm:t>
    </dgm:pt>
    <dgm:pt modelId="{9AF51262-38C2-460F-BBF4-F7730AFD8E67}">
      <dgm:prSet phldrT="[Text]"/>
      <dgm:spPr/>
      <dgm:t>
        <a:bodyPr/>
        <a:lstStyle/>
        <a:p>
          <a:r>
            <a:rPr lang="en-US" dirty="0" err="1" smtClean="0"/>
            <a:t>Broj</a:t>
          </a:r>
          <a:r>
            <a:rPr lang="en-US" dirty="0" smtClean="0"/>
            <a:t> </a:t>
          </a:r>
          <a:r>
            <a:rPr lang="en-US" dirty="0" err="1" smtClean="0"/>
            <a:t>važnih</a:t>
          </a:r>
          <a:r>
            <a:rPr lang="en-US" dirty="0" smtClean="0"/>
            <a:t> </a:t>
          </a:r>
          <a:r>
            <a:rPr lang="en-US" dirty="0" err="1" smtClean="0"/>
            <a:t>klijenata</a:t>
          </a:r>
          <a:r>
            <a:rPr lang="en-US" dirty="0" smtClean="0"/>
            <a:t> </a:t>
          </a:r>
          <a:r>
            <a:rPr lang="en-US" dirty="0" err="1" smtClean="0"/>
            <a:t>po</a:t>
          </a:r>
          <a:r>
            <a:rPr lang="en-US" dirty="0" smtClean="0"/>
            <a:t> </a:t>
          </a:r>
          <a:r>
            <a:rPr lang="en-US" dirty="0" err="1" smtClean="0"/>
            <a:t>građaninu</a:t>
          </a:r>
          <a:r>
            <a:rPr lang="en-US" dirty="0" smtClean="0"/>
            <a:t> </a:t>
          </a:r>
          <a:endParaRPr lang="en-US" dirty="0"/>
        </a:p>
      </dgm:t>
    </dgm:pt>
    <dgm:pt modelId="{A8839C36-9314-48E7-9489-D6393CBD9CE5}" type="parTrans" cxnId="{62DB8C4B-A2CE-4AE3-A768-8AD656EA5428}">
      <dgm:prSet/>
      <dgm:spPr/>
      <dgm:t>
        <a:bodyPr/>
        <a:lstStyle/>
        <a:p>
          <a:endParaRPr lang="en-US"/>
        </a:p>
      </dgm:t>
    </dgm:pt>
    <dgm:pt modelId="{3CFBB0EA-2A79-4045-A963-9ECB4436B192}" type="sibTrans" cxnId="{62DB8C4B-A2CE-4AE3-A768-8AD656EA5428}">
      <dgm:prSet/>
      <dgm:spPr/>
      <dgm:t>
        <a:bodyPr/>
        <a:lstStyle/>
        <a:p>
          <a:endParaRPr lang="en-US"/>
        </a:p>
      </dgm:t>
    </dgm:pt>
    <dgm:pt modelId="{48997B8D-0397-4814-AAFC-F2CDF1362F87}">
      <dgm:prSet phldrT="[Text]"/>
      <dgm:spPr/>
      <dgm:t>
        <a:bodyPr/>
        <a:lstStyle/>
        <a:p>
          <a:r>
            <a:rPr lang="en-GB" noProof="0" dirty="0" err="1" smtClean="0"/>
            <a:t>Lokalna</a:t>
          </a:r>
          <a:r>
            <a:rPr lang="en-GB" noProof="0" dirty="0" smtClean="0"/>
            <a:t> </a:t>
          </a:r>
          <a:r>
            <a:rPr lang="en-GB" noProof="0" dirty="0" err="1" smtClean="0"/>
            <a:t>važnost</a:t>
          </a:r>
          <a:r>
            <a:rPr lang="en-GB" noProof="0" dirty="0" smtClean="0"/>
            <a:t> / </a:t>
          </a:r>
          <a:r>
            <a:rPr lang="en-GB" noProof="0" dirty="0" err="1" smtClean="0"/>
            <a:t>politički</a:t>
          </a:r>
          <a:r>
            <a:rPr lang="en-GB" noProof="0" dirty="0" smtClean="0"/>
            <a:t> </a:t>
          </a:r>
          <a:r>
            <a:rPr lang="en-GB" noProof="0" dirty="0" err="1" smtClean="0"/>
            <a:t>uticaj</a:t>
          </a:r>
          <a:endParaRPr lang="en-GB" noProof="0" dirty="0"/>
        </a:p>
      </dgm:t>
    </dgm:pt>
    <dgm:pt modelId="{BA5E6870-C0F8-42FB-BD84-5F1E9485D25E}" type="parTrans" cxnId="{BAEE69C9-BA7E-43A9-BBC0-C30062BECB47}">
      <dgm:prSet/>
      <dgm:spPr/>
      <dgm:t>
        <a:bodyPr/>
        <a:lstStyle/>
        <a:p>
          <a:endParaRPr lang="en-US"/>
        </a:p>
      </dgm:t>
    </dgm:pt>
    <dgm:pt modelId="{50AF2164-13E3-46B5-8E3A-AE0B072D6AE0}" type="sibTrans" cxnId="{BAEE69C9-BA7E-43A9-BBC0-C30062BECB47}">
      <dgm:prSet/>
      <dgm:spPr/>
      <dgm:t>
        <a:bodyPr/>
        <a:lstStyle/>
        <a:p>
          <a:endParaRPr lang="en-US"/>
        </a:p>
      </dgm:t>
    </dgm:pt>
    <dgm:pt modelId="{44007BEA-AD54-4F32-B950-B7CA771C933D}">
      <dgm:prSet phldrT="[Text]"/>
      <dgm:spPr/>
      <dgm:t>
        <a:bodyPr/>
        <a:lstStyle/>
        <a:p>
          <a:r>
            <a:rPr lang="en-US" dirty="0" err="1" smtClean="0"/>
            <a:t>Zavisnost</a:t>
          </a:r>
          <a:r>
            <a:rPr lang="en-US" dirty="0" smtClean="0"/>
            <a:t> od </a:t>
          </a:r>
          <a:r>
            <a:rPr lang="en-US" dirty="0" err="1" smtClean="0"/>
            <a:t>snabdevanja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poslovni</a:t>
          </a:r>
          <a:r>
            <a:rPr lang="en-US" dirty="0" smtClean="0"/>
            <a:t> </a:t>
          </a:r>
          <a:r>
            <a:rPr lang="en-US" dirty="0" err="1" smtClean="0"/>
            <a:t>rizici</a:t>
          </a:r>
          <a:endParaRPr lang="en-US" dirty="0"/>
        </a:p>
      </dgm:t>
    </dgm:pt>
    <dgm:pt modelId="{8D534F44-7BF2-47AE-9A39-B0555310D9AD}" type="parTrans" cxnId="{365DBFD3-FCA7-49E6-BED2-499D15F807A8}">
      <dgm:prSet/>
      <dgm:spPr/>
      <dgm:t>
        <a:bodyPr/>
        <a:lstStyle/>
        <a:p>
          <a:endParaRPr lang="en-US"/>
        </a:p>
      </dgm:t>
    </dgm:pt>
    <dgm:pt modelId="{A8DDA299-F333-4BBA-82BD-98D3198F3F51}" type="sibTrans" cxnId="{365DBFD3-FCA7-49E6-BED2-499D15F807A8}">
      <dgm:prSet/>
      <dgm:spPr/>
      <dgm:t>
        <a:bodyPr/>
        <a:lstStyle/>
        <a:p>
          <a:endParaRPr lang="en-US"/>
        </a:p>
      </dgm:t>
    </dgm:pt>
    <dgm:pt modelId="{E4170115-6486-443B-BAEF-B3FCC2753E1A}">
      <dgm:prSet phldrT="[Text]"/>
      <dgm:spPr/>
      <dgm:t>
        <a:bodyPr/>
        <a:lstStyle/>
        <a:p>
          <a:r>
            <a:rPr lang="en-US" dirty="0" smtClean="0"/>
            <a:t>(</a:t>
          </a:r>
          <a:r>
            <a:rPr lang="en-US" dirty="0" err="1" smtClean="0"/>
            <a:t>Javne</a:t>
          </a:r>
          <a:r>
            <a:rPr lang="en-US" dirty="0" smtClean="0"/>
            <a:t>) </a:t>
          </a:r>
          <a:r>
            <a:rPr lang="en-US" dirty="0" err="1" smtClean="0"/>
            <a:t>subvencije</a:t>
          </a:r>
          <a:endParaRPr lang="en-US" dirty="0"/>
        </a:p>
      </dgm:t>
    </dgm:pt>
    <dgm:pt modelId="{FEC69E0B-B584-4392-ACA9-D8BFBAB3EEFC}" type="parTrans" cxnId="{4C082B30-6029-4266-9625-795FC55CF517}">
      <dgm:prSet/>
      <dgm:spPr/>
      <dgm:t>
        <a:bodyPr/>
        <a:lstStyle/>
        <a:p>
          <a:endParaRPr lang="en-US"/>
        </a:p>
      </dgm:t>
    </dgm:pt>
    <dgm:pt modelId="{C3FF1A22-CB39-4730-AD7F-F3495D933475}" type="sibTrans" cxnId="{4C082B30-6029-4266-9625-795FC55CF517}">
      <dgm:prSet/>
      <dgm:spPr/>
      <dgm:t>
        <a:bodyPr/>
        <a:lstStyle/>
        <a:p>
          <a:endParaRPr lang="en-US"/>
        </a:p>
      </dgm:t>
    </dgm:pt>
    <dgm:pt modelId="{31386DDC-CAF6-4818-BD87-47E70B23B5B4}">
      <dgm:prSet/>
      <dgm:spPr/>
      <dgm:t>
        <a:bodyPr/>
        <a:lstStyle/>
        <a:p>
          <a:r>
            <a:rPr lang="en-GB" noProof="0" dirty="0" err="1" smtClean="0"/>
            <a:t>Potencijal</a:t>
          </a:r>
          <a:r>
            <a:rPr lang="en-GB" noProof="0" dirty="0" smtClean="0"/>
            <a:t> </a:t>
          </a:r>
          <a:r>
            <a:rPr lang="en-GB" noProof="0" dirty="0" err="1" smtClean="0"/>
            <a:t>za</a:t>
          </a:r>
          <a:r>
            <a:rPr lang="en-GB" noProof="0" dirty="0" smtClean="0"/>
            <a:t> </a:t>
          </a:r>
          <a:r>
            <a:rPr lang="en-GB" noProof="0" dirty="0" err="1" smtClean="0"/>
            <a:t>inovacije</a:t>
          </a:r>
          <a:endParaRPr lang="en-GB" noProof="0" dirty="0"/>
        </a:p>
      </dgm:t>
    </dgm:pt>
    <dgm:pt modelId="{ACF072D4-75F8-4152-B4F4-5A9E97F957D4}" type="parTrans" cxnId="{6431A5F1-14A3-4DEF-B16F-9624E3DE6912}">
      <dgm:prSet/>
      <dgm:spPr/>
      <dgm:t>
        <a:bodyPr/>
        <a:lstStyle/>
        <a:p>
          <a:endParaRPr lang="en-US"/>
        </a:p>
      </dgm:t>
    </dgm:pt>
    <dgm:pt modelId="{E5011236-D402-4D3C-B86A-47B75F44DA09}" type="sibTrans" cxnId="{6431A5F1-14A3-4DEF-B16F-9624E3DE6912}">
      <dgm:prSet/>
      <dgm:spPr/>
      <dgm:t>
        <a:bodyPr/>
        <a:lstStyle/>
        <a:p>
          <a:endParaRPr lang="en-US"/>
        </a:p>
      </dgm:t>
    </dgm:pt>
    <dgm:pt modelId="{68842EEE-2037-4CBB-85DB-CFFB0BF8FC96}" type="pres">
      <dgm:prSet presAssocID="{8DD23233-FC31-4388-A0C5-7BC0EBD239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274A2B1-18D3-4768-A819-16A3B671C192}" type="pres">
      <dgm:prSet presAssocID="{BC93B396-1C7A-44F7-AB63-36B01A90D0B9}" presName="parentLin" presStyleCnt="0"/>
      <dgm:spPr/>
    </dgm:pt>
    <dgm:pt modelId="{9DC155D9-D861-498F-AE41-C7E2BE1E1369}" type="pres">
      <dgm:prSet presAssocID="{BC93B396-1C7A-44F7-AB63-36B01A90D0B9}" presName="parentLeftMargin" presStyleLbl="node1" presStyleIdx="0" presStyleCnt="6"/>
      <dgm:spPr/>
      <dgm:t>
        <a:bodyPr/>
        <a:lstStyle/>
        <a:p>
          <a:endParaRPr lang="en-GB"/>
        </a:p>
      </dgm:t>
    </dgm:pt>
    <dgm:pt modelId="{EFBD2052-A575-4D1C-AA6B-3B2C79FA106F}" type="pres">
      <dgm:prSet presAssocID="{BC93B396-1C7A-44F7-AB63-36B01A90D0B9}" presName="parentText" presStyleLbl="node1" presStyleIdx="0" presStyleCnt="6" custLinFactNeighborX="-95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254EE6-51AD-4EBC-90F3-9FD11480E450}" type="pres">
      <dgm:prSet presAssocID="{BC93B396-1C7A-44F7-AB63-36B01A90D0B9}" presName="negativeSpace" presStyleCnt="0"/>
      <dgm:spPr/>
    </dgm:pt>
    <dgm:pt modelId="{FE0F337C-0581-4719-98B5-C6E53579C692}" type="pres">
      <dgm:prSet presAssocID="{BC93B396-1C7A-44F7-AB63-36B01A90D0B9}" presName="childText" presStyleLbl="conFgAcc1" presStyleIdx="0" presStyleCnt="6">
        <dgm:presLayoutVars>
          <dgm:bulletEnabled val="1"/>
        </dgm:presLayoutVars>
      </dgm:prSet>
      <dgm:spPr/>
    </dgm:pt>
    <dgm:pt modelId="{D6DBB3D6-644D-4F92-988C-6848767F5067}" type="pres">
      <dgm:prSet presAssocID="{3FBBA020-93BC-4647-A2BE-2326AE5306C0}" presName="spaceBetweenRectangles" presStyleCnt="0"/>
      <dgm:spPr/>
    </dgm:pt>
    <dgm:pt modelId="{92AE9169-D40C-4C6B-8B66-43A06D88C47F}" type="pres">
      <dgm:prSet presAssocID="{9AF51262-38C2-460F-BBF4-F7730AFD8E67}" presName="parentLin" presStyleCnt="0"/>
      <dgm:spPr/>
    </dgm:pt>
    <dgm:pt modelId="{7BBA4AA5-C7AC-4131-A92C-BBC9DA481BA2}" type="pres">
      <dgm:prSet presAssocID="{9AF51262-38C2-460F-BBF4-F7730AFD8E67}" presName="parentLeftMargin" presStyleLbl="node1" presStyleIdx="0" presStyleCnt="6"/>
      <dgm:spPr/>
      <dgm:t>
        <a:bodyPr/>
        <a:lstStyle/>
        <a:p>
          <a:endParaRPr lang="en-GB"/>
        </a:p>
      </dgm:t>
    </dgm:pt>
    <dgm:pt modelId="{9B51DC16-B72C-4E3F-A35F-46CDC7BFB391}" type="pres">
      <dgm:prSet presAssocID="{9AF51262-38C2-460F-BBF4-F7730AFD8E6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431AD4-9139-4999-80C8-26DAF62C3C79}" type="pres">
      <dgm:prSet presAssocID="{9AF51262-38C2-460F-BBF4-F7730AFD8E67}" presName="negativeSpace" presStyleCnt="0"/>
      <dgm:spPr/>
    </dgm:pt>
    <dgm:pt modelId="{51F6622C-863A-44AC-95DE-8A642A2561E6}" type="pres">
      <dgm:prSet presAssocID="{9AF51262-38C2-460F-BBF4-F7730AFD8E67}" presName="childText" presStyleLbl="conFgAcc1" presStyleIdx="1" presStyleCnt="6">
        <dgm:presLayoutVars>
          <dgm:bulletEnabled val="1"/>
        </dgm:presLayoutVars>
      </dgm:prSet>
      <dgm:spPr/>
    </dgm:pt>
    <dgm:pt modelId="{331C5670-B5B9-4A96-90B2-8DC6C7169797}" type="pres">
      <dgm:prSet presAssocID="{3CFBB0EA-2A79-4045-A963-9ECB4436B192}" presName="spaceBetweenRectangles" presStyleCnt="0"/>
      <dgm:spPr/>
    </dgm:pt>
    <dgm:pt modelId="{4E907A68-249E-4F36-A20B-DF756587764B}" type="pres">
      <dgm:prSet presAssocID="{48997B8D-0397-4814-AAFC-F2CDF1362F87}" presName="parentLin" presStyleCnt="0"/>
      <dgm:spPr/>
    </dgm:pt>
    <dgm:pt modelId="{CA9A532F-C730-40CF-B7B2-DADFFA53D0A6}" type="pres">
      <dgm:prSet presAssocID="{48997B8D-0397-4814-AAFC-F2CDF1362F87}" presName="parentLeftMargin" presStyleLbl="node1" presStyleIdx="1" presStyleCnt="6"/>
      <dgm:spPr/>
      <dgm:t>
        <a:bodyPr/>
        <a:lstStyle/>
        <a:p>
          <a:endParaRPr lang="en-GB"/>
        </a:p>
      </dgm:t>
    </dgm:pt>
    <dgm:pt modelId="{E1922194-9100-4F5D-B34B-C39C00819636}" type="pres">
      <dgm:prSet presAssocID="{48997B8D-0397-4814-AAFC-F2CDF1362F8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A988E6-6DC9-45BB-965F-BBB5DA51042D}" type="pres">
      <dgm:prSet presAssocID="{48997B8D-0397-4814-AAFC-F2CDF1362F87}" presName="negativeSpace" presStyleCnt="0"/>
      <dgm:spPr/>
    </dgm:pt>
    <dgm:pt modelId="{E499D13E-69C5-4F9C-A2C6-EC051FA5631D}" type="pres">
      <dgm:prSet presAssocID="{48997B8D-0397-4814-AAFC-F2CDF1362F87}" presName="childText" presStyleLbl="conFgAcc1" presStyleIdx="2" presStyleCnt="6">
        <dgm:presLayoutVars>
          <dgm:bulletEnabled val="1"/>
        </dgm:presLayoutVars>
      </dgm:prSet>
      <dgm:spPr/>
    </dgm:pt>
    <dgm:pt modelId="{5204A9A0-917A-45B4-9EAB-9DEA4FF4BE8A}" type="pres">
      <dgm:prSet presAssocID="{50AF2164-13E3-46B5-8E3A-AE0B072D6AE0}" presName="spaceBetweenRectangles" presStyleCnt="0"/>
      <dgm:spPr/>
    </dgm:pt>
    <dgm:pt modelId="{34D4D573-12C5-437A-A82C-1605EB6A3C6C}" type="pres">
      <dgm:prSet presAssocID="{44007BEA-AD54-4F32-B950-B7CA771C933D}" presName="parentLin" presStyleCnt="0"/>
      <dgm:spPr/>
    </dgm:pt>
    <dgm:pt modelId="{9CC8AB03-69AA-44C8-9609-81DA420F69A2}" type="pres">
      <dgm:prSet presAssocID="{44007BEA-AD54-4F32-B950-B7CA771C933D}" presName="parentLeftMargin" presStyleLbl="node1" presStyleIdx="2" presStyleCnt="6"/>
      <dgm:spPr/>
      <dgm:t>
        <a:bodyPr/>
        <a:lstStyle/>
        <a:p>
          <a:endParaRPr lang="en-GB"/>
        </a:p>
      </dgm:t>
    </dgm:pt>
    <dgm:pt modelId="{F4705EB7-B9EA-4544-890D-AC157D83F63D}" type="pres">
      <dgm:prSet presAssocID="{44007BEA-AD54-4F32-B950-B7CA771C933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9A3EB3-1CA0-4EB2-8CB9-0314BB62CE70}" type="pres">
      <dgm:prSet presAssocID="{44007BEA-AD54-4F32-B950-B7CA771C933D}" presName="negativeSpace" presStyleCnt="0"/>
      <dgm:spPr/>
    </dgm:pt>
    <dgm:pt modelId="{78BBE3DE-7C1A-4E7F-AB5B-C791FBD06B56}" type="pres">
      <dgm:prSet presAssocID="{44007BEA-AD54-4F32-B950-B7CA771C933D}" presName="childText" presStyleLbl="conFgAcc1" presStyleIdx="3" presStyleCnt="6">
        <dgm:presLayoutVars>
          <dgm:bulletEnabled val="1"/>
        </dgm:presLayoutVars>
      </dgm:prSet>
      <dgm:spPr/>
    </dgm:pt>
    <dgm:pt modelId="{ACA61D40-C8EE-4077-A297-776EA5832AE5}" type="pres">
      <dgm:prSet presAssocID="{A8DDA299-F333-4BBA-82BD-98D3198F3F51}" presName="spaceBetweenRectangles" presStyleCnt="0"/>
      <dgm:spPr/>
    </dgm:pt>
    <dgm:pt modelId="{D16F72A5-1E8D-42A2-9F0C-B442858B52B8}" type="pres">
      <dgm:prSet presAssocID="{31386DDC-CAF6-4818-BD87-47E70B23B5B4}" presName="parentLin" presStyleCnt="0"/>
      <dgm:spPr/>
    </dgm:pt>
    <dgm:pt modelId="{CD87535B-7557-4C48-B8FE-2EC8B15891E1}" type="pres">
      <dgm:prSet presAssocID="{31386DDC-CAF6-4818-BD87-47E70B23B5B4}" presName="parentLeftMargin" presStyleLbl="node1" presStyleIdx="3" presStyleCnt="6"/>
      <dgm:spPr/>
      <dgm:t>
        <a:bodyPr/>
        <a:lstStyle/>
        <a:p>
          <a:endParaRPr lang="en-GB"/>
        </a:p>
      </dgm:t>
    </dgm:pt>
    <dgm:pt modelId="{6BD86E07-6C4A-4B44-B743-8F13C894A15F}" type="pres">
      <dgm:prSet presAssocID="{31386DDC-CAF6-4818-BD87-47E70B23B5B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E6D1E3-75CB-4854-8631-9BB691B18ACB}" type="pres">
      <dgm:prSet presAssocID="{31386DDC-CAF6-4818-BD87-47E70B23B5B4}" presName="negativeSpace" presStyleCnt="0"/>
      <dgm:spPr/>
    </dgm:pt>
    <dgm:pt modelId="{F63AF3FA-1BA2-4565-A579-7DA6ECDD4074}" type="pres">
      <dgm:prSet presAssocID="{31386DDC-CAF6-4818-BD87-47E70B23B5B4}" presName="childText" presStyleLbl="conFgAcc1" presStyleIdx="4" presStyleCnt="6">
        <dgm:presLayoutVars>
          <dgm:bulletEnabled val="1"/>
        </dgm:presLayoutVars>
      </dgm:prSet>
      <dgm:spPr/>
    </dgm:pt>
    <dgm:pt modelId="{6873185F-B7D4-439A-A096-E4EE053C71C4}" type="pres">
      <dgm:prSet presAssocID="{E5011236-D402-4D3C-B86A-47B75F44DA09}" presName="spaceBetweenRectangles" presStyleCnt="0"/>
      <dgm:spPr/>
    </dgm:pt>
    <dgm:pt modelId="{DDA1E198-7D44-4721-9DB0-8A8E34D7696E}" type="pres">
      <dgm:prSet presAssocID="{E4170115-6486-443B-BAEF-B3FCC2753E1A}" presName="parentLin" presStyleCnt="0"/>
      <dgm:spPr/>
    </dgm:pt>
    <dgm:pt modelId="{A6CC5076-9ED8-47FB-A52D-77FCDBAF6A85}" type="pres">
      <dgm:prSet presAssocID="{E4170115-6486-443B-BAEF-B3FCC2753E1A}" presName="parentLeftMargin" presStyleLbl="node1" presStyleIdx="4" presStyleCnt="6"/>
      <dgm:spPr/>
      <dgm:t>
        <a:bodyPr/>
        <a:lstStyle/>
        <a:p>
          <a:endParaRPr lang="en-GB"/>
        </a:p>
      </dgm:t>
    </dgm:pt>
    <dgm:pt modelId="{C41D9B84-57E9-4E98-A1FD-03503E4FB810}" type="pres">
      <dgm:prSet presAssocID="{E4170115-6486-443B-BAEF-B3FCC2753E1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A5946D-2D81-47D1-84FE-914ADCD1FAC0}" type="pres">
      <dgm:prSet presAssocID="{E4170115-6486-443B-BAEF-B3FCC2753E1A}" presName="negativeSpace" presStyleCnt="0"/>
      <dgm:spPr/>
    </dgm:pt>
    <dgm:pt modelId="{85543C63-9D09-4AC6-AB3D-EBCB0167744E}" type="pres">
      <dgm:prSet presAssocID="{E4170115-6486-443B-BAEF-B3FCC2753E1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2DB8C4B-A2CE-4AE3-A768-8AD656EA5428}" srcId="{8DD23233-FC31-4388-A0C5-7BC0EBD23900}" destId="{9AF51262-38C2-460F-BBF4-F7730AFD8E67}" srcOrd="1" destOrd="0" parTransId="{A8839C36-9314-48E7-9489-D6393CBD9CE5}" sibTransId="{3CFBB0EA-2A79-4045-A963-9ECB4436B192}"/>
    <dgm:cxn modelId="{365DBFD3-FCA7-49E6-BED2-499D15F807A8}" srcId="{8DD23233-FC31-4388-A0C5-7BC0EBD23900}" destId="{44007BEA-AD54-4F32-B950-B7CA771C933D}" srcOrd="3" destOrd="0" parTransId="{8D534F44-7BF2-47AE-9A39-B0555310D9AD}" sibTransId="{A8DDA299-F333-4BBA-82BD-98D3198F3F51}"/>
    <dgm:cxn modelId="{4C082B30-6029-4266-9625-795FC55CF517}" srcId="{8DD23233-FC31-4388-A0C5-7BC0EBD23900}" destId="{E4170115-6486-443B-BAEF-B3FCC2753E1A}" srcOrd="5" destOrd="0" parTransId="{FEC69E0B-B584-4392-ACA9-D8BFBAB3EEFC}" sibTransId="{C3FF1A22-CB39-4730-AD7F-F3495D933475}"/>
    <dgm:cxn modelId="{B65C8598-C1C9-489D-A666-03AAE09D60E8}" type="presOf" srcId="{44007BEA-AD54-4F32-B950-B7CA771C933D}" destId="{F4705EB7-B9EA-4544-890D-AC157D83F63D}" srcOrd="1" destOrd="0" presId="urn:microsoft.com/office/officeart/2005/8/layout/list1"/>
    <dgm:cxn modelId="{DF9E5F3C-5DD8-4A26-A3D4-24DF11D71C34}" srcId="{8DD23233-FC31-4388-A0C5-7BC0EBD23900}" destId="{BC93B396-1C7A-44F7-AB63-36B01A90D0B9}" srcOrd="0" destOrd="0" parTransId="{D6E06FD5-518D-4029-93FD-BC36D211EE02}" sibTransId="{3FBBA020-93BC-4647-A2BE-2326AE5306C0}"/>
    <dgm:cxn modelId="{64C8B086-E3C4-4D98-BB40-1A8EDC2003E8}" type="presOf" srcId="{31386DDC-CAF6-4818-BD87-47E70B23B5B4}" destId="{CD87535B-7557-4C48-B8FE-2EC8B15891E1}" srcOrd="0" destOrd="0" presId="urn:microsoft.com/office/officeart/2005/8/layout/list1"/>
    <dgm:cxn modelId="{BAEE69C9-BA7E-43A9-BBC0-C30062BECB47}" srcId="{8DD23233-FC31-4388-A0C5-7BC0EBD23900}" destId="{48997B8D-0397-4814-AAFC-F2CDF1362F87}" srcOrd="2" destOrd="0" parTransId="{BA5E6870-C0F8-42FB-BD84-5F1E9485D25E}" sibTransId="{50AF2164-13E3-46B5-8E3A-AE0B072D6AE0}"/>
    <dgm:cxn modelId="{CA0CC14C-B227-4E0F-BD45-4C1392D746C3}" type="presOf" srcId="{E4170115-6486-443B-BAEF-B3FCC2753E1A}" destId="{A6CC5076-9ED8-47FB-A52D-77FCDBAF6A85}" srcOrd="0" destOrd="0" presId="urn:microsoft.com/office/officeart/2005/8/layout/list1"/>
    <dgm:cxn modelId="{065F0D16-14F4-4218-8FD0-CA117E4FED6E}" type="presOf" srcId="{48997B8D-0397-4814-AAFC-F2CDF1362F87}" destId="{E1922194-9100-4F5D-B34B-C39C00819636}" srcOrd="1" destOrd="0" presId="urn:microsoft.com/office/officeart/2005/8/layout/list1"/>
    <dgm:cxn modelId="{803D97F5-9EB7-4121-817D-822A22FAA3A3}" type="presOf" srcId="{8DD23233-FC31-4388-A0C5-7BC0EBD23900}" destId="{68842EEE-2037-4CBB-85DB-CFFB0BF8FC96}" srcOrd="0" destOrd="0" presId="urn:microsoft.com/office/officeart/2005/8/layout/list1"/>
    <dgm:cxn modelId="{C4F4B9DC-FB04-4635-B1A7-06353211FD91}" type="presOf" srcId="{31386DDC-CAF6-4818-BD87-47E70B23B5B4}" destId="{6BD86E07-6C4A-4B44-B743-8F13C894A15F}" srcOrd="1" destOrd="0" presId="urn:microsoft.com/office/officeart/2005/8/layout/list1"/>
    <dgm:cxn modelId="{07B10B1E-72E9-49F2-89E9-DC75CB7D08B4}" type="presOf" srcId="{E4170115-6486-443B-BAEF-B3FCC2753E1A}" destId="{C41D9B84-57E9-4E98-A1FD-03503E4FB810}" srcOrd="1" destOrd="0" presId="urn:microsoft.com/office/officeart/2005/8/layout/list1"/>
    <dgm:cxn modelId="{C3822CCA-1E40-405B-9F59-9435B91FCE1A}" type="presOf" srcId="{BC93B396-1C7A-44F7-AB63-36B01A90D0B9}" destId="{EFBD2052-A575-4D1C-AA6B-3B2C79FA106F}" srcOrd="1" destOrd="0" presId="urn:microsoft.com/office/officeart/2005/8/layout/list1"/>
    <dgm:cxn modelId="{52D32AE5-26AF-404D-8CBB-87EAC00423A3}" type="presOf" srcId="{48997B8D-0397-4814-AAFC-F2CDF1362F87}" destId="{CA9A532F-C730-40CF-B7B2-DADFFA53D0A6}" srcOrd="0" destOrd="0" presId="urn:microsoft.com/office/officeart/2005/8/layout/list1"/>
    <dgm:cxn modelId="{FB3A12E0-BF53-4CD0-8CF0-9E79990F05A8}" type="presOf" srcId="{44007BEA-AD54-4F32-B950-B7CA771C933D}" destId="{9CC8AB03-69AA-44C8-9609-81DA420F69A2}" srcOrd="0" destOrd="0" presId="urn:microsoft.com/office/officeart/2005/8/layout/list1"/>
    <dgm:cxn modelId="{A423D0E2-FC00-471B-84B1-9620920467DC}" type="presOf" srcId="{9AF51262-38C2-460F-BBF4-F7730AFD8E67}" destId="{7BBA4AA5-C7AC-4131-A92C-BBC9DA481BA2}" srcOrd="0" destOrd="0" presId="urn:microsoft.com/office/officeart/2005/8/layout/list1"/>
    <dgm:cxn modelId="{2E88A593-DB88-4EED-95F9-C805C2DCC681}" type="presOf" srcId="{9AF51262-38C2-460F-BBF4-F7730AFD8E67}" destId="{9B51DC16-B72C-4E3F-A35F-46CDC7BFB391}" srcOrd="1" destOrd="0" presId="urn:microsoft.com/office/officeart/2005/8/layout/list1"/>
    <dgm:cxn modelId="{1165006D-5F15-48FC-A46E-1095D39B9190}" type="presOf" srcId="{BC93B396-1C7A-44F7-AB63-36B01A90D0B9}" destId="{9DC155D9-D861-498F-AE41-C7E2BE1E1369}" srcOrd="0" destOrd="0" presId="urn:microsoft.com/office/officeart/2005/8/layout/list1"/>
    <dgm:cxn modelId="{6431A5F1-14A3-4DEF-B16F-9624E3DE6912}" srcId="{8DD23233-FC31-4388-A0C5-7BC0EBD23900}" destId="{31386DDC-CAF6-4818-BD87-47E70B23B5B4}" srcOrd="4" destOrd="0" parTransId="{ACF072D4-75F8-4152-B4F4-5A9E97F957D4}" sibTransId="{E5011236-D402-4D3C-B86A-47B75F44DA09}"/>
    <dgm:cxn modelId="{CE9626B9-DB14-4493-A3DB-9D3EC7A605EC}" type="presParOf" srcId="{68842EEE-2037-4CBB-85DB-CFFB0BF8FC96}" destId="{5274A2B1-18D3-4768-A819-16A3B671C192}" srcOrd="0" destOrd="0" presId="urn:microsoft.com/office/officeart/2005/8/layout/list1"/>
    <dgm:cxn modelId="{5FB7695B-4CDF-4D06-8EE2-0E8C2CDEC3A6}" type="presParOf" srcId="{5274A2B1-18D3-4768-A819-16A3B671C192}" destId="{9DC155D9-D861-498F-AE41-C7E2BE1E1369}" srcOrd="0" destOrd="0" presId="urn:microsoft.com/office/officeart/2005/8/layout/list1"/>
    <dgm:cxn modelId="{30649DE0-0189-46B2-9419-2B919F92DA63}" type="presParOf" srcId="{5274A2B1-18D3-4768-A819-16A3B671C192}" destId="{EFBD2052-A575-4D1C-AA6B-3B2C79FA106F}" srcOrd="1" destOrd="0" presId="urn:microsoft.com/office/officeart/2005/8/layout/list1"/>
    <dgm:cxn modelId="{C624BAA5-6784-467C-AF96-61B068B4E316}" type="presParOf" srcId="{68842EEE-2037-4CBB-85DB-CFFB0BF8FC96}" destId="{43254EE6-51AD-4EBC-90F3-9FD11480E450}" srcOrd="1" destOrd="0" presId="urn:microsoft.com/office/officeart/2005/8/layout/list1"/>
    <dgm:cxn modelId="{EB53158B-7923-4B20-A69A-C664D07246FA}" type="presParOf" srcId="{68842EEE-2037-4CBB-85DB-CFFB0BF8FC96}" destId="{FE0F337C-0581-4719-98B5-C6E53579C692}" srcOrd="2" destOrd="0" presId="urn:microsoft.com/office/officeart/2005/8/layout/list1"/>
    <dgm:cxn modelId="{3BC48F2E-55AD-4B8E-A6F0-40409B982C8E}" type="presParOf" srcId="{68842EEE-2037-4CBB-85DB-CFFB0BF8FC96}" destId="{D6DBB3D6-644D-4F92-988C-6848767F5067}" srcOrd="3" destOrd="0" presId="urn:microsoft.com/office/officeart/2005/8/layout/list1"/>
    <dgm:cxn modelId="{F036308C-C635-4B29-9583-F6E5ED3A2E20}" type="presParOf" srcId="{68842EEE-2037-4CBB-85DB-CFFB0BF8FC96}" destId="{92AE9169-D40C-4C6B-8B66-43A06D88C47F}" srcOrd="4" destOrd="0" presId="urn:microsoft.com/office/officeart/2005/8/layout/list1"/>
    <dgm:cxn modelId="{82DD703B-E8EA-415A-ADC5-8881DEAEADE2}" type="presParOf" srcId="{92AE9169-D40C-4C6B-8B66-43A06D88C47F}" destId="{7BBA4AA5-C7AC-4131-A92C-BBC9DA481BA2}" srcOrd="0" destOrd="0" presId="urn:microsoft.com/office/officeart/2005/8/layout/list1"/>
    <dgm:cxn modelId="{A9C426DC-6D54-402F-8B9F-AC6E4B9A6A73}" type="presParOf" srcId="{92AE9169-D40C-4C6B-8B66-43A06D88C47F}" destId="{9B51DC16-B72C-4E3F-A35F-46CDC7BFB391}" srcOrd="1" destOrd="0" presId="urn:microsoft.com/office/officeart/2005/8/layout/list1"/>
    <dgm:cxn modelId="{59CDEFC5-DB29-4B18-845D-94C0072D3C8C}" type="presParOf" srcId="{68842EEE-2037-4CBB-85DB-CFFB0BF8FC96}" destId="{86431AD4-9139-4999-80C8-26DAF62C3C79}" srcOrd="5" destOrd="0" presId="urn:microsoft.com/office/officeart/2005/8/layout/list1"/>
    <dgm:cxn modelId="{FDD16E45-C799-41D8-9E61-4291CA467336}" type="presParOf" srcId="{68842EEE-2037-4CBB-85DB-CFFB0BF8FC96}" destId="{51F6622C-863A-44AC-95DE-8A642A2561E6}" srcOrd="6" destOrd="0" presId="urn:microsoft.com/office/officeart/2005/8/layout/list1"/>
    <dgm:cxn modelId="{2857D55A-D0B5-447C-AED1-0AF972B1200D}" type="presParOf" srcId="{68842EEE-2037-4CBB-85DB-CFFB0BF8FC96}" destId="{331C5670-B5B9-4A96-90B2-8DC6C7169797}" srcOrd="7" destOrd="0" presId="urn:microsoft.com/office/officeart/2005/8/layout/list1"/>
    <dgm:cxn modelId="{98788951-E031-4A98-8FE5-5F1E2BF1EB01}" type="presParOf" srcId="{68842EEE-2037-4CBB-85DB-CFFB0BF8FC96}" destId="{4E907A68-249E-4F36-A20B-DF756587764B}" srcOrd="8" destOrd="0" presId="urn:microsoft.com/office/officeart/2005/8/layout/list1"/>
    <dgm:cxn modelId="{67683211-9216-4F6B-8082-67B7BDEAF98B}" type="presParOf" srcId="{4E907A68-249E-4F36-A20B-DF756587764B}" destId="{CA9A532F-C730-40CF-B7B2-DADFFA53D0A6}" srcOrd="0" destOrd="0" presId="urn:microsoft.com/office/officeart/2005/8/layout/list1"/>
    <dgm:cxn modelId="{4E78AE46-3BF6-485A-8916-3D7665B4C4A4}" type="presParOf" srcId="{4E907A68-249E-4F36-A20B-DF756587764B}" destId="{E1922194-9100-4F5D-B34B-C39C00819636}" srcOrd="1" destOrd="0" presId="urn:microsoft.com/office/officeart/2005/8/layout/list1"/>
    <dgm:cxn modelId="{D35140F0-3143-4CAD-A152-ADA9A60290CA}" type="presParOf" srcId="{68842EEE-2037-4CBB-85DB-CFFB0BF8FC96}" destId="{80A988E6-6DC9-45BB-965F-BBB5DA51042D}" srcOrd="9" destOrd="0" presId="urn:microsoft.com/office/officeart/2005/8/layout/list1"/>
    <dgm:cxn modelId="{880C3DE7-609D-4627-B3F5-F052DC012679}" type="presParOf" srcId="{68842EEE-2037-4CBB-85DB-CFFB0BF8FC96}" destId="{E499D13E-69C5-4F9C-A2C6-EC051FA5631D}" srcOrd="10" destOrd="0" presId="urn:microsoft.com/office/officeart/2005/8/layout/list1"/>
    <dgm:cxn modelId="{69108BF9-7094-46B5-8F03-108BC32E1113}" type="presParOf" srcId="{68842EEE-2037-4CBB-85DB-CFFB0BF8FC96}" destId="{5204A9A0-917A-45B4-9EAB-9DEA4FF4BE8A}" srcOrd="11" destOrd="0" presId="urn:microsoft.com/office/officeart/2005/8/layout/list1"/>
    <dgm:cxn modelId="{A6B16420-E39A-4E1A-81CE-3668073F6E91}" type="presParOf" srcId="{68842EEE-2037-4CBB-85DB-CFFB0BF8FC96}" destId="{34D4D573-12C5-437A-A82C-1605EB6A3C6C}" srcOrd="12" destOrd="0" presId="urn:microsoft.com/office/officeart/2005/8/layout/list1"/>
    <dgm:cxn modelId="{AA00F943-7BD9-42A9-BC52-45BFF2619997}" type="presParOf" srcId="{34D4D573-12C5-437A-A82C-1605EB6A3C6C}" destId="{9CC8AB03-69AA-44C8-9609-81DA420F69A2}" srcOrd="0" destOrd="0" presId="urn:microsoft.com/office/officeart/2005/8/layout/list1"/>
    <dgm:cxn modelId="{E45A3CBA-115C-49A1-99B8-2C0E90FC64FD}" type="presParOf" srcId="{34D4D573-12C5-437A-A82C-1605EB6A3C6C}" destId="{F4705EB7-B9EA-4544-890D-AC157D83F63D}" srcOrd="1" destOrd="0" presId="urn:microsoft.com/office/officeart/2005/8/layout/list1"/>
    <dgm:cxn modelId="{41C347B2-5ABB-41DD-BDFC-F1AE1B9C408C}" type="presParOf" srcId="{68842EEE-2037-4CBB-85DB-CFFB0BF8FC96}" destId="{4F9A3EB3-1CA0-4EB2-8CB9-0314BB62CE70}" srcOrd="13" destOrd="0" presId="urn:microsoft.com/office/officeart/2005/8/layout/list1"/>
    <dgm:cxn modelId="{DF420934-DABB-462C-8D3D-66D591FCF00C}" type="presParOf" srcId="{68842EEE-2037-4CBB-85DB-CFFB0BF8FC96}" destId="{78BBE3DE-7C1A-4E7F-AB5B-C791FBD06B56}" srcOrd="14" destOrd="0" presId="urn:microsoft.com/office/officeart/2005/8/layout/list1"/>
    <dgm:cxn modelId="{DE8ADE29-B712-4620-B3B1-E331BA9C5F5D}" type="presParOf" srcId="{68842EEE-2037-4CBB-85DB-CFFB0BF8FC96}" destId="{ACA61D40-C8EE-4077-A297-776EA5832AE5}" srcOrd="15" destOrd="0" presId="urn:microsoft.com/office/officeart/2005/8/layout/list1"/>
    <dgm:cxn modelId="{E8C896A4-18A0-444B-89D3-986D7D3B0930}" type="presParOf" srcId="{68842EEE-2037-4CBB-85DB-CFFB0BF8FC96}" destId="{D16F72A5-1E8D-42A2-9F0C-B442858B52B8}" srcOrd="16" destOrd="0" presId="urn:microsoft.com/office/officeart/2005/8/layout/list1"/>
    <dgm:cxn modelId="{43409467-754B-4555-9DEC-F40F5F3FD838}" type="presParOf" srcId="{D16F72A5-1E8D-42A2-9F0C-B442858B52B8}" destId="{CD87535B-7557-4C48-B8FE-2EC8B15891E1}" srcOrd="0" destOrd="0" presId="urn:microsoft.com/office/officeart/2005/8/layout/list1"/>
    <dgm:cxn modelId="{DDCA0B83-9167-4558-8E3C-C8F878E01997}" type="presParOf" srcId="{D16F72A5-1E8D-42A2-9F0C-B442858B52B8}" destId="{6BD86E07-6C4A-4B44-B743-8F13C894A15F}" srcOrd="1" destOrd="0" presId="urn:microsoft.com/office/officeart/2005/8/layout/list1"/>
    <dgm:cxn modelId="{F2D81926-9817-48B3-9DCB-0DA4C9792D3A}" type="presParOf" srcId="{68842EEE-2037-4CBB-85DB-CFFB0BF8FC96}" destId="{BCE6D1E3-75CB-4854-8631-9BB691B18ACB}" srcOrd="17" destOrd="0" presId="urn:microsoft.com/office/officeart/2005/8/layout/list1"/>
    <dgm:cxn modelId="{D9365F97-D541-40B5-BB91-F3364046BD29}" type="presParOf" srcId="{68842EEE-2037-4CBB-85DB-CFFB0BF8FC96}" destId="{F63AF3FA-1BA2-4565-A579-7DA6ECDD4074}" srcOrd="18" destOrd="0" presId="urn:microsoft.com/office/officeart/2005/8/layout/list1"/>
    <dgm:cxn modelId="{2FED73FD-C74C-45CF-A258-5CAA0C0B2020}" type="presParOf" srcId="{68842EEE-2037-4CBB-85DB-CFFB0BF8FC96}" destId="{6873185F-B7D4-439A-A096-E4EE053C71C4}" srcOrd="19" destOrd="0" presId="urn:microsoft.com/office/officeart/2005/8/layout/list1"/>
    <dgm:cxn modelId="{C460EB91-41AD-4F32-9391-CC190948C5E0}" type="presParOf" srcId="{68842EEE-2037-4CBB-85DB-CFFB0BF8FC96}" destId="{DDA1E198-7D44-4721-9DB0-8A8E34D7696E}" srcOrd="20" destOrd="0" presId="urn:microsoft.com/office/officeart/2005/8/layout/list1"/>
    <dgm:cxn modelId="{A2C62CAC-01FF-4A36-B866-2659615E5A84}" type="presParOf" srcId="{DDA1E198-7D44-4721-9DB0-8A8E34D7696E}" destId="{A6CC5076-9ED8-47FB-A52D-77FCDBAF6A85}" srcOrd="0" destOrd="0" presId="urn:microsoft.com/office/officeart/2005/8/layout/list1"/>
    <dgm:cxn modelId="{3D54A83E-A9A4-4D08-A6FC-89790F3A8931}" type="presParOf" srcId="{DDA1E198-7D44-4721-9DB0-8A8E34D7696E}" destId="{C41D9B84-57E9-4E98-A1FD-03503E4FB810}" srcOrd="1" destOrd="0" presId="urn:microsoft.com/office/officeart/2005/8/layout/list1"/>
    <dgm:cxn modelId="{DA21C1E6-0DEC-45AB-86F4-F5EB41A9DD98}" type="presParOf" srcId="{68842EEE-2037-4CBB-85DB-CFFB0BF8FC96}" destId="{E4A5946D-2D81-47D1-84FE-914ADCD1FAC0}" srcOrd="21" destOrd="0" presId="urn:microsoft.com/office/officeart/2005/8/layout/list1"/>
    <dgm:cxn modelId="{0BEC1A0F-1E08-42A3-B148-D3ACB9FA6576}" type="presParOf" srcId="{68842EEE-2037-4CBB-85DB-CFFB0BF8FC96}" destId="{85543C63-9D09-4AC6-AB3D-EBCB0167744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42D0F-566A-4319-9482-12568C4255E6}">
      <dsp:nvSpPr>
        <dsp:cNvPr id="0" name=""/>
        <dsp:cNvSpPr/>
      </dsp:nvSpPr>
      <dsp:spPr>
        <a:xfrm>
          <a:off x="813838" y="0"/>
          <a:ext cx="5015789" cy="20103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51BEE-E85E-4CBD-A82D-3E3BEEF93604}">
      <dsp:nvSpPr>
        <dsp:cNvPr id="0" name=""/>
        <dsp:cNvSpPr/>
      </dsp:nvSpPr>
      <dsp:spPr>
        <a:xfrm>
          <a:off x="1871700" y="603100"/>
          <a:ext cx="2157527" cy="8041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/>
            <a:t>Q x A =E</a:t>
          </a:r>
          <a:endParaRPr lang="en-US" sz="3400" kern="1200"/>
        </a:p>
      </dsp:txBody>
      <dsp:txXfrm>
        <a:off x="1910955" y="642355"/>
        <a:ext cx="2079017" cy="725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75217-1B0C-164E-A785-E91D960D5BF7}">
      <dsp:nvSpPr>
        <dsp:cNvPr id="0" name=""/>
        <dsp:cNvSpPr/>
      </dsp:nvSpPr>
      <dsp:spPr>
        <a:xfrm rot="16200000">
          <a:off x="975178" y="-975178"/>
          <a:ext cx="1673679" cy="3624035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err="1" smtClean="0"/>
            <a:t>Nema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kontrole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izvršenja</a:t>
          </a:r>
          <a:endParaRPr lang="en-GB" sz="2300" kern="1200" dirty="0"/>
        </a:p>
      </dsp:txBody>
      <dsp:txXfrm rot="5400000">
        <a:off x="0" y="0"/>
        <a:ext cx="3624035" cy="1255259"/>
      </dsp:txXfrm>
    </dsp:sp>
    <dsp:sp modelId="{985E24DA-914D-F54E-B237-B1774286D627}">
      <dsp:nvSpPr>
        <dsp:cNvPr id="0" name=""/>
        <dsp:cNvSpPr/>
      </dsp:nvSpPr>
      <dsp:spPr>
        <a:xfrm>
          <a:off x="3624035" y="0"/>
          <a:ext cx="3624035" cy="167367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err="1" smtClean="0"/>
            <a:t>Pouzdane</a:t>
          </a:r>
          <a:r>
            <a:rPr lang="en-GB" sz="2300" kern="1200" dirty="0" smtClean="0"/>
            <a:t>, </a:t>
          </a:r>
          <a:r>
            <a:rPr lang="en-GB" sz="2300" kern="1200" dirty="0" err="1" smtClean="0"/>
            <a:t>ažurne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i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potpune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informacije</a:t>
          </a:r>
          <a:r>
            <a:rPr lang="en-GB" sz="2300" kern="1200" dirty="0" smtClean="0"/>
            <a:t> o </a:t>
          </a:r>
          <a:r>
            <a:rPr lang="en-GB" sz="2300" kern="1200" dirty="0" err="1" smtClean="0"/>
            <a:t>ugovoru</a:t>
          </a:r>
          <a:endParaRPr lang="en-GB" sz="2300" kern="1200" dirty="0"/>
        </a:p>
      </dsp:txBody>
      <dsp:txXfrm>
        <a:off x="3624035" y="0"/>
        <a:ext cx="3624035" cy="1255259"/>
      </dsp:txXfrm>
    </dsp:sp>
    <dsp:sp modelId="{ACC6F6DC-6FFE-3541-9D8C-DFFD0C6FC632}">
      <dsp:nvSpPr>
        <dsp:cNvPr id="0" name=""/>
        <dsp:cNvSpPr/>
      </dsp:nvSpPr>
      <dsp:spPr>
        <a:xfrm rot="10800000">
          <a:off x="0" y="1673679"/>
          <a:ext cx="3624035" cy="167367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err="1" smtClean="0"/>
            <a:t>Nema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informacija</a:t>
          </a:r>
          <a:r>
            <a:rPr lang="en-GB" sz="2300" kern="1200" dirty="0" smtClean="0"/>
            <a:t> o </a:t>
          </a:r>
          <a:r>
            <a:rPr lang="en-GB" sz="2300" kern="1200" dirty="0" err="1" smtClean="0"/>
            <a:t>dobavljačima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koji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vrše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isporuku</a:t>
          </a:r>
          <a:endParaRPr lang="en-GB" sz="2300" kern="1200" dirty="0"/>
        </a:p>
      </dsp:txBody>
      <dsp:txXfrm rot="10800000">
        <a:off x="0" y="2092098"/>
        <a:ext cx="3624035" cy="1255259"/>
      </dsp:txXfrm>
    </dsp:sp>
    <dsp:sp modelId="{591F7223-C7E3-8D45-833B-94176FB33915}">
      <dsp:nvSpPr>
        <dsp:cNvPr id="0" name=""/>
        <dsp:cNvSpPr/>
      </dsp:nvSpPr>
      <dsp:spPr>
        <a:xfrm rot="5400000">
          <a:off x="4599213" y="698500"/>
          <a:ext cx="1673679" cy="3624035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err="1" smtClean="0"/>
            <a:t>Kontrola</a:t>
          </a:r>
          <a:r>
            <a:rPr lang="en-GB" sz="2300" kern="1200" smtClean="0"/>
            <a:t> odgovornosti </a:t>
          </a:r>
          <a:r>
            <a:rPr lang="en-GB" sz="2300" kern="1200" dirty="0" err="1" smtClean="0"/>
            <a:t>i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budžeta</a:t>
          </a:r>
          <a:endParaRPr lang="en-GB" sz="2300" kern="1200" dirty="0"/>
        </a:p>
      </dsp:txBody>
      <dsp:txXfrm rot="-5400000">
        <a:off x="3624035" y="2092098"/>
        <a:ext cx="3624035" cy="1255259"/>
      </dsp:txXfrm>
    </dsp:sp>
    <dsp:sp modelId="{37286BC6-57A9-EE4C-84C9-08F978F2FCD0}">
      <dsp:nvSpPr>
        <dsp:cNvPr id="0" name=""/>
        <dsp:cNvSpPr/>
      </dsp:nvSpPr>
      <dsp:spPr>
        <a:xfrm>
          <a:off x="2536824" y="1255259"/>
          <a:ext cx="2174421" cy="83683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 dirty="0"/>
        </a:p>
      </dsp:txBody>
      <dsp:txXfrm>
        <a:off x="2577675" y="1296110"/>
        <a:ext cx="2092719" cy="755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F337C-0581-4719-98B5-C6E53579C692}">
      <dsp:nvSpPr>
        <dsp:cNvPr id="0" name=""/>
        <dsp:cNvSpPr/>
      </dsp:nvSpPr>
      <dsp:spPr>
        <a:xfrm>
          <a:off x="0" y="268479"/>
          <a:ext cx="572314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D2052-A575-4D1C-AA6B-3B2C79FA106F}">
      <dsp:nvSpPr>
        <dsp:cNvPr id="0" name=""/>
        <dsp:cNvSpPr/>
      </dsp:nvSpPr>
      <dsp:spPr>
        <a:xfrm>
          <a:off x="258943" y="76599"/>
          <a:ext cx="40062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25" tIns="0" rIns="15142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err="1" smtClean="0"/>
            <a:t>Vrednost</a:t>
          </a:r>
          <a:r>
            <a:rPr lang="en-GB" sz="1300" kern="1200" noProof="0" dirty="0" smtClean="0"/>
            <a:t> </a:t>
          </a:r>
          <a:r>
            <a:rPr lang="en-GB" sz="1300" kern="1200" noProof="0" dirty="0" err="1" smtClean="0"/>
            <a:t>ugovora</a:t>
          </a:r>
          <a:endParaRPr lang="en-GB" sz="1300" kern="1200" noProof="0" dirty="0"/>
        </a:p>
      </dsp:txBody>
      <dsp:txXfrm>
        <a:off x="277677" y="95333"/>
        <a:ext cx="3968734" cy="346292"/>
      </dsp:txXfrm>
    </dsp:sp>
    <dsp:sp modelId="{51F6622C-863A-44AC-95DE-8A642A2561E6}">
      <dsp:nvSpPr>
        <dsp:cNvPr id="0" name=""/>
        <dsp:cNvSpPr/>
      </dsp:nvSpPr>
      <dsp:spPr>
        <a:xfrm>
          <a:off x="0" y="858159"/>
          <a:ext cx="572314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1DC16-B72C-4E3F-A35F-46CDC7BFB391}">
      <dsp:nvSpPr>
        <dsp:cNvPr id="0" name=""/>
        <dsp:cNvSpPr/>
      </dsp:nvSpPr>
      <dsp:spPr>
        <a:xfrm>
          <a:off x="286157" y="666279"/>
          <a:ext cx="40062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25" tIns="0" rIns="15142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Broj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važnih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klijenata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po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građaninu</a:t>
          </a:r>
          <a:r>
            <a:rPr lang="en-US" sz="1300" kern="1200" dirty="0" smtClean="0"/>
            <a:t> </a:t>
          </a:r>
          <a:endParaRPr lang="en-US" sz="1300" kern="1200" dirty="0"/>
        </a:p>
      </dsp:txBody>
      <dsp:txXfrm>
        <a:off x="304891" y="685013"/>
        <a:ext cx="3968734" cy="346292"/>
      </dsp:txXfrm>
    </dsp:sp>
    <dsp:sp modelId="{E499D13E-69C5-4F9C-A2C6-EC051FA5631D}">
      <dsp:nvSpPr>
        <dsp:cNvPr id="0" name=""/>
        <dsp:cNvSpPr/>
      </dsp:nvSpPr>
      <dsp:spPr>
        <a:xfrm>
          <a:off x="0" y="1447840"/>
          <a:ext cx="572314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22194-9100-4F5D-B34B-C39C00819636}">
      <dsp:nvSpPr>
        <dsp:cNvPr id="0" name=""/>
        <dsp:cNvSpPr/>
      </dsp:nvSpPr>
      <dsp:spPr>
        <a:xfrm>
          <a:off x="286157" y="1255960"/>
          <a:ext cx="40062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25" tIns="0" rIns="15142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err="1" smtClean="0"/>
            <a:t>Lokalna</a:t>
          </a:r>
          <a:r>
            <a:rPr lang="en-GB" sz="1300" kern="1200" noProof="0" dirty="0" smtClean="0"/>
            <a:t> </a:t>
          </a:r>
          <a:r>
            <a:rPr lang="en-GB" sz="1300" kern="1200" noProof="0" dirty="0" err="1" smtClean="0"/>
            <a:t>važnost</a:t>
          </a:r>
          <a:r>
            <a:rPr lang="en-GB" sz="1300" kern="1200" noProof="0" dirty="0" smtClean="0"/>
            <a:t> / </a:t>
          </a:r>
          <a:r>
            <a:rPr lang="en-GB" sz="1300" kern="1200" noProof="0" dirty="0" err="1" smtClean="0"/>
            <a:t>politički</a:t>
          </a:r>
          <a:r>
            <a:rPr lang="en-GB" sz="1300" kern="1200" noProof="0" dirty="0" smtClean="0"/>
            <a:t> </a:t>
          </a:r>
          <a:r>
            <a:rPr lang="en-GB" sz="1300" kern="1200" noProof="0" dirty="0" err="1" smtClean="0"/>
            <a:t>uticaj</a:t>
          </a:r>
          <a:endParaRPr lang="en-GB" sz="1300" kern="1200" noProof="0" dirty="0"/>
        </a:p>
      </dsp:txBody>
      <dsp:txXfrm>
        <a:off x="304891" y="1274694"/>
        <a:ext cx="3968734" cy="346292"/>
      </dsp:txXfrm>
    </dsp:sp>
    <dsp:sp modelId="{78BBE3DE-7C1A-4E7F-AB5B-C791FBD06B56}">
      <dsp:nvSpPr>
        <dsp:cNvPr id="0" name=""/>
        <dsp:cNvSpPr/>
      </dsp:nvSpPr>
      <dsp:spPr>
        <a:xfrm>
          <a:off x="0" y="2037520"/>
          <a:ext cx="572314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05EB7-B9EA-4544-890D-AC157D83F63D}">
      <dsp:nvSpPr>
        <dsp:cNvPr id="0" name=""/>
        <dsp:cNvSpPr/>
      </dsp:nvSpPr>
      <dsp:spPr>
        <a:xfrm>
          <a:off x="286157" y="1845640"/>
          <a:ext cx="40062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25" tIns="0" rIns="15142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Zavisnost</a:t>
          </a:r>
          <a:r>
            <a:rPr lang="en-US" sz="1300" kern="1200" dirty="0" smtClean="0"/>
            <a:t> od </a:t>
          </a:r>
          <a:r>
            <a:rPr lang="en-US" sz="1300" kern="1200" dirty="0" err="1" smtClean="0"/>
            <a:t>snabdevanja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poslovni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rizici</a:t>
          </a:r>
          <a:endParaRPr lang="en-US" sz="1300" kern="1200" dirty="0"/>
        </a:p>
      </dsp:txBody>
      <dsp:txXfrm>
        <a:off x="304891" y="1864374"/>
        <a:ext cx="3968734" cy="346292"/>
      </dsp:txXfrm>
    </dsp:sp>
    <dsp:sp modelId="{F63AF3FA-1BA2-4565-A579-7DA6ECDD4074}">
      <dsp:nvSpPr>
        <dsp:cNvPr id="0" name=""/>
        <dsp:cNvSpPr/>
      </dsp:nvSpPr>
      <dsp:spPr>
        <a:xfrm>
          <a:off x="0" y="2627200"/>
          <a:ext cx="572314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86E07-6C4A-4B44-B743-8F13C894A15F}">
      <dsp:nvSpPr>
        <dsp:cNvPr id="0" name=""/>
        <dsp:cNvSpPr/>
      </dsp:nvSpPr>
      <dsp:spPr>
        <a:xfrm>
          <a:off x="286157" y="2435320"/>
          <a:ext cx="40062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25" tIns="0" rIns="15142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err="1" smtClean="0"/>
            <a:t>Potencijal</a:t>
          </a:r>
          <a:r>
            <a:rPr lang="en-GB" sz="1300" kern="1200" noProof="0" dirty="0" smtClean="0"/>
            <a:t> </a:t>
          </a:r>
          <a:r>
            <a:rPr lang="en-GB" sz="1300" kern="1200" noProof="0" dirty="0" err="1" smtClean="0"/>
            <a:t>za</a:t>
          </a:r>
          <a:r>
            <a:rPr lang="en-GB" sz="1300" kern="1200" noProof="0" dirty="0" smtClean="0"/>
            <a:t> </a:t>
          </a:r>
          <a:r>
            <a:rPr lang="en-GB" sz="1300" kern="1200" noProof="0" dirty="0" err="1" smtClean="0"/>
            <a:t>inovacije</a:t>
          </a:r>
          <a:endParaRPr lang="en-GB" sz="1300" kern="1200" noProof="0" dirty="0"/>
        </a:p>
      </dsp:txBody>
      <dsp:txXfrm>
        <a:off x="304891" y="2454054"/>
        <a:ext cx="3968734" cy="346292"/>
      </dsp:txXfrm>
    </dsp:sp>
    <dsp:sp modelId="{85543C63-9D09-4AC6-AB3D-EBCB0167744E}">
      <dsp:nvSpPr>
        <dsp:cNvPr id="0" name=""/>
        <dsp:cNvSpPr/>
      </dsp:nvSpPr>
      <dsp:spPr>
        <a:xfrm>
          <a:off x="0" y="3216880"/>
          <a:ext cx="572314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D9B84-57E9-4E98-A1FD-03503E4FB810}">
      <dsp:nvSpPr>
        <dsp:cNvPr id="0" name=""/>
        <dsp:cNvSpPr/>
      </dsp:nvSpPr>
      <dsp:spPr>
        <a:xfrm>
          <a:off x="286157" y="3025000"/>
          <a:ext cx="40062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25" tIns="0" rIns="15142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</a:t>
          </a:r>
          <a:r>
            <a:rPr lang="en-US" sz="1300" kern="1200" dirty="0" err="1" smtClean="0"/>
            <a:t>Javne</a:t>
          </a:r>
          <a:r>
            <a:rPr lang="en-US" sz="1300" kern="1200" dirty="0" smtClean="0"/>
            <a:t>) </a:t>
          </a:r>
          <a:r>
            <a:rPr lang="en-US" sz="1300" kern="1200" dirty="0" err="1" smtClean="0"/>
            <a:t>subvencije</a:t>
          </a:r>
          <a:endParaRPr lang="en-US" sz="1300" kern="1200" dirty="0"/>
        </a:p>
      </dsp:txBody>
      <dsp:txXfrm>
        <a:off x="304891" y="3043734"/>
        <a:ext cx="3968734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AAE42-35E6-7041-AF35-9BE17237FDE4}" type="datetimeFigureOut">
              <a:rPr lang="nl-NL" smtClean="0"/>
              <a:t>25-5-2016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392F7-FC32-D64F-8B51-44F9A4A24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176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0AA60-B974-48EC-84A3-8388D2F5C230}" type="datetimeFigureOut">
              <a:rPr lang="nl-NL" smtClean="0"/>
              <a:t>25-5-2016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09FB1-49EA-4C1A-9699-5E1B6477172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247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CC713-0EAB-4EFF-BF88-9409BA9E9553}" type="slidenum">
              <a:rPr lang="nl-NL" smtClean="0"/>
              <a:pPr/>
              <a:t>3</a:t>
            </a:fld>
            <a:endParaRPr lang="nl-NL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B84D7B-3841-47C4-8C3B-F76A13C8AC64}" type="slidenum">
              <a:rPr lang="nl-NL" sz="1200">
                <a:cs typeface="Arial" charset="0"/>
              </a:rPr>
              <a:pPr algn="r"/>
              <a:t>5</a:t>
            </a:fld>
            <a:endParaRPr lang="nl-NL" sz="1200">
              <a:cs typeface="Arial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nl-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7388"/>
            <a:ext cx="6088062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4" y="4343144"/>
            <a:ext cx="5029635" cy="41135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1" tIns="47796" rIns="95591" bIns="47796"/>
          <a:lstStyle/>
          <a:p>
            <a:pPr eaLnBrk="1" hangingPunct="1"/>
            <a:r>
              <a:rPr lang="en-US" dirty="0">
                <a:latin typeface="Calibri" charset="0"/>
              </a:rPr>
              <a:t>Working in the initial </a:t>
            </a:r>
            <a:r>
              <a:rPr lang="en-US">
                <a:latin typeface="Calibri" charset="0"/>
              </a:rPr>
              <a:t>steps </a:t>
            </a:r>
            <a:r>
              <a:rPr lang="en-US" smtClean="0">
                <a:latin typeface="Calibri" charset="0"/>
              </a:rPr>
              <a:t>not </a:t>
            </a:r>
            <a:r>
              <a:rPr lang="en-US" dirty="0">
                <a:latin typeface="Calibri" charset="0"/>
              </a:rPr>
              <a:t>operational (first 3 steps op the purchase process)</a:t>
            </a:r>
          </a:p>
          <a:p>
            <a:pPr eaLnBrk="1" hangingPunct="1"/>
            <a:r>
              <a:rPr lang="en-US" dirty="0">
                <a:latin typeface="Calibri" charset="0"/>
              </a:rPr>
              <a:t>Specification</a:t>
            </a:r>
          </a:p>
          <a:p>
            <a:pPr eaLnBrk="1" hangingPunct="1"/>
            <a:r>
              <a:rPr lang="en-US" dirty="0">
                <a:latin typeface="Calibri" charset="0"/>
              </a:rPr>
              <a:t>Selecting</a:t>
            </a:r>
          </a:p>
          <a:p>
            <a:pPr eaLnBrk="1" hangingPunct="1"/>
            <a:r>
              <a:rPr lang="en-US" dirty="0">
                <a:latin typeface="Calibri" charset="0"/>
              </a:rPr>
              <a:t>Contracting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B39E72-EF38-6746-A92D-E3740EAB2E05}" type="slidenum">
              <a:rPr lang="nl-NL" sz="1200"/>
              <a:pPr eaLnBrk="1" hangingPunct="1"/>
              <a:t>27</a:t>
            </a:fld>
            <a:endParaRPr lang="nl-NL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74-E7C4-402C-95B0-585A0BE6233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21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74-E7C4-402C-95B0-585A0BE6233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30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74-E7C4-402C-95B0-585A0BE6233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178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ALL-E\RedirectedFolders\ruben\Desktop\bizob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17" y="2743207"/>
            <a:ext cx="5094816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WALL-E\RedirectedFolders\ruben\Desktop\bizob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338" y="852488"/>
            <a:ext cx="235796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09137" y="5336486"/>
            <a:ext cx="5658943" cy="8640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D54D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102785" y="4077072"/>
            <a:ext cx="5665291" cy="1143000"/>
          </a:xfrm>
        </p:spPr>
        <p:txBody>
          <a:bodyPr>
            <a:noAutofit/>
          </a:bodyPr>
          <a:lstStyle>
            <a:lvl1pPr algn="l">
              <a:defRPr sz="3600" baseline="0">
                <a:solidFill>
                  <a:srgbClr val="D54D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9156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WALL-E\RedirectedFolders\ruben\Desktop\bizob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17" y="2743207"/>
            <a:ext cx="5094816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atum 3"/>
          <p:cNvSpPr txBox="1">
            <a:spLocks/>
          </p:cNvSpPr>
          <p:nvPr/>
        </p:nvSpPr>
        <p:spPr>
          <a:xfrm>
            <a:off x="5903384" y="6159507"/>
            <a:ext cx="1056216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D5C059-52CF-47F7-8F41-FD190C0CB2BC}" type="slidenum">
              <a:rPr lang="nl-NL" altLang="nl-NL" sz="1200">
                <a:solidFill>
                  <a:srgbClr val="898989"/>
                </a:solidFill>
              </a:rPr>
              <a:pPr eaLnBrk="1" hangingPunct="1"/>
              <a:t>‹#›</a:t>
            </a:fld>
            <a:endParaRPr lang="nl-NL" altLang="nl-NL" sz="1200">
              <a:solidFill>
                <a:srgbClr val="898989"/>
              </a:solidFill>
            </a:endParaRPr>
          </a:p>
        </p:txBody>
      </p:sp>
      <p:pic>
        <p:nvPicPr>
          <p:cNvPr id="4" name="Picture 2" descr="\\WALL-E\RedirectedFolders\ruben\Desktop\bizob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338" y="852488"/>
            <a:ext cx="235796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19 mei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86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431800" y="260350"/>
            <a:ext cx="11328400" cy="5545138"/>
          </a:xfrm>
          <a:prstGeom prst="rect">
            <a:avLst/>
          </a:prstGeom>
          <a:solidFill>
            <a:srgbClr val="F7D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5" name="Tijdelijke aanduiding voor datum 3"/>
          <p:cNvSpPr txBox="1">
            <a:spLocks/>
          </p:cNvSpPr>
          <p:nvPr/>
        </p:nvSpPr>
        <p:spPr>
          <a:xfrm>
            <a:off x="5903384" y="6159507"/>
            <a:ext cx="1056216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BC9070-775F-4CC8-87FD-D2EE7DF5AB49}" type="slidenum">
              <a:rPr lang="nl-NL" altLang="nl-NL" sz="1200">
                <a:solidFill>
                  <a:srgbClr val="898989"/>
                </a:solidFill>
              </a:rPr>
              <a:pPr eaLnBrk="1" hangingPunct="1"/>
              <a:t>‹#›</a:t>
            </a:fld>
            <a:endParaRPr lang="nl-NL" altLang="nl-NL" sz="1200">
              <a:solidFill>
                <a:srgbClr val="898989"/>
              </a:solidFill>
            </a:endParaRPr>
          </a:p>
        </p:txBody>
      </p:sp>
      <p:pic>
        <p:nvPicPr>
          <p:cNvPr id="6" name="Picture 2" descr="\\WALL-E\RedirectedFolders\ruben\Desktop\onderschr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1" y="6535738"/>
            <a:ext cx="182456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\\WALL-E\RedirectedFolders\ruben\Desktop\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2" y="5881695"/>
            <a:ext cx="206163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861" y="404664"/>
            <a:ext cx="10204715" cy="86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19 mei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81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431800" y="260350"/>
            <a:ext cx="11328400" cy="5545138"/>
          </a:xfrm>
          <a:prstGeom prst="rect">
            <a:avLst/>
          </a:prstGeom>
          <a:solidFill>
            <a:srgbClr val="F7D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5" name="Tijdelijke aanduiding voor datum 3"/>
          <p:cNvSpPr txBox="1">
            <a:spLocks/>
          </p:cNvSpPr>
          <p:nvPr/>
        </p:nvSpPr>
        <p:spPr>
          <a:xfrm>
            <a:off x="5903384" y="6159507"/>
            <a:ext cx="1056216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33C983-17DC-42F8-A1F3-99C2708B347B}" type="slidenum">
              <a:rPr lang="nl-NL" altLang="nl-NL" sz="1200">
                <a:solidFill>
                  <a:srgbClr val="898989"/>
                </a:solidFill>
              </a:rPr>
              <a:pPr eaLnBrk="1" hangingPunct="1"/>
              <a:t>‹#›</a:t>
            </a:fld>
            <a:endParaRPr lang="nl-NL" altLang="nl-NL" sz="1200">
              <a:solidFill>
                <a:srgbClr val="898989"/>
              </a:solidFill>
            </a:endParaRPr>
          </a:p>
        </p:txBody>
      </p:sp>
      <p:pic>
        <p:nvPicPr>
          <p:cNvPr id="6" name="Picture 2" descr="\\WALL-E\RedirectedFolders\ruben\Desktop\onderschr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1" y="6535738"/>
            <a:ext cx="182456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\\WALL-E\RedirectedFolders\ruben\Desktop\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2" y="5881695"/>
            <a:ext cx="206163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2564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105274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E5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19 mei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12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31800" y="260350"/>
            <a:ext cx="11328400" cy="5545138"/>
          </a:xfrm>
          <a:prstGeom prst="rect">
            <a:avLst/>
          </a:prstGeom>
          <a:solidFill>
            <a:srgbClr val="F7D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6" name="Tijdelijke aanduiding voor datum 3"/>
          <p:cNvSpPr txBox="1">
            <a:spLocks/>
          </p:cNvSpPr>
          <p:nvPr/>
        </p:nvSpPr>
        <p:spPr>
          <a:xfrm>
            <a:off x="5903384" y="6159507"/>
            <a:ext cx="1056216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9874DD-CC05-40C8-B49D-87E2D36172D4}" type="slidenum">
              <a:rPr lang="nl-NL" altLang="nl-NL" sz="1200">
                <a:solidFill>
                  <a:srgbClr val="898989"/>
                </a:solidFill>
              </a:rPr>
              <a:pPr eaLnBrk="1" hangingPunct="1"/>
              <a:t>‹#›</a:t>
            </a:fld>
            <a:endParaRPr lang="nl-NL" altLang="nl-NL" sz="1200">
              <a:solidFill>
                <a:srgbClr val="898989"/>
              </a:solidFill>
            </a:endParaRPr>
          </a:p>
        </p:txBody>
      </p:sp>
      <p:pic>
        <p:nvPicPr>
          <p:cNvPr id="7" name="Picture 2" descr="\\WALL-E\RedirectedFolders\ruben\Desktop\onderschr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1" y="6535738"/>
            <a:ext cx="182456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\\WALL-E\RedirectedFolders\ruben\Desktop\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2" y="5881695"/>
            <a:ext cx="206163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861" y="404664"/>
            <a:ext cx="10396736" cy="86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02784" y="1600201"/>
            <a:ext cx="4891616" cy="3917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917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19 mei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26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4"/>
          <p:cNvSpPr/>
          <p:nvPr/>
        </p:nvSpPr>
        <p:spPr>
          <a:xfrm>
            <a:off x="431800" y="260350"/>
            <a:ext cx="11328400" cy="5545138"/>
          </a:xfrm>
          <a:prstGeom prst="rect">
            <a:avLst/>
          </a:prstGeom>
          <a:solidFill>
            <a:srgbClr val="F7D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8" name="Tijdelijke aanduiding voor datum 3"/>
          <p:cNvSpPr txBox="1">
            <a:spLocks/>
          </p:cNvSpPr>
          <p:nvPr/>
        </p:nvSpPr>
        <p:spPr>
          <a:xfrm>
            <a:off x="5903384" y="6159507"/>
            <a:ext cx="1056216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0104FF-3CB0-4863-83CB-7A261861F82B}" type="slidenum">
              <a:rPr lang="nl-NL" altLang="nl-NL" sz="1200">
                <a:solidFill>
                  <a:srgbClr val="898989"/>
                </a:solidFill>
              </a:rPr>
              <a:pPr eaLnBrk="1" hangingPunct="1"/>
              <a:t>‹#›</a:t>
            </a:fld>
            <a:endParaRPr lang="nl-NL" altLang="nl-NL" sz="1200">
              <a:solidFill>
                <a:srgbClr val="898989"/>
              </a:solidFill>
            </a:endParaRPr>
          </a:p>
        </p:txBody>
      </p:sp>
      <p:pic>
        <p:nvPicPr>
          <p:cNvPr id="9" name="Picture 2" descr="\\WALL-E\RedirectedFolders\ruben\Desktop\onderschr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1" y="6535738"/>
            <a:ext cx="182456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\\WALL-E\RedirectedFolders\ruben\Desktop\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2" y="5881695"/>
            <a:ext cx="206163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861" y="404664"/>
            <a:ext cx="10396736" cy="86895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02784" y="1535113"/>
            <a:ext cx="48937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02784" y="2174878"/>
            <a:ext cx="4893733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72" y="2174878"/>
            <a:ext cx="5389033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19 mei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30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4"/>
          <p:cNvSpPr/>
          <p:nvPr/>
        </p:nvSpPr>
        <p:spPr>
          <a:xfrm>
            <a:off x="431800" y="260350"/>
            <a:ext cx="11328400" cy="5545138"/>
          </a:xfrm>
          <a:prstGeom prst="rect">
            <a:avLst/>
          </a:prstGeom>
          <a:solidFill>
            <a:srgbClr val="F7D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4" name="Tijdelijke aanduiding voor datum 3"/>
          <p:cNvSpPr txBox="1">
            <a:spLocks/>
          </p:cNvSpPr>
          <p:nvPr/>
        </p:nvSpPr>
        <p:spPr>
          <a:xfrm>
            <a:off x="5903384" y="6159507"/>
            <a:ext cx="1056216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18E6DE-D599-4E7B-8674-C3F9C15C0298}" type="slidenum">
              <a:rPr lang="nl-NL" altLang="nl-NL" sz="1200">
                <a:solidFill>
                  <a:srgbClr val="898989"/>
                </a:solidFill>
              </a:rPr>
              <a:pPr eaLnBrk="1" hangingPunct="1"/>
              <a:t>‹#›</a:t>
            </a:fld>
            <a:endParaRPr lang="nl-NL" altLang="nl-NL" sz="1200">
              <a:solidFill>
                <a:srgbClr val="898989"/>
              </a:solidFill>
            </a:endParaRPr>
          </a:p>
        </p:txBody>
      </p:sp>
      <p:pic>
        <p:nvPicPr>
          <p:cNvPr id="5" name="Picture 2" descr="\\WALL-E\RedirectedFolders\ruben\Desktop\onderschr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1" y="6535738"/>
            <a:ext cx="182456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\\WALL-E\RedirectedFolders\ruben\Desktop\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2" y="5881695"/>
            <a:ext cx="206163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861" y="404664"/>
            <a:ext cx="10204715" cy="86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19 mei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47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4"/>
          <p:cNvSpPr/>
          <p:nvPr/>
        </p:nvSpPr>
        <p:spPr>
          <a:xfrm>
            <a:off x="431800" y="260350"/>
            <a:ext cx="11328400" cy="5545138"/>
          </a:xfrm>
          <a:prstGeom prst="rect">
            <a:avLst/>
          </a:prstGeom>
          <a:solidFill>
            <a:srgbClr val="F7D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Tijdelijke aanduiding voor datum 3"/>
          <p:cNvSpPr txBox="1">
            <a:spLocks/>
          </p:cNvSpPr>
          <p:nvPr/>
        </p:nvSpPr>
        <p:spPr>
          <a:xfrm>
            <a:off x="5903384" y="6159507"/>
            <a:ext cx="1056216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91D02D-2D18-4F9C-A389-E6418729DC23}" type="slidenum">
              <a:rPr lang="nl-NL" altLang="nl-NL" sz="1200">
                <a:solidFill>
                  <a:srgbClr val="898989"/>
                </a:solidFill>
              </a:rPr>
              <a:pPr eaLnBrk="1" hangingPunct="1"/>
              <a:t>‹#›</a:t>
            </a:fld>
            <a:endParaRPr lang="nl-NL" altLang="nl-NL" sz="1200">
              <a:solidFill>
                <a:srgbClr val="898989"/>
              </a:solidFill>
            </a:endParaRPr>
          </a:p>
        </p:txBody>
      </p:sp>
      <p:pic>
        <p:nvPicPr>
          <p:cNvPr id="4" name="Picture 2" descr="\\WALL-E\RedirectedFolders\ruben\Desktop\onderschr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1" y="6535738"/>
            <a:ext cx="182456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\\WALL-E\RedirectedFolders\ruben\Desktop\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2" y="5881695"/>
            <a:ext cx="206163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19 mei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8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74-E7C4-402C-95B0-585A0BE6233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742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31800" y="260350"/>
            <a:ext cx="11328400" cy="5545138"/>
          </a:xfrm>
          <a:prstGeom prst="rect">
            <a:avLst/>
          </a:prstGeom>
          <a:solidFill>
            <a:srgbClr val="F7D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6" name="Tijdelijke aanduiding voor datum 3"/>
          <p:cNvSpPr txBox="1">
            <a:spLocks/>
          </p:cNvSpPr>
          <p:nvPr/>
        </p:nvSpPr>
        <p:spPr>
          <a:xfrm>
            <a:off x="5903384" y="6159507"/>
            <a:ext cx="1056216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97C93F-0DDA-441B-9E84-F23A53577D30}" type="slidenum">
              <a:rPr lang="nl-NL" altLang="nl-NL" sz="1200">
                <a:solidFill>
                  <a:srgbClr val="898989"/>
                </a:solidFill>
              </a:rPr>
              <a:pPr eaLnBrk="1" hangingPunct="1"/>
              <a:t>‹#›</a:t>
            </a:fld>
            <a:endParaRPr lang="nl-NL" altLang="nl-NL" sz="1200">
              <a:solidFill>
                <a:srgbClr val="898989"/>
              </a:solidFill>
            </a:endParaRPr>
          </a:p>
        </p:txBody>
      </p:sp>
      <p:pic>
        <p:nvPicPr>
          <p:cNvPr id="7" name="Picture 2" descr="\\WALL-E\RedirectedFolders\ruben\Desktop\onderschr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1" y="6535738"/>
            <a:ext cx="182456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\\WALL-E\RedirectedFolders\ruben\Desktop\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2" y="5881695"/>
            <a:ext cx="206163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2787" y="273050"/>
            <a:ext cx="35179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1412777"/>
            <a:ext cx="6815667" cy="40324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02787" y="1435101"/>
            <a:ext cx="3517900" cy="40101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19 mei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20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31800" y="260350"/>
            <a:ext cx="11328400" cy="5545138"/>
          </a:xfrm>
          <a:prstGeom prst="rect">
            <a:avLst/>
          </a:prstGeom>
          <a:solidFill>
            <a:srgbClr val="F7D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6" name="Tijdelijke aanduiding voor datum 3"/>
          <p:cNvSpPr txBox="1">
            <a:spLocks/>
          </p:cNvSpPr>
          <p:nvPr/>
        </p:nvSpPr>
        <p:spPr>
          <a:xfrm>
            <a:off x="5903384" y="6159507"/>
            <a:ext cx="1056216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0B5AA1-01A0-44FF-B635-CFFADB8F3361}" type="slidenum">
              <a:rPr lang="nl-NL" altLang="nl-NL" sz="1200">
                <a:solidFill>
                  <a:srgbClr val="898989"/>
                </a:solidFill>
              </a:rPr>
              <a:pPr eaLnBrk="1" hangingPunct="1"/>
              <a:t>‹#›</a:t>
            </a:fld>
            <a:endParaRPr lang="nl-NL" altLang="nl-NL" sz="1200">
              <a:solidFill>
                <a:srgbClr val="898989"/>
              </a:solidFill>
            </a:endParaRPr>
          </a:p>
        </p:txBody>
      </p:sp>
      <p:pic>
        <p:nvPicPr>
          <p:cNvPr id="7" name="Picture 2" descr="\\WALL-E\RedirectedFolders\ruben\Desktop\onderschr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1" y="6535738"/>
            <a:ext cx="182456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\\WALL-E\RedirectedFolders\ruben\Desktop\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2" y="5881695"/>
            <a:ext cx="206163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37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19 mei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74-E7C4-402C-95B0-585A0BE6233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2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74-E7C4-402C-95B0-585A0BE6233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11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74-E7C4-402C-95B0-585A0BE6233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05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74-E7C4-402C-95B0-585A0BE6233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84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74-E7C4-402C-95B0-585A0BE6233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64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74-E7C4-402C-95B0-585A0BE6233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68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3074-E7C4-402C-95B0-585A0BE6233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17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19 mei 2016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3074-E7C4-402C-95B0-585A0BE6233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20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5267" y="404813"/>
            <a:ext cx="109728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102784" y="1600202"/>
            <a:ext cx="10176933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1595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nl-NL" smtClean="0"/>
              <a:t>19 mei 2016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36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D54D1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54D13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54D13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54D13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54D13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54D13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54D13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54D13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54D13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.nl/Docs/Faculteiten/MW/MW%20Working%20Papers/GR%200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ndertitel 1"/>
          <p:cNvSpPr>
            <a:spLocks noGrp="1"/>
          </p:cNvSpPr>
          <p:nvPr>
            <p:ph type="subTitle" idx="1"/>
          </p:nvPr>
        </p:nvSpPr>
        <p:spPr>
          <a:xfrm>
            <a:off x="950764" y="5337175"/>
            <a:ext cx="5650067" cy="863600"/>
          </a:xfrm>
        </p:spPr>
        <p:txBody>
          <a:bodyPr>
            <a:normAutofit lnSpcReduction="10000"/>
          </a:bodyPr>
          <a:lstStyle/>
          <a:p>
            <a:r>
              <a:rPr lang="nl-NL" sz="2400" b="1" dirty="0" smtClean="0"/>
              <a:t>Marcel Stuijts MSc CPD</a:t>
            </a:r>
          </a:p>
          <a:p>
            <a:r>
              <a:rPr lang="nl-NL" sz="2400" b="1" dirty="0" err="1" smtClean="0"/>
              <a:t>Holandija</a:t>
            </a:r>
            <a:endParaRPr lang="nl-NL" sz="2400" b="1" dirty="0"/>
          </a:p>
        </p:txBody>
      </p:sp>
      <p:sp>
        <p:nvSpPr>
          <p:cNvPr id="12291" name="Titel 2"/>
          <p:cNvSpPr>
            <a:spLocks noGrp="1"/>
          </p:cNvSpPr>
          <p:nvPr>
            <p:ph type="title"/>
          </p:nvPr>
        </p:nvSpPr>
        <p:spPr>
          <a:xfrm>
            <a:off x="950764" y="3251200"/>
            <a:ext cx="6012743" cy="1738086"/>
          </a:xfrm>
        </p:spPr>
        <p:txBody>
          <a:bodyPr/>
          <a:lstStyle/>
          <a:p>
            <a:r>
              <a:rPr lang="en-GB" dirty="0" err="1"/>
              <a:t>U</a:t>
            </a:r>
            <a:r>
              <a:rPr lang="en-GB" dirty="0" err="1" smtClean="0"/>
              <a:t>pravljanje</a:t>
            </a:r>
            <a:r>
              <a:rPr lang="en-GB" dirty="0" smtClean="0"/>
              <a:t> </a:t>
            </a:r>
            <a:r>
              <a:rPr lang="en-GB" dirty="0" err="1" smtClean="0"/>
              <a:t>ugovorima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dirty="0" err="1" smtClean="0"/>
              <a:t>Holandsko</a:t>
            </a:r>
            <a:r>
              <a:rPr lang="en-GB" sz="1200" dirty="0" smtClean="0"/>
              <a:t> </a:t>
            </a:r>
            <a:r>
              <a:rPr lang="en-GB" sz="1200" dirty="0" err="1" smtClean="0"/>
              <a:t>iskustvo</a:t>
            </a:r>
            <a:endParaRPr lang="en-GB" altLang="nl-NL" sz="1200" dirty="0"/>
          </a:p>
        </p:txBody>
      </p:sp>
      <p:pic>
        <p:nvPicPr>
          <p:cNvPr id="4" name="Picture 2" descr="http://upload.wikimedia.org/wikipedia/commons/thumb/6/6e/2007-09-16_11.19_Oirschot%2C_voormalig_stadhuis.JPG/1920px-2007-09-16_11.19_Oirschot%2C_voormalig_stadhu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64" y="404668"/>
            <a:ext cx="5648819" cy="28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4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err="1" smtClean="0"/>
              <a:t>Uticaj</a:t>
            </a:r>
            <a:r>
              <a:rPr lang="nl-NL" sz="2800" dirty="0" smtClean="0"/>
              <a:t> Q i </a:t>
            </a:r>
            <a:r>
              <a:rPr lang="nl-NL" sz="2800" dirty="0"/>
              <a:t>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1761" y="4910756"/>
            <a:ext cx="901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Greška</a:t>
            </a:r>
            <a:r>
              <a:rPr lang="en-GB" sz="2000" dirty="0" smtClean="0"/>
              <a:t> </a:t>
            </a:r>
            <a:r>
              <a:rPr lang="en-GB" sz="2000" dirty="0" err="1" smtClean="0"/>
              <a:t>koja</a:t>
            </a:r>
            <a:r>
              <a:rPr lang="en-GB" sz="2000" dirty="0" smtClean="0"/>
              <a:t> se </a:t>
            </a:r>
            <a:r>
              <a:rPr lang="en-GB" sz="2000" dirty="0" err="1" smtClean="0"/>
              <a:t>često</a:t>
            </a:r>
            <a:r>
              <a:rPr lang="en-GB" sz="2000" dirty="0" smtClean="0"/>
              <a:t> </a:t>
            </a:r>
            <a:r>
              <a:rPr lang="en-GB" sz="2000" dirty="0" err="1" smtClean="0"/>
              <a:t>pravi</a:t>
            </a:r>
            <a:r>
              <a:rPr lang="en-GB" sz="2000" dirty="0" smtClean="0"/>
              <a:t>: </a:t>
            </a:r>
            <a:r>
              <a:rPr lang="en-GB" sz="2000" dirty="0" err="1" smtClean="0"/>
              <a:t>preveliko</a:t>
            </a:r>
            <a:r>
              <a:rPr lang="en-GB" sz="2000" dirty="0" smtClean="0"/>
              <a:t> </a:t>
            </a:r>
            <a:r>
              <a:rPr lang="en-GB" sz="2000" dirty="0" err="1" smtClean="0"/>
              <a:t>usredsređivanje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pitanje</a:t>
            </a:r>
            <a:r>
              <a:rPr lang="en-GB" sz="2000" dirty="0" smtClean="0"/>
              <a:t> ŠTA, a </a:t>
            </a:r>
            <a:r>
              <a:rPr lang="en-GB" sz="2000" dirty="0" err="1" smtClean="0"/>
              <a:t>premalo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KAKO</a:t>
            </a:r>
            <a:endParaRPr lang="en-GB" sz="20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670227" y="1233390"/>
            <a:ext cx="8704148" cy="3677366"/>
            <a:chOff x="1670226" y="1233390"/>
            <a:chExt cx="8704148" cy="3677366"/>
          </a:xfrm>
        </p:grpSpPr>
        <p:pic>
          <p:nvPicPr>
            <p:cNvPr id="7" name="Picture 6" descr="フリーイラスト素材] クリップアート, 学校, 黒板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69" y="1233390"/>
              <a:ext cx="5356505" cy="3677366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1670226" y="1681487"/>
              <a:ext cx="7730871" cy="2066925"/>
              <a:chOff x="1670226" y="1681487"/>
              <a:chExt cx="7730871" cy="206692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1147" y="1681487"/>
                <a:ext cx="3409950" cy="2066925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70226" y="2330230"/>
                <a:ext cx="25043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dirty="0"/>
                  <a:t>Q x A =E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877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err="1"/>
              <a:t>U</a:t>
            </a:r>
            <a:r>
              <a:rPr lang="nl-NL" sz="2800" dirty="0" err="1" smtClean="0"/>
              <a:t>pravljanje</a:t>
            </a:r>
            <a:r>
              <a:rPr lang="nl-NL" sz="2800" dirty="0" smtClean="0"/>
              <a:t> </a:t>
            </a:r>
            <a:r>
              <a:rPr lang="nl-NL" sz="2800" dirty="0" err="1" smtClean="0"/>
              <a:t>ugovorima</a:t>
            </a:r>
            <a:r>
              <a:rPr lang="nl-NL" sz="2800" dirty="0" smtClean="0"/>
              <a:t> (domen </a:t>
            </a:r>
            <a:r>
              <a:rPr lang="nl-NL" sz="2800" dirty="0" err="1" smtClean="0"/>
              <a:t>društva</a:t>
            </a:r>
            <a:r>
              <a:rPr lang="nl-NL" sz="2800" dirty="0" smtClean="0"/>
              <a:t>) </a:t>
            </a:r>
            <a:r>
              <a:rPr lang="nl-NL" sz="2800" dirty="0"/>
              <a:t>- </a:t>
            </a:r>
            <a:r>
              <a:rPr lang="nl-NL" sz="2800" dirty="0" err="1" smtClean="0"/>
              <a:t>ciljevi</a:t>
            </a:r>
            <a:endParaRPr lang="nl-NL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55756" y="1899549"/>
            <a:ext cx="5080149" cy="4162341"/>
            <a:chOff x="4950955" y="3321169"/>
            <a:chExt cx="5080149" cy="4162341"/>
          </a:xfrm>
        </p:grpSpPr>
        <p:sp>
          <p:nvSpPr>
            <p:cNvPr id="6" name="Rectangle 5"/>
            <p:cNvSpPr/>
            <p:nvPr/>
          </p:nvSpPr>
          <p:spPr>
            <a:xfrm>
              <a:off x="7402924" y="3321799"/>
              <a:ext cx="2628180" cy="923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/>
                <a:t>Rezultati</a:t>
              </a:r>
              <a:endParaRPr lang="nl-NL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94738" y="4374966"/>
              <a:ext cx="3236366" cy="3108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 smtClean="0"/>
                <a:t>Nadziranje</a:t>
              </a:r>
              <a:r>
                <a:rPr lang="en-GB" sz="2000" dirty="0" smtClean="0"/>
                <a:t>/</a:t>
              </a:r>
              <a:r>
                <a:rPr lang="en-GB" sz="2000" dirty="0" err="1" smtClean="0"/>
                <a:t>poboljšanje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kvaliteta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snabdevanja</a:t>
              </a:r>
              <a:endParaRPr lang="en-GB" sz="20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 smtClean="0"/>
                <a:t>Nadziranje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kontinuiteta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snabdevanja</a:t>
              </a:r>
              <a:endParaRPr lang="en-GB" sz="20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 smtClean="0"/>
                <a:t>Obaveštavanje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zainteresovanih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strana</a:t>
              </a:r>
              <a:endParaRPr lang="en-GB" sz="20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 smtClean="0"/>
                <a:t>Sprečavanje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prevara</a:t>
              </a:r>
              <a:endParaRPr lang="en-GB" sz="20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 smtClean="0"/>
                <a:t>Smanjenje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troškova</a:t>
              </a:r>
              <a:endParaRPr lang="en-GB" sz="2000" dirty="0" smtClean="0"/>
            </a:p>
            <a:p>
              <a:endParaRPr lang="nl-NL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l-NL" dirty="0"/>
            </a:p>
          </p:txBody>
        </p:sp>
        <p:sp>
          <p:nvSpPr>
            <p:cNvPr id="8" name="Left Arrow 7"/>
            <p:cNvSpPr/>
            <p:nvPr/>
          </p:nvSpPr>
          <p:spPr>
            <a:xfrm rot="10800000">
              <a:off x="4950955" y="3321169"/>
              <a:ext cx="1526874" cy="591704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5865" y="1466538"/>
            <a:ext cx="3606927" cy="2776927"/>
            <a:chOff x="1285334" y="2087592"/>
            <a:chExt cx="3606927" cy="2776927"/>
          </a:xfrm>
        </p:grpSpPr>
        <p:sp>
          <p:nvSpPr>
            <p:cNvPr id="10" name="Rectangle 9"/>
            <p:cNvSpPr/>
            <p:nvPr/>
          </p:nvSpPr>
          <p:spPr>
            <a:xfrm>
              <a:off x="1285335" y="2087592"/>
              <a:ext cx="3183148" cy="12335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err="1" smtClean="0"/>
                <a:t>Glavni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ciljevi</a:t>
              </a:r>
              <a:endParaRPr lang="en-GB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5334" y="3541080"/>
              <a:ext cx="36069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 smtClean="0"/>
                <a:t>Praćenje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izvršenja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ugovora</a:t>
              </a:r>
              <a:endParaRPr lang="en-GB" sz="20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 smtClean="0"/>
                <a:t>Poštovanje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obaveza</a:t>
              </a:r>
              <a:endParaRPr lang="en-GB" sz="20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 smtClean="0"/>
                <a:t>Kontrola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odnosa</a:t>
              </a:r>
              <a:endParaRPr lang="en-GB" sz="20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err="1" smtClean="0"/>
                <a:t>Kontrola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izvršenja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690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Zbog</a:t>
            </a:r>
            <a:r>
              <a:rPr lang="en-GB" dirty="0" smtClean="0"/>
              <a:t> </a:t>
            </a:r>
            <a:r>
              <a:rPr lang="en-GB" dirty="0" err="1" smtClean="0"/>
              <a:t>čega</a:t>
            </a:r>
            <a:r>
              <a:rPr lang="en-GB" dirty="0" smtClean="0"/>
              <a:t> </a:t>
            </a:r>
            <a:r>
              <a:rPr lang="en-GB" dirty="0" err="1" smtClean="0"/>
              <a:t>upravljanje</a:t>
            </a:r>
            <a:r>
              <a:rPr lang="en-GB" dirty="0" smtClean="0"/>
              <a:t> </a:t>
            </a:r>
            <a:r>
              <a:rPr lang="en-GB" dirty="0" err="1" smtClean="0"/>
              <a:t>ugovorima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314826" y="5146537"/>
            <a:ext cx="207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Pretnje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6724425" y="5146539"/>
            <a:ext cx="173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Prilike</a:t>
            </a:r>
            <a:endParaRPr lang="nl-NL" dirty="0"/>
          </a:p>
        </p:txBody>
      </p:sp>
      <p:sp>
        <p:nvSpPr>
          <p:cNvPr id="35" name="TextBox 34"/>
          <p:cNvSpPr txBox="1"/>
          <p:nvPr/>
        </p:nvSpPr>
        <p:spPr>
          <a:xfrm>
            <a:off x="586853" y="2479108"/>
            <a:ext cx="162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Dugoročno</a:t>
            </a:r>
            <a:endParaRPr lang="nl-NL" dirty="0"/>
          </a:p>
        </p:txBody>
      </p:sp>
      <p:sp>
        <p:nvSpPr>
          <p:cNvPr id="36" name="TextBox 35"/>
          <p:cNvSpPr txBox="1"/>
          <p:nvPr/>
        </p:nvSpPr>
        <p:spPr>
          <a:xfrm>
            <a:off x="586853" y="3981141"/>
            <a:ext cx="162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Kratkoročno</a:t>
            </a:r>
            <a:endParaRPr lang="nl-NL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82060313"/>
              </p:ext>
            </p:extLst>
          </p:nvPr>
        </p:nvGraphicFramePr>
        <p:xfrm>
          <a:off x="2911931" y="1442357"/>
          <a:ext cx="7248071" cy="3347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8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Pitanja</a:t>
            </a:r>
            <a:r>
              <a:rPr lang="en-GB" sz="2800" dirty="0" smtClean="0"/>
              <a:t> </a:t>
            </a:r>
            <a:r>
              <a:rPr lang="en-GB" sz="2800" dirty="0" err="1" smtClean="0"/>
              <a:t>za</a:t>
            </a:r>
            <a:r>
              <a:rPr lang="en-GB" sz="2800" dirty="0" smtClean="0"/>
              <a:t> </a:t>
            </a:r>
            <a:r>
              <a:rPr lang="en-GB" sz="2800" dirty="0" err="1" smtClean="0"/>
              <a:t>vašu</a:t>
            </a:r>
            <a:r>
              <a:rPr lang="en-GB" sz="2800" dirty="0" smtClean="0"/>
              <a:t> </a:t>
            </a:r>
            <a:r>
              <a:rPr lang="en-GB" sz="2800" dirty="0" err="1" smtClean="0"/>
              <a:t>organizaciju</a:t>
            </a:r>
            <a:r>
              <a:rPr lang="en-GB" sz="2800" dirty="0" smtClean="0"/>
              <a:t>??</a:t>
            </a:r>
            <a:endParaRPr lang="en-GB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2" y="2133600"/>
            <a:ext cx="8850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Da li </a:t>
            </a:r>
            <a:r>
              <a:rPr lang="en-GB" sz="2400" dirty="0" err="1" smtClean="0"/>
              <a:t>imamo</a:t>
            </a:r>
            <a:r>
              <a:rPr lang="en-GB" sz="2400" dirty="0" smtClean="0"/>
              <a:t> </a:t>
            </a:r>
            <a:r>
              <a:rPr lang="en-GB" sz="2400" dirty="0" err="1" smtClean="0"/>
              <a:t>kontrolu</a:t>
            </a:r>
            <a:r>
              <a:rPr lang="en-GB" sz="2400" dirty="0" smtClean="0"/>
              <a:t> </a:t>
            </a:r>
            <a:r>
              <a:rPr lang="en-GB" sz="2400" dirty="0" err="1" smtClean="0"/>
              <a:t>nad</a:t>
            </a:r>
            <a:r>
              <a:rPr lang="en-GB" sz="2400" dirty="0" smtClean="0"/>
              <a:t> </a:t>
            </a:r>
            <a:r>
              <a:rPr lang="en-GB" sz="2400" dirty="0" err="1" smtClean="0"/>
              <a:t>našim</a:t>
            </a:r>
            <a:r>
              <a:rPr lang="en-GB" sz="2400" dirty="0" smtClean="0"/>
              <a:t> </a:t>
            </a:r>
            <a:r>
              <a:rPr lang="en-GB" sz="2400" dirty="0" err="1" smtClean="0"/>
              <a:t>budžetima</a:t>
            </a:r>
            <a:r>
              <a:rPr lang="en-GB" sz="24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Da li se </a:t>
            </a:r>
            <a:r>
              <a:rPr lang="en-GB" sz="2400" dirty="0" err="1" smtClean="0"/>
              <a:t>lista</a:t>
            </a:r>
            <a:r>
              <a:rPr lang="en-GB" sz="2400" dirty="0" smtClean="0"/>
              <a:t> </a:t>
            </a:r>
            <a:r>
              <a:rPr lang="en-GB" sz="2400" dirty="0" err="1" smtClean="0"/>
              <a:t>čekanja</a:t>
            </a:r>
            <a:r>
              <a:rPr lang="en-GB" sz="2400" dirty="0" smtClean="0"/>
              <a:t> </a:t>
            </a:r>
            <a:r>
              <a:rPr lang="en-GB" sz="2400" dirty="0" err="1" smtClean="0"/>
              <a:t>nadzire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da li je </a:t>
            </a:r>
            <a:r>
              <a:rPr lang="en-GB" sz="2400" dirty="0" err="1" smtClean="0"/>
              <a:t>ažurna</a:t>
            </a:r>
            <a:r>
              <a:rPr lang="en-GB" sz="2400" dirty="0" smtClean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Da li </a:t>
            </a:r>
            <a:r>
              <a:rPr lang="en-GB" sz="2400" dirty="0" err="1" smtClean="0"/>
              <a:t>imamo</a:t>
            </a:r>
            <a:r>
              <a:rPr lang="en-GB" sz="2400" dirty="0" smtClean="0"/>
              <a:t> </a:t>
            </a:r>
            <a:r>
              <a:rPr lang="en-GB" sz="2400" dirty="0" err="1" smtClean="0"/>
              <a:t>informacioni</a:t>
            </a:r>
            <a:r>
              <a:rPr lang="en-GB" sz="2400" dirty="0" smtClean="0"/>
              <a:t> </a:t>
            </a:r>
            <a:r>
              <a:rPr lang="en-GB" sz="2400" dirty="0" err="1" smtClean="0"/>
              <a:t>sistem</a:t>
            </a:r>
            <a:r>
              <a:rPr lang="en-GB" sz="2400" dirty="0" smtClean="0"/>
              <a:t> </a:t>
            </a:r>
            <a:r>
              <a:rPr lang="en-GB" sz="2400" dirty="0" err="1" smtClean="0"/>
              <a:t>za</a:t>
            </a:r>
            <a:r>
              <a:rPr lang="en-GB" sz="2400" dirty="0" smtClean="0"/>
              <a:t> </a:t>
            </a:r>
            <a:r>
              <a:rPr lang="en-GB" sz="2400" dirty="0" err="1" smtClean="0"/>
              <a:t>upravljanje</a:t>
            </a:r>
            <a:r>
              <a:rPr lang="en-GB" sz="2400" dirty="0" smtClean="0"/>
              <a:t> </a:t>
            </a:r>
            <a:r>
              <a:rPr lang="en-GB" sz="2400" dirty="0" err="1" smtClean="0"/>
              <a:t>ugovorima</a:t>
            </a:r>
            <a:r>
              <a:rPr lang="en-GB" sz="24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/>
              <a:t>Kako</a:t>
            </a:r>
            <a:r>
              <a:rPr lang="en-GB" sz="2400" dirty="0" smtClean="0"/>
              <a:t> je </a:t>
            </a:r>
            <a:r>
              <a:rPr lang="en-GB" sz="2400" dirty="0" err="1" smtClean="0"/>
              <a:t>upravljanje</a:t>
            </a:r>
            <a:r>
              <a:rPr lang="en-GB" sz="2400" dirty="0" smtClean="0"/>
              <a:t> </a:t>
            </a:r>
            <a:r>
              <a:rPr lang="en-GB" sz="2400" dirty="0" err="1" smtClean="0"/>
              <a:t>ugovorima</a:t>
            </a:r>
            <a:r>
              <a:rPr lang="en-GB" sz="2400" dirty="0" smtClean="0"/>
              <a:t> </a:t>
            </a:r>
            <a:r>
              <a:rPr lang="en-GB" sz="2400" dirty="0" err="1" smtClean="0"/>
              <a:t>povezano</a:t>
            </a:r>
            <a:r>
              <a:rPr lang="en-GB" sz="2400" dirty="0" smtClean="0"/>
              <a:t> </a:t>
            </a:r>
            <a:r>
              <a:rPr lang="en-GB" sz="2400" dirty="0" err="1" smtClean="0"/>
              <a:t>sa</a:t>
            </a:r>
            <a:r>
              <a:rPr lang="en-GB" sz="2400" dirty="0" smtClean="0"/>
              <a:t> </a:t>
            </a:r>
            <a:r>
              <a:rPr lang="en-GB" sz="2400" dirty="0" err="1" smtClean="0"/>
              <a:t>politikom</a:t>
            </a:r>
            <a:r>
              <a:rPr lang="en-GB" sz="2400" dirty="0" smtClean="0"/>
              <a:t> </a:t>
            </a:r>
            <a:r>
              <a:rPr lang="en-GB" sz="2400" dirty="0" err="1" smtClean="0"/>
              <a:t>javnih</a:t>
            </a:r>
            <a:r>
              <a:rPr lang="en-GB" sz="2400" dirty="0" smtClean="0"/>
              <a:t> </a:t>
            </a:r>
            <a:r>
              <a:rPr lang="en-GB" sz="2400" dirty="0" err="1" smtClean="0"/>
              <a:t>nabavki</a:t>
            </a:r>
            <a:r>
              <a:rPr lang="en-GB" sz="2400" dirty="0" smtClean="0"/>
              <a:t> </a:t>
            </a:r>
            <a:r>
              <a:rPr lang="en-GB" sz="2400" dirty="0" err="1" smtClean="0"/>
              <a:t>preduzeća</a:t>
            </a:r>
            <a:r>
              <a:rPr lang="en-GB" sz="24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…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152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err="1" smtClean="0"/>
              <a:t>Analiza</a:t>
            </a:r>
            <a:r>
              <a:rPr lang="nl-NL" sz="2800" dirty="0" smtClean="0"/>
              <a:t> </a:t>
            </a:r>
            <a:r>
              <a:rPr lang="nl-NL" sz="2800" dirty="0" err="1" smtClean="0"/>
              <a:t>zainteresovanih</a:t>
            </a:r>
            <a:r>
              <a:rPr lang="nl-NL" sz="2800" dirty="0" smtClean="0"/>
              <a:t> </a:t>
            </a:r>
            <a:r>
              <a:rPr lang="nl-NL" sz="2800" dirty="0" err="1" smtClean="0"/>
              <a:t>strana</a:t>
            </a:r>
            <a:r>
              <a:rPr lang="nl-NL" dirty="0" smtClean="0"/>
              <a:t> </a:t>
            </a:r>
            <a:r>
              <a:rPr lang="nl-NL" dirty="0"/>
              <a:t>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6197600" y="3057071"/>
            <a:ext cx="5384800" cy="2460162"/>
          </a:xfrm>
        </p:spPr>
        <p:txBody>
          <a:bodyPr/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000" dirty="0" err="1" smtClean="0"/>
              <a:t>Ko</a:t>
            </a:r>
            <a:r>
              <a:rPr lang="en-GB" sz="2000" dirty="0" smtClean="0"/>
              <a:t> </a:t>
            </a:r>
            <a:r>
              <a:rPr lang="en-GB" sz="2000" dirty="0" err="1" smtClean="0"/>
              <a:t>su</a:t>
            </a:r>
            <a:r>
              <a:rPr lang="en-GB" sz="2000" dirty="0" smtClean="0"/>
              <a:t> </a:t>
            </a:r>
            <a:r>
              <a:rPr lang="en-GB" sz="2000" dirty="0" err="1" smtClean="0"/>
              <a:t>naše</a:t>
            </a:r>
            <a:r>
              <a:rPr lang="en-GB" sz="2000" dirty="0" smtClean="0"/>
              <a:t> </a:t>
            </a:r>
            <a:r>
              <a:rPr lang="en-GB" sz="2000" dirty="0" err="1" smtClean="0"/>
              <a:t>zainteresovane</a:t>
            </a:r>
            <a:r>
              <a:rPr lang="en-GB" sz="2000" dirty="0" smtClean="0"/>
              <a:t> </a:t>
            </a:r>
            <a:r>
              <a:rPr lang="en-GB" sz="2000" dirty="0" err="1" smtClean="0"/>
              <a:t>strane</a:t>
            </a:r>
            <a:r>
              <a:rPr lang="en-GB" sz="2000" dirty="0" smtClean="0"/>
              <a:t>?</a:t>
            </a:r>
          </a:p>
          <a:p>
            <a:r>
              <a:rPr lang="en-GB" sz="2000" dirty="0" err="1" smtClean="0"/>
              <a:t>Šta</a:t>
            </a:r>
            <a:r>
              <a:rPr lang="en-GB" sz="2000" dirty="0" smtClean="0"/>
              <a:t> one </a:t>
            </a:r>
            <a:r>
              <a:rPr lang="en-GB" sz="2000" dirty="0" err="1" smtClean="0"/>
              <a:t>misle</a:t>
            </a:r>
            <a:r>
              <a:rPr lang="en-GB" sz="2000" dirty="0" smtClean="0"/>
              <a:t> o </a:t>
            </a:r>
            <a:r>
              <a:rPr lang="en-GB" sz="2000" dirty="0" err="1" smtClean="0"/>
              <a:t>ovom</a:t>
            </a:r>
            <a:r>
              <a:rPr lang="en-GB" sz="2000" dirty="0" smtClean="0"/>
              <a:t> </a:t>
            </a:r>
            <a:r>
              <a:rPr lang="en-GB" sz="2000" dirty="0" err="1" smtClean="0"/>
              <a:t>projektu</a:t>
            </a:r>
            <a:r>
              <a:rPr lang="en-GB" sz="2000" dirty="0" smtClean="0"/>
              <a:t>?</a:t>
            </a:r>
          </a:p>
          <a:p>
            <a:r>
              <a:rPr lang="en-GB" sz="2000" dirty="0" err="1" smtClean="0"/>
              <a:t>Koliko</a:t>
            </a:r>
            <a:r>
              <a:rPr lang="en-GB" sz="2000" dirty="0" smtClean="0"/>
              <a:t> </a:t>
            </a:r>
            <a:r>
              <a:rPr lang="en-GB" sz="2000" dirty="0" err="1" smtClean="0"/>
              <a:t>nam</a:t>
            </a:r>
            <a:r>
              <a:rPr lang="en-GB" sz="2000" dirty="0" smtClean="0"/>
              <a:t> je </a:t>
            </a:r>
            <a:r>
              <a:rPr lang="en-GB" sz="2000" dirty="0" err="1" smtClean="0"/>
              <a:t>podrške</a:t>
            </a:r>
            <a:r>
              <a:rPr lang="en-GB" sz="2000" dirty="0" smtClean="0"/>
              <a:t> </a:t>
            </a:r>
            <a:r>
              <a:rPr lang="en-GB" sz="2000" dirty="0" err="1" smtClean="0"/>
              <a:t>potrebno</a:t>
            </a:r>
            <a:r>
              <a:rPr lang="en-GB" sz="2000" dirty="0" smtClean="0"/>
              <a:t> od </a:t>
            </a:r>
            <a:r>
              <a:rPr lang="en-GB" sz="2000" dirty="0" err="1" smtClean="0"/>
              <a:t>njih</a:t>
            </a:r>
            <a:r>
              <a:rPr lang="en-GB" sz="2000" dirty="0" smtClean="0"/>
              <a:t>?</a:t>
            </a:r>
          </a:p>
          <a:p>
            <a:r>
              <a:rPr lang="en-GB" sz="2000" dirty="0" err="1" smtClean="0"/>
              <a:t>Kako</a:t>
            </a:r>
            <a:r>
              <a:rPr lang="en-GB" sz="2000" dirty="0" smtClean="0"/>
              <a:t> </a:t>
            </a:r>
            <a:r>
              <a:rPr lang="en-GB" sz="2000" dirty="0" err="1" smtClean="0"/>
              <a:t>ćemo</a:t>
            </a:r>
            <a:r>
              <a:rPr lang="en-GB" sz="2000" dirty="0" smtClean="0"/>
              <a:t> </a:t>
            </a:r>
            <a:r>
              <a:rPr lang="en-GB" sz="2000" dirty="0" err="1" smtClean="0"/>
              <a:t>dobiti</a:t>
            </a:r>
            <a:r>
              <a:rPr lang="en-GB" sz="2000" dirty="0" smtClean="0"/>
              <a:t> </a:t>
            </a:r>
            <a:r>
              <a:rPr lang="en-GB" sz="2000" dirty="0" err="1" smtClean="0"/>
              <a:t>tu</a:t>
            </a:r>
            <a:r>
              <a:rPr lang="en-GB" sz="2000" dirty="0" smtClean="0"/>
              <a:t> </a:t>
            </a:r>
            <a:r>
              <a:rPr lang="en-GB" sz="2000" dirty="0" err="1" smtClean="0"/>
              <a:t>podršku</a:t>
            </a:r>
            <a:r>
              <a:rPr lang="en-GB" sz="2000" dirty="0" smtClean="0"/>
              <a:t>?</a:t>
            </a:r>
            <a:endParaRPr lang="en-GB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28469" y="1595890"/>
            <a:ext cx="4727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Zainteresovane</a:t>
            </a:r>
            <a:r>
              <a:rPr lang="en-GB" dirty="0" smtClean="0"/>
              <a:t> </a:t>
            </a:r>
            <a:r>
              <a:rPr lang="en-GB" dirty="0" err="1" smtClean="0"/>
              <a:t>strane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važne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uspeh</a:t>
            </a:r>
            <a:r>
              <a:rPr lang="en-GB" dirty="0" smtClean="0"/>
              <a:t> </a:t>
            </a:r>
            <a:r>
              <a:rPr lang="en-GB" dirty="0" err="1" smtClean="0"/>
              <a:t>upravljanja</a:t>
            </a:r>
            <a:r>
              <a:rPr lang="en-GB" dirty="0" smtClean="0"/>
              <a:t> </a:t>
            </a:r>
            <a:r>
              <a:rPr lang="en-GB" dirty="0" err="1" smtClean="0"/>
              <a:t>ugovorima</a:t>
            </a:r>
            <a:endParaRPr lang="en-GB" dirty="0" smtClean="0"/>
          </a:p>
          <a:p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6070" b="-36070"/>
          <a:stretch>
            <a:fillRect/>
          </a:stretch>
        </p:blipFill>
        <p:spPr>
          <a:xfrm>
            <a:off x="734787" y="1675233"/>
            <a:ext cx="5007428" cy="5070929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115" y="375557"/>
            <a:ext cx="3251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60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err="1"/>
              <a:t>Analiza</a:t>
            </a:r>
            <a:r>
              <a:rPr lang="nl-NL" sz="2800" dirty="0"/>
              <a:t> </a:t>
            </a:r>
            <a:r>
              <a:rPr lang="nl-NL" sz="2800" dirty="0" err="1"/>
              <a:t>zainteresovanih</a:t>
            </a:r>
            <a:r>
              <a:rPr lang="nl-NL" sz="2800" dirty="0"/>
              <a:t> </a:t>
            </a:r>
            <a:r>
              <a:rPr lang="nl-NL" sz="2800" dirty="0" err="1"/>
              <a:t>strana</a:t>
            </a:r>
            <a:r>
              <a:rPr lang="nl-NL" sz="2800" dirty="0"/>
              <a:t>  </a:t>
            </a:r>
            <a:r>
              <a:rPr lang="nl-NL" sz="2800" dirty="0" smtClean="0"/>
              <a:t>2</a:t>
            </a:r>
            <a:endParaRPr lang="nl-NL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144297"/>
              </p:ext>
            </p:extLst>
          </p:nvPr>
        </p:nvGraphicFramePr>
        <p:xfrm>
          <a:off x="1649805" y="2354739"/>
          <a:ext cx="889239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29">
                  <a:extLst>
                    <a:ext uri="{9D8B030D-6E8A-4147-A177-3AD203B41FA5}">
                      <a16:colId xmlns:a16="http://schemas.microsoft.com/office/drawing/2014/main" xmlns="" val="2123299787"/>
                    </a:ext>
                  </a:extLst>
                </a:gridCol>
                <a:gridCol w="2892929">
                  <a:extLst>
                    <a:ext uri="{9D8B030D-6E8A-4147-A177-3AD203B41FA5}">
                      <a16:colId xmlns:a16="http://schemas.microsoft.com/office/drawing/2014/main" xmlns="" val="4187564092"/>
                    </a:ext>
                  </a:extLst>
                </a:gridCol>
                <a:gridCol w="1778479">
                  <a:extLst>
                    <a:ext uri="{9D8B030D-6E8A-4147-A177-3AD203B41FA5}">
                      <a16:colId xmlns:a16="http://schemas.microsoft.com/office/drawing/2014/main" xmlns="" val="1855548815"/>
                    </a:ext>
                  </a:extLst>
                </a:gridCol>
                <a:gridCol w="1778479">
                  <a:extLst>
                    <a:ext uri="{9D8B030D-6E8A-4147-A177-3AD203B41FA5}">
                      <a16:colId xmlns:a16="http://schemas.microsoft.com/office/drawing/2014/main" xmlns="" val="649552296"/>
                    </a:ext>
                  </a:extLst>
                </a:gridCol>
                <a:gridCol w="1778479">
                  <a:extLst>
                    <a:ext uri="{9D8B030D-6E8A-4147-A177-3AD203B41FA5}">
                      <a16:colId xmlns:a16="http://schemas.microsoft.com/office/drawing/2014/main" xmlns="" val="1399610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Br</a:t>
                      </a:r>
                      <a:r>
                        <a:rPr lang="en-GB" dirty="0" smtClean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Zainteresovana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strana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Moć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Legitimnost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Hitnost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601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Građani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84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Računovođe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3008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Političari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309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Menadžment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0203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0789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3940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348909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51429" y="1656705"/>
            <a:ext cx="8586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/>
              <a:t>Kakav</a:t>
            </a:r>
            <a:r>
              <a:rPr lang="en-GB" sz="2400" dirty="0" smtClean="0"/>
              <a:t> je </a:t>
            </a:r>
            <a:r>
              <a:rPr lang="en-GB" sz="2400" i="1" dirty="0" err="1" smtClean="0"/>
              <a:t>uticaj</a:t>
            </a:r>
            <a:r>
              <a:rPr lang="en-GB" sz="2400" dirty="0" smtClean="0"/>
              <a:t> </a:t>
            </a:r>
            <a:r>
              <a:rPr lang="en-GB" sz="2400" dirty="0" err="1" smtClean="0"/>
              <a:t>tih</a:t>
            </a:r>
            <a:r>
              <a:rPr lang="en-GB" sz="2400" dirty="0" smtClean="0"/>
              <a:t> </a:t>
            </a:r>
            <a:r>
              <a:rPr lang="en-GB" sz="2400" dirty="0" err="1" smtClean="0"/>
              <a:t>zainteresovanih</a:t>
            </a:r>
            <a:r>
              <a:rPr lang="en-GB" sz="2400" dirty="0" smtClean="0"/>
              <a:t> </a:t>
            </a:r>
            <a:r>
              <a:rPr lang="en-GB" sz="2400" dirty="0" err="1" smtClean="0"/>
              <a:t>strana</a:t>
            </a:r>
            <a:r>
              <a:rPr lang="en-GB" sz="2400" dirty="0" smtClean="0"/>
              <a:t> </a:t>
            </a:r>
            <a:r>
              <a:rPr lang="en-GB" sz="2400" dirty="0" err="1" smtClean="0"/>
              <a:t>za</a:t>
            </a:r>
            <a:r>
              <a:rPr lang="en-GB" sz="2400" dirty="0" smtClean="0"/>
              <a:t> </a:t>
            </a:r>
            <a:r>
              <a:rPr lang="en-GB" sz="2400" dirty="0" err="1" smtClean="0"/>
              <a:t>naš</a:t>
            </a:r>
            <a:r>
              <a:rPr lang="en-GB" sz="2400" dirty="0" smtClean="0"/>
              <a:t> </a:t>
            </a:r>
            <a:r>
              <a:rPr lang="en-GB" sz="2400" dirty="0" err="1" smtClean="0"/>
              <a:t>projekat</a:t>
            </a:r>
            <a:r>
              <a:rPr lang="en-GB" sz="2400" dirty="0" smtClean="0"/>
              <a:t>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469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Vizija</a:t>
            </a:r>
            <a:r>
              <a:rPr lang="en-GB" sz="2800" dirty="0" smtClean="0"/>
              <a:t> </a:t>
            </a:r>
            <a:r>
              <a:rPr lang="en-GB" sz="2800" dirty="0" err="1" smtClean="0"/>
              <a:t>upravljanja</a:t>
            </a:r>
            <a:r>
              <a:rPr lang="en-GB" sz="2800" dirty="0" smtClean="0"/>
              <a:t> </a:t>
            </a:r>
            <a:r>
              <a:rPr lang="en-GB" sz="2800" dirty="0" err="1" smtClean="0"/>
              <a:t>ugovorima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/>
              <a:t>Kako</a:t>
            </a:r>
            <a:r>
              <a:rPr lang="en-GB" dirty="0" smtClean="0"/>
              <a:t> </a:t>
            </a:r>
            <a:r>
              <a:rPr lang="en-GB" dirty="0" err="1" smtClean="0"/>
              <a:t>će</a:t>
            </a:r>
            <a:r>
              <a:rPr lang="en-GB" dirty="0" smtClean="0"/>
              <a:t> </a:t>
            </a:r>
            <a:r>
              <a:rPr lang="en-GB" dirty="0" err="1" smtClean="0"/>
              <a:t>naše</a:t>
            </a:r>
            <a:r>
              <a:rPr lang="en-GB" dirty="0" smtClean="0"/>
              <a:t> </a:t>
            </a:r>
            <a:r>
              <a:rPr lang="en-GB" dirty="0" err="1" smtClean="0"/>
              <a:t>glavne</a:t>
            </a:r>
            <a:r>
              <a:rPr lang="en-GB" dirty="0" smtClean="0"/>
              <a:t> </a:t>
            </a:r>
            <a:r>
              <a:rPr lang="en-GB" dirty="0" err="1" smtClean="0"/>
              <a:t>zainteresovane</a:t>
            </a:r>
            <a:r>
              <a:rPr lang="en-GB" dirty="0" smtClean="0"/>
              <a:t> </a:t>
            </a:r>
            <a:r>
              <a:rPr lang="en-GB" dirty="0" err="1" smtClean="0"/>
              <a:t>strane</a:t>
            </a:r>
            <a:r>
              <a:rPr lang="en-GB" dirty="0" smtClean="0"/>
              <a:t> </a:t>
            </a:r>
            <a:r>
              <a:rPr lang="en-GB" dirty="0" err="1" smtClean="0"/>
              <a:t>saznati</a:t>
            </a:r>
            <a:r>
              <a:rPr lang="en-GB" dirty="0" smtClean="0"/>
              <a:t> da je </a:t>
            </a:r>
            <a:r>
              <a:rPr lang="en-GB" dirty="0" err="1" smtClean="0"/>
              <a:t>upravljanje</a:t>
            </a:r>
            <a:r>
              <a:rPr lang="en-GB" dirty="0" smtClean="0"/>
              <a:t> </a:t>
            </a:r>
            <a:r>
              <a:rPr lang="en-GB" dirty="0" err="1" smtClean="0"/>
              <a:t>ugovorima</a:t>
            </a:r>
            <a:r>
              <a:rPr lang="en-GB" dirty="0" smtClean="0"/>
              <a:t> </a:t>
            </a:r>
            <a:r>
              <a:rPr lang="en-GB" dirty="0" err="1" smtClean="0"/>
              <a:t>uspešno</a:t>
            </a:r>
            <a:r>
              <a:rPr lang="en-GB" dirty="0" smtClean="0"/>
              <a:t> </a:t>
            </a:r>
            <a:r>
              <a:rPr lang="en-GB" dirty="0" err="1" smtClean="0"/>
              <a:t>okončano</a:t>
            </a:r>
            <a:r>
              <a:rPr lang="en-GB" dirty="0" smtClean="0"/>
              <a:t>?</a:t>
            </a:r>
          </a:p>
          <a:p>
            <a:endParaRPr lang="nl-NL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 err="1" smtClean="0"/>
              <a:t>Naši</a:t>
            </a:r>
            <a:r>
              <a:rPr lang="en-GB" dirty="0" smtClean="0"/>
              <a:t> </a:t>
            </a:r>
            <a:r>
              <a:rPr lang="en-GB" dirty="0" err="1" smtClean="0"/>
              <a:t>građani</a:t>
            </a:r>
            <a:r>
              <a:rPr lang="en-GB" dirty="0" smtClean="0"/>
              <a:t> </a:t>
            </a:r>
            <a:r>
              <a:rPr lang="en-GB" dirty="0" err="1" smtClean="0"/>
              <a:t>će</a:t>
            </a:r>
            <a:r>
              <a:rPr lang="en-GB" dirty="0" smtClean="0"/>
              <a:t> </a:t>
            </a:r>
            <a:r>
              <a:rPr lang="en-GB" dirty="0" err="1" smtClean="0"/>
              <a:t>primetiti</a:t>
            </a:r>
            <a:r>
              <a:rPr lang="en-GB" dirty="0" smtClean="0"/>
              <a:t> da 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err="1" smtClean="0"/>
              <a:t>Naši</a:t>
            </a:r>
            <a:r>
              <a:rPr lang="en-GB" dirty="0" smtClean="0"/>
              <a:t> </a:t>
            </a:r>
            <a:r>
              <a:rPr lang="en-GB" dirty="0" err="1" smtClean="0"/>
              <a:t>dobavljači</a:t>
            </a:r>
            <a:r>
              <a:rPr lang="en-GB" dirty="0" smtClean="0"/>
              <a:t> </a:t>
            </a:r>
            <a:r>
              <a:rPr lang="en-GB" dirty="0" err="1" smtClean="0"/>
              <a:t>će</a:t>
            </a:r>
            <a:r>
              <a:rPr lang="en-GB" dirty="0" smtClean="0"/>
              <a:t> </a:t>
            </a:r>
            <a:r>
              <a:rPr lang="en-GB" dirty="0" err="1" smtClean="0"/>
              <a:t>primetiti</a:t>
            </a:r>
            <a:r>
              <a:rPr lang="en-GB" dirty="0" smtClean="0"/>
              <a:t> da…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err="1" smtClean="0"/>
              <a:t>Političari</a:t>
            </a:r>
            <a:r>
              <a:rPr lang="en-GB" dirty="0" smtClean="0"/>
              <a:t> </a:t>
            </a:r>
            <a:r>
              <a:rPr lang="en-GB" dirty="0" err="1" smtClean="0"/>
              <a:t>će</a:t>
            </a:r>
            <a:r>
              <a:rPr lang="en-GB" dirty="0" smtClean="0"/>
              <a:t> </a:t>
            </a:r>
            <a:r>
              <a:rPr lang="en-GB" dirty="0" err="1" smtClean="0"/>
              <a:t>primetiti</a:t>
            </a:r>
            <a:r>
              <a:rPr lang="en-GB" dirty="0" smtClean="0"/>
              <a:t> da…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err="1" smtClean="0"/>
              <a:t>Poslovanje</a:t>
            </a:r>
            <a:r>
              <a:rPr lang="en-GB" dirty="0" smtClean="0"/>
              <a:t> </a:t>
            </a:r>
            <a:r>
              <a:rPr lang="en-GB" dirty="0" err="1" smtClean="0"/>
              <a:t>će</a:t>
            </a:r>
            <a:r>
              <a:rPr lang="en-GB" dirty="0" smtClean="0"/>
              <a:t> </a:t>
            </a:r>
            <a:r>
              <a:rPr lang="en-GB" dirty="0" err="1" smtClean="0"/>
              <a:t>teći</a:t>
            </a:r>
            <a:r>
              <a:rPr lang="en-GB" dirty="0" smtClean="0"/>
              <a:t> </a:t>
            </a:r>
            <a:r>
              <a:rPr lang="en-GB" dirty="0" err="1" smtClean="0"/>
              <a:t>lakše</a:t>
            </a:r>
            <a:r>
              <a:rPr lang="en-GB" dirty="0" smtClean="0"/>
              <a:t> </a:t>
            </a:r>
            <a:r>
              <a:rPr lang="en-GB" dirty="0" err="1" smtClean="0"/>
              <a:t>jer</a:t>
            </a:r>
            <a:r>
              <a:rPr lang="en-GB" dirty="0" smtClean="0"/>
              <a:t>…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 smtClean="0"/>
          </a:p>
          <a:p>
            <a:pPr marL="914400" lvl="1" indent="-45720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01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33" y="2875722"/>
            <a:ext cx="9799091" cy="742121"/>
          </a:xfrm>
        </p:spPr>
        <p:txBody>
          <a:bodyPr/>
          <a:lstStyle/>
          <a:p>
            <a:r>
              <a:rPr lang="en-GB" dirty="0" smtClean="0"/>
              <a:t>ANALIZA </a:t>
            </a:r>
            <a:r>
              <a:rPr lang="en-GB" dirty="0" err="1" smtClean="0"/>
              <a:t>dobavljačA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U</a:t>
            </a:r>
            <a:r>
              <a:rPr lang="en-GB" b="1" dirty="0" err="1" smtClean="0"/>
              <a:t>pravljanje</a:t>
            </a:r>
            <a:r>
              <a:rPr lang="en-GB" b="1" dirty="0" smtClean="0"/>
              <a:t> </a:t>
            </a:r>
            <a:r>
              <a:rPr lang="en-GB" b="1" dirty="0" err="1" smtClean="0"/>
              <a:t>ugovorima</a:t>
            </a:r>
            <a:r>
              <a:rPr lang="en-GB" b="1" dirty="0" smtClean="0"/>
              <a:t>: </a:t>
            </a:r>
            <a:r>
              <a:rPr lang="en-GB" b="1" dirty="0" err="1" smtClean="0"/>
              <a:t>Kako</a:t>
            </a:r>
            <a:r>
              <a:rPr lang="en-GB" b="1" dirty="0" smtClean="0"/>
              <a:t> </a:t>
            </a:r>
            <a:r>
              <a:rPr lang="en-GB" b="1" dirty="0" err="1" smtClean="0"/>
              <a:t>početi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24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Uticaj</a:t>
            </a:r>
            <a:r>
              <a:rPr lang="en-GB" dirty="0" smtClean="0"/>
              <a:t>/</a:t>
            </a:r>
            <a:r>
              <a:rPr lang="en-GB" dirty="0" err="1" smtClean="0"/>
              <a:t>važnost</a:t>
            </a:r>
            <a:r>
              <a:rPr lang="en-GB" dirty="0" smtClean="0"/>
              <a:t> </a:t>
            </a:r>
            <a:r>
              <a:rPr lang="en-GB" dirty="0" err="1" smtClean="0"/>
              <a:t>dobavljača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Nemaju</a:t>
            </a:r>
            <a:r>
              <a:rPr lang="en-GB" dirty="0" smtClean="0"/>
              <a:t> </a:t>
            </a:r>
            <a:r>
              <a:rPr lang="en-GB" dirty="0" err="1" smtClean="0"/>
              <a:t>svi</a:t>
            </a:r>
            <a:r>
              <a:rPr lang="en-GB" dirty="0" smtClean="0"/>
              <a:t> </a:t>
            </a:r>
            <a:r>
              <a:rPr lang="en-GB" dirty="0" err="1" smtClean="0"/>
              <a:t>dobavljači</a:t>
            </a:r>
            <a:r>
              <a:rPr lang="en-GB" dirty="0" smtClean="0"/>
              <a:t> </a:t>
            </a:r>
            <a:r>
              <a:rPr lang="en-GB" i="1" dirty="0" err="1" smtClean="0"/>
              <a:t>jednak</a:t>
            </a:r>
            <a:r>
              <a:rPr lang="en-GB" i="1" dirty="0" smtClean="0"/>
              <a:t> </a:t>
            </a:r>
            <a:r>
              <a:rPr lang="en-GB" i="1" dirty="0" err="1" smtClean="0"/>
              <a:t>uticaj</a:t>
            </a:r>
            <a:r>
              <a:rPr lang="en-GB" i="1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funkcionisanje</a:t>
            </a:r>
            <a:r>
              <a:rPr lang="en-GB" dirty="0" smtClean="0"/>
              <a:t> </a:t>
            </a:r>
            <a:r>
              <a:rPr lang="en-GB" dirty="0" err="1" smtClean="0"/>
              <a:t>politike</a:t>
            </a:r>
            <a:r>
              <a:rPr lang="en-GB" dirty="0" smtClean="0"/>
              <a:t> </a:t>
            </a:r>
            <a:r>
              <a:rPr lang="en-GB" dirty="0" err="1" smtClean="0"/>
              <a:t>lokalnih</a:t>
            </a:r>
            <a:r>
              <a:rPr lang="en-GB" dirty="0" smtClean="0"/>
              <a:t> </a:t>
            </a:r>
            <a:r>
              <a:rPr lang="en-GB" dirty="0" err="1" smtClean="0"/>
              <a:t>vlasti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Ne</a:t>
            </a:r>
            <a:r>
              <a:rPr lang="en-GB" i="1" dirty="0" smtClean="0"/>
              <a:t> </a:t>
            </a:r>
            <a:r>
              <a:rPr lang="en-GB" i="1" dirty="0" err="1" smtClean="0"/>
              <a:t>zahtevaju</a:t>
            </a:r>
            <a:r>
              <a:rPr lang="en-GB" i="1" dirty="0" smtClean="0"/>
              <a:t> </a:t>
            </a:r>
            <a:r>
              <a:rPr lang="en-GB" dirty="0" err="1"/>
              <a:t>s</a:t>
            </a:r>
            <a:r>
              <a:rPr lang="en-GB" dirty="0" err="1" smtClean="0"/>
              <a:t>vi</a:t>
            </a:r>
            <a:r>
              <a:rPr lang="en-GB" dirty="0" smtClean="0"/>
              <a:t> </a:t>
            </a:r>
            <a:r>
              <a:rPr lang="en-GB" dirty="0" err="1" smtClean="0"/>
              <a:t>dobavljači</a:t>
            </a:r>
            <a:r>
              <a:rPr lang="en-GB" dirty="0" smtClean="0"/>
              <a:t> </a:t>
            </a:r>
            <a:r>
              <a:rPr lang="en-GB" i="1" dirty="0" err="1" smtClean="0"/>
              <a:t>jednaku</a:t>
            </a:r>
            <a:r>
              <a:rPr lang="en-GB" i="1" dirty="0" smtClean="0"/>
              <a:t> </a:t>
            </a:r>
            <a:r>
              <a:rPr lang="en-GB" i="1" dirty="0" err="1" smtClean="0"/>
              <a:t>pažnju</a:t>
            </a:r>
            <a:r>
              <a:rPr lang="en-GB" dirty="0" smtClean="0"/>
              <a:t> </a:t>
            </a:r>
            <a:r>
              <a:rPr lang="en-GB" dirty="0" err="1" smtClean="0"/>
              <a:t>lokalnih</a:t>
            </a:r>
            <a:r>
              <a:rPr lang="en-GB" dirty="0" smtClean="0"/>
              <a:t> </a:t>
            </a:r>
            <a:r>
              <a:rPr lang="en-GB" dirty="0" err="1" smtClean="0"/>
              <a:t>vlasti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Nisu</a:t>
            </a:r>
            <a:r>
              <a:rPr lang="en-GB" dirty="0" smtClean="0"/>
              <a:t> </a:t>
            </a:r>
            <a:r>
              <a:rPr lang="en-GB" dirty="0" err="1" smtClean="0"/>
              <a:t>svi</a:t>
            </a:r>
            <a:r>
              <a:rPr lang="en-GB" dirty="0" smtClean="0"/>
              <a:t> </a:t>
            </a:r>
            <a:r>
              <a:rPr lang="en-GB" dirty="0" err="1" smtClean="0"/>
              <a:t>dobavljači</a:t>
            </a:r>
            <a:r>
              <a:rPr lang="en-GB" dirty="0" smtClean="0"/>
              <a:t> </a:t>
            </a:r>
            <a:r>
              <a:rPr lang="en-GB" i="1" dirty="0" err="1" smtClean="0"/>
              <a:t>jednako</a:t>
            </a:r>
            <a:r>
              <a:rPr lang="en-GB" i="1" dirty="0" smtClean="0"/>
              <a:t> </a:t>
            </a:r>
            <a:r>
              <a:rPr lang="en-GB" i="1" dirty="0" err="1" smtClean="0"/>
              <a:t>stabilni</a:t>
            </a:r>
            <a:r>
              <a:rPr lang="en-GB" dirty="0" smtClean="0"/>
              <a:t>.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19 mei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/>
              <a:t>Kategorizacija</a:t>
            </a:r>
            <a:r>
              <a:rPr lang="en-GB" sz="2800" dirty="0" smtClean="0"/>
              <a:t> </a:t>
            </a:r>
            <a:r>
              <a:rPr lang="en-GB" sz="2800" dirty="0" err="1" smtClean="0"/>
              <a:t>dobavljača</a:t>
            </a:r>
            <a:endParaRPr lang="en-GB" sz="2800" dirty="0"/>
          </a:p>
        </p:txBody>
      </p:sp>
      <p:sp>
        <p:nvSpPr>
          <p:cNvPr id="3" name="Vertical Text Placeholder 2"/>
          <p:cNvSpPr>
            <a:spLocks noGrp="1"/>
          </p:cNvSpPr>
          <p:nvPr>
            <p:ph idx="1"/>
          </p:nvPr>
        </p:nvSpPr>
        <p:spPr>
          <a:xfrm>
            <a:off x="1075863" y="1273628"/>
            <a:ext cx="5498676" cy="4464563"/>
          </a:xfrm>
        </p:spPr>
        <p:txBody>
          <a:bodyPr/>
          <a:lstStyle/>
          <a:p>
            <a:r>
              <a:rPr lang="en-GB" dirty="0" err="1" smtClean="0"/>
              <a:t>Često</a:t>
            </a:r>
            <a:r>
              <a:rPr lang="en-GB" dirty="0" smtClean="0"/>
              <a:t> </a:t>
            </a:r>
            <a:r>
              <a:rPr lang="en-GB" dirty="0" err="1" smtClean="0"/>
              <a:t>će</a:t>
            </a:r>
            <a:r>
              <a:rPr lang="en-GB" dirty="0" smtClean="0"/>
              <a:t> </a:t>
            </a:r>
            <a:r>
              <a:rPr lang="en-GB" dirty="0" err="1" smtClean="0"/>
              <a:t>biti</a:t>
            </a:r>
            <a:r>
              <a:rPr lang="en-GB" dirty="0" smtClean="0"/>
              <a:t> </a:t>
            </a:r>
            <a:r>
              <a:rPr lang="en-GB" dirty="0" err="1" smtClean="0"/>
              <a:t>netačno</a:t>
            </a:r>
            <a:r>
              <a:rPr lang="en-GB" dirty="0" smtClean="0"/>
              <a:t> </a:t>
            </a:r>
            <a:r>
              <a:rPr lang="en-GB" dirty="0" err="1" smtClean="0"/>
              <a:t>primenjena</a:t>
            </a:r>
            <a:r>
              <a:rPr lang="en-GB" dirty="0" smtClean="0"/>
              <a:t> </a:t>
            </a:r>
            <a:r>
              <a:rPr lang="en-GB" dirty="0" err="1" smtClean="0"/>
              <a:t>matrica</a:t>
            </a:r>
            <a:r>
              <a:rPr lang="en-GB" dirty="0" smtClean="0"/>
              <a:t> “</a:t>
            </a:r>
            <a:r>
              <a:rPr lang="en-GB" dirty="0" err="1" smtClean="0"/>
              <a:t>Kraljic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U </a:t>
            </a:r>
            <a:r>
              <a:rPr lang="en-GB" dirty="0" err="1" smtClean="0"/>
              <a:t>okviru</a:t>
            </a:r>
            <a:r>
              <a:rPr lang="en-GB" dirty="0" smtClean="0"/>
              <a:t> </a:t>
            </a:r>
            <a:r>
              <a:rPr lang="en-GB" dirty="0" err="1" smtClean="0"/>
              <a:t>ove</a:t>
            </a:r>
            <a:r>
              <a:rPr lang="en-GB" dirty="0" smtClean="0"/>
              <a:t> </a:t>
            </a:r>
            <a:r>
              <a:rPr lang="en-GB" dirty="0" err="1" smtClean="0"/>
              <a:t>matrice</a:t>
            </a:r>
            <a:r>
              <a:rPr lang="en-GB" dirty="0" smtClean="0"/>
              <a:t> </a:t>
            </a:r>
            <a:r>
              <a:rPr lang="en-GB" dirty="0" err="1" smtClean="0"/>
              <a:t>procenjeni</a:t>
            </a:r>
            <a:r>
              <a:rPr lang="en-GB" dirty="0" smtClean="0"/>
              <a:t> </a:t>
            </a:r>
            <a:r>
              <a:rPr lang="en-GB" dirty="0" err="1" smtClean="0"/>
              <a:t>troškovi</a:t>
            </a:r>
            <a:r>
              <a:rPr lang="en-GB" dirty="0" smtClean="0"/>
              <a:t> mere se </a:t>
            </a:r>
            <a:r>
              <a:rPr lang="en-GB" dirty="0" err="1" smtClean="0"/>
              <a:t>nasuprot</a:t>
            </a:r>
            <a:r>
              <a:rPr lang="en-GB" dirty="0" smtClean="0"/>
              <a:t> </a:t>
            </a:r>
            <a:r>
              <a:rPr lang="en-GB" dirty="0" err="1" smtClean="0"/>
              <a:t>rizika</a:t>
            </a:r>
            <a:r>
              <a:rPr lang="en-GB" dirty="0" smtClean="0"/>
              <a:t> </a:t>
            </a:r>
            <a:r>
              <a:rPr lang="en-GB" dirty="0" err="1" smtClean="0"/>
              <a:t>nabavke</a:t>
            </a:r>
            <a:endParaRPr lang="en-GB" dirty="0" smtClean="0"/>
          </a:p>
          <a:p>
            <a:r>
              <a:rPr lang="en-GB" dirty="0" err="1" smtClean="0"/>
              <a:t>Cilj</a:t>
            </a:r>
            <a:r>
              <a:rPr lang="en-GB" dirty="0" smtClean="0"/>
              <a:t> </a:t>
            </a:r>
            <a:r>
              <a:rPr lang="en-GB" dirty="0" err="1" smtClean="0"/>
              <a:t>ove</a:t>
            </a:r>
            <a:r>
              <a:rPr lang="en-GB" dirty="0" smtClean="0"/>
              <a:t> </a:t>
            </a:r>
            <a:r>
              <a:rPr lang="en-GB" dirty="0" err="1" smtClean="0"/>
              <a:t>matrice</a:t>
            </a:r>
            <a:r>
              <a:rPr lang="en-GB" dirty="0" smtClean="0"/>
              <a:t> je da se </a:t>
            </a:r>
            <a:r>
              <a:rPr lang="en-GB" dirty="0" err="1" smtClean="0"/>
              <a:t>utvrdi</a:t>
            </a:r>
            <a:r>
              <a:rPr lang="en-GB" dirty="0" smtClean="0"/>
              <a:t> </a:t>
            </a:r>
            <a:r>
              <a:rPr lang="en-GB" dirty="0" err="1" smtClean="0"/>
              <a:t>nabavka</a:t>
            </a:r>
            <a:endParaRPr lang="en-GB" dirty="0" smtClean="0"/>
          </a:p>
          <a:p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upravljanja</a:t>
            </a:r>
            <a:r>
              <a:rPr lang="en-GB" dirty="0" smtClean="0"/>
              <a:t> </a:t>
            </a:r>
            <a:r>
              <a:rPr lang="en-GB" dirty="0" err="1" smtClean="0"/>
              <a:t>ugovorima</a:t>
            </a:r>
            <a:r>
              <a:rPr lang="en-GB" dirty="0" smtClean="0"/>
              <a:t>, </a:t>
            </a:r>
            <a:r>
              <a:rPr lang="en-GB" dirty="0" err="1" smtClean="0"/>
              <a:t>utvrđuje</a:t>
            </a:r>
            <a:r>
              <a:rPr lang="en-GB" dirty="0" smtClean="0"/>
              <a:t> se ova </a:t>
            </a:r>
            <a:r>
              <a:rPr lang="en-GB" dirty="0" err="1" smtClean="0"/>
              <a:t>strategija</a:t>
            </a:r>
            <a:r>
              <a:rPr lang="en-GB" dirty="0" smtClean="0"/>
              <a:t> </a:t>
            </a:r>
            <a:r>
              <a:rPr lang="en-GB" dirty="0" err="1" smtClean="0"/>
              <a:t>nabavke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angažuje</a:t>
            </a:r>
            <a:r>
              <a:rPr lang="en-GB" dirty="0" smtClean="0"/>
              <a:t> se </a:t>
            </a:r>
            <a:r>
              <a:rPr lang="en-GB" dirty="0" err="1" smtClean="0"/>
              <a:t>dobavljač</a:t>
            </a:r>
            <a:endParaRPr lang="en-GB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071" y="1351643"/>
            <a:ext cx="4372428" cy="427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 err="1" smtClean="0"/>
              <a:t>Sadržaj</a:t>
            </a:r>
            <a:endParaRPr lang="nl-NL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04183" y="1690690"/>
            <a:ext cx="4003032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Uvod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Situacija</a:t>
            </a:r>
            <a:r>
              <a:rPr lang="en-GB" dirty="0" smtClean="0"/>
              <a:t> u </a:t>
            </a:r>
            <a:r>
              <a:rPr lang="en-GB" dirty="0" err="1" smtClean="0"/>
              <a:t>oblasti</a:t>
            </a:r>
            <a:r>
              <a:rPr lang="en-GB" dirty="0" smtClean="0"/>
              <a:t> </a:t>
            </a:r>
            <a:r>
              <a:rPr lang="en-GB" dirty="0" err="1" smtClean="0"/>
              <a:t>javnih</a:t>
            </a:r>
            <a:r>
              <a:rPr lang="en-GB" dirty="0" smtClean="0"/>
              <a:t> </a:t>
            </a:r>
            <a:r>
              <a:rPr lang="en-GB" dirty="0" err="1" smtClean="0"/>
              <a:t>nabavki</a:t>
            </a:r>
            <a:r>
              <a:rPr lang="en-GB" dirty="0" smtClean="0"/>
              <a:t> u </a:t>
            </a:r>
            <a:r>
              <a:rPr lang="en-GB" dirty="0" err="1" smtClean="0"/>
              <a:t>Holandiji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Proces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Odobravanje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Ciljevi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Zašto</a:t>
            </a:r>
            <a:r>
              <a:rPr lang="en-GB" dirty="0" smtClean="0"/>
              <a:t> </a:t>
            </a:r>
            <a:r>
              <a:rPr lang="en-GB" dirty="0" err="1" smtClean="0"/>
              <a:t>upravljanje</a:t>
            </a:r>
            <a:r>
              <a:rPr lang="en-GB" dirty="0" smtClean="0"/>
              <a:t> </a:t>
            </a:r>
            <a:r>
              <a:rPr lang="en-GB" dirty="0" err="1" smtClean="0"/>
              <a:t>ugovorima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Zainteresovane</a:t>
            </a:r>
            <a:r>
              <a:rPr lang="en-GB" dirty="0" smtClean="0"/>
              <a:t> </a:t>
            </a:r>
            <a:r>
              <a:rPr lang="en-GB" dirty="0" err="1" smtClean="0"/>
              <a:t>strane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Vizija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U</a:t>
            </a:r>
            <a:r>
              <a:rPr lang="en-GB" dirty="0" err="1" smtClean="0"/>
              <a:t>pravljanje</a:t>
            </a:r>
            <a:r>
              <a:rPr lang="en-GB" dirty="0" smtClean="0"/>
              <a:t> </a:t>
            </a:r>
            <a:r>
              <a:rPr lang="en-GB" dirty="0" err="1" smtClean="0"/>
              <a:t>ugovorima</a:t>
            </a:r>
            <a:r>
              <a:rPr lang="en-GB" dirty="0" smtClean="0"/>
              <a:t>: </a:t>
            </a:r>
            <a:r>
              <a:rPr lang="en-GB" dirty="0" err="1" smtClean="0"/>
              <a:t>kako</a:t>
            </a:r>
            <a:r>
              <a:rPr lang="en-GB" dirty="0" smtClean="0"/>
              <a:t> </a:t>
            </a:r>
            <a:r>
              <a:rPr lang="en-GB" dirty="0" err="1" smtClean="0"/>
              <a:t>početi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Odnosi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kategorizacija</a:t>
            </a:r>
            <a:r>
              <a:rPr lang="en-GB" dirty="0" smtClean="0"/>
              <a:t> </a:t>
            </a:r>
            <a:r>
              <a:rPr lang="en-GB" dirty="0" err="1" smtClean="0"/>
              <a:t>dobavljača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Aktivnosti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zadaci</a:t>
            </a:r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rcRect t="6932" b="6932"/>
          <a:stretch>
            <a:fillRect/>
          </a:stretch>
        </p:blipFill>
        <p:spPr>
          <a:xfrm>
            <a:off x="5887358" y="1600202"/>
            <a:ext cx="5392361" cy="3844925"/>
          </a:xfrm>
        </p:spPr>
      </p:pic>
    </p:spTree>
    <p:extLst>
      <p:ext uri="{BB962C8B-B14F-4D97-AF65-F5344CB8AC3E}">
        <p14:creationId xmlns:p14="http://schemas.microsoft.com/office/powerpoint/2010/main" val="263359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Odnos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dobavljačem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idx="1"/>
          </p:nvPr>
        </p:nvSpPr>
        <p:spPr>
          <a:xfrm>
            <a:off x="1102785" y="1600202"/>
            <a:ext cx="9102264" cy="3844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/>
              <a:t>Pošto</a:t>
            </a:r>
            <a:r>
              <a:rPr lang="en-GB" dirty="0" smtClean="0"/>
              <a:t> je </a:t>
            </a:r>
            <a:r>
              <a:rPr lang="en-GB" dirty="0" err="1" smtClean="0"/>
              <a:t>svrha</a:t>
            </a:r>
            <a:r>
              <a:rPr lang="en-GB" dirty="0" smtClean="0"/>
              <a:t> </a:t>
            </a:r>
            <a:r>
              <a:rPr lang="en-GB" dirty="0" err="1" smtClean="0"/>
              <a:t>upravljanja</a:t>
            </a:r>
            <a:r>
              <a:rPr lang="en-GB" dirty="0" smtClean="0"/>
              <a:t> </a:t>
            </a:r>
            <a:r>
              <a:rPr lang="en-GB" dirty="0" err="1" smtClean="0"/>
              <a:t>ugovorima</a:t>
            </a:r>
            <a:r>
              <a:rPr lang="en-GB" dirty="0" smtClean="0"/>
              <a:t> (pored </a:t>
            </a:r>
            <a:r>
              <a:rPr lang="en-GB" dirty="0" err="1" smtClean="0"/>
              <a:t>praćenja</a:t>
            </a:r>
            <a:r>
              <a:rPr lang="en-GB" dirty="0"/>
              <a:t> </a:t>
            </a:r>
            <a:r>
              <a:rPr lang="en-GB" dirty="0" err="1" smtClean="0"/>
              <a:t>njihovog</a:t>
            </a:r>
            <a:r>
              <a:rPr lang="en-GB" dirty="0" smtClean="0"/>
              <a:t> </a:t>
            </a:r>
            <a:r>
              <a:rPr lang="en-GB" dirty="0" err="1" smtClean="0"/>
              <a:t>izvršenja</a:t>
            </a:r>
            <a:r>
              <a:rPr lang="en-GB" dirty="0" smtClean="0"/>
              <a:t>) </a:t>
            </a:r>
            <a:r>
              <a:rPr lang="en-GB" dirty="0" err="1" smtClean="0"/>
              <a:t>uglavnom</a:t>
            </a:r>
            <a:r>
              <a:rPr lang="en-GB" dirty="0" smtClean="0"/>
              <a:t> </a:t>
            </a:r>
            <a:r>
              <a:rPr lang="en-GB" dirty="0" err="1" smtClean="0"/>
              <a:t>njihovo</a:t>
            </a:r>
            <a:r>
              <a:rPr lang="en-GB" dirty="0" smtClean="0"/>
              <a:t> </a:t>
            </a:r>
            <a:r>
              <a:rPr lang="en-GB" dirty="0" err="1" smtClean="0"/>
              <a:t>izvršenje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poštovanje</a:t>
            </a:r>
            <a:r>
              <a:rPr lang="en-GB" dirty="0" smtClean="0"/>
              <a:t>, </a:t>
            </a:r>
            <a:r>
              <a:rPr lang="en-GB" dirty="0" err="1" smtClean="0"/>
              <a:t>treba</a:t>
            </a:r>
            <a:r>
              <a:rPr lang="en-GB" dirty="0" smtClean="0"/>
              <a:t> </a:t>
            </a:r>
            <a:r>
              <a:rPr lang="en-GB" dirty="0" err="1" smtClean="0"/>
              <a:t>izgraditi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voditi</a:t>
            </a:r>
            <a:r>
              <a:rPr lang="en-GB" dirty="0" smtClean="0"/>
              <a:t> </a:t>
            </a:r>
            <a:r>
              <a:rPr lang="en-GB" dirty="0" err="1" smtClean="0"/>
              <a:t>takve</a:t>
            </a:r>
            <a:r>
              <a:rPr lang="en-GB" dirty="0" smtClean="0"/>
              <a:t> </a:t>
            </a:r>
            <a:r>
              <a:rPr lang="en-GB" i="1" dirty="0" err="1" smtClean="0"/>
              <a:t>odnose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</a:t>
            </a:r>
            <a:r>
              <a:rPr lang="en-GB" dirty="0" err="1" smtClean="0"/>
              <a:t>odgovaraju</a:t>
            </a:r>
            <a:r>
              <a:rPr lang="en-GB" dirty="0" smtClean="0"/>
              <a:t> </a:t>
            </a:r>
            <a:r>
              <a:rPr lang="en-GB" dirty="0" err="1" smtClean="0"/>
              <a:t>važnosti</a:t>
            </a:r>
            <a:r>
              <a:rPr lang="en-GB" dirty="0" smtClean="0"/>
              <a:t> </a:t>
            </a:r>
            <a:r>
              <a:rPr lang="en-GB" dirty="0" err="1" smtClean="0"/>
              <a:t>dobavljača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opštinu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857" y="3882573"/>
            <a:ext cx="6422571" cy="16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2800" dirty="0" err="1" smtClean="0"/>
              <a:t>Kategorizacija</a:t>
            </a:r>
            <a:r>
              <a:rPr lang="en-GB" sz="2800" dirty="0" smtClean="0"/>
              <a:t> </a:t>
            </a:r>
            <a:r>
              <a:rPr lang="en-GB" sz="2800" dirty="0" err="1" smtClean="0"/>
              <a:t>dobavljača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3017"/>
            <a:ext cx="2844800" cy="365125"/>
          </a:xfrm>
        </p:spPr>
        <p:txBody>
          <a:bodyPr/>
          <a:lstStyle/>
          <a:p>
            <a:r>
              <a:rPr lang="nl-NL" smtClean="0"/>
              <a:t>19 mei 2016</a:t>
            </a:r>
            <a:endParaRPr lang="nl-NL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53067899"/>
              </p:ext>
            </p:extLst>
          </p:nvPr>
        </p:nvGraphicFramePr>
        <p:xfrm>
          <a:off x="2480577" y="1877237"/>
          <a:ext cx="5723147" cy="362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1152939" y="1139341"/>
            <a:ext cx="10177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Bolji</a:t>
            </a:r>
            <a:r>
              <a:rPr lang="en-GB" dirty="0" smtClean="0"/>
              <a:t> </a:t>
            </a:r>
            <a:r>
              <a:rPr lang="en-GB" dirty="0" err="1" smtClean="0"/>
              <a:t>metod</a:t>
            </a:r>
            <a:r>
              <a:rPr lang="en-GB" dirty="0" smtClean="0"/>
              <a:t> </a:t>
            </a:r>
            <a:r>
              <a:rPr lang="en-GB" dirty="0" err="1" smtClean="0"/>
              <a:t>klasifikacije</a:t>
            </a:r>
            <a:r>
              <a:rPr lang="en-GB" dirty="0" smtClean="0"/>
              <a:t> </a:t>
            </a:r>
            <a:r>
              <a:rPr lang="en-GB" dirty="0" err="1" smtClean="0"/>
              <a:t>dobavljača</a:t>
            </a:r>
            <a:r>
              <a:rPr lang="en-GB" dirty="0" smtClean="0"/>
              <a:t> od </a:t>
            </a:r>
            <a:r>
              <a:rPr lang="en-GB" dirty="0" err="1" smtClean="0"/>
              <a:t>onog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se </a:t>
            </a:r>
            <a:r>
              <a:rPr lang="en-GB" dirty="0" err="1" smtClean="0"/>
              <a:t>bazira</a:t>
            </a:r>
            <a:r>
              <a:rPr lang="en-GB" dirty="0" smtClean="0"/>
              <a:t> </a:t>
            </a:r>
            <a:r>
              <a:rPr lang="en-GB" dirty="0" err="1" smtClean="0"/>
              <a:t>isključivo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prodaji</a:t>
            </a:r>
            <a:r>
              <a:rPr lang="en-GB" dirty="0" smtClean="0"/>
              <a:t>, </a:t>
            </a:r>
            <a:r>
              <a:rPr lang="en-GB" dirty="0" err="1" smtClean="0"/>
              <a:t>može</a:t>
            </a:r>
            <a:r>
              <a:rPr lang="en-GB" dirty="0" smtClean="0"/>
              <a:t> se </a:t>
            </a:r>
            <a:r>
              <a:rPr lang="en-GB" dirty="0" err="1" smtClean="0"/>
              <a:t>dobiti</a:t>
            </a:r>
            <a:r>
              <a:rPr lang="en-GB" dirty="0" smtClean="0"/>
              <a:t> </a:t>
            </a:r>
            <a:r>
              <a:rPr lang="en-GB" dirty="0" err="1" smtClean="0"/>
              <a:t>korišćenjem</a:t>
            </a:r>
            <a:r>
              <a:rPr lang="en-GB" dirty="0" smtClean="0"/>
              <a:t> </a:t>
            </a:r>
            <a:r>
              <a:rPr lang="en-GB" dirty="0" err="1" smtClean="0"/>
              <a:t>ovih</a:t>
            </a:r>
            <a:r>
              <a:rPr lang="en-GB" dirty="0" smtClean="0"/>
              <a:t> </a:t>
            </a:r>
            <a:r>
              <a:rPr lang="en-GB" dirty="0" err="1" smtClean="0"/>
              <a:t>kriterijuma</a:t>
            </a:r>
            <a:r>
              <a:rPr lang="en-GB" dirty="0" smtClean="0"/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5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/>
              <a:t>Kategorizacija</a:t>
            </a:r>
            <a:r>
              <a:rPr lang="en-GB" sz="2800" dirty="0" smtClean="0"/>
              <a:t> </a:t>
            </a:r>
            <a:r>
              <a:rPr lang="en-GB" sz="2800" dirty="0" err="1" smtClean="0"/>
              <a:t>dobavljača</a:t>
            </a:r>
            <a:r>
              <a:rPr lang="en-GB" sz="2800" dirty="0" smtClean="0"/>
              <a:t> - Primer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4448"/>
            <a:ext cx="2844800" cy="365125"/>
          </a:xfrm>
        </p:spPr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043777"/>
              </p:ext>
            </p:extLst>
          </p:nvPr>
        </p:nvGraphicFramePr>
        <p:xfrm>
          <a:off x="1478645" y="1273628"/>
          <a:ext cx="8518072" cy="40033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53125">
                  <a:extLst>
                    <a:ext uri="{9D8B030D-6E8A-4147-A177-3AD203B41FA5}">
                      <a16:colId xmlns:a16="http://schemas.microsoft.com/office/drawing/2014/main" xmlns="" val="1570586258"/>
                    </a:ext>
                  </a:extLst>
                </a:gridCol>
                <a:gridCol w="849961">
                  <a:extLst>
                    <a:ext uri="{9D8B030D-6E8A-4147-A177-3AD203B41FA5}">
                      <a16:colId xmlns:a16="http://schemas.microsoft.com/office/drawing/2014/main" xmlns="" val="525769090"/>
                    </a:ext>
                  </a:extLst>
                </a:gridCol>
                <a:gridCol w="794527">
                  <a:extLst>
                    <a:ext uri="{9D8B030D-6E8A-4147-A177-3AD203B41FA5}">
                      <a16:colId xmlns:a16="http://schemas.microsoft.com/office/drawing/2014/main" xmlns="" val="4287380928"/>
                    </a:ext>
                  </a:extLst>
                </a:gridCol>
                <a:gridCol w="1348848">
                  <a:extLst>
                    <a:ext uri="{9D8B030D-6E8A-4147-A177-3AD203B41FA5}">
                      <a16:colId xmlns:a16="http://schemas.microsoft.com/office/drawing/2014/main" xmlns="" val="2931100429"/>
                    </a:ext>
                  </a:extLst>
                </a:gridCol>
                <a:gridCol w="849961">
                  <a:extLst>
                    <a:ext uri="{9D8B030D-6E8A-4147-A177-3AD203B41FA5}">
                      <a16:colId xmlns:a16="http://schemas.microsoft.com/office/drawing/2014/main" xmlns="" val="2676184919"/>
                    </a:ext>
                  </a:extLst>
                </a:gridCol>
                <a:gridCol w="849961">
                  <a:extLst>
                    <a:ext uri="{9D8B030D-6E8A-4147-A177-3AD203B41FA5}">
                      <a16:colId xmlns:a16="http://schemas.microsoft.com/office/drawing/2014/main" xmlns="" val="3623587649"/>
                    </a:ext>
                  </a:extLst>
                </a:gridCol>
                <a:gridCol w="1071689">
                  <a:extLst>
                    <a:ext uri="{9D8B030D-6E8A-4147-A177-3AD203B41FA5}">
                      <a16:colId xmlns:a16="http://schemas.microsoft.com/office/drawing/2014/main" xmlns="" val="3598154514"/>
                    </a:ext>
                  </a:extLst>
                </a:gridCol>
              </a:tblGrid>
              <a:tr h="288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Primer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extLst>
                  <a:ext uri="{0D108BD9-81ED-4DB2-BD59-A6C34878D82A}">
                    <a16:rowId xmlns:a16="http://schemas.microsoft.com/office/drawing/2014/main" xmlns="" val="2124213953"/>
                  </a:ext>
                </a:extLst>
              </a:tr>
              <a:tr h="1955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extLst>
                  <a:ext uri="{0D108BD9-81ED-4DB2-BD59-A6C34878D82A}">
                    <a16:rowId xmlns:a16="http://schemas.microsoft.com/office/drawing/2014/main" xmlns="" val="681166405"/>
                  </a:ext>
                </a:extLst>
              </a:tr>
              <a:tr h="1861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noProof="0" dirty="0" err="1" smtClean="0">
                          <a:effectLst/>
                        </a:rPr>
                        <a:t>Kriterijumi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noProof="0" dirty="0" err="1" smtClean="0">
                          <a:effectLst/>
                        </a:rPr>
                        <a:t>Vrednost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noProof="0" dirty="0" err="1" smtClean="0">
                          <a:effectLst/>
                        </a:rPr>
                        <a:t>Faktor</a:t>
                      </a:r>
                      <a:r>
                        <a:rPr lang="en-GB" sz="1100" b="1" u="none" strike="noStrike" baseline="0" noProof="0" dirty="0" smtClean="0">
                          <a:effectLst/>
                        </a:rPr>
                        <a:t> </a:t>
                      </a:r>
                      <a:r>
                        <a:rPr lang="en-GB" sz="1100" b="1" u="none" strike="noStrike" baseline="0" noProof="0" dirty="0" err="1" smtClean="0">
                          <a:effectLst/>
                        </a:rPr>
                        <a:t>procenjivanja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noProof="0" dirty="0" err="1" smtClean="0">
                          <a:effectLst/>
                        </a:rPr>
                        <a:t>Stanje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noProof="0" dirty="0" err="1" smtClean="0">
                          <a:effectLst/>
                        </a:rPr>
                        <a:t>Rezultat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noProof="0" dirty="0" err="1" smtClean="0">
                          <a:effectLst/>
                        </a:rPr>
                        <a:t>Procenat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extLst>
                  <a:ext uri="{0D108BD9-81ED-4DB2-BD59-A6C34878D82A}">
                    <a16:rowId xmlns:a16="http://schemas.microsoft.com/office/drawing/2014/main" xmlns="" val="3753627138"/>
                  </a:ext>
                </a:extLst>
              </a:tr>
              <a:tr h="18619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noProof="0" dirty="0" err="1" smtClean="0">
                          <a:effectLst/>
                        </a:rPr>
                        <a:t>Promet</a:t>
                      </a:r>
                      <a:r>
                        <a:rPr lang="en-GB" sz="1100" b="1" u="none" strike="noStrike" noProof="0" dirty="0" smtClean="0">
                          <a:effectLst/>
                        </a:rPr>
                        <a:t> (EUR)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&gt;750k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extLst>
                  <a:ext uri="{0D108BD9-81ED-4DB2-BD59-A6C34878D82A}">
                    <a16:rowId xmlns:a16="http://schemas.microsoft.com/office/drawing/2014/main" xmlns="" val="3674570952"/>
                  </a:ext>
                </a:extLst>
              </a:tr>
              <a:tr h="18619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350-750k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5253376"/>
                  </a:ext>
                </a:extLst>
              </a:tr>
              <a:tr h="18619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50-350k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1157519"/>
                  </a:ext>
                </a:extLst>
              </a:tr>
              <a:tr h="18619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&lt;50k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7810293"/>
                  </a:ext>
                </a:extLst>
              </a:tr>
              <a:tr h="18619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noProof="0" dirty="0" err="1" smtClean="0">
                          <a:effectLst/>
                        </a:rPr>
                        <a:t>Broj</a:t>
                      </a:r>
                      <a:r>
                        <a:rPr lang="en-GB" sz="1100" b="1" u="none" strike="noStrike" baseline="0" noProof="0" dirty="0" smtClean="0">
                          <a:effectLst/>
                        </a:rPr>
                        <a:t> </a:t>
                      </a:r>
                      <a:r>
                        <a:rPr lang="en-GB" sz="1100" b="1" u="none" strike="noStrike" baseline="0" noProof="0" dirty="0" err="1" smtClean="0">
                          <a:effectLst/>
                        </a:rPr>
                        <a:t>klijenata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&gt;1000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extLst>
                  <a:ext uri="{0D108BD9-81ED-4DB2-BD59-A6C34878D82A}">
                    <a16:rowId xmlns:a16="http://schemas.microsoft.com/office/drawing/2014/main" xmlns="" val="2666501686"/>
                  </a:ext>
                </a:extLst>
              </a:tr>
              <a:tr h="18619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100-1000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340354"/>
                  </a:ext>
                </a:extLst>
              </a:tr>
              <a:tr h="18619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25-100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3867239"/>
                  </a:ext>
                </a:extLst>
              </a:tr>
              <a:tr h="18619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&lt;25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5157864"/>
                  </a:ext>
                </a:extLst>
              </a:tr>
              <a:tr h="1861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noProof="0" dirty="0" err="1" smtClean="0">
                          <a:effectLst/>
                        </a:rPr>
                        <a:t>Politička</a:t>
                      </a:r>
                      <a:r>
                        <a:rPr lang="en-GB" sz="1100" b="1" u="none" strike="noStrike" baseline="0" noProof="0" dirty="0" smtClean="0">
                          <a:effectLst/>
                        </a:rPr>
                        <a:t> </a:t>
                      </a:r>
                      <a:r>
                        <a:rPr lang="en-GB" sz="1100" b="1" u="none" strike="noStrike" baseline="0" noProof="0" dirty="0" err="1" smtClean="0">
                          <a:effectLst/>
                        </a:rPr>
                        <a:t>važnost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extLst>
                  <a:ext uri="{0D108BD9-81ED-4DB2-BD59-A6C34878D82A}">
                    <a16:rowId xmlns:a16="http://schemas.microsoft.com/office/drawing/2014/main" xmlns="" val="3529279243"/>
                  </a:ext>
                </a:extLst>
              </a:tr>
              <a:tr h="18619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5050589"/>
                  </a:ext>
                </a:extLst>
              </a:tr>
              <a:tr h="1861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noProof="0" dirty="0" err="1" smtClean="0">
                          <a:effectLst/>
                        </a:rPr>
                        <a:t>Specijalista</a:t>
                      </a:r>
                      <a:r>
                        <a:rPr lang="en-GB" sz="1100" b="1" u="none" strike="noStrike" noProof="0" dirty="0" smtClean="0">
                          <a:effectLst/>
                        </a:rPr>
                        <a:t>/</a:t>
                      </a:r>
                      <a:r>
                        <a:rPr lang="en-GB" sz="1100" b="1" u="none" strike="noStrike" noProof="0" dirty="0" err="1" smtClean="0">
                          <a:effectLst/>
                        </a:rPr>
                        <a:t>Monopolista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extLst>
                  <a:ext uri="{0D108BD9-81ED-4DB2-BD59-A6C34878D82A}">
                    <a16:rowId xmlns:a16="http://schemas.microsoft.com/office/drawing/2014/main" xmlns="" val="4243439976"/>
                  </a:ext>
                </a:extLst>
              </a:tr>
              <a:tr h="18619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6778568"/>
                  </a:ext>
                </a:extLst>
              </a:tr>
              <a:tr h="1861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noProof="0" dirty="0" err="1" smtClean="0">
                          <a:effectLst/>
                        </a:rPr>
                        <a:t>Potencijal</a:t>
                      </a:r>
                      <a:r>
                        <a:rPr lang="en-GB" sz="1100" b="1" u="none" strike="noStrike" noProof="0" dirty="0" smtClean="0">
                          <a:effectLst/>
                        </a:rPr>
                        <a:t> </a:t>
                      </a:r>
                      <a:r>
                        <a:rPr lang="en-GB" sz="1100" b="1" u="none" strike="noStrike" noProof="0" dirty="0" err="1" smtClean="0">
                          <a:effectLst/>
                        </a:rPr>
                        <a:t>za</a:t>
                      </a:r>
                      <a:r>
                        <a:rPr lang="en-GB" sz="1100" b="1" u="none" strike="noStrike" noProof="0" dirty="0" smtClean="0">
                          <a:effectLst/>
                        </a:rPr>
                        <a:t> </a:t>
                      </a:r>
                      <a:r>
                        <a:rPr lang="en-GB" sz="1100" b="1" u="none" strike="noStrike" noProof="0" dirty="0" err="1" smtClean="0">
                          <a:effectLst/>
                        </a:rPr>
                        <a:t>inovacije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extLst>
                  <a:ext uri="{0D108BD9-81ED-4DB2-BD59-A6C34878D82A}">
                    <a16:rowId xmlns:a16="http://schemas.microsoft.com/office/drawing/2014/main" xmlns="" val="2868599466"/>
                  </a:ext>
                </a:extLst>
              </a:tr>
              <a:tr h="18619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0903540"/>
                  </a:ext>
                </a:extLst>
              </a:tr>
              <a:tr h="1861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noProof="0" dirty="0" err="1" smtClean="0">
                          <a:effectLst/>
                        </a:rPr>
                        <a:t>Subvencije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ctr"/>
                </a:tc>
                <a:extLst>
                  <a:ext uri="{0D108BD9-81ED-4DB2-BD59-A6C34878D82A}">
                    <a16:rowId xmlns:a16="http://schemas.microsoft.com/office/drawing/2014/main" xmlns="" val="972831780"/>
                  </a:ext>
                </a:extLst>
              </a:tr>
              <a:tr h="18619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8585372"/>
                  </a:ext>
                </a:extLst>
              </a:tr>
              <a:tr h="195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2.65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66%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1" marR="9311" marT="9310" marB="0" anchor="b"/>
                </a:tc>
                <a:extLst>
                  <a:ext uri="{0D108BD9-81ED-4DB2-BD59-A6C34878D82A}">
                    <a16:rowId xmlns:a16="http://schemas.microsoft.com/office/drawing/2014/main" xmlns="" val="17839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Koliko</a:t>
            </a:r>
            <a:r>
              <a:rPr lang="en-GB" dirty="0" smtClean="0"/>
              <a:t> </a:t>
            </a:r>
            <a:r>
              <a:rPr lang="en-GB" dirty="0" err="1" smtClean="0"/>
              <a:t>rigorozno</a:t>
            </a:r>
            <a:r>
              <a:rPr lang="en-GB" dirty="0" smtClean="0"/>
              <a:t> </a:t>
            </a:r>
            <a:r>
              <a:rPr lang="en-GB" dirty="0" err="1" smtClean="0"/>
              <a:t>treba</a:t>
            </a:r>
            <a:r>
              <a:rPr lang="en-GB" dirty="0" smtClean="0"/>
              <a:t> </a:t>
            </a:r>
            <a:r>
              <a:rPr lang="en-GB" dirty="0" err="1" smtClean="0"/>
              <a:t>upravljati</a:t>
            </a:r>
            <a:r>
              <a:rPr lang="en-GB" dirty="0" smtClean="0"/>
              <a:t> </a:t>
            </a:r>
            <a:r>
              <a:rPr lang="en-GB" dirty="0" err="1" smtClean="0"/>
              <a:t>ugovorima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nl-NL" dirty="0"/>
          </a:p>
        </p:txBody>
      </p:sp>
      <p:grpSp>
        <p:nvGrpSpPr>
          <p:cNvPr id="50" name="Group 49"/>
          <p:cNvGrpSpPr/>
          <p:nvPr/>
        </p:nvGrpSpPr>
        <p:grpSpPr>
          <a:xfrm>
            <a:off x="1526909" y="1426380"/>
            <a:ext cx="9177867" cy="4334257"/>
            <a:chOff x="709083" y="1856390"/>
            <a:chExt cx="9177867" cy="4334257"/>
          </a:xfrm>
        </p:grpSpPr>
        <p:grpSp>
          <p:nvGrpSpPr>
            <p:cNvPr id="25" name="Group 24"/>
            <p:cNvGrpSpPr/>
            <p:nvPr/>
          </p:nvGrpSpPr>
          <p:grpSpPr>
            <a:xfrm>
              <a:off x="3064179" y="1856390"/>
              <a:ext cx="6822771" cy="4334257"/>
              <a:chOff x="2321229" y="1526331"/>
              <a:chExt cx="6822771" cy="433425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321229" y="1526332"/>
                <a:ext cx="4526280" cy="4334256"/>
                <a:chOff x="2321229" y="1526332"/>
                <a:chExt cx="4526280" cy="4334256"/>
              </a:xfrm>
            </p:grpSpPr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0800000">
                  <a:off x="4584369" y="3492470"/>
                  <a:ext cx="1720280" cy="1291618"/>
                </a:xfrm>
                <a:custGeom>
                  <a:avLst/>
                  <a:gdLst>
                    <a:gd name="T0" fmla="*/ 4331 w 16884"/>
                    <a:gd name="T1" fmla="*/ 11339 h 11340"/>
                    <a:gd name="T2" fmla="*/ 4334 w 16884"/>
                    <a:gd name="T3" fmla="*/ 11340 h 11340"/>
                    <a:gd name="T4" fmla="*/ 16884 w 16884"/>
                    <a:gd name="T5" fmla="*/ 7337 h 11340"/>
                    <a:gd name="T6" fmla="*/ 16884 w 16884"/>
                    <a:gd name="T7" fmla="*/ 0 h 11340"/>
                    <a:gd name="T8" fmla="*/ 1835 w 16884"/>
                    <a:gd name="T9" fmla="*/ 4800 h 11340"/>
                    <a:gd name="T10" fmla="*/ 0 w 16884"/>
                    <a:gd name="T11" fmla="*/ 5385 h 11340"/>
                    <a:gd name="T12" fmla="*/ 4331 w 16884"/>
                    <a:gd name="T13" fmla="*/ 11339 h 11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884" h="11340">
                      <a:moveTo>
                        <a:pt x="4331" y="11339"/>
                      </a:moveTo>
                      <a:lnTo>
                        <a:pt x="4334" y="11340"/>
                      </a:lnTo>
                      <a:lnTo>
                        <a:pt x="16884" y="7337"/>
                      </a:lnTo>
                      <a:lnTo>
                        <a:pt x="16884" y="0"/>
                      </a:lnTo>
                      <a:lnTo>
                        <a:pt x="1835" y="4800"/>
                      </a:lnTo>
                      <a:lnTo>
                        <a:pt x="0" y="5385"/>
                      </a:lnTo>
                      <a:lnTo>
                        <a:pt x="4331" y="1133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8DA00">
                        <a:shade val="30000"/>
                        <a:satMod val="115000"/>
                      </a:srgbClr>
                    </a:gs>
                    <a:gs pos="50000">
                      <a:srgbClr val="F8DA00">
                        <a:shade val="67500"/>
                        <a:satMod val="115000"/>
                      </a:srgbClr>
                    </a:gs>
                    <a:gs pos="100000">
                      <a:srgbClr val="F8DA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 b="1" cap="small" dirty="0">
                    <a:solidFill>
                      <a:prstClr val="white"/>
                    </a:solidFill>
                    <a:effectLst>
                      <a:outerShdw blurRad="25400" dist="38100" dir="2700000" algn="tl">
                        <a:srgbClr val="000000">
                          <a:alpha val="7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32" name="Freeform 6"/>
                <p:cNvSpPr>
                  <a:spLocks/>
                </p:cNvSpPr>
                <p:nvPr/>
              </p:nvSpPr>
              <p:spPr bwMode="auto">
                <a:xfrm rot="10800000">
                  <a:off x="4584369" y="2569106"/>
                  <a:ext cx="732984" cy="345465"/>
                </a:xfrm>
                <a:custGeom>
                  <a:avLst/>
                  <a:gdLst>
                    <a:gd name="T0" fmla="*/ 7195 w 7195"/>
                    <a:gd name="T1" fmla="*/ 1425 h 3036"/>
                    <a:gd name="T2" fmla="*/ 7195 w 7195"/>
                    <a:gd name="T3" fmla="*/ 0 h 3036"/>
                    <a:gd name="T4" fmla="*/ 0 w 7195"/>
                    <a:gd name="T5" fmla="*/ 2294 h 3036"/>
                    <a:gd name="T6" fmla="*/ 17 w 7195"/>
                    <a:gd name="T7" fmla="*/ 2318 h 3036"/>
                    <a:gd name="T8" fmla="*/ 2143 w 7195"/>
                    <a:gd name="T9" fmla="*/ 3036 h 3036"/>
                    <a:gd name="T10" fmla="*/ 7195 w 7195"/>
                    <a:gd name="T11" fmla="*/ 1425 h 3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95" h="3036">
                      <a:moveTo>
                        <a:pt x="7195" y="1425"/>
                      </a:moveTo>
                      <a:lnTo>
                        <a:pt x="7195" y="0"/>
                      </a:lnTo>
                      <a:lnTo>
                        <a:pt x="0" y="2294"/>
                      </a:lnTo>
                      <a:lnTo>
                        <a:pt x="17" y="2318"/>
                      </a:lnTo>
                      <a:lnTo>
                        <a:pt x="2143" y="3036"/>
                      </a:lnTo>
                      <a:lnTo>
                        <a:pt x="7195" y="1425"/>
                      </a:lnTo>
                      <a:close/>
                    </a:path>
                  </a:pathLst>
                </a:custGeom>
                <a:solidFill>
                  <a:srgbClr val="53771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33" name="Freeform 7"/>
                <p:cNvSpPr>
                  <a:spLocks/>
                </p:cNvSpPr>
                <p:nvPr/>
              </p:nvSpPr>
              <p:spPr bwMode="auto">
                <a:xfrm rot="10800000">
                  <a:off x="4584369" y="2652965"/>
                  <a:ext cx="1185978" cy="1119341"/>
                </a:xfrm>
                <a:custGeom>
                  <a:avLst/>
                  <a:gdLst>
                    <a:gd name="T0" fmla="*/ 4445 w 11640"/>
                    <a:gd name="T1" fmla="*/ 9822 h 9822"/>
                    <a:gd name="T2" fmla="*/ 11640 w 11640"/>
                    <a:gd name="T3" fmla="*/ 7528 h 9822"/>
                    <a:gd name="T4" fmla="*/ 11640 w 11640"/>
                    <a:gd name="T5" fmla="*/ 0 h 9822"/>
                    <a:gd name="T6" fmla="*/ 1442 w 11640"/>
                    <a:gd name="T7" fmla="*/ 3252 h 9822"/>
                    <a:gd name="T8" fmla="*/ 0 w 11640"/>
                    <a:gd name="T9" fmla="*/ 3712 h 9822"/>
                    <a:gd name="T10" fmla="*/ 4445 w 11640"/>
                    <a:gd name="T11" fmla="*/ 9822 h 9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640" h="9822">
                      <a:moveTo>
                        <a:pt x="4445" y="9822"/>
                      </a:moveTo>
                      <a:lnTo>
                        <a:pt x="11640" y="7528"/>
                      </a:lnTo>
                      <a:lnTo>
                        <a:pt x="11640" y="0"/>
                      </a:lnTo>
                      <a:lnTo>
                        <a:pt x="1442" y="3252"/>
                      </a:lnTo>
                      <a:lnTo>
                        <a:pt x="0" y="3712"/>
                      </a:lnTo>
                      <a:lnTo>
                        <a:pt x="4445" y="982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FC332">
                        <a:shade val="30000"/>
                        <a:satMod val="115000"/>
                      </a:srgbClr>
                    </a:gs>
                    <a:gs pos="50000">
                      <a:srgbClr val="8FC332">
                        <a:shade val="67500"/>
                        <a:satMod val="115000"/>
                      </a:srgbClr>
                    </a:gs>
                    <a:gs pos="100000">
                      <a:srgbClr val="8FC332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 b="1" cap="small" dirty="0">
                    <a:solidFill>
                      <a:prstClr val="white"/>
                    </a:solidFill>
                    <a:effectLst>
                      <a:outerShdw blurRad="25400" dist="38100" dir="2700000" algn="tl">
                        <a:srgbClr val="000000">
                          <a:alpha val="7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34" name="Freeform 8"/>
                <p:cNvSpPr>
                  <a:spLocks/>
                </p:cNvSpPr>
                <p:nvPr/>
              </p:nvSpPr>
              <p:spPr bwMode="auto">
                <a:xfrm rot="10800000">
                  <a:off x="4584369" y="4237179"/>
                  <a:ext cx="1819927" cy="757470"/>
                </a:xfrm>
                <a:custGeom>
                  <a:avLst/>
                  <a:gdLst>
                    <a:gd name="T0" fmla="*/ 17858 w 17858"/>
                    <a:gd name="T1" fmla="*/ 1843 h 6643"/>
                    <a:gd name="T2" fmla="*/ 17858 w 17858"/>
                    <a:gd name="T3" fmla="*/ 0 h 6643"/>
                    <a:gd name="T4" fmla="*/ 0 w 17858"/>
                    <a:gd name="T5" fmla="*/ 5695 h 6643"/>
                    <a:gd name="T6" fmla="*/ 2809 w 17858"/>
                    <a:gd name="T7" fmla="*/ 6643 h 6643"/>
                    <a:gd name="T8" fmla="*/ 17858 w 17858"/>
                    <a:gd name="T9" fmla="*/ 1843 h 6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58" h="6643">
                      <a:moveTo>
                        <a:pt x="17858" y="1843"/>
                      </a:moveTo>
                      <a:lnTo>
                        <a:pt x="17858" y="0"/>
                      </a:lnTo>
                      <a:lnTo>
                        <a:pt x="0" y="5695"/>
                      </a:lnTo>
                      <a:lnTo>
                        <a:pt x="2809" y="6643"/>
                      </a:lnTo>
                      <a:lnTo>
                        <a:pt x="17858" y="1843"/>
                      </a:lnTo>
                      <a:close/>
                    </a:path>
                  </a:pathLst>
                </a:custGeom>
                <a:solidFill>
                  <a:srgbClr val="974C00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35" name="Freeform 9"/>
                <p:cNvSpPr>
                  <a:spLocks/>
                </p:cNvSpPr>
                <p:nvPr/>
              </p:nvSpPr>
              <p:spPr bwMode="auto">
                <a:xfrm rot="10800000">
                  <a:off x="2761997" y="4244471"/>
                  <a:ext cx="1822372" cy="750177"/>
                </a:xfrm>
                <a:custGeom>
                  <a:avLst/>
                  <a:gdLst>
                    <a:gd name="T0" fmla="*/ 6 w 17885"/>
                    <a:gd name="T1" fmla="*/ 1844 h 6581"/>
                    <a:gd name="T2" fmla="*/ 15058 w 17885"/>
                    <a:gd name="T3" fmla="*/ 6581 h 6581"/>
                    <a:gd name="T4" fmla="*/ 17885 w 17885"/>
                    <a:gd name="T5" fmla="*/ 5626 h 6581"/>
                    <a:gd name="T6" fmla="*/ 6 w 17885"/>
                    <a:gd name="T7" fmla="*/ 0 h 6581"/>
                    <a:gd name="T8" fmla="*/ 0 w 17885"/>
                    <a:gd name="T9" fmla="*/ 2 h 6581"/>
                    <a:gd name="T10" fmla="*/ 0 w 17885"/>
                    <a:gd name="T11" fmla="*/ 1845 h 6581"/>
                    <a:gd name="T12" fmla="*/ 6 w 17885"/>
                    <a:gd name="T13" fmla="*/ 1844 h 6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885" h="6581">
                      <a:moveTo>
                        <a:pt x="6" y="1844"/>
                      </a:moveTo>
                      <a:lnTo>
                        <a:pt x="15058" y="6581"/>
                      </a:lnTo>
                      <a:lnTo>
                        <a:pt x="17885" y="5626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1845"/>
                      </a:lnTo>
                      <a:lnTo>
                        <a:pt x="6" y="1844"/>
                      </a:lnTo>
                      <a:close/>
                    </a:path>
                  </a:pathLst>
                </a:custGeom>
                <a:solidFill>
                  <a:srgbClr val="974C00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36" name="Freeform 10"/>
                <p:cNvSpPr>
                  <a:spLocks/>
                </p:cNvSpPr>
                <p:nvPr/>
              </p:nvSpPr>
              <p:spPr bwMode="auto">
                <a:xfrm rot="10800000">
                  <a:off x="4584369" y="3402231"/>
                  <a:ext cx="1278900" cy="545998"/>
                </a:xfrm>
                <a:custGeom>
                  <a:avLst/>
                  <a:gdLst>
                    <a:gd name="T0" fmla="*/ 2352 w 12550"/>
                    <a:gd name="T1" fmla="*/ 4797 h 4797"/>
                    <a:gd name="T2" fmla="*/ 12550 w 12550"/>
                    <a:gd name="T3" fmla="*/ 1545 h 4797"/>
                    <a:gd name="T4" fmla="*/ 12550 w 12550"/>
                    <a:gd name="T5" fmla="*/ 0 h 4797"/>
                    <a:gd name="T6" fmla="*/ 0 w 12550"/>
                    <a:gd name="T7" fmla="*/ 4003 h 4797"/>
                    <a:gd name="T8" fmla="*/ 2352 w 12550"/>
                    <a:gd name="T9" fmla="*/ 4797 h 4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50" h="4797">
                      <a:moveTo>
                        <a:pt x="2352" y="4797"/>
                      </a:moveTo>
                      <a:lnTo>
                        <a:pt x="12550" y="1545"/>
                      </a:lnTo>
                      <a:lnTo>
                        <a:pt x="12550" y="0"/>
                      </a:lnTo>
                      <a:lnTo>
                        <a:pt x="0" y="4003"/>
                      </a:lnTo>
                      <a:lnTo>
                        <a:pt x="2352" y="4797"/>
                      </a:lnTo>
                      <a:close/>
                    </a:path>
                  </a:pathLst>
                </a:custGeom>
                <a:solidFill>
                  <a:srgbClr val="7E6F00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37" name="Freeform 11"/>
                <p:cNvSpPr>
                  <a:spLocks/>
                </p:cNvSpPr>
                <p:nvPr/>
              </p:nvSpPr>
              <p:spPr bwMode="auto">
                <a:xfrm rot="10800000">
                  <a:off x="3307303" y="3407700"/>
                  <a:ext cx="1277066" cy="540529"/>
                </a:xfrm>
                <a:custGeom>
                  <a:avLst/>
                  <a:gdLst>
                    <a:gd name="T0" fmla="*/ 10168 w 12536"/>
                    <a:gd name="T1" fmla="*/ 4744 h 4744"/>
                    <a:gd name="T2" fmla="*/ 12536 w 12536"/>
                    <a:gd name="T3" fmla="*/ 3944 h 4744"/>
                    <a:gd name="T4" fmla="*/ 0 w 12536"/>
                    <a:gd name="T5" fmla="*/ 0 h 4744"/>
                    <a:gd name="T6" fmla="*/ 0 w 12536"/>
                    <a:gd name="T7" fmla="*/ 1545 h 4744"/>
                    <a:gd name="T8" fmla="*/ 10168 w 12536"/>
                    <a:gd name="T9" fmla="*/ 4744 h 4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36" h="4744">
                      <a:moveTo>
                        <a:pt x="10168" y="4744"/>
                      </a:moveTo>
                      <a:lnTo>
                        <a:pt x="12536" y="3944"/>
                      </a:lnTo>
                      <a:lnTo>
                        <a:pt x="0" y="0"/>
                      </a:lnTo>
                      <a:lnTo>
                        <a:pt x="0" y="1545"/>
                      </a:lnTo>
                      <a:lnTo>
                        <a:pt x="10168" y="4744"/>
                      </a:lnTo>
                      <a:close/>
                    </a:path>
                  </a:pathLst>
                </a:custGeom>
                <a:solidFill>
                  <a:srgbClr val="7E6F00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38" name="Freeform 12"/>
                <p:cNvSpPr>
                  <a:spLocks/>
                </p:cNvSpPr>
                <p:nvPr/>
              </p:nvSpPr>
              <p:spPr bwMode="auto">
                <a:xfrm rot="10800000">
                  <a:off x="2859810" y="3498851"/>
                  <a:ext cx="1724559" cy="1285237"/>
                </a:xfrm>
                <a:custGeom>
                  <a:avLst/>
                  <a:gdLst>
                    <a:gd name="T0" fmla="*/ 12536 w 16930"/>
                    <a:gd name="T1" fmla="*/ 11282 h 11282"/>
                    <a:gd name="T2" fmla="*/ 12616 w 16930"/>
                    <a:gd name="T3" fmla="*/ 11255 h 11282"/>
                    <a:gd name="T4" fmla="*/ 16930 w 16930"/>
                    <a:gd name="T5" fmla="*/ 5326 h 11282"/>
                    <a:gd name="T6" fmla="*/ 15058 w 16930"/>
                    <a:gd name="T7" fmla="*/ 4737 h 11282"/>
                    <a:gd name="T8" fmla="*/ 6 w 16930"/>
                    <a:gd name="T9" fmla="*/ 0 h 11282"/>
                    <a:gd name="T10" fmla="*/ 0 w 16930"/>
                    <a:gd name="T11" fmla="*/ 1 h 11282"/>
                    <a:gd name="T12" fmla="*/ 0 w 16930"/>
                    <a:gd name="T13" fmla="*/ 7338 h 11282"/>
                    <a:gd name="T14" fmla="*/ 12536 w 16930"/>
                    <a:gd name="T15" fmla="*/ 11282 h 11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930" h="11282">
                      <a:moveTo>
                        <a:pt x="12536" y="11282"/>
                      </a:moveTo>
                      <a:lnTo>
                        <a:pt x="12616" y="11255"/>
                      </a:lnTo>
                      <a:lnTo>
                        <a:pt x="16930" y="5326"/>
                      </a:lnTo>
                      <a:lnTo>
                        <a:pt x="15058" y="4737"/>
                      </a:lnTo>
                      <a:lnTo>
                        <a:pt x="6" y="0"/>
                      </a:lnTo>
                      <a:lnTo>
                        <a:pt x="0" y="1"/>
                      </a:lnTo>
                      <a:lnTo>
                        <a:pt x="0" y="7338"/>
                      </a:lnTo>
                      <a:lnTo>
                        <a:pt x="12536" y="1128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8DA00">
                        <a:shade val="30000"/>
                        <a:satMod val="115000"/>
                      </a:srgbClr>
                    </a:gs>
                    <a:gs pos="50000">
                      <a:srgbClr val="F8DA00">
                        <a:shade val="67500"/>
                        <a:satMod val="115000"/>
                      </a:srgbClr>
                    </a:gs>
                    <a:gs pos="100000">
                      <a:srgbClr val="F8DA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 b="1" cap="small" dirty="0">
                    <a:solidFill>
                      <a:prstClr val="white"/>
                    </a:solidFill>
                    <a:effectLst>
                      <a:outerShdw blurRad="25400" dist="38100" dir="2700000" algn="tl">
                        <a:srgbClr val="000000">
                          <a:alpha val="7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39" name="Freeform 13"/>
                <p:cNvSpPr>
                  <a:spLocks/>
                </p:cNvSpPr>
                <p:nvPr/>
              </p:nvSpPr>
              <p:spPr bwMode="auto">
                <a:xfrm rot="10800000">
                  <a:off x="2321229" y="4353853"/>
                  <a:ext cx="2263140" cy="1506735"/>
                </a:xfrm>
                <a:custGeom>
                  <a:avLst/>
                  <a:gdLst>
                    <a:gd name="T0" fmla="*/ 6 w 22214"/>
                    <a:gd name="T1" fmla="*/ 7596 h 13222"/>
                    <a:gd name="T2" fmla="*/ 17885 w 22214"/>
                    <a:gd name="T3" fmla="*/ 13222 h 13222"/>
                    <a:gd name="T4" fmla="*/ 18107 w 22214"/>
                    <a:gd name="T5" fmla="*/ 13148 h 13222"/>
                    <a:gd name="T6" fmla="*/ 22214 w 22214"/>
                    <a:gd name="T7" fmla="*/ 7501 h 13222"/>
                    <a:gd name="T8" fmla="*/ 0 w 22214"/>
                    <a:gd name="T9" fmla="*/ 0 h 13222"/>
                    <a:gd name="T10" fmla="*/ 0 w 22214"/>
                    <a:gd name="T11" fmla="*/ 7598 h 13222"/>
                    <a:gd name="T12" fmla="*/ 6 w 22214"/>
                    <a:gd name="T13" fmla="*/ 7596 h 13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214" h="13222">
                      <a:moveTo>
                        <a:pt x="6" y="7596"/>
                      </a:moveTo>
                      <a:lnTo>
                        <a:pt x="17885" y="13222"/>
                      </a:lnTo>
                      <a:lnTo>
                        <a:pt x="18107" y="13148"/>
                      </a:lnTo>
                      <a:lnTo>
                        <a:pt x="22214" y="7501"/>
                      </a:lnTo>
                      <a:lnTo>
                        <a:pt x="0" y="0"/>
                      </a:lnTo>
                      <a:lnTo>
                        <a:pt x="0" y="7598"/>
                      </a:lnTo>
                      <a:lnTo>
                        <a:pt x="6" y="759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E8510">
                        <a:shade val="30000"/>
                        <a:satMod val="115000"/>
                      </a:srgbClr>
                    </a:gs>
                    <a:gs pos="50000">
                      <a:srgbClr val="EE8510">
                        <a:shade val="67500"/>
                        <a:satMod val="115000"/>
                      </a:srgbClr>
                    </a:gs>
                    <a:gs pos="100000">
                      <a:srgbClr val="EE851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 b="1" cap="small" dirty="0">
                    <a:solidFill>
                      <a:prstClr val="white"/>
                    </a:solidFill>
                    <a:effectLst>
                      <a:outerShdw blurRad="25400" dist="38100" dir="2700000" algn="tl">
                        <a:srgbClr val="000000">
                          <a:alpha val="7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40" name="Freeform 14"/>
                <p:cNvSpPr>
                  <a:spLocks/>
                </p:cNvSpPr>
                <p:nvPr/>
              </p:nvSpPr>
              <p:spPr bwMode="auto">
                <a:xfrm rot="10800000">
                  <a:off x="4584369" y="4345649"/>
                  <a:ext cx="2263140" cy="1514939"/>
                </a:xfrm>
                <a:custGeom>
                  <a:avLst/>
                  <a:gdLst>
                    <a:gd name="T0" fmla="*/ 4166 w 22212"/>
                    <a:gd name="T1" fmla="*/ 13230 h 13293"/>
                    <a:gd name="T2" fmla="*/ 4354 w 22212"/>
                    <a:gd name="T3" fmla="*/ 13293 h 13293"/>
                    <a:gd name="T4" fmla="*/ 22212 w 22212"/>
                    <a:gd name="T5" fmla="*/ 7598 h 13293"/>
                    <a:gd name="T6" fmla="*/ 22212 w 22212"/>
                    <a:gd name="T7" fmla="*/ 0 h 13293"/>
                    <a:gd name="T8" fmla="*/ 0 w 22212"/>
                    <a:gd name="T9" fmla="*/ 7501 h 13293"/>
                    <a:gd name="T10" fmla="*/ 4166 w 22212"/>
                    <a:gd name="T11" fmla="*/ 13230 h 13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12" h="13293">
                      <a:moveTo>
                        <a:pt x="4166" y="13230"/>
                      </a:moveTo>
                      <a:lnTo>
                        <a:pt x="4354" y="13293"/>
                      </a:lnTo>
                      <a:lnTo>
                        <a:pt x="22212" y="7598"/>
                      </a:lnTo>
                      <a:lnTo>
                        <a:pt x="22212" y="0"/>
                      </a:lnTo>
                      <a:lnTo>
                        <a:pt x="0" y="7501"/>
                      </a:lnTo>
                      <a:lnTo>
                        <a:pt x="4166" y="1323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E8510">
                        <a:shade val="30000"/>
                        <a:satMod val="115000"/>
                      </a:srgbClr>
                    </a:gs>
                    <a:gs pos="50000">
                      <a:srgbClr val="EE8510">
                        <a:shade val="67500"/>
                        <a:satMod val="115000"/>
                      </a:srgbClr>
                    </a:gs>
                    <a:gs pos="100000">
                      <a:srgbClr val="EE851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 b="1" cap="small" dirty="0">
                    <a:solidFill>
                      <a:prstClr val="white"/>
                    </a:solidFill>
                    <a:effectLst>
                      <a:outerShdw blurRad="25400" dist="38100" dir="2700000" algn="tl">
                        <a:srgbClr val="000000">
                          <a:alpha val="7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41" name="Freeform 15"/>
                <p:cNvSpPr>
                  <a:spLocks/>
                </p:cNvSpPr>
                <p:nvPr/>
              </p:nvSpPr>
              <p:spPr bwMode="auto">
                <a:xfrm rot="10800000">
                  <a:off x="3935749" y="1526332"/>
                  <a:ext cx="648620" cy="1225988"/>
                </a:xfrm>
                <a:custGeom>
                  <a:avLst/>
                  <a:gdLst>
                    <a:gd name="T0" fmla="*/ 6371 w 6371"/>
                    <a:gd name="T1" fmla="*/ 2005 h 10760"/>
                    <a:gd name="T2" fmla="*/ 5036 w 6371"/>
                    <a:gd name="T3" fmla="*/ 1584 h 10760"/>
                    <a:gd name="T4" fmla="*/ 0 w 6371"/>
                    <a:gd name="T5" fmla="*/ 0 h 10760"/>
                    <a:gd name="T6" fmla="*/ 0 w 6371"/>
                    <a:gd name="T7" fmla="*/ 10760 h 10760"/>
                    <a:gd name="T8" fmla="*/ 6371 w 6371"/>
                    <a:gd name="T9" fmla="*/ 2005 h 10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71" h="10760">
                      <a:moveTo>
                        <a:pt x="6371" y="2005"/>
                      </a:moveTo>
                      <a:lnTo>
                        <a:pt x="5036" y="1584"/>
                      </a:lnTo>
                      <a:lnTo>
                        <a:pt x="0" y="0"/>
                      </a:lnTo>
                      <a:lnTo>
                        <a:pt x="0" y="10760"/>
                      </a:lnTo>
                      <a:lnTo>
                        <a:pt x="6371" y="200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98D1">
                        <a:shade val="30000"/>
                        <a:satMod val="115000"/>
                      </a:srgbClr>
                    </a:gs>
                    <a:gs pos="50000">
                      <a:srgbClr val="0098D1">
                        <a:shade val="67500"/>
                        <a:satMod val="115000"/>
                      </a:srgbClr>
                    </a:gs>
                    <a:gs pos="100000">
                      <a:srgbClr val="0098D1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 b="1" cap="small" dirty="0">
                    <a:solidFill>
                      <a:prstClr val="white"/>
                    </a:solidFill>
                    <a:effectLst>
                      <a:outerShdw blurRad="25400" dist="38100" dir="2700000" algn="tl">
                        <a:srgbClr val="000000">
                          <a:alpha val="7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42" name="Freeform 16"/>
                <p:cNvSpPr>
                  <a:spLocks/>
                </p:cNvSpPr>
                <p:nvPr/>
              </p:nvSpPr>
              <p:spPr bwMode="auto">
                <a:xfrm rot="10800000">
                  <a:off x="3395334" y="2655699"/>
                  <a:ext cx="1189035" cy="1116607"/>
                </a:xfrm>
                <a:custGeom>
                  <a:avLst/>
                  <a:gdLst>
                    <a:gd name="T0" fmla="*/ 7214 w 11671"/>
                    <a:gd name="T1" fmla="*/ 9798 h 9798"/>
                    <a:gd name="T2" fmla="*/ 11671 w 11671"/>
                    <a:gd name="T3" fmla="*/ 3672 h 9798"/>
                    <a:gd name="T4" fmla="*/ 10168 w 11671"/>
                    <a:gd name="T5" fmla="*/ 3199 h 9798"/>
                    <a:gd name="T6" fmla="*/ 0 w 11671"/>
                    <a:gd name="T7" fmla="*/ 0 h 9798"/>
                    <a:gd name="T8" fmla="*/ 0 w 11671"/>
                    <a:gd name="T9" fmla="*/ 7528 h 9798"/>
                    <a:gd name="T10" fmla="*/ 7214 w 11671"/>
                    <a:gd name="T11" fmla="*/ 9798 h 97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671" h="9798">
                      <a:moveTo>
                        <a:pt x="7214" y="9798"/>
                      </a:moveTo>
                      <a:lnTo>
                        <a:pt x="11671" y="3672"/>
                      </a:lnTo>
                      <a:lnTo>
                        <a:pt x="10168" y="3199"/>
                      </a:lnTo>
                      <a:lnTo>
                        <a:pt x="0" y="0"/>
                      </a:lnTo>
                      <a:lnTo>
                        <a:pt x="0" y="7528"/>
                      </a:lnTo>
                      <a:lnTo>
                        <a:pt x="7214" y="979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FC332">
                        <a:shade val="30000"/>
                        <a:satMod val="115000"/>
                      </a:srgbClr>
                    </a:gs>
                    <a:gs pos="50000">
                      <a:srgbClr val="8FC332">
                        <a:shade val="67500"/>
                        <a:satMod val="115000"/>
                      </a:srgbClr>
                    </a:gs>
                    <a:gs pos="100000">
                      <a:srgbClr val="8FC332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 b="1" cap="small" dirty="0">
                    <a:solidFill>
                      <a:prstClr val="white"/>
                    </a:solidFill>
                    <a:effectLst>
                      <a:outerShdw blurRad="25400" dist="38100" dir="2700000" algn="tl">
                        <a:srgbClr val="000000">
                          <a:alpha val="7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43" name="Freeform 17"/>
                <p:cNvSpPr>
                  <a:spLocks/>
                </p:cNvSpPr>
                <p:nvPr/>
              </p:nvSpPr>
              <p:spPr bwMode="auto">
                <a:xfrm rot="10800000">
                  <a:off x="4584369" y="1526332"/>
                  <a:ext cx="647398" cy="1225988"/>
                </a:xfrm>
                <a:custGeom>
                  <a:avLst/>
                  <a:gdLst>
                    <a:gd name="T0" fmla="*/ 6353 w 6353"/>
                    <a:gd name="T1" fmla="*/ 10760 h 10760"/>
                    <a:gd name="T2" fmla="*/ 6353 w 6353"/>
                    <a:gd name="T3" fmla="*/ 0 h 10760"/>
                    <a:gd name="T4" fmla="*/ 1301 w 6353"/>
                    <a:gd name="T5" fmla="*/ 1611 h 10760"/>
                    <a:gd name="T6" fmla="*/ 0 w 6353"/>
                    <a:gd name="T7" fmla="*/ 2026 h 10760"/>
                    <a:gd name="T8" fmla="*/ 6353 w 6353"/>
                    <a:gd name="T9" fmla="*/ 10760 h 10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53" h="10760">
                      <a:moveTo>
                        <a:pt x="6353" y="10760"/>
                      </a:moveTo>
                      <a:lnTo>
                        <a:pt x="6353" y="0"/>
                      </a:lnTo>
                      <a:lnTo>
                        <a:pt x="1301" y="1611"/>
                      </a:lnTo>
                      <a:lnTo>
                        <a:pt x="0" y="2026"/>
                      </a:lnTo>
                      <a:lnTo>
                        <a:pt x="6353" y="1076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98D1">
                        <a:shade val="30000"/>
                        <a:satMod val="115000"/>
                      </a:srgbClr>
                    </a:gs>
                    <a:gs pos="50000">
                      <a:srgbClr val="0098D1">
                        <a:shade val="67500"/>
                        <a:satMod val="115000"/>
                      </a:srgbClr>
                    </a:gs>
                    <a:gs pos="100000">
                      <a:srgbClr val="0098D1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 b="1" cap="small" dirty="0">
                    <a:solidFill>
                      <a:prstClr val="white"/>
                    </a:solidFill>
                    <a:effectLst>
                      <a:outerShdw blurRad="25400" dist="38100" dir="2700000" algn="tl">
                        <a:srgbClr val="000000">
                          <a:alpha val="7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44" name="Freeform 18"/>
                <p:cNvSpPr>
                  <a:spLocks/>
                </p:cNvSpPr>
                <p:nvPr/>
              </p:nvSpPr>
              <p:spPr bwMode="auto">
                <a:xfrm rot="10800000">
                  <a:off x="3849552" y="2571840"/>
                  <a:ext cx="734817" cy="342730"/>
                </a:xfrm>
                <a:custGeom>
                  <a:avLst/>
                  <a:gdLst>
                    <a:gd name="T0" fmla="*/ 0 w 7214"/>
                    <a:gd name="T1" fmla="*/ 1425 h 3009"/>
                    <a:gd name="T2" fmla="*/ 5036 w 7214"/>
                    <a:gd name="T3" fmla="*/ 3009 h 3009"/>
                    <a:gd name="T4" fmla="*/ 7211 w 7214"/>
                    <a:gd name="T5" fmla="*/ 2274 h 3009"/>
                    <a:gd name="T6" fmla="*/ 7214 w 7214"/>
                    <a:gd name="T7" fmla="*/ 2270 h 3009"/>
                    <a:gd name="T8" fmla="*/ 0 w 7214"/>
                    <a:gd name="T9" fmla="*/ 0 h 3009"/>
                    <a:gd name="T10" fmla="*/ 0 w 7214"/>
                    <a:gd name="T11" fmla="*/ 1425 h 30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214" h="3009">
                      <a:moveTo>
                        <a:pt x="0" y="1425"/>
                      </a:moveTo>
                      <a:lnTo>
                        <a:pt x="5036" y="3009"/>
                      </a:lnTo>
                      <a:lnTo>
                        <a:pt x="7211" y="2274"/>
                      </a:lnTo>
                      <a:lnTo>
                        <a:pt x="7214" y="2270"/>
                      </a:lnTo>
                      <a:lnTo>
                        <a:pt x="0" y="0"/>
                      </a:lnTo>
                      <a:lnTo>
                        <a:pt x="0" y="1425"/>
                      </a:lnTo>
                      <a:close/>
                    </a:path>
                  </a:pathLst>
                </a:custGeom>
                <a:solidFill>
                  <a:srgbClr val="53771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</p:grpSp>
          <p:sp>
            <p:nvSpPr>
              <p:cNvPr id="27" name="Freeform 26"/>
              <p:cNvSpPr/>
              <p:nvPr/>
            </p:nvSpPr>
            <p:spPr>
              <a:xfrm>
                <a:off x="5129668" y="1526331"/>
                <a:ext cx="4014332" cy="987321"/>
              </a:xfrm>
              <a:custGeom>
                <a:avLst/>
                <a:gdLst>
                  <a:gd name="connsiteX0" fmla="*/ 0 w 4014332"/>
                  <a:gd name="connsiteY0" fmla="*/ 0 h 987321"/>
                  <a:gd name="connsiteX1" fmla="*/ 4014332 w 4014332"/>
                  <a:gd name="connsiteY1" fmla="*/ 0 h 987321"/>
                  <a:gd name="connsiteX2" fmla="*/ 4014332 w 4014332"/>
                  <a:gd name="connsiteY2" fmla="*/ 987321 h 987321"/>
                  <a:gd name="connsiteX3" fmla="*/ 640794 w 4014332"/>
                  <a:gd name="connsiteY3" fmla="*/ 987321 h 987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4332" h="987321">
                    <a:moveTo>
                      <a:pt x="0" y="0"/>
                    </a:moveTo>
                    <a:lnTo>
                      <a:pt x="4014332" y="0"/>
                    </a:lnTo>
                    <a:lnTo>
                      <a:pt x="4014332" y="987321"/>
                    </a:lnTo>
                    <a:lnTo>
                      <a:pt x="640794" y="987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0" rtlCol="0" anchor="ctr"/>
              <a:lstStyle/>
              <a:p>
                <a:pPr algn="ctr"/>
                <a:r>
                  <a:rPr lang="nl-NL" sz="1600" cap="small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≤ 3 </a:t>
                </a:r>
                <a:r>
                  <a:rPr lang="nl-NL" sz="1600" cap="small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dobavljača</a:t>
                </a:r>
                <a:endParaRPr lang="en-GB" sz="1600" cap="small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5860878" y="2652963"/>
                <a:ext cx="3283122" cy="690431"/>
              </a:xfrm>
              <a:custGeom>
                <a:avLst/>
                <a:gdLst>
                  <a:gd name="connsiteX0" fmla="*/ 0 w 3283122"/>
                  <a:gd name="connsiteY0" fmla="*/ 0 h 690431"/>
                  <a:gd name="connsiteX1" fmla="*/ 3283122 w 3283122"/>
                  <a:gd name="connsiteY1" fmla="*/ 0 h 690431"/>
                  <a:gd name="connsiteX2" fmla="*/ 3283122 w 3283122"/>
                  <a:gd name="connsiteY2" fmla="*/ 690431 h 690431"/>
                  <a:gd name="connsiteX3" fmla="*/ 448106 w 3283122"/>
                  <a:gd name="connsiteY3" fmla="*/ 690431 h 690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3122" h="690431">
                    <a:moveTo>
                      <a:pt x="0" y="0"/>
                    </a:moveTo>
                    <a:lnTo>
                      <a:pt x="3283122" y="0"/>
                    </a:lnTo>
                    <a:lnTo>
                      <a:pt x="3283122" y="690431"/>
                    </a:lnTo>
                    <a:lnTo>
                      <a:pt x="448106" y="69043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0" rtlCol="0" anchor="ctr"/>
              <a:lstStyle/>
              <a:p>
                <a:pPr algn="ctr"/>
                <a:r>
                  <a:rPr lang="nl-NL" sz="1600" cap="small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&lt; 10 </a:t>
                </a:r>
                <a:r>
                  <a:rPr lang="nl-NL" sz="1600" cap="small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dobavljača</a:t>
                </a:r>
                <a:endParaRPr lang="en-GB" sz="1600" cap="small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6399400" y="3482705"/>
                <a:ext cx="2744600" cy="670866"/>
              </a:xfrm>
              <a:custGeom>
                <a:avLst/>
                <a:gdLst>
                  <a:gd name="connsiteX0" fmla="*/ 0 w 2744600"/>
                  <a:gd name="connsiteY0" fmla="*/ 0 h 670866"/>
                  <a:gd name="connsiteX1" fmla="*/ 2744600 w 2744600"/>
                  <a:gd name="connsiteY1" fmla="*/ 0 h 670866"/>
                  <a:gd name="connsiteX2" fmla="*/ 2744600 w 2744600"/>
                  <a:gd name="connsiteY2" fmla="*/ 670866 h 670866"/>
                  <a:gd name="connsiteX3" fmla="*/ 435408 w 2744600"/>
                  <a:gd name="connsiteY3" fmla="*/ 670866 h 6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4600" h="670866">
                    <a:moveTo>
                      <a:pt x="0" y="0"/>
                    </a:moveTo>
                    <a:lnTo>
                      <a:pt x="2744600" y="0"/>
                    </a:lnTo>
                    <a:lnTo>
                      <a:pt x="2744600" y="670866"/>
                    </a:lnTo>
                    <a:lnTo>
                      <a:pt x="435408" y="67086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0" rtlCol="0" anchor="ctr"/>
              <a:lstStyle/>
              <a:p>
                <a:pPr algn="ctr"/>
                <a:r>
                  <a:rPr lang="nl-NL" sz="1600" cap="small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&lt; 5 % </a:t>
                </a:r>
                <a:r>
                  <a:rPr lang="nl-NL" sz="1600" cap="small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dobavljača</a:t>
                </a:r>
                <a:endParaRPr lang="en-GB" sz="1600" cap="small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6964796" y="4353853"/>
                <a:ext cx="2179204" cy="647494"/>
              </a:xfrm>
              <a:custGeom>
                <a:avLst/>
                <a:gdLst>
                  <a:gd name="connsiteX0" fmla="*/ 0 w 2179204"/>
                  <a:gd name="connsiteY0" fmla="*/ 0 h 647494"/>
                  <a:gd name="connsiteX1" fmla="*/ 2179204 w 2179204"/>
                  <a:gd name="connsiteY1" fmla="*/ 0 h 647494"/>
                  <a:gd name="connsiteX2" fmla="*/ 2179204 w 2179204"/>
                  <a:gd name="connsiteY2" fmla="*/ 647494 h 647494"/>
                  <a:gd name="connsiteX3" fmla="*/ 420238 w 2179204"/>
                  <a:gd name="connsiteY3" fmla="*/ 647494 h 64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9204" h="647494">
                    <a:moveTo>
                      <a:pt x="0" y="0"/>
                    </a:moveTo>
                    <a:lnTo>
                      <a:pt x="2179204" y="0"/>
                    </a:lnTo>
                    <a:lnTo>
                      <a:pt x="2179204" y="647494"/>
                    </a:lnTo>
                    <a:lnTo>
                      <a:pt x="420238" y="64749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0" rtlCol="0" anchor="ctr"/>
              <a:lstStyle/>
              <a:p>
                <a:pPr algn="ctr"/>
                <a:r>
                  <a:rPr lang="en-GB" sz="1600" cap="small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Ostatak</a:t>
                </a:r>
                <a:endParaRPr lang="en-GB" sz="1600" cap="small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  <a:p>
                <a:pPr algn="ctr"/>
                <a:r>
                  <a:rPr lang="en-GB" sz="1600" cap="small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Ono </a:t>
                </a:r>
                <a:r>
                  <a:rPr lang="en-GB" sz="1600" cap="small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što</a:t>
                </a:r>
                <a:r>
                  <a:rPr lang="en-GB" sz="1600" cap="small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je </a:t>
                </a:r>
                <a:r>
                  <a:rPr lang="en-GB" sz="1600" cap="small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preostalo</a:t>
                </a:r>
                <a:endParaRPr lang="en-GB" sz="1600" cap="small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09083" y="1856390"/>
              <a:ext cx="4014334" cy="3475016"/>
              <a:chOff x="0" y="1526331"/>
              <a:chExt cx="4014334" cy="3475016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1" y="1526331"/>
                <a:ext cx="4014333" cy="987321"/>
              </a:xfrm>
              <a:custGeom>
                <a:avLst/>
                <a:gdLst>
                  <a:gd name="connsiteX0" fmla="*/ 0 w 4014333"/>
                  <a:gd name="connsiteY0" fmla="*/ 0 h 987321"/>
                  <a:gd name="connsiteX1" fmla="*/ 4014333 w 4014333"/>
                  <a:gd name="connsiteY1" fmla="*/ 0 h 987321"/>
                  <a:gd name="connsiteX2" fmla="*/ 3373538 w 4014333"/>
                  <a:gd name="connsiteY2" fmla="*/ 987321 h 987321"/>
                  <a:gd name="connsiteX3" fmla="*/ 0 w 4014333"/>
                  <a:gd name="connsiteY3" fmla="*/ 987321 h 987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4333" h="987321">
                    <a:moveTo>
                      <a:pt x="0" y="0"/>
                    </a:moveTo>
                    <a:lnTo>
                      <a:pt x="4014333" y="0"/>
                    </a:lnTo>
                    <a:lnTo>
                      <a:pt x="3373538" y="987321"/>
                    </a:lnTo>
                    <a:lnTo>
                      <a:pt x="0" y="987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4572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1600" cap="small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Strateški</a:t>
                </a:r>
                <a:endParaRPr lang="nl-NL" sz="1600" cap="small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0" y="2652963"/>
                <a:ext cx="3283122" cy="690431"/>
              </a:xfrm>
              <a:custGeom>
                <a:avLst/>
                <a:gdLst>
                  <a:gd name="connsiteX0" fmla="*/ 0 w 3283122"/>
                  <a:gd name="connsiteY0" fmla="*/ 0 h 690431"/>
                  <a:gd name="connsiteX1" fmla="*/ 3283122 w 3283122"/>
                  <a:gd name="connsiteY1" fmla="*/ 0 h 690431"/>
                  <a:gd name="connsiteX2" fmla="*/ 2835016 w 3283122"/>
                  <a:gd name="connsiteY2" fmla="*/ 690431 h 690431"/>
                  <a:gd name="connsiteX3" fmla="*/ 0 w 3283122"/>
                  <a:gd name="connsiteY3" fmla="*/ 690431 h 690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3122" h="690431">
                    <a:moveTo>
                      <a:pt x="0" y="0"/>
                    </a:moveTo>
                    <a:lnTo>
                      <a:pt x="3283122" y="0"/>
                    </a:lnTo>
                    <a:lnTo>
                      <a:pt x="2835016" y="690431"/>
                    </a:lnTo>
                    <a:lnTo>
                      <a:pt x="0" y="69043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4572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cap="small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Na </a:t>
                </a:r>
                <a:r>
                  <a:rPr lang="en-GB" sz="1600" cap="small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osnovnom</a:t>
                </a:r>
                <a:r>
                  <a:rPr lang="en-GB" sz="1600" cap="small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GB" sz="1600" cap="small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nivou</a:t>
                </a:r>
                <a:endParaRPr lang="en-GB" sz="1600" cap="small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0" y="3482705"/>
                <a:ext cx="2744600" cy="670866"/>
              </a:xfrm>
              <a:custGeom>
                <a:avLst/>
                <a:gdLst>
                  <a:gd name="connsiteX0" fmla="*/ 0 w 2744600"/>
                  <a:gd name="connsiteY0" fmla="*/ 0 h 670866"/>
                  <a:gd name="connsiteX1" fmla="*/ 2744600 w 2744600"/>
                  <a:gd name="connsiteY1" fmla="*/ 0 h 670866"/>
                  <a:gd name="connsiteX2" fmla="*/ 2309193 w 2744600"/>
                  <a:gd name="connsiteY2" fmla="*/ 670866 h 670866"/>
                  <a:gd name="connsiteX3" fmla="*/ 0 w 2744600"/>
                  <a:gd name="connsiteY3" fmla="*/ 670866 h 6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4600" h="670866">
                    <a:moveTo>
                      <a:pt x="0" y="0"/>
                    </a:moveTo>
                    <a:lnTo>
                      <a:pt x="2744600" y="0"/>
                    </a:lnTo>
                    <a:lnTo>
                      <a:pt x="2309193" y="670866"/>
                    </a:lnTo>
                    <a:lnTo>
                      <a:pt x="0" y="67086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4572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cap="small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Mora se </a:t>
                </a:r>
                <a:r>
                  <a:rPr lang="en-GB" sz="1600" cap="small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upravljati</a:t>
                </a:r>
                <a:r>
                  <a:rPr lang="en-GB" sz="1600" cap="small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(</a:t>
                </a:r>
                <a:r>
                  <a:rPr lang="en-GB" sz="1600" cap="small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ali</a:t>
                </a:r>
                <a:r>
                  <a:rPr lang="en-GB" sz="1600" cap="small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GB" sz="1600" cap="small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samo</a:t>
                </a:r>
                <a:r>
                  <a:rPr lang="en-GB" sz="1600" cap="small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GB" sz="1600" cap="small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toliko</a:t>
                </a:r>
                <a:r>
                  <a:rPr lang="en-GB" sz="1600" cap="small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)</a:t>
                </a:r>
                <a:endParaRPr lang="en-GB" sz="1600" cap="small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1" y="4353853"/>
                <a:ext cx="2447443" cy="647494"/>
              </a:xfrm>
              <a:custGeom>
                <a:avLst/>
                <a:gdLst>
                  <a:gd name="connsiteX0" fmla="*/ 0 w 2179205"/>
                  <a:gd name="connsiteY0" fmla="*/ 0 h 647494"/>
                  <a:gd name="connsiteX1" fmla="*/ 2179205 w 2179205"/>
                  <a:gd name="connsiteY1" fmla="*/ 0 h 647494"/>
                  <a:gd name="connsiteX2" fmla="*/ 1758966 w 2179205"/>
                  <a:gd name="connsiteY2" fmla="*/ 647494 h 647494"/>
                  <a:gd name="connsiteX3" fmla="*/ 0 w 2179205"/>
                  <a:gd name="connsiteY3" fmla="*/ 647494 h 64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9205" h="647494">
                    <a:moveTo>
                      <a:pt x="0" y="0"/>
                    </a:moveTo>
                    <a:lnTo>
                      <a:pt x="2179205" y="0"/>
                    </a:lnTo>
                    <a:lnTo>
                      <a:pt x="1758966" y="647494"/>
                    </a:lnTo>
                    <a:lnTo>
                      <a:pt x="0" y="64749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4572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1600" cap="small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Transnacionalno</a:t>
                </a:r>
                <a:endParaRPr lang="nl-NL" sz="1600" cap="small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04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43200"/>
            <a:ext cx="10363200" cy="1183786"/>
          </a:xfrm>
        </p:spPr>
        <p:txBody>
          <a:bodyPr/>
          <a:lstStyle/>
          <a:p>
            <a:r>
              <a:rPr lang="en-GB" dirty="0" smtClean="0"/>
              <a:t>AKTIVNOSTI I ZADACI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err="1"/>
              <a:t>U</a:t>
            </a:r>
            <a:r>
              <a:rPr lang="nl-NL" b="1" dirty="0" err="1" smtClean="0"/>
              <a:t>pravljanje</a:t>
            </a:r>
            <a:r>
              <a:rPr lang="nl-NL" b="1" dirty="0" smtClean="0"/>
              <a:t> </a:t>
            </a:r>
            <a:r>
              <a:rPr lang="nl-NL" b="1" dirty="0" err="1" smtClean="0"/>
              <a:t>ugovorima</a:t>
            </a:r>
            <a:endParaRPr lang="nl-NL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79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5529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GB" sz="2800" dirty="0" err="1" smtClean="0"/>
              <a:t>Osnovne</a:t>
            </a:r>
            <a:r>
              <a:rPr lang="en-GB" sz="2800" dirty="0" smtClean="0"/>
              <a:t> </a:t>
            </a:r>
            <a:r>
              <a:rPr lang="en-GB" sz="2800" dirty="0" err="1" smtClean="0"/>
              <a:t>aktivnosti</a:t>
            </a:r>
            <a:endParaRPr lang="en-GB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5221930"/>
              </p:ext>
            </p:extLst>
          </p:nvPr>
        </p:nvGraphicFramePr>
        <p:xfrm>
          <a:off x="607244" y="1246207"/>
          <a:ext cx="3186021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05">
                  <a:extLst>
                    <a:ext uri="{9D8B030D-6E8A-4147-A177-3AD203B41FA5}">
                      <a16:colId xmlns:a16="http://schemas.microsoft.com/office/drawing/2014/main" xmlns="" val="205964717"/>
                    </a:ext>
                  </a:extLst>
                </a:gridCol>
                <a:gridCol w="2827516">
                  <a:extLst>
                    <a:ext uri="{9D8B030D-6E8A-4147-A177-3AD203B41FA5}">
                      <a16:colId xmlns:a16="http://schemas.microsoft.com/office/drawing/2014/main" xmlns="" val="351317784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sz="1800" b="0" noProof="0" smtClean="0"/>
                        <a:t>1. Praćenje</a:t>
                      </a:r>
                      <a:r>
                        <a:rPr lang="hr-HR" sz="1800" b="0" baseline="0" noProof="0" smtClean="0"/>
                        <a:t> izvršenja</a:t>
                      </a:r>
                      <a:r>
                        <a:rPr lang="hr-HR" sz="1800" b="0" noProof="0" smtClean="0"/>
                        <a:t> ugovora</a:t>
                      </a:r>
                      <a:endParaRPr lang="hr-HR" sz="1800" b="0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457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1</a:t>
                      </a:r>
                      <a:endParaRPr lang="hr-H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Arhiviranje</a:t>
                      </a:r>
                      <a:r>
                        <a:rPr lang="hr-HR" sz="1600" baseline="0" noProof="0" smtClean="0"/>
                        <a:t> ugovora  (na papiru i digitalnih)</a:t>
                      </a:r>
                      <a:endParaRPr lang="hr-HR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485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2</a:t>
                      </a:r>
                      <a:endParaRPr lang="hr-H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Signaliziranje i uzbunjivanje</a:t>
                      </a:r>
                      <a:endParaRPr lang="hr-HR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099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3</a:t>
                      </a:r>
                      <a:endParaRPr lang="hr-H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Izveštavanje</a:t>
                      </a:r>
                      <a:endParaRPr lang="hr-HR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1126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4</a:t>
                      </a:r>
                      <a:endParaRPr lang="hr-H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Ažuriranje</a:t>
                      </a:r>
                      <a:r>
                        <a:rPr lang="hr-HR" sz="1600" baseline="0" noProof="0" smtClean="0"/>
                        <a:t> relevantnih podataka iz ugovora</a:t>
                      </a:r>
                      <a:endParaRPr lang="hr-HR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119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5</a:t>
                      </a:r>
                      <a:endParaRPr lang="hr-H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noProof="0" dirty="0" smtClean="0"/>
                        <a:t>Deblokiranje</a:t>
                      </a:r>
                      <a:r>
                        <a:rPr lang="hr-HR" sz="1600" baseline="0" noProof="0" dirty="0" smtClean="0"/>
                        <a:t> informacija iz ugovora za tu organizaciju</a:t>
                      </a:r>
                      <a:endParaRPr lang="hr-HR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338348"/>
                  </a:ext>
                </a:extLst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7063371"/>
              </p:ext>
            </p:extLst>
          </p:nvPr>
        </p:nvGraphicFramePr>
        <p:xfrm>
          <a:off x="8005215" y="1232430"/>
          <a:ext cx="3405996" cy="301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29">
                  <a:extLst>
                    <a:ext uri="{9D8B030D-6E8A-4147-A177-3AD203B41FA5}">
                      <a16:colId xmlns:a16="http://schemas.microsoft.com/office/drawing/2014/main" xmlns="" val="205964717"/>
                    </a:ext>
                  </a:extLst>
                </a:gridCol>
                <a:gridCol w="3045467">
                  <a:extLst>
                    <a:ext uri="{9D8B030D-6E8A-4147-A177-3AD203B41FA5}">
                      <a16:colId xmlns:a16="http://schemas.microsoft.com/office/drawing/2014/main" xmlns="" val="351317784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sz="1800" b="0" noProof="0" smtClean="0"/>
                        <a:t>3.</a:t>
                      </a:r>
                      <a:r>
                        <a:rPr lang="hr-HR" sz="1800" b="0" baseline="0" noProof="0" smtClean="0"/>
                        <a:t> Kontrola izvršenja</a:t>
                      </a:r>
                      <a:endParaRPr lang="hr-HR" sz="1800" b="0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457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1</a:t>
                      </a:r>
                      <a:endParaRPr lang="hr-H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noProof="0" dirty="0" smtClean="0"/>
                        <a:t>Ugovori o poštovanju / primeni</a:t>
                      </a:r>
                      <a:endParaRPr lang="hr-HR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485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2</a:t>
                      </a:r>
                      <a:endParaRPr lang="hr-H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Utvrđivanje i merenje indikatora izvršenja i KPI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129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3</a:t>
                      </a:r>
                      <a:endParaRPr lang="hr-H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Merenje, prilagođavanje i poboljšavanje izvršenja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099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4</a:t>
                      </a:r>
                      <a:endParaRPr lang="hr-H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Kontrola sukoba</a:t>
                      </a:r>
                      <a:endParaRPr lang="hr-HR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1126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5</a:t>
                      </a:r>
                      <a:endParaRPr lang="hr-H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Kontrola rizika</a:t>
                      </a:r>
                      <a:endParaRPr lang="hr-HR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119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6</a:t>
                      </a:r>
                      <a:endParaRPr lang="hr-H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noProof="0" dirty="0" smtClean="0"/>
                        <a:t>Podsticanje inovacija</a:t>
                      </a:r>
                      <a:endParaRPr lang="hr-HR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338348"/>
                  </a:ext>
                </a:extLst>
              </a:tr>
            </a:tbl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0202200"/>
              </p:ext>
            </p:extLst>
          </p:nvPr>
        </p:nvGraphicFramePr>
        <p:xfrm>
          <a:off x="4203795" y="1250210"/>
          <a:ext cx="333348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67">
                  <a:extLst>
                    <a:ext uri="{9D8B030D-6E8A-4147-A177-3AD203B41FA5}">
                      <a16:colId xmlns:a16="http://schemas.microsoft.com/office/drawing/2014/main" xmlns="" val="205964717"/>
                    </a:ext>
                  </a:extLst>
                </a:gridCol>
                <a:gridCol w="2987313">
                  <a:extLst>
                    <a:ext uri="{9D8B030D-6E8A-4147-A177-3AD203B41FA5}">
                      <a16:colId xmlns:a16="http://schemas.microsoft.com/office/drawing/2014/main" xmlns="" val="351317784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sz="1800" b="0" noProof="0" dirty="0" smtClean="0"/>
                        <a:t>2. Kontrola odnosa</a:t>
                      </a:r>
                      <a:endParaRPr lang="hr-HR" sz="1800" b="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457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1</a:t>
                      </a:r>
                      <a:endParaRPr lang="hr-H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noProof="0" dirty="0" smtClean="0"/>
                        <a:t>Utvrđivanje načina kontrole i upravljanja</a:t>
                      </a:r>
                      <a:endParaRPr lang="hr-HR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485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2</a:t>
                      </a:r>
                      <a:endParaRPr lang="hr-H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noProof="0" dirty="0" smtClean="0"/>
                        <a:t>Upravljanje</a:t>
                      </a:r>
                      <a:r>
                        <a:rPr lang="hr-HR" sz="1600" baseline="0" noProof="0" dirty="0" smtClean="0"/>
                        <a:t> zainteresovanim stranama</a:t>
                      </a:r>
                      <a:r>
                        <a:rPr lang="hr-HR" sz="1600" noProof="0" dirty="0" smtClean="0"/>
                        <a:t> (in/ex)</a:t>
                      </a:r>
                      <a:endParaRPr lang="hr-HR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099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3</a:t>
                      </a:r>
                      <a:endParaRPr lang="hr-H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noProof="0" smtClean="0"/>
                        <a:t>Omogućavanje sastanaka između</a:t>
                      </a:r>
                      <a:r>
                        <a:rPr lang="hr-HR" sz="1600" baseline="0" noProof="0" smtClean="0"/>
                        <a:t> </a:t>
                      </a:r>
                      <a:r>
                        <a:rPr lang="hr-HR" sz="1600" noProof="0" smtClean="0"/>
                        <a:t>rukovodstava opštine</a:t>
                      </a:r>
                      <a:r>
                        <a:rPr lang="hr-HR" sz="1600" baseline="0" noProof="0" smtClean="0"/>
                        <a:t> i dobavljača</a:t>
                      </a:r>
                      <a:endParaRPr lang="hr-HR" sz="1600" baseline="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1126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4</a:t>
                      </a:r>
                      <a:endParaRPr lang="hr-H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aseline="0" noProof="0" smtClean="0"/>
                        <a:t>Omogućavanje / predsedavanje pregovorima</a:t>
                      </a:r>
                      <a:endParaRPr lang="hr-HR" sz="1600" baseline="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6539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5</a:t>
                      </a:r>
                      <a:endParaRPr lang="hr-H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noProof="0" dirty="0" smtClean="0"/>
                        <a:t>Tržište</a:t>
                      </a:r>
                      <a:r>
                        <a:rPr lang="hr-HR" sz="1600" baseline="0" noProof="0" dirty="0" smtClean="0"/>
                        <a:t> ima funkciju antene</a:t>
                      </a:r>
                      <a:endParaRPr lang="hr-HR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338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noProof="0" smtClean="0"/>
                        <a:t>6</a:t>
                      </a:r>
                      <a:endParaRPr lang="hr-H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noProof="0" dirty="0" smtClean="0"/>
                        <a:t>Postepeno uvođenje/povlačenje dobavljača</a:t>
                      </a:r>
                      <a:endParaRPr lang="hr-HR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49888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6325" y="4376743"/>
            <a:ext cx="485881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Trenutno: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/>
              <a:t>Kontrolisanje tenderskih zahteva (= traženje)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/>
              <a:t>Traženje dokumenata koji nedostaju (= traženje)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/>
              <a:t>Kontakti sa građanima (= de 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/>
              <a:t>Rešavanje pojedinačnih problema sa fakturama (= praćenje izvršenja)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/>
              <a:t>Rešavanje individualnih problema sa uslugama (= specijalista)</a:t>
            </a:r>
          </a:p>
          <a:p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7546049" y="4887742"/>
            <a:ext cx="42959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Uvek: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/>
              <a:t>Potpuno poznavanje ugovora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/>
              <a:t>Veza između svih aktivnosti upravljanja ugovorima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/>
              <a:t>Traženje obaveštenja o tržištu i dobavljaču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2230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87425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GB" sz="3200" dirty="0" err="1" smtClean="0"/>
              <a:t>Zadaci</a:t>
            </a:r>
            <a:endParaRPr lang="en-GB" sz="3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785" y="2186609"/>
            <a:ext cx="10025291" cy="3330624"/>
          </a:xfrm>
        </p:spPr>
        <p:txBody>
          <a:bodyPr/>
          <a:lstStyle/>
          <a:p>
            <a:r>
              <a:rPr lang="hr-HR" sz="2400" dirty="0" smtClean="0"/>
              <a:t>Zadatke lica koje upravlja ugovorom treba utvrditi na osnovu ciljeva i izbora dobavljača za dodeljene ugovore:</a:t>
            </a:r>
          </a:p>
          <a:p>
            <a:pPr marL="0" indent="0">
              <a:buNone/>
            </a:pPr>
            <a:endParaRPr lang="hr-HR" sz="2000" dirty="0" smtClean="0"/>
          </a:p>
          <a:p>
            <a:pPr lvl="1"/>
            <a:r>
              <a:rPr lang="hr-HR" sz="2000" dirty="0" smtClean="0"/>
              <a:t>Neki zadaci, kao što je praćenje izvršenja ugovora, biće isti za svako lice koje upravlja ugovorom</a:t>
            </a:r>
          </a:p>
          <a:p>
            <a:pPr lvl="1"/>
            <a:r>
              <a:rPr lang="hr-HR" sz="2000" dirty="0" smtClean="0"/>
              <a:t>U zavisnosti od klasifikacije dobavljača, i upravljanje izvršenjem će biti tumačeno drugačije.</a:t>
            </a:r>
            <a:endParaRPr lang="hr-HR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857" y="353785"/>
            <a:ext cx="2540000" cy="124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102784" y="115888"/>
            <a:ext cx="7298267" cy="1143000"/>
          </a:xfrm>
        </p:spPr>
        <p:txBody>
          <a:bodyPr/>
          <a:lstStyle/>
          <a:p>
            <a:pPr algn="just"/>
            <a:r>
              <a:rPr lang="en-US" sz="2800" b="1" dirty="0" err="1" smtClean="0">
                <a:solidFill>
                  <a:schemeClr val="tx2"/>
                </a:solidFill>
                <a:latin typeface="Verdana" charset="0"/>
                <a:cs typeface="Arial" charset="0"/>
              </a:rPr>
              <a:t>Literatura</a:t>
            </a:r>
            <a:endParaRPr lang="nl-NL" sz="2800" b="1" dirty="0">
              <a:solidFill>
                <a:schemeClr val="tx2"/>
              </a:solidFill>
              <a:latin typeface="Verdana" charset="0"/>
              <a:cs typeface="Arial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702733" y="1172866"/>
            <a:ext cx="10574867" cy="4706257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None/>
            </a:pPr>
            <a:endParaRPr lang="en-US" sz="3200" b="1" dirty="0" smtClean="0">
              <a:solidFill>
                <a:srgbClr val="003399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en-US" sz="43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Boes</a:t>
            </a: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, H., </a:t>
            </a:r>
            <a:r>
              <a:rPr lang="en-US" sz="43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Doree</a:t>
            </a: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, A., (2008), ‘Public Procurement of Local authorities in The Netherlands: A case of breaking tradition for a more strategic</a:t>
            </a:r>
          </a:p>
          <a:p>
            <a:pPr>
              <a:buFontTx/>
              <a:buNone/>
            </a:pP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approach?!’, 24th Annual ARCOM Conference: Cardiff, UK, pp. 477 – 486.</a:t>
            </a:r>
          </a:p>
          <a:p>
            <a:pPr>
              <a:buFontTx/>
              <a:buNone/>
            </a:pPr>
            <a:endParaRPr lang="en-US" sz="43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Caldwell, N. and M. Howard (2014). "Contracting for complex performance in markets of few buyers and sellers The case of military procurement.“</a:t>
            </a:r>
          </a:p>
          <a:p>
            <a:pPr>
              <a:buNone/>
            </a:pP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International Journal of Operations &amp; Production Management 34(2): 270-294.</a:t>
            </a:r>
          </a:p>
          <a:p>
            <a:pPr>
              <a:buFontTx/>
              <a:buNone/>
            </a:pPr>
            <a:endParaRPr lang="en-US" sz="43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en-US" sz="43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Gelderman</a:t>
            </a: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, Van </a:t>
            </a:r>
            <a:r>
              <a:rPr lang="en-US" sz="43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Weele</a:t>
            </a: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, (2005), </a:t>
            </a:r>
            <a:r>
              <a:rPr lang="en-US" altLang="ja-JP" sz="4300" dirty="0" smtClean="0">
                <a:cs typeface="Verdana" panose="020B0604030504040204" pitchFamily="34" charset="0"/>
              </a:rPr>
              <a:t>‘</a:t>
            </a:r>
            <a:r>
              <a:rPr lang="en-US" altLang="ja-JP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Purchasing Portfolio Models: A Critique and </a:t>
            </a: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Update</a:t>
            </a:r>
            <a:r>
              <a:rPr lang="en-US" altLang="ja-JP" sz="4300" dirty="0" smtClean="0">
                <a:cs typeface="Verdana" panose="020B0604030504040204" pitchFamily="34" charset="0"/>
              </a:rPr>
              <a:t>’</a:t>
            </a:r>
            <a:r>
              <a:rPr lang="en-US" altLang="ja-JP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, The Journal of Supply Chain Management, Vol. 41, Ne. 3, pp. </a:t>
            </a:r>
          </a:p>
          <a:p>
            <a:pPr>
              <a:buFontTx/>
              <a:buNone/>
            </a:pPr>
            <a:r>
              <a:rPr lang="en-US" altLang="ja-JP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19 – </a:t>
            </a: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28.</a:t>
            </a:r>
          </a:p>
          <a:p>
            <a:pPr>
              <a:buFontTx/>
              <a:buNone/>
            </a:pPr>
            <a:endParaRPr lang="en-US" sz="43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en-US" sz="43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Gelderman</a:t>
            </a: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, C.J., </a:t>
            </a:r>
            <a:r>
              <a:rPr lang="en-US" sz="43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Ghijsen</a:t>
            </a: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3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P.W.Th</a:t>
            </a: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43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Brugman</a:t>
            </a: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 M.J, (2006), </a:t>
            </a:r>
            <a:r>
              <a:rPr lang="en-US" altLang="ja-JP" sz="4300" dirty="0" smtClean="0">
                <a:cs typeface="Verdana" panose="020B0604030504040204" pitchFamily="34" charset="0"/>
              </a:rPr>
              <a:t>‘</a:t>
            </a:r>
            <a:r>
              <a:rPr lang="en-US" altLang="ja-JP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Public procurement </a:t>
            </a: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and EU tendering directive-explaining non-</a:t>
            </a:r>
            <a:r>
              <a:rPr lang="en-US" sz="43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complience</a:t>
            </a:r>
            <a:r>
              <a:rPr lang="en-US" altLang="ja-JP" sz="4300" dirty="0" smtClean="0">
                <a:cs typeface="Verdana" panose="020B0604030504040204" pitchFamily="34" charset="0"/>
              </a:rPr>
              <a:t>’</a:t>
            </a:r>
            <a:r>
              <a:rPr lang="en-US" altLang="ja-JP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, International</a:t>
            </a:r>
          </a:p>
          <a:p>
            <a:pPr>
              <a:buFontTx/>
              <a:buNone/>
            </a:pPr>
            <a:r>
              <a:rPr lang="en-US" altLang="ja-JP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Journal </a:t>
            </a: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of Public Sector Management, Volume: 19   Issue: 7, [online], available:</a:t>
            </a:r>
          </a:p>
          <a:p>
            <a:pPr>
              <a:buFontTx/>
              <a:buNone/>
            </a:pP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http://www.ou.nl/Docs/Faculteiten/MW/MW%20Working%20Papers/GR%2006</a:t>
            </a: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04%20Gelderman%20Ghijsen%20and%20Brugman%202006_.pdf</a:t>
            </a:r>
          </a:p>
          <a:p>
            <a:pPr>
              <a:buFontTx/>
              <a:buNone/>
            </a:pPr>
            <a:endParaRPr lang="en-US" sz="43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Hill, T. (2005). "Operations management”.</a:t>
            </a:r>
          </a:p>
          <a:p>
            <a:pPr>
              <a:buNone/>
            </a:pPr>
            <a:endParaRPr lang="en-US" sz="43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Lam, T. and K. Gale (2014). "Highway maintenance: impact of framework agreements on contractor performance." Engineering, Construction and </a:t>
            </a:r>
          </a:p>
          <a:p>
            <a:pPr>
              <a:buNone/>
            </a:pP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Architectural Management 21(3): 336-347.</a:t>
            </a:r>
          </a:p>
          <a:p>
            <a:pPr>
              <a:buNone/>
            </a:pPr>
            <a:endParaRPr lang="en-US" sz="43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en-US" sz="43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Lysons</a:t>
            </a: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, K. Purchasing and Supply Chain Management’. Prentice  </a:t>
            </a:r>
            <a:r>
              <a:rPr lang="en-US" sz="43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Hall,fifth</a:t>
            </a: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3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ed</a:t>
            </a: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, 2006</a:t>
            </a:r>
          </a:p>
          <a:p>
            <a:pPr>
              <a:buFontTx/>
              <a:buNone/>
            </a:pPr>
            <a:endParaRPr lang="en-US" sz="43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en-US" sz="43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Shafahi</a:t>
            </a: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, A. and A. </a:t>
            </a:r>
            <a:r>
              <a:rPr lang="en-US" sz="43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Haghani</a:t>
            </a: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 (2014). "Modeling contractors' project selection and markup decisions influenced by eminence." International Journal </a:t>
            </a:r>
          </a:p>
          <a:p>
            <a:pPr>
              <a:buFontTx/>
              <a:buNone/>
            </a:pPr>
            <a:r>
              <a:rPr lang="en-US" sz="4300" dirty="0" smtClean="0">
                <a:ea typeface="Verdana" panose="020B0604030504040204" pitchFamily="34" charset="0"/>
                <a:cs typeface="Verdana" panose="020B0604030504040204" pitchFamily="34" charset="0"/>
              </a:rPr>
              <a:t>of Project Management 32(8): 1481-1493.</a:t>
            </a:r>
          </a:p>
          <a:p>
            <a:pPr>
              <a:buFontTx/>
              <a:buNone/>
            </a:pPr>
            <a:endParaRPr lang="en-US" sz="43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endParaRPr lang="en-US" sz="43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endParaRPr lang="en-US" sz="4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4037" name="Picture 2" descr="http://www.bioinfo.mpg.de/euclis/General/images/clockReferenc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269" y="0"/>
            <a:ext cx="162136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2" descr="Z"/>
          <p:cNvSpPr>
            <a:spLocks noChangeAspect="1" noChangeArrowheads="1"/>
          </p:cNvSpPr>
          <p:nvPr/>
        </p:nvSpPr>
        <p:spPr bwMode="auto">
          <a:xfrm>
            <a:off x="0" y="-22225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3250" name="AutoShape 3" descr="Z"/>
          <p:cNvSpPr>
            <a:spLocks noChangeAspect="1" noChangeArrowheads="1"/>
          </p:cNvSpPr>
          <p:nvPr/>
        </p:nvSpPr>
        <p:spPr bwMode="auto">
          <a:xfrm>
            <a:off x="0" y="-22225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53251" name="Picture 4" descr="Vraag_faq1-280x2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218" y="981076"/>
            <a:ext cx="5187949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2785" y="450574"/>
            <a:ext cx="7298267" cy="940904"/>
          </a:xfrm>
        </p:spPr>
        <p:txBody>
          <a:bodyPr/>
          <a:lstStyle/>
          <a:p>
            <a:pPr eaLnBrk="1" hangingPunct="1"/>
            <a:r>
              <a:rPr lang="nl-NL" sz="1400" b="1" smtClean="0">
                <a:solidFill>
                  <a:srgbClr val="C3ECFF"/>
                </a:solidFill>
                <a:latin typeface="Verdana" pitchFamily="34" charset="0"/>
              </a:rPr>
              <a:t/>
            </a:r>
            <a:br>
              <a:rPr lang="nl-NL" sz="1400" b="1" smtClean="0">
                <a:solidFill>
                  <a:srgbClr val="C3ECFF"/>
                </a:solidFill>
                <a:latin typeface="Verdana" pitchFamily="34" charset="0"/>
              </a:rPr>
            </a:br>
            <a:r>
              <a:rPr lang="en-GB" b="1" smtClean="0">
                <a:solidFill>
                  <a:schemeClr val="tx2"/>
                </a:solidFill>
              </a:rPr>
              <a:t>Lično </a:t>
            </a:r>
            <a:r>
              <a:rPr lang="en-GB" b="1" dirty="0" err="1" smtClean="0">
                <a:solidFill>
                  <a:schemeClr val="tx2"/>
                </a:solidFill>
              </a:rPr>
              <a:t>upoznavanje</a:t>
            </a:r>
            <a:r>
              <a:rPr lang="en-GB" b="1" dirty="0" smtClean="0">
                <a:solidFill>
                  <a:schemeClr val="tx2"/>
                </a:solidFill>
              </a:rPr>
              <a:t/>
            </a:r>
            <a:br>
              <a:rPr lang="en-GB" b="1" dirty="0" smtClean="0">
                <a:solidFill>
                  <a:schemeClr val="tx2"/>
                </a:solidFill>
              </a:rPr>
            </a:br>
            <a:r>
              <a:rPr lang="en-GB" b="1" dirty="0" smtClean="0">
                <a:solidFill>
                  <a:schemeClr val="tx2"/>
                </a:solidFill>
              </a:rPr>
              <a:t>Marcel Stuijts MSc CPD</a:t>
            </a:r>
            <a:br>
              <a:rPr lang="en-GB" b="1" dirty="0" smtClean="0">
                <a:solidFill>
                  <a:schemeClr val="tx2"/>
                </a:solidFill>
              </a:rPr>
            </a:br>
            <a:endParaRPr lang="en-GB" b="1" dirty="0" smtClean="0">
              <a:solidFill>
                <a:schemeClr val="tx2"/>
              </a:solidFill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1723" y="1732647"/>
            <a:ext cx="9927998" cy="385977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hr-HR" sz="1200" b="1" dirty="0" smtClean="0">
              <a:solidFill>
                <a:srgbClr val="003399"/>
              </a:solidFill>
            </a:endParaRPr>
          </a:p>
          <a:p>
            <a:pPr eaLnBrk="1" hangingPunct="1"/>
            <a:r>
              <a:rPr lang="hr-HR" sz="1200" b="1" dirty="0" smtClean="0"/>
              <a:t>Marcel Stuijts, </a:t>
            </a:r>
            <a:r>
              <a:rPr lang="hr-HR" sz="1200" dirty="0" smtClean="0"/>
              <a:t>trenutno izvršni direktor firme Bizob</a:t>
            </a:r>
          </a:p>
          <a:p>
            <a:pPr lvl="1" eaLnBrk="1" hangingPunct="1"/>
            <a:r>
              <a:rPr lang="hr-HR" sz="1200" dirty="0" smtClean="0">
                <a:cs typeface="Verdana"/>
              </a:rPr>
              <a:t>Direktor nabavki godine: holandska nagrada za istraživanje izvora snabdevanja za 2014.</a:t>
            </a:r>
          </a:p>
          <a:p>
            <a:pPr lvl="1" eaLnBrk="1" hangingPunct="1"/>
            <a:r>
              <a:rPr lang="hr-HR" sz="1200" dirty="0" smtClean="0">
                <a:cs typeface="Verdana"/>
              </a:rPr>
              <a:t>Doktorske studije na Univerzitetu u Južnom Velsu: Saradnja u oblasti javnih nabavki</a:t>
            </a:r>
          </a:p>
          <a:p>
            <a:pPr lvl="1"/>
            <a:r>
              <a:rPr lang="hr-HR" sz="1200" dirty="0" smtClean="0">
                <a:cs typeface="Verdana"/>
              </a:rPr>
              <a:t>Član Odbora NEVI Public (Holandsko udruženje za javne nabavke),  </a:t>
            </a:r>
          </a:p>
          <a:p>
            <a:pPr lvl="1"/>
            <a:r>
              <a:rPr lang="hr-HR" sz="1200" dirty="0" smtClean="0">
                <a:cs typeface="Verdana"/>
              </a:rPr>
              <a:t>Strateški savetnik Odbora Ministarstva za ekonomske poslove za pisanje nacionalnog Zakona o tenderima i razvoj profesionalizma u javnim nabavkama za holandske opštine. (član stručnog tima i nadzornog odbora). </a:t>
            </a:r>
          </a:p>
          <a:p>
            <a:pPr lvl="1"/>
            <a:r>
              <a:rPr lang="hr-HR" sz="1200" dirty="0" smtClean="0">
                <a:cs typeface="Verdana"/>
              </a:rPr>
              <a:t>Koautor Smernica o proporcionalnosti. Ove smernice su, zbog svog uspeha, uključene u nacionalni Zakon o javnim nabavkama.</a:t>
            </a:r>
          </a:p>
          <a:p>
            <a:pPr lvl="1" eaLnBrk="1" hangingPunct="1"/>
            <a:endParaRPr lang="hr-HR" sz="1200" b="1" dirty="0" smtClean="0"/>
          </a:p>
          <a:p>
            <a:pPr eaLnBrk="1" hangingPunct="1"/>
            <a:r>
              <a:rPr lang="hr-HR" sz="1200" b="1" dirty="0" smtClean="0"/>
              <a:t>Prethodno iskustvo: </a:t>
            </a:r>
          </a:p>
          <a:p>
            <a:pPr lvl="1" eaLnBrk="1" hangingPunct="1"/>
            <a:r>
              <a:rPr lang="hr-HR" sz="1200" dirty="0" smtClean="0"/>
              <a:t>Viši konsultant G2G Hrvatska i Slovenija 2006-2011.</a:t>
            </a:r>
          </a:p>
          <a:p>
            <a:pPr lvl="2" eaLnBrk="1" hangingPunct="1"/>
            <a:r>
              <a:rPr lang="hr-HR" sz="1200" dirty="0" smtClean="0"/>
              <a:t>Profesionalizacija funkcije  javnih nabavki</a:t>
            </a:r>
          </a:p>
          <a:p>
            <a:pPr lvl="1" eaLnBrk="1" hangingPunct="1"/>
            <a:r>
              <a:rPr lang="hr-HR" sz="1200" dirty="0" smtClean="0"/>
              <a:t>Izvršni direktor SIW, organizacije za zajedničke javne nabavke</a:t>
            </a:r>
          </a:p>
          <a:p>
            <a:pPr lvl="1" eaLnBrk="1" hangingPunct="1"/>
            <a:r>
              <a:rPr lang="hr-HR" sz="1200" dirty="0" smtClean="0"/>
              <a:t>Privremeni direktor (javnih nabavki) za nekoliko javnih preduzeća</a:t>
            </a:r>
          </a:p>
          <a:p>
            <a:pPr lvl="1" eaLnBrk="1" hangingPunct="1"/>
            <a:r>
              <a:rPr lang="hr-HR" sz="1200" dirty="0" smtClean="0"/>
              <a:t>Direktor javnih nabavki za Massive lighting</a:t>
            </a:r>
          </a:p>
          <a:p>
            <a:pPr lvl="1" eaLnBrk="1" hangingPunct="1"/>
            <a:r>
              <a:rPr lang="hr-HR" sz="1200" dirty="0" smtClean="0"/>
              <a:t>Honorarni predavač ekonomije</a:t>
            </a:r>
          </a:p>
          <a:p>
            <a:pPr eaLnBrk="1" hangingPunct="1"/>
            <a:endParaRPr lang="hr-HR" sz="1200" b="1" dirty="0" smtClean="0">
              <a:solidFill>
                <a:srgbClr val="003399"/>
              </a:solidFill>
              <a:latin typeface="Verdana" pitchFamily="34" charset="0"/>
            </a:endParaRPr>
          </a:p>
          <a:p>
            <a:pPr eaLnBrk="1" hangingPunct="1">
              <a:buFont typeface="Arial" charset="0"/>
              <a:buNone/>
            </a:pPr>
            <a:endParaRPr lang="hr-HR" sz="1200" b="1" dirty="0" smtClean="0">
              <a:solidFill>
                <a:srgbClr val="003399"/>
              </a:solidFill>
              <a:latin typeface="Verdana" pitchFamily="34" charset="0"/>
            </a:endParaRPr>
          </a:p>
        </p:txBody>
      </p:sp>
      <p:pic>
        <p:nvPicPr>
          <p:cNvPr id="31747" name="Picture 8" descr="Marcel Stuij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7596" y="323175"/>
            <a:ext cx="1845733" cy="186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  <p:pic>
        <p:nvPicPr>
          <p:cNvPr id="3" name="Afbeelding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1" y="1270002"/>
            <a:ext cx="5626100" cy="42454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/>
          <p:cNvSpPr txBox="1"/>
          <p:nvPr/>
        </p:nvSpPr>
        <p:spPr>
          <a:xfrm>
            <a:off x="2041072" y="743857"/>
            <a:ext cx="910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chemeClr val="tx2"/>
                </a:solidFill>
              </a:rPr>
              <a:t>Situacija</a:t>
            </a:r>
            <a:r>
              <a:rPr lang="en-GB" sz="2800" b="1" dirty="0" smtClean="0">
                <a:solidFill>
                  <a:schemeClr val="tx2"/>
                </a:solidFill>
              </a:rPr>
              <a:t> u </a:t>
            </a:r>
            <a:r>
              <a:rPr lang="en-GB" sz="2800" b="1" dirty="0" err="1" smtClean="0">
                <a:solidFill>
                  <a:schemeClr val="tx2"/>
                </a:solidFill>
              </a:rPr>
              <a:t>oblasti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javnih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nabavki</a:t>
            </a:r>
            <a:r>
              <a:rPr lang="en-GB" sz="2800" b="1" dirty="0" smtClean="0">
                <a:solidFill>
                  <a:schemeClr val="tx2"/>
                </a:solidFill>
              </a:rPr>
              <a:t> u </a:t>
            </a:r>
            <a:r>
              <a:rPr lang="en-GB" sz="2800" b="1" dirty="0" err="1" smtClean="0">
                <a:solidFill>
                  <a:schemeClr val="tx2"/>
                </a:solidFill>
              </a:rPr>
              <a:t>Holandiji</a:t>
            </a:r>
            <a:endParaRPr lang="en-GB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7536" y="476250"/>
            <a:ext cx="9986433" cy="649288"/>
          </a:xfrm>
        </p:spPr>
        <p:txBody>
          <a:bodyPr/>
          <a:lstStyle/>
          <a:p>
            <a:r>
              <a:rPr lang="nl-NL" b="1" dirty="0" err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Gradske</a:t>
            </a:r>
            <a:r>
              <a:rPr lang="nl-NL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nl-NL" b="1" dirty="0" err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oblasti</a:t>
            </a:r>
            <a:endParaRPr lang="nl-NL" b="1" dirty="0" smtClean="0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2284" y="5373688"/>
            <a:ext cx="9793816" cy="32226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rgbClr val="D54D13"/>
                </a:solidFill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srgbClr val="D54D13"/>
                </a:solidFill>
                <a:ea typeface="ＭＳ Ｐゴシック" pitchFamily="34" charset="-128"/>
              </a:rPr>
              <a:t>Zona</a:t>
            </a:r>
            <a:r>
              <a:rPr lang="en-US" b="1" dirty="0" smtClean="0">
                <a:solidFill>
                  <a:srgbClr val="D54D13"/>
                </a:solidFill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srgbClr val="D54D13"/>
                </a:solidFill>
                <a:ea typeface="ＭＳ Ｐゴシック" pitchFamily="34" charset="-128"/>
              </a:rPr>
              <a:t>rada</a:t>
            </a:r>
            <a:r>
              <a:rPr lang="en-US" b="1" dirty="0" smtClean="0">
                <a:solidFill>
                  <a:srgbClr val="D54D13"/>
                </a:solidFill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srgbClr val="D54D13"/>
                </a:solidFill>
                <a:ea typeface="ＭＳ Ｐゴシック" pitchFamily="34" charset="-128"/>
              </a:rPr>
              <a:t>firme</a:t>
            </a:r>
            <a:r>
              <a:rPr lang="en-US" b="1" dirty="0" smtClean="0">
                <a:solidFill>
                  <a:srgbClr val="D54D13"/>
                </a:solidFill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srgbClr val="D54D13"/>
                </a:solidFill>
                <a:ea typeface="ＭＳ Ｐゴシック" pitchFamily="34" charset="-128"/>
              </a:rPr>
              <a:t>Bizob</a:t>
            </a:r>
            <a:endParaRPr lang="en-US" b="1" dirty="0" smtClean="0">
              <a:solidFill>
                <a:srgbClr val="D54D13"/>
              </a:solidFill>
              <a:ea typeface="ＭＳ Ｐゴシック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sz="2000" b="1" dirty="0" smtClean="0">
              <a:solidFill>
                <a:srgbClr val="D54D13"/>
              </a:solidFill>
              <a:ea typeface="ＭＳ Ｐゴシック" pitchFamily="34" charset="-128"/>
            </a:endParaRPr>
          </a:p>
        </p:txBody>
      </p:sp>
      <p:pic>
        <p:nvPicPr>
          <p:cNvPr id="12291" name="Picture 6" descr="Gemeenten BIZOB-G-Final"/>
          <p:cNvPicPr>
            <a:picLocks noChangeAspect="1" noChangeArrowheads="1"/>
          </p:cNvPicPr>
          <p:nvPr/>
        </p:nvPicPr>
        <p:blipFill>
          <a:blip r:embed="rId3"/>
          <a:srcRect l="1695" b="1971"/>
          <a:stretch>
            <a:fillRect/>
          </a:stretch>
        </p:blipFill>
        <p:spPr bwMode="auto">
          <a:xfrm>
            <a:off x="814917" y="1196978"/>
            <a:ext cx="10657416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z="2800" b="1" dirty="0" err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Situacija</a:t>
            </a:r>
            <a:r>
              <a:rPr lang="nl-NL" sz="28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 u </a:t>
            </a:r>
            <a:r>
              <a:rPr lang="nl-NL" sz="2800" b="1" dirty="0" err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Holandiji</a:t>
            </a:r>
            <a:endParaRPr lang="nl-NL" sz="2800" b="1" dirty="0" smtClean="0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1102784" y="1339502"/>
            <a:ext cx="10176933" cy="4159666"/>
          </a:xfrm>
        </p:spPr>
        <p:txBody>
          <a:bodyPr/>
          <a:lstStyle/>
          <a:p>
            <a:r>
              <a:rPr lang="en-GB" b="1" dirty="0" err="1" smtClean="0">
                <a:solidFill>
                  <a:schemeClr val="tx2"/>
                </a:solidFill>
                <a:ea typeface="ＭＳ Ｐゴシック" pitchFamily="34" charset="-128"/>
              </a:rPr>
              <a:t>Holandija</a:t>
            </a:r>
            <a:r>
              <a:rPr lang="en-GB" b="1" dirty="0" smtClean="0">
                <a:solidFill>
                  <a:schemeClr val="tx2"/>
                </a:solidFill>
                <a:ea typeface="ＭＳ Ｐゴシック" pitchFamily="34" charset="-128"/>
              </a:rPr>
              <a:t>: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>
              <a:buFont typeface="Arial" charset="0"/>
              <a:buNone/>
            </a:pPr>
            <a:r>
              <a:rPr lang="nl-NL" sz="2000" dirty="0" smtClean="0">
                <a:ea typeface="ＭＳ Ｐゴシック" pitchFamily="34" charset="-128"/>
              </a:rPr>
              <a:t>-    16,8 </a:t>
            </a:r>
            <a:r>
              <a:rPr lang="nl-NL" sz="2000" dirty="0" err="1" smtClean="0">
                <a:ea typeface="ＭＳ Ｐゴシック" pitchFamily="34" charset="-128"/>
              </a:rPr>
              <a:t>miliona</a:t>
            </a:r>
            <a:r>
              <a:rPr lang="nl-NL" sz="2000" dirty="0" smtClean="0">
                <a:ea typeface="ＭＳ Ｐゴシック" pitchFamily="34" charset="-128"/>
              </a:rPr>
              <a:t> </a:t>
            </a:r>
            <a:r>
              <a:rPr lang="nl-NL" sz="2000" dirty="0" err="1" smtClean="0">
                <a:ea typeface="ＭＳ Ｐゴシック" pitchFamily="34" charset="-128"/>
              </a:rPr>
              <a:t>stanovnika</a:t>
            </a:r>
            <a:endParaRPr lang="nl-NL" sz="2000" dirty="0" smtClean="0">
              <a:ea typeface="ＭＳ Ｐゴシック" pitchFamily="34" charset="-128"/>
            </a:endParaRPr>
          </a:p>
          <a:p>
            <a:pPr>
              <a:buFont typeface="Arial" charset="0"/>
              <a:buNone/>
            </a:pPr>
            <a:r>
              <a:rPr lang="nl-NL" sz="2000" dirty="0" smtClean="0">
                <a:ea typeface="ＭＳ Ｐゴシック" pitchFamily="34" charset="-128"/>
              </a:rPr>
              <a:t>-    400 </a:t>
            </a:r>
            <a:r>
              <a:rPr lang="nl-NL" sz="2000" dirty="0" err="1" smtClean="0">
                <a:ea typeface="ＭＳ Ｐゴシック" pitchFamily="34" charset="-128"/>
              </a:rPr>
              <a:t>opština</a:t>
            </a:r>
            <a:endParaRPr lang="en-GB" sz="2000" dirty="0" smtClean="0">
              <a:ea typeface="ＭＳ Ｐゴシック" pitchFamily="34" charset="-128"/>
            </a:endParaRPr>
          </a:p>
          <a:p>
            <a:pPr>
              <a:buFont typeface="Arial" charset="0"/>
              <a:buNone/>
            </a:pPr>
            <a:endParaRPr lang="nl-NL" sz="2000" dirty="0" smtClean="0">
              <a:ea typeface="ＭＳ Ｐゴシック" pitchFamily="34" charset="-128"/>
            </a:endParaRPr>
          </a:p>
          <a:p>
            <a:r>
              <a:rPr lang="nl-NL" b="1" dirty="0" err="1" smtClean="0">
                <a:solidFill>
                  <a:schemeClr val="tx2"/>
                </a:solidFill>
                <a:ea typeface="ＭＳ Ｐゴシック" pitchFamily="34" charset="-128"/>
              </a:rPr>
              <a:t>Pokrajina</a:t>
            </a:r>
            <a:r>
              <a:rPr lang="nl-NL" b="1" dirty="0" smtClean="0">
                <a:solidFill>
                  <a:schemeClr val="tx2"/>
                </a:solidFill>
                <a:ea typeface="ＭＳ Ｐゴシック" pitchFamily="34" charset="-128"/>
              </a:rPr>
              <a:t> Noord-Brabant</a:t>
            </a:r>
          </a:p>
          <a:p>
            <a:pPr marL="0" indent="0">
              <a:buNone/>
            </a:pPr>
            <a:endParaRPr lang="nl-NL" sz="20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>
              <a:buFontTx/>
              <a:buChar char="-"/>
            </a:pPr>
            <a:r>
              <a:rPr lang="nl-NL" sz="2000" dirty="0" smtClean="0">
                <a:ea typeface="ＭＳ Ｐゴシック" pitchFamily="34" charset="-128"/>
              </a:rPr>
              <a:t>67 </a:t>
            </a:r>
            <a:r>
              <a:rPr lang="nl-NL" sz="2000" dirty="0" err="1" smtClean="0">
                <a:ea typeface="ＭＳ Ｐゴシック" pitchFamily="34" charset="-128"/>
              </a:rPr>
              <a:t>opština</a:t>
            </a:r>
            <a:endParaRPr lang="nl-NL" sz="2000" dirty="0" smtClean="0">
              <a:ea typeface="ＭＳ Ｐゴシック" pitchFamily="34" charset="-128"/>
            </a:endParaRPr>
          </a:p>
          <a:p>
            <a:pPr>
              <a:buFontTx/>
              <a:buChar char="-"/>
            </a:pPr>
            <a:r>
              <a:rPr lang="nl-NL" sz="2000" dirty="0" err="1" smtClean="0">
                <a:ea typeface="ＭＳ Ｐゴシック" pitchFamily="34" charset="-128"/>
              </a:rPr>
              <a:t>Saradnja</a:t>
            </a:r>
            <a:r>
              <a:rPr lang="nl-NL" sz="2000" dirty="0" smtClean="0">
                <a:ea typeface="ＭＳ Ｐゴシック" pitchFamily="34" charset="-128"/>
              </a:rPr>
              <a:t> </a:t>
            </a:r>
            <a:r>
              <a:rPr lang="nl-NL" sz="2000" dirty="0" err="1" smtClean="0">
                <a:ea typeface="ＭＳ Ｐゴシック" pitchFamily="34" charset="-128"/>
              </a:rPr>
              <a:t>regiona</a:t>
            </a:r>
            <a:r>
              <a:rPr lang="nl-NL" sz="2000" dirty="0" smtClean="0">
                <a:ea typeface="ＭＳ Ｐゴシック" pitchFamily="34" charset="-128"/>
              </a:rPr>
              <a:t> u </a:t>
            </a:r>
            <a:r>
              <a:rPr lang="nl-NL" sz="2000" dirty="0" err="1" smtClean="0">
                <a:ea typeface="ＭＳ Ｐゴシック" pitchFamily="34" charset="-128"/>
              </a:rPr>
              <a:t>oblasti</a:t>
            </a:r>
            <a:r>
              <a:rPr lang="nl-NL" sz="2000" dirty="0" smtClean="0">
                <a:ea typeface="ＭＳ Ｐゴシック" pitchFamily="34" charset="-128"/>
              </a:rPr>
              <a:t> </a:t>
            </a:r>
            <a:r>
              <a:rPr lang="nl-NL" sz="2000" dirty="0" err="1" smtClean="0">
                <a:ea typeface="ＭＳ Ｐゴシック" pitchFamily="34" charset="-128"/>
              </a:rPr>
              <a:t>javnih</a:t>
            </a:r>
            <a:r>
              <a:rPr lang="nl-NL" sz="2000" dirty="0" smtClean="0">
                <a:ea typeface="ＭＳ Ｐゴシック" pitchFamily="34" charset="-128"/>
              </a:rPr>
              <a:t> </a:t>
            </a:r>
            <a:r>
              <a:rPr lang="nl-NL" sz="2000" dirty="0" err="1" smtClean="0">
                <a:ea typeface="ＭＳ Ｐゴシック" pitchFamily="34" charset="-128"/>
              </a:rPr>
              <a:t>nabavki</a:t>
            </a:r>
            <a:endParaRPr lang="nl-NL" sz="200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nl-NL" sz="2000" dirty="0" smtClean="0">
                <a:ea typeface="ＭＳ Ｐゴシック" pitchFamily="34" charset="-128"/>
              </a:rPr>
              <a:t>            - </a:t>
            </a:r>
            <a:r>
              <a:rPr lang="nl-NL" sz="2000" dirty="0" err="1" smtClean="0">
                <a:ea typeface="ＭＳ Ｐゴシック" pitchFamily="34" charset="-128"/>
              </a:rPr>
              <a:t>Zapadni</a:t>
            </a:r>
            <a:r>
              <a:rPr lang="nl-NL" sz="2000" dirty="0" smtClean="0">
                <a:ea typeface="ＭＳ Ｐゴシック" pitchFamily="34" charset="-128"/>
              </a:rPr>
              <a:t> Brabant: 24 </a:t>
            </a:r>
            <a:r>
              <a:rPr lang="nl-NL" sz="2000" dirty="0" err="1" smtClean="0">
                <a:ea typeface="ＭＳ Ｐゴシック" pitchFamily="34" charset="-128"/>
              </a:rPr>
              <a:t>opštine</a:t>
            </a:r>
            <a:endParaRPr lang="nl-NL" sz="200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nl-NL" sz="2000" dirty="0" smtClean="0">
                <a:ea typeface="ＭＳ Ｐゴシック" pitchFamily="34" charset="-128"/>
              </a:rPr>
              <a:t>            - </a:t>
            </a:r>
            <a:r>
              <a:rPr lang="nl-NL" sz="2000" dirty="0" err="1" smtClean="0">
                <a:ea typeface="ＭＳ Ｐゴシック" pitchFamily="34" charset="-128"/>
              </a:rPr>
              <a:t>Jugoistočni</a:t>
            </a:r>
            <a:r>
              <a:rPr lang="nl-NL" sz="2000" dirty="0" smtClean="0">
                <a:ea typeface="ＭＳ Ｐゴシック" pitchFamily="34" charset="-128"/>
              </a:rPr>
              <a:t> Brabant: 23 </a:t>
            </a:r>
            <a:r>
              <a:rPr lang="nl-NL" sz="2000" dirty="0" err="1" smtClean="0">
                <a:ea typeface="ＭＳ Ｐゴシック" pitchFamily="34" charset="-128"/>
              </a:rPr>
              <a:t>opštine</a:t>
            </a:r>
            <a:r>
              <a:rPr lang="nl-NL" sz="20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dirty="0" err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Šta</a:t>
            </a:r>
            <a:r>
              <a:rPr lang="en-GB" sz="28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 je </a:t>
            </a:r>
            <a:r>
              <a:rPr lang="en-GB" sz="2800" b="1" dirty="0" err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Bizob</a:t>
            </a:r>
            <a:r>
              <a:rPr lang="en-GB" sz="28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?</a:t>
            </a:r>
            <a:endParaRPr lang="nl-NL" sz="2800" dirty="0" smtClean="0">
              <a:ea typeface="ＭＳ Ｐゴシック" pitchFamily="34" charset="-128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1102784" y="1457740"/>
            <a:ext cx="10176933" cy="39873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r-HR" sz="2000" dirty="0" smtClean="0">
                <a:ea typeface="ＭＳ Ｐゴシック" pitchFamily="34" charset="-128"/>
                <a:cs typeface="Arial" charset="0"/>
              </a:rPr>
              <a:t>Organizacija:</a:t>
            </a:r>
            <a:br>
              <a:rPr lang="hr-HR" sz="2000" dirty="0" smtClean="0">
                <a:ea typeface="ＭＳ Ｐゴシック" pitchFamily="34" charset="-128"/>
                <a:cs typeface="Arial" charset="0"/>
              </a:rPr>
            </a:br>
            <a:endParaRPr lang="hr-HR" sz="2000" dirty="0" smtClean="0">
              <a:ea typeface="ＭＳ Ｐゴシック" pitchFamily="34" charset="-128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hr-HR" sz="2000" dirty="0" smtClean="0">
                <a:ea typeface="ＭＳ Ｐゴシック" pitchFamily="34" charset="-128"/>
                <a:cs typeface="Arial" charset="0"/>
              </a:rPr>
              <a:t> za projekte (zajedničkih) javnih nabavki i tendera za opštine </a:t>
            </a:r>
            <a:br>
              <a:rPr lang="hr-HR" sz="2000" dirty="0" smtClean="0">
                <a:ea typeface="ＭＳ Ｐゴシック" pitchFamily="34" charset="-128"/>
                <a:cs typeface="Arial" charset="0"/>
              </a:rPr>
            </a:br>
            <a:r>
              <a:rPr lang="hr-HR" sz="2000" dirty="0" smtClean="0">
                <a:ea typeface="ＭＳ Ｐゴシック" pitchFamily="34" charset="-128"/>
                <a:cs typeface="Arial" charset="0"/>
              </a:rPr>
              <a:t> npr. za radove na infrastrukturi, robu i usluge;</a:t>
            </a:r>
            <a:br>
              <a:rPr lang="hr-HR" sz="2000" dirty="0" smtClean="0">
                <a:ea typeface="ＭＳ Ｐゴシック" pitchFamily="34" charset="-128"/>
                <a:cs typeface="Arial" charset="0"/>
              </a:rPr>
            </a:br>
            <a:endParaRPr lang="hr-HR" sz="2000" dirty="0" smtClean="0">
              <a:ea typeface="ＭＳ Ｐゴシック" pitchFamily="34" charset="-128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hr-HR" sz="2000" dirty="0" smtClean="0">
                <a:ea typeface="ＭＳ Ｐゴシック" pitchFamily="34" charset="-128"/>
                <a:cs typeface="Arial" charset="0"/>
              </a:rPr>
              <a:t> koja obaveštava opštine o saradnji između javnog i privatnog sektora</a:t>
            </a:r>
            <a:br>
              <a:rPr lang="hr-HR" sz="2000" dirty="0" smtClean="0">
                <a:ea typeface="ＭＳ Ｐゴシック" pitchFamily="34" charset="-128"/>
                <a:cs typeface="Arial" charset="0"/>
              </a:rPr>
            </a:br>
            <a:r>
              <a:rPr lang="hr-HR" sz="2000" dirty="0" smtClean="0">
                <a:ea typeface="ＭＳ Ｐゴシック" pitchFamily="34" charset="-128"/>
                <a:cs typeface="Arial" charset="0"/>
              </a:rPr>
              <a:t> sa dobavljačima i potencijalnim partnerima;</a:t>
            </a:r>
            <a:br>
              <a:rPr lang="hr-HR" sz="2000" dirty="0" smtClean="0">
                <a:ea typeface="ＭＳ Ｐゴシック" pitchFamily="34" charset="-128"/>
                <a:cs typeface="Arial" charset="0"/>
              </a:rPr>
            </a:br>
            <a:endParaRPr lang="hr-HR" sz="2000" dirty="0" smtClean="0">
              <a:ea typeface="ＭＳ Ｐゴシック" pitchFamily="34" charset="-128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hr-HR" sz="2000" dirty="0" smtClean="0">
                <a:ea typeface="ＭＳ Ｐゴシック" pitchFamily="34" charset="-128"/>
                <a:cs typeface="Arial" charset="0"/>
              </a:rPr>
              <a:t> koja obaveštava opštine o </a:t>
            </a:r>
            <a:r>
              <a:rPr lang="hr-HR" sz="2000" i="1" dirty="0" smtClean="0">
                <a:ea typeface="ＭＳ Ｐゴシック" pitchFamily="34" charset="-128"/>
                <a:cs typeface="Arial" charset="0"/>
              </a:rPr>
              <a:t>outsourcingu</a:t>
            </a:r>
            <a:r>
              <a:rPr lang="hr-HR" sz="2000" dirty="0" smtClean="0">
                <a:ea typeface="ＭＳ Ｐゴシック" pitchFamily="34" charset="-128"/>
                <a:cs typeface="Arial" charset="0"/>
              </a:rPr>
              <a:t> ili </a:t>
            </a:r>
            <a:r>
              <a:rPr lang="hr-HR" sz="2000" i="1" dirty="0" smtClean="0">
                <a:ea typeface="ＭＳ Ｐゴシック" pitchFamily="34" charset="-128"/>
                <a:cs typeface="Arial" charset="0"/>
              </a:rPr>
              <a:t>insourcingu</a:t>
            </a:r>
            <a:r>
              <a:rPr lang="hr-HR" sz="2000" dirty="0" smtClean="0">
                <a:ea typeface="ＭＳ Ｐゴシック" pitchFamily="34" charset="-128"/>
                <a:cs typeface="Arial" charset="0"/>
              </a:rPr>
              <a:t> poslova;</a:t>
            </a:r>
            <a:br>
              <a:rPr lang="hr-HR" sz="2000" dirty="0" smtClean="0">
                <a:ea typeface="ＭＳ Ｐゴシック" pitchFamily="34" charset="-128"/>
                <a:cs typeface="Arial" charset="0"/>
              </a:rPr>
            </a:br>
            <a:endParaRPr lang="hr-HR" sz="2000" dirty="0" smtClean="0">
              <a:ea typeface="ＭＳ Ｐゴシック" pitchFamily="34" charset="-128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hr-HR" sz="2000" dirty="0" smtClean="0">
                <a:ea typeface="ＭＳ Ｐゴシック" pitchFamily="34" charset="-128"/>
                <a:cs typeface="Arial" charset="0"/>
              </a:rPr>
              <a:t> koja za opštine analizira razvoj proizvoda na tržištu. </a:t>
            </a:r>
            <a:br>
              <a:rPr lang="hr-HR" sz="2000" dirty="0" smtClean="0">
                <a:ea typeface="ＭＳ Ｐゴシック" pitchFamily="34" charset="-128"/>
                <a:cs typeface="Arial" charset="0"/>
              </a:rPr>
            </a:br>
            <a:endParaRPr lang="hr-HR" sz="2000" dirty="0" smtClean="0">
              <a:ea typeface="ＭＳ Ｐゴシック" pitchFamily="34" charset="-128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hr-HR" sz="2000" dirty="0" smtClean="0">
              <a:ea typeface="ＭＳ Ｐゴシック" pitchFamily="34" charset="-128"/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jdelijke aanduiding voor voettekst 3"/>
          <p:cNvSpPr txBox="1">
            <a:spLocks noGrp="1"/>
          </p:cNvSpPr>
          <p:nvPr/>
        </p:nvSpPr>
        <p:spPr bwMode="auto">
          <a:xfrm>
            <a:off x="508000" y="6400800"/>
            <a:ext cx="5588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+mn-cs"/>
              </a:rPr>
              <a:t>www.bizob.nl</a:t>
            </a:r>
            <a:endParaRPr lang="en-US" sz="1400" dirty="0">
              <a:solidFill>
                <a:srgbClr val="FFFFFF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4818" name="Tijdelijke aanduiding voor dianummer 4"/>
          <p:cNvSpPr txBox="1">
            <a:spLocks noGrp="1"/>
          </p:cNvSpPr>
          <p:nvPr/>
        </p:nvSpPr>
        <p:spPr bwMode="auto">
          <a:xfrm>
            <a:off x="6197600" y="6400800"/>
            <a:ext cx="294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AD5532-493D-B94B-ACE8-8E32C5BC6331}" type="slidenum">
              <a:rPr lang="en-US" sz="1400">
                <a:solidFill>
                  <a:srgbClr val="FFFFFF"/>
                </a:solidFill>
                <a:latin typeface="Lucida Sans" charset="0"/>
              </a:rPr>
              <a:pPr/>
              <a:t>8</a:t>
            </a:fld>
            <a:endParaRPr lang="en-US" sz="1400" dirty="0">
              <a:solidFill>
                <a:schemeClr val="bg1"/>
              </a:solidFill>
              <a:latin typeface="Lucida Sans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7565" y="404813"/>
            <a:ext cx="11650505" cy="868362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</a:rPr>
              <a:t>Proces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upravljanja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ugovorima</a:t>
            </a:r>
            <a:r>
              <a:rPr lang="en-US" b="1" dirty="0" smtClean="0">
                <a:latin typeface="Arial" charset="0"/>
              </a:rPr>
              <a:t>, </a:t>
            </a:r>
            <a:r>
              <a:rPr lang="en-US" b="1" dirty="0" err="1" smtClean="0">
                <a:latin typeface="Arial" charset="0"/>
              </a:rPr>
              <a:t>praćenja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njihovog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izvršenja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i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kontrole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dobavljača</a:t>
            </a:r>
            <a:r>
              <a:rPr lang="en-US" b="1" dirty="0" smtClean="0">
                <a:latin typeface="Arial" charset="0"/>
              </a:rPr>
              <a:t/>
            </a:r>
            <a:br>
              <a:rPr lang="en-US" b="1" dirty="0" smtClean="0">
                <a:latin typeface="Arial" charset="0"/>
              </a:rPr>
            </a:br>
            <a:r>
              <a:rPr lang="en-US" sz="1800" b="1" dirty="0" err="1" smtClean="0">
                <a:latin typeface="Arial" charset="0"/>
              </a:rPr>
              <a:t>Kako</a:t>
            </a:r>
            <a:r>
              <a:rPr lang="en-US" sz="1800" b="1" dirty="0" smtClean="0">
                <a:latin typeface="Arial" charset="0"/>
              </a:rPr>
              <a:t> se to </a:t>
            </a:r>
            <a:r>
              <a:rPr lang="en-US" sz="1800" b="1" dirty="0" err="1" smtClean="0">
                <a:latin typeface="Arial" charset="0"/>
              </a:rPr>
              <a:t>uklapa</a:t>
            </a:r>
            <a:r>
              <a:rPr lang="en-US" sz="1800" b="1" dirty="0" smtClean="0">
                <a:latin typeface="Arial" charset="0"/>
              </a:rPr>
              <a:t> u </a:t>
            </a:r>
            <a:r>
              <a:rPr lang="en-US" sz="1800" b="1" dirty="0" err="1" smtClean="0">
                <a:latin typeface="Arial" charset="0"/>
              </a:rPr>
              <a:t>postupak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javnih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nabavki</a:t>
            </a:r>
            <a:r>
              <a:rPr lang="en-US" sz="1800" b="1" dirty="0" smtClean="0">
                <a:latin typeface="Arial" charset="0"/>
              </a:rPr>
              <a:t>?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536609" y="5468804"/>
            <a:ext cx="1107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 smtClean="0"/>
              <a:t>Bron</a:t>
            </a:r>
            <a:r>
              <a:rPr lang="nl-NL" sz="1000" dirty="0"/>
              <a:t>: Bizob	</a:t>
            </a:r>
          </a:p>
        </p:txBody>
      </p:sp>
      <p:grpSp>
        <p:nvGrpSpPr>
          <p:cNvPr id="33" name="Papier 25"/>
          <p:cNvGrpSpPr/>
          <p:nvPr/>
        </p:nvGrpSpPr>
        <p:grpSpPr>
          <a:xfrm>
            <a:off x="1391477" y="1733550"/>
            <a:ext cx="10061939" cy="3754664"/>
            <a:chOff x="0" y="0"/>
            <a:chExt cx="6610350" cy="2781300"/>
          </a:xfrm>
        </p:grpSpPr>
        <p:sp>
          <p:nvSpPr>
            <p:cNvPr id="34" name="Rechthoek 33"/>
            <p:cNvSpPr/>
            <p:nvPr/>
          </p:nvSpPr>
          <p:spPr>
            <a:xfrm>
              <a:off x="0" y="0"/>
              <a:ext cx="6610350" cy="278130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1026795" y="114300"/>
              <a:ext cx="2159635" cy="2419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8638" tIns="39319" rIns="78638" bIns="39319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TAKTIČKE</a:t>
              </a:r>
              <a:r>
                <a:rPr kumimoji="0" lang="en-GB" sz="85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 JAVNE NABAVKE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6" name="AutoShape 5"/>
            <p:cNvSpPr>
              <a:spLocks noChangeArrowheads="1"/>
            </p:cNvSpPr>
            <p:nvPr/>
          </p:nvSpPr>
          <p:spPr bwMode="auto">
            <a:xfrm>
              <a:off x="914400" y="410845"/>
              <a:ext cx="987425" cy="295910"/>
            </a:xfrm>
            <a:prstGeom prst="chevron">
              <a:avLst>
                <a:gd name="adj" fmla="val 83423"/>
              </a:avLst>
            </a:prstGeom>
            <a:gradFill rotWithShape="1">
              <a:gsLst>
                <a:gs pos="0">
                  <a:srgbClr val="99CCFF">
                    <a:gamma/>
                    <a:tint val="24314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tint val="24314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8638" tIns="39319" rIns="78638" bIns="39319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specifikacija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914400" y="1143000"/>
              <a:ext cx="138239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8638" tIns="39319" rIns="78638" bIns="39319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Početak</a:t>
              </a:r>
              <a:r>
                <a:rPr kumimoji="0" lang="en-GB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 </a:t>
              </a:r>
              <a:r>
                <a:rPr kumimoji="0" lang="en-GB" sz="7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ugovaranja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1605280" y="410845"/>
              <a:ext cx="989965" cy="295910"/>
            </a:xfrm>
            <a:prstGeom prst="chevron">
              <a:avLst>
                <a:gd name="adj" fmla="val 83637"/>
              </a:avLst>
            </a:prstGeom>
            <a:gradFill rotWithShape="1">
              <a:gsLst>
                <a:gs pos="0">
                  <a:srgbClr val="99CCFF">
                    <a:gamma/>
                    <a:tint val="24314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tint val="24314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78638" tIns="39319" rIns="78638" bIns="39319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00" b="1" kern="0" dirty="0" err="1" smtClean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izbor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0" name="AutoShape 8"/>
            <p:cNvSpPr>
              <a:spLocks noChangeArrowheads="1"/>
            </p:cNvSpPr>
            <p:nvPr/>
          </p:nvSpPr>
          <p:spPr bwMode="auto">
            <a:xfrm>
              <a:off x="2296795" y="410845"/>
              <a:ext cx="989965" cy="295910"/>
            </a:xfrm>
            <a:prstGeom prst="chevron">
              <a:avLst>
                <a:gd name="adj" fmla="val 83637"/>
              </a:avLst>
            </a:prstGeom>
            <a:gradFill rotWithShape="1">
              <a:gsLst>
                <a:gs pos="0">
                  <a:srgbClr val="99CCFF">
                    <a:gamma/>
                    <a:tint val="24314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tint val="24314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78638" tIns="39319" rIns="78638" bIns="39319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ugovaranje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2296795" y="1143000"/>
              <a:ext cx="889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8638" tIns="39319" rIns="78638" bIns="39319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00" b="1" kern="0" dirty="0" err="1" smtClean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Ugovaranje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2" name="Rectangle 10"/>
            <p:cNvSpPr>
              <a:spLocks noChangeArrowheads="1"/>
            </p:cNvSpPr>
            <p:nvPr/>
          </p:nvSpPr>
          <p:spPr bwMode="auto">
            <a:xfrm>
              <a:off x="3198495" y="114300"/>
              <a:ext cx="2568575" cy="1974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8638" tIns="39319" rIns="78638" bIns="39319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OPERATIVNE JAVNE NABAVKE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3" name="AutoShape 11"/>
            <p:cNvSpPr>
              <a:spLocks noChangeArrowheads="1"/>
            </p:cNvSpPr>
            <p:nvPr/>
          </p:nvSpPr>
          <p:spPr bwMode="auto">
            <a:xfrm>
              <a:off x="3427095" y="410845"/>
              <a:ext cx="989965" cy="295910"/>
            </a:xfrm>
            <a:prstGeom prst="chevron">
              <a:avLst>
                <a:gd name="adj" fmla="val 83637"/>
              </a:avLst>
            </a:prstGeom>
            <a:gradFill rotWithShape="1">
              <a:gsLst>
                <a:gs pos="0">
                  <a:srgbClr val="99CCFF">
                    <a:gamma/>
                    <a:tint val="24314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tint val="24314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8638" tIns="39319" rIns="78638" bIns="39319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bestellen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4" name="AutoShape 12"/>
            <p:cNvSpPr>
              <a:spLocks noChangeArrowheads="1"/>
            </p:cNvSpPr>
            <p:nvPr/>
          </p:nvSpPr>
          <p:spPr bwMode="auto">
            <a:xfrm>
              <a:off x="4120515" y="410845"/>
              <a:ext cx="989965" cy="295910"/>
            </a:xfrm>
            <a:prstGeom prst="chevron">
              <a:avLst>
                <a:gd name="adj" fmla="val 83637"/>
              </a:avLst>
            </a:prstGeom>
            <a:gradFill rotWithShape="1">
              <a:gsLst>
                <a:gs pos="0">
                  <a:srgbClr val="99CCFF">
                    <a:gamma/>
                    <a:tint val="24314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tint val="24314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8638" tIns="39319" rIns="78638" bIns="39319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bewaken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5" name="AutoShape 13"/>
            <p:cNvSpPr>
              <a:spLocks noChangeArrowheads="1"/>
            </p:cNvSpPr>
            <p:nvPr/>
          </p:nvSpPr>
          <p:spPr bwMode="auto">
            <a:xfrm>
              <a:off x="4712970" y="410845"/>
              <a:ext cx="989965" cy="295910"/>
            </a:xfrm>
            <a:prstGeom prst="chevron">
              <a:avLst>
                <a:gd name="adj" fmla="val 83637"/>
              </a:avLst>
            </a:prstGeom>
            <a:gradFill rotWithShape="1">
              <a:gsLst>
                <a:gs pos="0">
                  <a:srgbClr val="99CCFF">
                    <a:gamma/>
                    <a:tint val="24314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tint val="24314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8638" tIns="39319" rIns="78638" bIns="39319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nazorg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>
              <a:off x="3427095" y="1143000"/>
              <a:ext cx="138239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8638" tIns="39319" rIns="78638" bIns="39319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contractexecutie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7" name="Rectangle 15"/>
            <p:cNvSpPr>
              <a:spLocks noChangeArrowheads="1"/>
            </p:cNvSpPr>
            <p:nvPr/>
          </p:nvSpPr>
          <p:spPr bwMode="auto">
            <a:xfrm>
              <a:off x="4809490" y="1143000"/>
              <a:ext cx="90551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8638" tIns="39319" rIns="78638" bIns="39319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Ocenjivanje</a:t>
              </a:r>
              <a:r>
                <a:rPr kumimoji="0" lang="en-GB" sz="7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 </a:t>
              </a:r>
              <a:r>
                <a:rPr kumimoji="0" lang="en-GB" sz="700" b="1" i="0" u="none" strike="noStrike" kern="0" cap="none" spc="0" normalizeH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ugovora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2743199" y="1371600"/>
              <a:ext cx="1076325" cy="266700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FFCC66">
                    <a:gamma/>
                    <a:shade val="46275"/>
                    <a:invGamma/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8638" tIns="39319" rIns="78638" bIns="39319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PRAĆENJE</a:t>
              </a:r>
              <a:r>
                <a:rPr kumimoji="0" lang="en-GB" sz="75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 IZVRŠENJA </a:t>
              </a:r>
              <a:r>
                <a:rPr kumimoji="0" lang="en-GB" sz="7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UGOVORA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3429000" y="1714500"/>
              <a:ext cx="2285999" cy="217170"/>
            </a:xfrm>
            <a:prstGeom prst="rect">
              <a:avLst/>
            </a:prstGeom>
            <a:gradFill rotWithShape="1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100000">
                  <a:srgbClr val="FFCC66">
                    <a:alpha val="7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8638" tIns="39319" rIns="78638" bIns="39319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50" kern="0" dirty="0" smtClean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UPRAVLJANJE UGOVORIMA</a:t>
              </a: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171450" y="228600"/>
              <a:ext cx="742950" cy="1714500"/>
            </a:xfrm>
            <a:prstGeom prst="rect">
              <a:avLst/>
            </a:prstGeom>
            <a:gradFill rotWithShape="1">
              <a:gsLst>
                <a:gs pos="0">
                  <a:srgbClr val="99CC00">
                    <a:gamma/>
                    <a:tint val="3372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1" kern="0" noProof="0" dirty="0" smtClean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ZAHTEVI LOKALNIH VLASTI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1" name="Text Box 19"/>
            <p:cNvSpPr txBox="1">
              <a:spLocks noChangeArrowheads="1"/>
            </p:cNvSpPr>
            <p:nvPr/>
          </p:nvSpPr>
          <p:spPr bwMode="auto">
            <a:xfrm>
              <a:off x="5638799" y="228600"/>
              <a:ext cx="647701" cy="1714500"/>
            </a:xfrm>
            <a:prstGeom prst="rect">
              <a:avLst/>
            </a:prstGeom>
            <a:gradFill rotWithShape="1">
              <a:gsLst>
                <a:gs pos="0">
                  <a:srgbClr val="99CC00">
                    <a:gamma/>
                    <a:tint val="3372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1" kern="0" dirty="0" smtClean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DOBAVLJAČI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2" name="Oval 20"/>
            <p:cNvSpPr>
              <a:spLocks noChangeArrowheads="1"/>
            </p:cNvSpPr>
            <p:nvPr/>
          </p:nvSpPr>
          <p:spPr bwMode="auto">
            <a:xfrm>
              <a:off x="800100" y="0"/>
              <a:ext cx="2628900" cy="1143000"/>
            </a:xfrm>
            <a:prstGeom prst="ellipse">
              <a:avLst/>
            </a:prstGeom>
            <a:noFill/>
            <a:ln w="2857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1371600" y="799934"/>
              <a:ext cx="1600200" cy="276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kern="0" dirty="0" err="1" smtClean="0">
                  <a:solidFill>
                    <a:srgbClr val="800000"/>
                  </a:solidFill>
                  <a:latin typeface="Calibri"/>
                  <a:ea typeface="Calibri"/>
                  <a:cs typeface="Times New Roman"/>
                </a:rPr>
                <a:t>Istraživanje</a:t>
              </a:r>
              <a:r>
                <a:rPr lang="en-GB" sz="1100" b="1" kern="0" dirty="0" smtClean="0">
                  <a:solidFill>
                    <a:srgbClr val="800000"/>
                  </a:solidFill>
                  <a:latin typeface="Calibri"/>
                  <a:ea typeface="Calibri"/>
                  <a:cs typeface="Times New Roman"/>
                </a:rPr>
                <a:t> </a:t>
              </a:r>
              <a:r>
                <a:rPr lang="en-GB" sz="1100" b="1" kern="0" dirty="0" err="1" smtClean="0">
                  <a:solidFill>
                    <a:srgbClr val="800000"/>
                  </a:solidFill>
                  <a:latin typeface="Calibri"/>
                  <a:ea typeface="Calibri"/>
                  <a:cs typeface="Times New Roman"/>
                </a:rPr>
                <a:t>izvora</a:t>
              </a:r>
              <a:r>
                <a:rPr lang="en-GB" sz="1100" b="1" kern="0" dirty="0" smtClean="0">
                  <a:solidFill>
                    <a:srgbClr val="800000"/>
                  </a:solidFill>
                  <a:latin typeface="Calibri"/>
                  <a:ea typeface="Calibri"/>
                  <a:cs typeface="Times New Roman"/>
                </a:rPr>
                <a:t> </a:t>
              </a:r>
              <a:r>
                <a:rPr lang="en-GB" sz="1100" b="1" kern="0" dirty="0" err="1" smtClean="0">
                  <a:solidFill>
                    <a:srgbClr val="800000"/>
                  </a:solidFill>
                  <a:latin typeface="Calibri"/>
                  <a:ea typeface="Calibri"/>
                  <a:cs typeface="Times New Roman"/>
                </a:rPr>
                <a:t>snabdevanja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4" name="Text Box 22"/>
            <p:cNvSpPr txBox="1">
              <a:spLocks noChangeArrowheads="1"/>
            </p:cNvSpPr>
            <p:nvPr/>
          </p:nvSpPr>
          <p:spPr bwMode="auto">
            <a:xfrm>
              <a:off x="171451" y="2047875"/>
              <a:ext cx="6115049" cy="237177"/>
            </a:xfrm>
            <a:prstGeom prst="rect">
              <a:avLst/>
            </a:prstGeom>
            <a:gradFill rotWithShape="1">
              <a:gsLst>
                <a:gs pos="0">
                  <a:srgbClr val="FFCC66">
                    <a:gamma/>
                    <a:tint val="24314"/>
                    <a:invGamma/>
                  </a:srgbClr>
                </a:gs>
                <a:gs pos="50000">
                  <a:srgbClr val="FFCC66">
                    <a:alpha val="70000"/>
                  </a:srgbClr>
                </a:gs>
                <a:gs pos="100000">
                  <a:srgbClr val="FFCC66">
                    <a:gamma/>
                    <a:tint val="24314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8638" tIns="39319" rIns="78638" bIns="39319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50" kern="0" noProof="0" dirty="0" smtClean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KONTROLA DOBAVLJAČA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r>
                <a:rPr kumimoji="0" lang="en-GB" sz="7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Oc</a:t>
              </a: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5" name="AutoShape 23"/>
            <p:cNvSpPr>
              <a:spLocks noChangeArrowheads="1"/>
            </p:cNvSpPr>
            <p:nvPr/>
          </p:nvSpPr>
          <p:spPr bwMode="auto">
            <a:xfrm>
              <a:off x="1028700" y="2286000"/>
              <a:ext cx="4800600" cy="228600"/>
            </a:xfrm>
            <a:prstGeom prst="leftArrow">
              <a:avLst>
                <a:gd name="adj1" fmla="val 50000"/>
                <a:gd name="adj2" fmla="val 525000"/>
              </a:avLst>
            </a:prstGeom>
            <a:gradFill rotWithShape="1">
              <a:gsLst>
                <a:gs pos="0">
                  <a:srgbClr val="3366FF">
                    <a:gamma/>
                    <a:tint val="15294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24"/>
            <p:cNvSpPr>
              <a:spLocks noChangeArrowheads="1"/>
            </p:cNvSpPr>
            <p:nvPr/>
          </p:nvSpPr>
          <p:spPr bwMode="auto">
            <a:xfrm>
              <a:off x="2057400" y="2514600"/>
              <a:ext cx="2743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8638" tIns="39319" rIns="78638" bIns="39319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kern="0" dirty="0" err="1" smtClean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Ocenjivanje</a:t>
              </a:r>
              <a:r>
                <a:rPr kumimoji="0" lang="en-GB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, </a:t>
              </a:r>
              <a:r>
                <a:rPr kumimoji="0" lang="en-GB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poboljšavanje</a:t>
              </a:r>
              <a:r>
                <a:rPr kumimoji="0" lang="en-GB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, </a:t>
              </a:r>
              <a:r>
                <a:rPr kumimoji="0" lang="en-GB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obezbeđenje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7" name="Oval 20"/>
            <p:cNvSpPr>
              <a:spLocks noChangeArrowheads="1"/>
            </p:cNvSpPr>
            <p:nvPr/>
          </p:nvSpPr>
          <p:spPr bwMode="auto">
            <a:xfrm>
              <a:off x="3151800" y="672"/>
              <a:ext cx="2628900" cy="1142365"/>
            </a:xfrm>
            <a:prstGeom prst="ellipse">
              <a:avLst/>
            </a:prstGeom>
            <a:noFill/>
            <a:ln w="2857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 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3429000" y="800439"/>
              <a:ext cx="2209799" cy="275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kern="0" dirty="0" err="1" smtClean="0">
                  <a:solidFill>
                    <a:srgbClr val="800000"/>
                  </a:solidFill>
                  <a:latin typeface="Calibri"/>
                  <a:ea typeface="Times New Roman"/>
                </a:rPr>
                <a:t>Praćenje</a:t>
              </a:r>
              <a:r>
                <a:rPr lang="en-GB" sz="1100" b="1" kern="0" dirty="0" smtClean="0">
                  <a:solidFill>
                    <a:srgbClr val="800000"/>
                  </a:solidFill>
                  <a:latin typeface="Calibri"/>
                  <a:ea typeface="Times New Roman"/>
                </a:rPr>
                <a:t> </a:t>
              </a:r>
              <a:r>
                <a:rPr lang="en-GB" sz="1100" b="1" kern="0" dirty="0" err="1" smtClean="0">
                  <a:solidFill>
                    <a:srgbClr val="800000"/>
                  </a:solidFill>
                  <a:latin typeface="Calibri"/>
                  <a:ea typeface="Times New Roman"/>
                </a:rPr>
                <a:t>izvršenja</a:t>
              </a:r>
              <a:r>
                <a:rPr lang="en-GB" sz="1100" b="1" kern="0" dirty="0" smtClean="0">
                  <a:solidFill>
                    <a:srgbClr val="800000"/>
                  </a:solidFill>
                  <a:latin typeface="Calibri"/>
                  <a:ea typeface="Times New Roman"/>
                </a:rPr>
                <a:t> </a:t>
              </a:r>
              <a:r>
                <a:rPr lang="en-GB" sz="1100" b="1" kern="0" dirty="0" err="1" smtClean="0">
                  <a:solidFill>
                    <a:srgbClr val="800000"/>
                  </a:solidFill>
                  <a:latin typeface="Calibri"/>
                  <a:ea typeface="Times New Roman"/>
                </a:rPr>
                <a:t>i</a:t>
              </a:r>
              <a:r>
                <a:rPr lang="en-GB" sz="1100" b="1" kern="0" dirty="0" smtClean="0">
                  <a:solidFill>
                    <a:srgbClr val="800000"/>
                  </a:solidFill>
                  <a:latin typeface="Calibri"/>
                  <a:ea typeface="Times New Roman"/>
                </a:rPr>
                <a:t> </a:t>
              </a:r>
              <a:r>
                <a:rPr lang="en-GB" sz="1100" b="1" kern="0" dirty="0" err="1" smtClean="0">
                  <a:solidFill>
                    <a:srgbClr val="800000"/>
                  </a:solidFill>
                  <a:latin typeface="Calibri"/>
                  <a:ea typeface="Times New Roman"/>
                </a:rPr>
                <a:t>upravljanje</a:t>
              </a:r>
              <a:r>
                <a:rPr lang="en-GB" sz="1100" b="1" kern="0" dirty="0" smtClean="0">
                  <a:solidFill>
                    <a:srgbClr val="800000"/>
                  </a:solidFill>
                  <a:latin typeface="Calibri"/>
                  <a:ea typeface="Times New Roman"/>
                </a:rPr>
                <a:t> </a:t>
              </a:r>
              <a:r>
                <a:rPr lang="en-GB" sz="1100" b="1" kern="0" dirty="0" err="1" smtClean="0">
                  <a:solidFill>
                    <a:srgbClr val="800000"/>
                  </a:solidFill>
                  <a:latin typeface="Calibri"/>
                  <a:ea typeface="Times New Roman"/>
                </a:rPr>
                <a:t>ugovorima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alibri"/>
                  <a:ea typeface="Calibri"/>
                </a:rPr>
                <a:t> 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</p:grp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43416" y="404664"/>
            <a:ext cx="10204715" cy="868958"/>
          </a:xfrm>
        </p:spPr>
        <p:txBody>
          <a:bodyPr/>
          <a:lstStyle/>
          <a:p>
            <a:r>
              <a:rPr lang="en-GB" sz="2800" dirty="0" err="1" smtClean="0"/>
              <a:t>Šta</a:t>
            </a:r>
            <a:r>
              <a:rPr lang="en-GB" sz="2800" dirty="0" smtClean="0"/>
              <a:t> je </a:t>
            </a:r>
            <a:r>
              <a:rPr lang="en-GB" sz="2800" dirty="0" err="1" smtClean="0"/>
              <a:t>uspešan</a:t>
            </a:r>
            <a:r>
              <a:rPr lang="en-GB" sz="2800" dirty="0" smtClean="0"/>
              <a:t> </a:t>
            </a:r>
            <a:r>
              <a:rPr lang="en-GB" sz="2800" dirty="0" err="1" smtClean="0"/>
              <a:t>projekat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 mei 2016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49631727"/>
              </p:ext>
            </p:extLst>
          </p:nvPr>
        </p:nvGraphicFramePr>
        <p:xfrm>
          <a:off x="3145631" y="1901145"/>
          <a:ext cx="5900929" cy="2010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7797" y="4538995"/>
            <a:ext cx="779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Efekat projekta promene (E) rezultat je kvaliteta promene (Q) pomnoženog sa prihvatanjem organizacije (A)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273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zob_presentatie_v2">
  <a:themeElements>
    <a:clrScheme name="Bizob">
      <a:dk1>
        <a:srgbClr val="000000"/>
      </a:dk1>
      <a:lt1>
        <a:srgbClr val="FFFFFF"/>
      </a:lt1>
      <a:dk2>
        <a:srgbClr val="D54D13"/>
      </a:dk2>
      <a:lt2>
        <a:srgbClr val="F7D7C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izob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3181</TotalTime>
  <Words>1448</Words>
  <Application>Microsoft Office PowerPoint</Application>
  <PresentationFormat>Custom</PresentationFormat>
  <Paragraphs>399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Custom Design</vt:lpstr>
      <vt:lpstr>Bizob_presentatie_v2</vt:lpstr>
      <vt:lpstr>Upravljanje ugovorima Holandsko iskustvo</vt:lpstr>
      <vt:lpstr>Sadržaj</vt:lpstr>
      <vt:lpstr> Lično upoznavanje Marcel Stuijts MSc CPD </vt:lpstr>
      <vt:lpstr>PowerPoint Presentation</vt:lpstr>
      <vt:lpstr>Gradske oblasti</vt:lpstr>
      <vt:lpstr>Situacija u Holandiji</vt:lpstr>
      <vt:lpstr>Šta je Bizob?</vt:lpstr>
      <vt:lpstr>Proces upravljanja ugovorima, praćenja njihovog izvršenja i kontrole dobavljača Kako se to uklapa u postupak javnih nabavki?</vt:lpstr>
      <vt:lpstr>Šta je uspešan projekat?</vt:lpstr>
      <vt:lpstr>Uticaj Q i A</vt:lpstr>
      <vt:lpstr>Upravljanje ugovorima (domen društva) - ciljevi</vt:lpstr>
      <vt:lpstr>Zbog čega upravljanje ugovorima?</vt:lpstr>
      <vt:lpstr>Pitanja za vašu organizaciju??</vt:lpstr>
      <vt:lpstr>Analiza zainteresovanih strana 1</vt:lpstr>
      <vt:lpstr>Analiza zainteresovanih strana  2</vt:lpstr>
      <vt:lpstr>Vizija upravljanja ugovorima</vt:lpstr>
      <vt:lpstr>ANALIZA dobavljačA</vt:lpstr>
      <vt:lpstr>Uticaj/važnost dobavljača</vt:lpstr>
      <vt:lpstr>Kategorizacija dobavljača</vt:lpstr>
      <vt:lpstr>Odnos sa dobavljačem</vt:lpstr>
      <vt:lpstr>Kategorizacija dobavljača</vt:lpstr>
      <vt:lpstr>Kategorizacija dobavljača - Primer</vt:lpstr>
      <vt:lpstr>Koliko rigorozno treba upravljati ugovorima?</vt:lpstr>
      <vt:lpstr>AKTIVNOSTI I ZADACI</vt:lpstr>
      <vt:lpstr>Osnovne aktivnosti</vt:lpstr>
      <vt:lpstr>Zadaci</vt:lpstr>
      <vt:lpstr>Literatura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 Management Gemeente Eindhoven Sociaal Domein</dc:title>
  <dc:creator>Rob Martens</dc:creator>
  <cp:lastModifiedBy>Svetlana Zorbic</cp:lastModifiedBy>
  <cp:revision>212</cp:revision>
  <cp:lastPrinted>2016-05-22T13:15:50Z</cp:lastPrinted>
  <dcterms:created xsi:type="dcterms:W3CDTF">2016-04-25T11:42:30Z</dcterms:created>
  <dcterms:modified xsi:type="dcterms:W3CDTF">2016-05-25T15:15:17Z</dcterms:modified>
</cp:coreProperties>
</file>