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 id="2147484102" r:id="rId2"/>
  </p:sldMasterIdLst>
  <p:notesMasterIdLst>
    <p:notesMasterId r:id="rId31"/>
  </p:notesMasterIdLst>
  <p:handoutMasterIdLst>
    <p:handoutMasterId r:id="rId32"/>
  </p:handoutMasterIdLst>
  <p:sldIdLst>
    <p:sldId id="287" r:id="rId3"/>
    <p:sldId id="257" r:id="rId4"/>
    <p:sldId id="296" r:id="rId5"/>
    <p:sldId id="300" r:id="rId6"/>
    <p:sldId id="297" r:id="rId7"/>
    <p:sldId id="298" r:id="rId8"/>
    <p:sldId id="299" r:id="rId9"/>
    <p:sldId id="295" r:id="rId10"/>
    <p:sldId id="274" r:id="rId11"/>
    <p:sldId id="294" r:id="rId12"/>
    <p:sldId id="288" r:id="rId13"/>
    <p:sldId id="273" r:id="rId14"/>
    <p:sldId id="259" r:id="rId15"/>
    <p:sldId id="275" r:id="rId16"/>
    <p:sldId id="277" r:id="rId17"/>
    <p:sldId id="269" r:id="rId18"/>
    <p:sldId id="280" r:id="rId19"/>
    <p:sldId id="281" r:id="rId20"/>
    <p:sldId id="283" r:id="rId21"/>
    <p:sldId id="284" r:id="rId22"/>
    <p:sldId id="291" r:id="rId23"/>
    <p:sldId id="290" r:id="rId24"/>
    <p:sldId id="285" r:id="rId25"/>
    <p:sldId id="266" r:id="rId26"/>
    <p:sldId id="258" r:id="rId27"/>
    <p:sldId id="260" r:id="rId28"/>
    <p:sldId id="302" r:id="rId29"/>
    <p:sldId id="301" r:id="rId30"/>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Martens" initials="R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4" d="100"/>
          <a:sy n="84" d="100"/>
        </p:scale>
        <p:origin x="966" y="-4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25T18:51:16.181" idx="1">
    <p:pos x="10" y="10"/>
    <p:text/>
    <p:extLst>
      <p:ext uri="{C676402C-5697-4E1C-873F-D02D1690AC5C}">
        <p15:threadingInfo xmlns:p15="http://schemas.microsoft.com/office/powerpoint/2012/main" timeZoneBias="-12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83C26-27A9-4B7F-861D-614293F8F53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0065D7D4-CE94-4612-93B7-43FEE8A43BD4}">
      <dgm:prSet/>
      <dgm:spPr/>
      <dgm:t>
        <a:bodyPr/>
        <a:lstStyle/>
        <a:p>
          <a:pPr rtl="0" eaLnBrk="1" latinLnBrk="0" hangingPunct="1"/>
          <a:r>
            <a:rPr lang="nl-NL"/>
            <a:t>Q x A =E</a:t>
          </a:r>
          <a:endParaRPr lang="en-US"/>
        </a:p>
      </dgm:t>
    </dgm:pt>
    <dgm:pt modelId="{B755A2A2-893E-4732-B7A5-FF68FE267E42}" type="parTrans" cxnId="{01AE3312-C3B4-477F-A9FE-8B0BEA4C9090}">
      <dgm:prSet/>
      <dgm:spPr/>
      <dgm:t>
        <a:bodyPr/>
        <a:lstStyle/>
        <a:p>
          <a:endParaRPr lang="en-US"/>
        </a:p>
      </dgm:t>
    </dgm:pt>
    <dgm:pt modelId="{D697553E-0B35-4415-8DD0-C22A423E341C}" type="sibTrans" cxnId="{01AE3312-C3B4-477F-A9FE-8B0BEA4C9090}">
      <dgm:prSet/>
      <dgm:spPr/>
      <dgm:t>
        <a:bodyPr/>
        <a:lstStyle/>
        <a:p>
          <a:endParaRPr lang="en-US"/>
        </a:p>
      </dgm:t>
    </dgm:pt>
    <dgm:pt modelId="{9E41D517-82D7-480B-BDC3-29C04FEBB948}" type="pres">
      <dgm:prSet presAssocID="{E5783C26-27A9-4B7F-861D-614293F8F538}" presName="CompostProcess" presStyleCnt="0">
        <dgm:presLayoutVars>
          <dgm:dir/>
          <dgm:resizeHandles val="exact"/>
        </dgm:presLayoutVars>
      </dgm:prSet>
      <dgm:spPr/>
      <dgm:t>
        <a:bodyPr/>
        <a:lstStyle/>
        <a:p>
          <a:endParaRPr lang="en-GB"/>
        </a:p>
      </dgm:t>
    </dgm:pt>
    <dgm:pt modelId="{5DF42D0F-566A-4319-9482-12568C4255E6}" type="pres">
      <dgm:prSet presAssocID="{E5783C26-27A9-4B7F-861D-614293F8F538}" presName="arrow" presStyleLbl="bgShp" presStyleIdx="0" presStyleCnt="1" custLinFactNeighborX="7402" custLinFactNeighborY="12736"/>
      <dgm:spPr/>
    </dgm:pt>
    <dgm:pt modelId="{600F9254-E3D4-4A23-9721-0BD4270CF3E8}" type="pres">
      <dgm:prSet presAssocID="{E5783C26-27A9-4B7F-861D-614293F8F538}" presName="linearProcess" presStyleCnt="0"/>
      <dgm:spPr/>
    </dgm:pt>
    <dgm:pt modelId="{B0A51BEE-E85E-4CBD-A82D-3E3BEEF93604}" type="pres">
      <dgm:prSet presAssocID="{0065D7D4-CE94-4612-93B7-43FEE8A43BD4}" presName="textNode" presStyleLbl="node1" presStyleIdx="0" presStyleCnt="1">
        <dgm:presLayoutVars>
          <dgm:bulletEnabled val="1"/>
        </dgm:presLayoutVars>
      </dgm:prSet>
      <dgm:spPr/>
      <dgm:t>
        <a:bodyPr/>
        <a:lstStyle/>
        <a:p>
          <a:endParaRPr lang="en-GB"/>
        </a:p>
      </dgm:t>
    </dgm:pt>
  </dgm:ptLst>
  <dgm:cxnLst>
    <dgm:cxn modelId="{5808F73A-6A3F-4E4D-9E68-66C1FF3561DE}" type="presOf" srcId="{E5783C26-27A9-4B7F-861D-614293F8F538}" destId="{9E41D517-82D7-480B-BDC3-29C04FEBB948}" srcOrd="0" destOrd="0" presId="urn:microsoft.com/office/officeart/2005/8/layout/hProcess9"/>
    <dgm:cxn modelId="{01AE3312-C3B4-477F-A9FE-8B0BEA4C9090}" srcId="{E5783C26-27A9-4B7F-861D-614293F8F538}" destId="{0065D7D4-CE94-4612-93B7-43FEE8A43BD4}" srcOrd="0" destOrd="0" parTransId="{B755A2A2-893E-4732-B7A5-FF68FE267E42}" sibTransId="{D697553E-0B35-4415-8DD0-C22A423E341C}"/>
    <dgm:cxn modelId="{8F28D587-328B-4491-B943-90F8E0D3933F}" type="presOf" srcId="{0065D7D4-CE94-4612-93B7-43FEE8A43BD4}" destId="{B0A51BEE-E85E-4CBD-A82D-3E3BEEF93604}" srcOrd="0" destOrd="0" presId="urn:microsoft.com/office/officeart/2005/8/layout/hProcess9"/>
    <dgm:cxn modelId="{AE30E0DF-75D6-4113-A92D-DF4DECCF17FC}" type="presParOf" srcId="{9E41D517-82D7-480B-BDC3-29C04FEBB948}" destId="{5DF42D0F-566A-4319-9482-12568C4255E6}" srcOrd="0" destOrd="0" presId="urn:microsoft.com/office/officeart/2005/8/layout/hProcess9"/>
    <dgm:cxn modelId="{118E10A6-3107-477A-897D-6D38245CBC74}" type="presParOf" srcId="{9E41D517-82D7-480B-BDC3-29C04FEBB948}" destId="{600F9254-E3D4-4A23-9721-0BD4270CF3E8}" srcOrd="1" destOrd="0" presId="urn:microsoft.com/office/officeart/2005/8/layout/hProcess9"/>
    <dgm:cxn modelId="{C1C515DE-C5FF-4301-85C3-17959DAA002F}" type="presParOf" srcId="{600F9254-E3D4-4A23-9721-0BD4270CF3E8}" destId="{B0A51BEE-E85E-4CBD-A82D-3E3BEEF93604}"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702A5-5A68-B240-AFE2-2B1076BCFA8D}"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GB"/>
        </a:p>
      </dgm:t>
    </dgm:pt>
    <dgm:pt modelId="{2766DCFA-7428-6646-A410-FCB4BB23669A}">
      <dgm:prSet phldrT="[Tekst]"/>
      <dgm:spPr/>
      <dgm:t>
        <a:bodyPr/>
        <a:lstStyle/>
        <a:p>
          <a:r>
            <a:rPr lang="en-GB" dirty="0" smtClean="0"/>
            <a:t>Accountability &amp; Budget control</a:t>
          </a:r>
          <a:endParaRPr lang="en-GB" dirty="0"/>
        </a:p>
      </dgm:t>
    </dgm:pt>
    <dgm:pt modelId="{47D60901-3C12-424D-A3AC-3B3843549C88}" type="parTrans" cxnId="{B4F7B738-40CC-B24C-B6F2-D637DE48800E}">
      <dgm:prSet/>
      <dgm:spPr/>
      <dgm:t>
        <a:bodyPr/>
        <a:lstStyle/>
        <a:p>
          <a:endParaRPr lang="en-GB"/>
        </a:p>
      </dgm:t>
    </dgm:pt>
    <dgm:pt modelId="{8C81E37B-33F3-A34B-ADC4-4B7990EC6BE8}" type="sibTrans" cxnId="{B4F7B738-40CC-B24C-B6F2-D637DE48800E}">
      <dgm:prSet/>
      <dgm:spPr/>
      <dgm:t>
        <a:bodyPr/>
        <a:lstStyle/>
        <a:p>
          <a:endParaRPr lang="en-GB"/>
        </a:p>
      </dgm:t>
    </dgm:pt>
    <dgm:pt modelId="{18B03BB3-9CC2-E346-8DAF-2A50D0C6C4EA}">
      <dgm:prSet phldrT="[Tekst]"/>
      <dgm:spPr/>
      <dgm:t>
        <a:bodyPr/>
        <a:lstStyle/>
        <a:p>
          <a:r>
            <a:rPr lang="en-GB" dirty="0" smtClean="0"/>
            <a:t>No information about suppliers who are delivering</a:t>
          </a:r>
          <a:endParaRPr lang="en-GB" dirty="0"/>
        </a:p>
      </dgm:t>
    </dgm:pt>
    <dgm:pt modelId="{EEB2A970-9892-4142-9211-D139529329E3}" type="sibTrans" cxnId="{AB836397-73CE-7F42-A107-399940502CC9}">
      <dgm:prSet/>
      <dgm:spPr/>
      <dgm:t>
        <a:bodyPr/>
        <a:lstStyle/>
        <a:p>
          <a:endParaRPr lang="en-GB"/>
        </a:p>
      </dgm:t>
    </dgm:pt>
    <dgm:pt modelId="{CA6BF227-A238-A94F-9A7C-C7E79F68126F}" type="parTrans" cxnId="{AB836397-73CE-7F42-A107-399940502CC9}">
      <dgm:prSet/>
      <dgm:spPr/>
      <dgm:t>
        <a:bodyPr/>
        <a:lstStyle/>
        <a:p>
          <a:endParaRPr lang="en-GB"/>
        </a:p>
      </dgm:t>
    </dgm:pt>
    <dgm:pt modelId="{2B325D1B-0A6F-DB42-B529-BCD7969C0751}">
      <dgm:prSet phldrT="[Tekst]"/>
      <dgm:spPr/>
      <dgm:t>
        <a:bodyPr/>
        <a:lstStyle/>
        <a:p>
          <a:r>
            <a:rPr lang="en-GB" dirty="0" smtClean="0"/>
            <a:t>Reliable, up to date and full contract information</a:t>
          </a:r>
          <a:endParaRPr lang="en-GB" dirty="0"/>
        </a:p>
      </dgm:t>
    </dgm:pt>
    <dgm:pt modelId="{EFABFACD-E747-FF45-AF53-A3E0303E0BF1}" type="sibTrans" cxnId="{9AB5DCDF-1F27-4D47-9C1B-6BE6D75832F2}">
      <dgm:prSet/>
      <dgm:spPr/>
      <dgm:t>
        <a:bodyPr/>
        <a:lstStyle/>
        <a:p>
          <a:endParaRPr lang="en-GB"/>
        </a:p>
      </dgm:t>
    </dgm:pt>
    <dgm:pt modelId="{CCD645E2-919B-5249-AF05-8800960D9335}" type="parTrans" cxnId="{9AB5DCDF-1F27-4D47-9C1B-6BE6D75832F2}">
      <dgm:prSet/>
      <dgm:spPr/>
      <dgm:t>
        <a:bodyPr/>
        <a:lstStyle/>
        <a:p>
          <a:endParaRPr lang="en-GB"/>
        </a:p>
      </dgm:t>
    </dgm:pt>
    <dgm:pt modelId="{5EFF8727-DA50-DC40-9414-EBE98754DBF4}">
      <dgm:prSet phldrT="[Tekst]"/>
      <dgm:spPr/>
      <dgm:t>
        <a:bodyPr/>
        <a:lstStyle/>
        <a:p>
          <a:r>
            <a:rPr lang="en-GB" dirty="0" smtClean="0"/>
            <a:t>No control of performances</a:t>
          </a:r>
          <a:endParaRPr lang="en-GB" dirty="0"/>
        </a:p>
      </dgm:t>
    </dgm:pt>
    <dgm:pt modelId="{465EE499-F5DB-2641-B87F-F5D00FA45A8F}" type="sibTrans" cxnId="{A86CA55D-3538-4642-8796-95903F0E7765}">
      <dgm:prSet/>
      <dgm:spPr/>
      <dgm:t>
        <a:bodyPr/>
        <a:lstStyle/>
        <a:p>
          <a:endParaRPr lang="en-GB"/>
        </a:p>
      </dgm:t>
    </dgm:pt>
    <dgm:pt modelId="{0B457AA5-09C8-5F47-8A18-52AE59A361DB}" type="parTrans" cxnId="{A86CA55D-3538-4642-8796-95903F0E7765}">
      <dgm:prSet/>
      <dgm:spPr/>
      <dgm:t>
        <a:bodyPr/>
        <a:lstStyle/>
        <a:p>
          <a:endParaRPr lang="en-GB"/>
        </a:p>
      </dgm:t>
    </dgm:pt>
    <dgm:pt modelId="{4E90C34A-FFE9-A24E-9E40-12B1D2AD79C7}">
      <dgm:prSet phldrT="[Tekst]" phldr="1"/>
      <dgm:spPr>
        <a:blipFill rotWithShape="0">
          <a:blip xmlns:r="http://schemas.openxmlformats.org/officeDocument/2006/relationships" r:embed="rId1"/>
          <a:stretch>
            <a:fillRect/>
          </a:stretch>
        </a:blipFill>
      </dgm:spPr>
      <dgm:t>
        <a:bodyPr/>
        <a:lstStyle/>
        <a:p>
          <a:endParaRPr lang="en-GB" dirty="0"/>
        </a:p>
      </dgm:t>
    </dgm:pt>
    <dgm:pt modelId="{3F6CA72B-385D-8147-81F7-067238605752}" type="sibTrans" cxnId="{45294E27-46C4-5C4A-8A2E-6F801A2F0599}">
      <dgm:prSet/>
      <dgm:spPr/>
      <dgm:t>
        <a:bodyPr/>
        <a:lstStyle/>
        <a:p>
          <a:endParaRPr lang="en-GB"/>
        </a:p>
      </dgm:t>
    </dgm:pt>
    <dgm:pt modelId="{62383F5C-6640-A34F-87AA-8F18BD17918D}" type="parTrans" cxnId="{45294E27-46C4-5C4A-8A2E-6F801A2F0599}">
      <dgm:prSet/>
      <dgm:spPr/>
      <dgm:t>
        <a:bodyPr/>
        <a:lstStyle/>
        <a:p>
          <a:endParaRPr lang="en-GB"/>
        </a:p>
      </dgm:t>
    </dgm:pt>
    <dgm:pt modelId="{89EE6688-BA36-644E-BCDB-EE4916B70AB3}" type="pres">
      <dgm:prSet presAssocID="{71C702A5-5A68-B240-AFE2-2B1076BCFA8D}" presName="diagram" presStyleCnt="0">
        <dgm:presLayoutVars>
          <dgm:chMax val="1"/>
          <dgm:dir/>
          <dgm:animLvl val="ctr"/>
          <dgm:resizeHandles val="exact"/>
        </dgm:presLayoutVars>
      </dgm:prSet>
      <dgm:spPr/>
      <dgm:t>
        <a:bodyPr/>
        <a:lstStyle/>
        <a:p>
          <a:endParaRPr lang="nl-NL"/>
        </a:p>
      </dgm:t>
    </dgm:pt>
    <dgm:pt modelId="{7B320075-5F0E-FF43-A0D8-0DA0A302C9EB}" type="pres">
      <dgm:prSet presAssocID="{71C702A5-5A68-B240-AFE2-2B1076BCFA8D}" presName="matrix" presStyleCnt="0"/>
      <dgm:spPr/>
    </dgm:pt>
    <dgm:pt modelId="{89B75217-1B0C-164E-A785-E91D960D5BF7}" type="pres">
      <dgm:prSet presAssocID="{71C702A5-5A68-B240-AFE2-2B1076BCFA8D}" presName="tile1" presStyleLbl="node1" presStyleIdx="0" presStyleCnt="4"/>
      <dgm:spPr/>
      <dgm:t>
        <a:bodyPr/>
        <a:lstStyle/>
        <a:p>
          <a:endParaRPr lang="en-GB"/>
        </a:p>
      </dgm:t>
    </dgm:pt>
    <dgm:pt modelId="{CCC2E5C0-C028-A044-9345-0CFB8605B7BE}" type="pres">
      <dgm:prSet presAssocID="{71C702A5-5A68-B240-AFE2-2B1076BCFA8D}" presName="tile1text" presStyleLbl="node1" presStyleIdx="0" presStyleCnt="4">
        <dgm:presLayoutVars>
          <dgm:chMax val="0"/>
          <dgm:chPref val="0"/>
          <dgm:bulletEnabled val="1"/>
        </dgm:presLayoutVars>
      </dgm:prSet>
      <dgm:spPr/>
      <dgm:t>
        <a:bodyPr/>
        <a:lstStyle/>
        <a:p>
          <a:endParaRPr lang="en-GB"/>
        </a:p>
      </dgm:t>
    </dgm:pt>
    <dgm:pt modelId="{985E24DA-914D-F54E-B237-B1774286D627}" type="pres">
      <dgm:prSet presAssocID="{71C702A5-5A68-B240-AFE2-2B1076BCFA8D}" presName="tile2" presStyleLbl="node1" presStyleIdx="1" presStyleCnt="4"/>
      <dgm:spPr/>
      <dgm:t>
        <a:bodyPr/>
        <a:lstStyle/>
        <a:p>
          <a:endParaRPr lang="en-GB"/>
        </a:p>
      </dgm:t>
    </dgm:pt>
    <dgm:pt modelId="{58BEA4D5-5497-0D4E-91D4-0447CE3A515D}" type="pres">
      <dgm:prSet presAssocID="{71C702A5-5A68-B240-AFE2-2B1076BCFA8D}" presName="tile2text" presStyleLbl="node1" presStyleIdx="1" presStyleCnt="4">
        <dgm:presLayoutVars>
          <dgm:chMax val="0"/>
          <dgm:chPref val="0"/>
          <dgm:bulletEnabled val="1"/>
        </dgm:presLayoutVars>
      </dgm:prSet>
      <dgm:spPr/>
      <dgm:t>
        <a:bodyPr/>
        <a:lstStyle/>
        <a:p>
          <a:endParaRPr lang="en-GB"/>
        </a:p>
      </dgm:t>
    </dgm:pt>
    <dgm:pt modelId="{ACC6F6DC-6FFE-3541-9D8C-DFFD0C6FC632}" type="pres">
      <dgm:prSet presAssocID="{71C702A5-5A68-B240-AFE2-2B1076BCFA8D}" presName="tile3" presStyleLbl="node1" presStyleIdx="2" presStyleCnt="4"/>
      <dgm:spPr/>
      <dgm:t>
        <a:bodyPr/>
        <a:lstStyle/>
        <a:p>
          <a:endParaRPr lang="en-GB"/>
        </a:p>
      </dgm:t>
    </dgm:pt>
    <dgm:pt modelId="{BD775862-216D-AC4F-99E2-FEB59F77CAC1}" type="pres">
      <dgm:prSet presAssocID="{71C702A5-5A68-B240-AFE2-2B1076BCFA8D}" presName="tile3text" presStyleLbl="node1" presStyleIdx="2" presStyleCnt="4">
        <dgm:presLayoutVars>
          <dgm:chMax val="0"/>
          <dgm:chPref val="0"/>
          <dgm:bulletEnabled val="1"/>
        </dgm:presLayoutVars>
      </dgm:prSet>
      <dgm:spPr/>
      <dgm:t>
        <a:bodyPr/>
        <a:lstStyle/>
        <a:p>
          <a:endParaRPr lang="en-GB"/>
        </a:p>
      </dgm:t>
    </dgm:pt>
    <dgm:pt modelId="{591F7223-C7E3-8D45-833B-94176FB33915}" type="pres">
      <dgm:prSet presAssocID="{71C702A5-5A68-B240-AFE2-2B1076BCFA8D}" presName="tile4" presStyleLbl="node1" presStyleIdx="3" presStyleCnt="4"/>
      <dgm:spPr/>
      <dgm:t>
        <a:bodyPr/>
        <a:lstStyle/>
        <a:p>
          <a:endParaRPr lang="nl-NL"/>
        </a:p>
      </dgm:t>
    </dgm:pt>
    <dgm:pt modelId="{EFB51B53-B56E-E84A-A754-27270F64F392}" type="pres">
      <dgm:prSet presAssocID="{71C702A5-5A68-B240-AFE2-2B1076BCFA8D}" presName="tile4text" presStyleLbl="node1" presStyleIdx="3" presStyleCnt="4">
        <dgm:presLayoutVars>
          <dgm:chMax val="0"/>
          <dgm:chPref val="0"/>
          <dgm:bulletEnabled val="1"/>
        </dgm:presLayoutVars>
      </dgm:prSet>
      <dgm:spPr/>
      <dgm:t>
        <a:bodyPr/>
        <a:lstStyle/>
        <a:p>
          <a:endParaRPr lang="nl-NL"/>
        </a:p>
      </dgm:t>
    </dgm:pt>
    <dgm:pt modelId="{37286BC6-57A9-EE4C-84C9-08F978F2FCD0}" type="pres">
      <dgm:prSet presAssocID="{71C702A5-5A68-B240-AFE2-2B1076BCFA8D}" presName="centerTile" presStyleLbl="fgShp" presStyleIdx="0" presStyleCnt="1">
        <dgm:presLayoutVars>
          <dgm:chMax val="0"/>
          <dgm:chPref val="0"/>
        </dgm:presLayoutVars>
      </dgm:prSet>
      <dgm:spPr/>
      <dgm:t>
        <a:bodyPr/>
        <a:lstStyle/>
        <a:p>
          <a:endParaRPr lang="en-GB"/>
        </a:p>
      </dgm:t>
    </dgm:pt>
  </dgm:ptLst>
  <dgm:cxnLst>
    <dgm:cxn modelId="{7786B101-A9A6-8745-8AEB-66B259758657}" type="presOf" srcId="{18B03BB3-9CC2-E346-8DAF-2A50D0C6C4EA}" destId="{BD775862-216D-AC4F-99E2-FEB59F77CAC1}" srcOrd="1" destOrd="0" presId="urn:microsoft.com/office/officeart/2005/8/layout/matrix1"/>
    <dgm:cxn modelId="{9AB5DCDF-1F27-4D47-9C1B-6BE6D75832F2}" srcId="{4E90C34A-FFE9-A24E-9E40-12B1D2AD79C7}" destId="{2B325D1B-0A6F-DB42-B529-BCD7969C0751}" srcOrd="1" destOrd="0" parTransId="{CCD645E2-919B-5249-AF05-8800960D9335}" sibTransId="{EFABFACD-E747-FF45-AF53-A3E0303E0BF1}"/>
    <dgm:cxn modelId="{45294E27-46C4-5C4A-8A2E-6F801A2F0599}" srcId="{71C702A5-5A68-B240-AFE2-2B1076BCFA8D}" destId="{4E90C34A-FFE9-A24E-9E40-12B1D2AD79C7}" srcOrd="0" destOrd="0" parTransId="{62383F5C-6640-A34F-87AA-8F18BD17918D}" sibTransId="{3F6CA72B-385D-8147-81F7-067238605752}"/>
    <dgm:cxn modelId="{AB836397-73CE-7F42-A107-399940502CC9}" srcId="{4E90C34A-FFE9-A24E-9E40-12B1D2AD79C7}" destId="{18B03BB3-9CC2-E346-8DAF-2A50D0C6C4EA}" srcOrd="2" destOrd="0" parTransId="{CA6BF227-A238-A94F-9A7C-C7E79F68126F}" sibTransId="{EEB2A970-9892-4142-9211-D139529329E3}"/>
    <dgm:cxn modelId="{A86CA55D-3538-4642-8796-95903F0E7765}" srcId="{4E90C34A-FFE9-A24E-9E40-12B1D2AD79C7}" destId="{5EFF8727-DA50-DC40-9414-EBE98754DBF4}" srcOrd="0" destOrd="0" parTransId="{0B457AA5-09C8-5F47-8A18-52AE59A361DB}" sibTransId="{465EE499-F5DB-2641-B87F-F5D00FA45A8F}"/>
    <dgm:cxn modelId="{B4F7B738-40CC-B24C-B6F2-D637DE48800E}" srcId="{4E90C34A-FFE9-A24E-9E40-12B1D2AD79C7}" destId="{2766DCFA-7428-6646-A410-FCB4BB23669A}" srcOrd="3" destOrd="0" parTransId="{47D60901-3C12-424D-A3AC-3B3843549C88}" sibTransId="{8C81E37B-33F3-A34B-ADC4-4B7990EC6BE8}"/>
    <dgm:cxn modelId="{9E1E845C-0E22-6C4E-A4B6-F5E72510FAA6}" type="presOf" srcId="{2B325D1B-0A6F-DB42-B529-BCD7969C0751}" destId="{985E24DA-914D-F54E-B237-B1774286D627}" srcOrd="0" destOrd="0" presId="urn:microsoft.com/office/officeart/2005/8/layout/matrix1"/>
    <dgm:cxn modelId="{C390FFB5-4FCE-3C4C-9D13-FF2AF4D26EAD}" type="presOf" srcId="{18B03BB3-9CC2-E346-8DAF-2A50D0C6C4EA}" destId="{ACC6F6DC-6FFE-3541-9D8C-DFFD0C6FC632}" srcOrd="0" destOrd="0" presId="urn:microsoft.com/office/officeart/2005/8/layout/matrix1"/>
    <dgm:cxn modelId="{F4505817-8E46-6248-9C95-30AF001B0A3A}" type="presOf" srcId="{5EFF8727-DA50-DC40-9414-EBE98754DBF4}" destId="{89B75217-1B0C-164E-A785-E91D960D5BF7}" srcOrd="0" destOrd="0" presId="urn:microsoft.com/office/officeart/2005/8/layout/matrix1"/>
    <dgm:cxn modelId="{E0450908-F68F-0240-8C10-249985783D31}" type="presOf" srcId="{2766DCFA-7428-6646-A410-FCB4BB23669A}" destId="{591F7223-C7E3-8D45-833B-94176FB33915}" srcOrd="0" destOrd="0" presId="urn:microsoft.com/office/officeart/2005/8/layout/matrix1"/>
    <dgm:cxn modelId="{2ED1E5E4-F906-B349-AFA7-2DEE90E93A43}" type="presOf" srcId="{2B325D1B-0A6F-DB42-B529-BCD7969C0751}" destId="{58BEA4D5-5497-0D4E-91D4-0447CE3A515D}" srcOrd="1" destOrd="0" presId="urn:microsoft.com/office/officeart/2005/8/layout/matrix1"/>
    <dgm:cxn modelId="{D502FAC9-77F0-F04C-B623-68BDFD3D676A}" type="presOf" srcId="{5EFF8727-DA50-DC40-9414-EBE98754DBF4}" destId="{CCC2E5C0-C028-A044-9345-0CFB8605B7BE}" srcOrd="1" destOrd="0" presId="urn:microsoft.com/office/officeart/2005/8/layout/matrix1"/>
    <dgm:cxn modelId="{F70E72C4-09BD-FB48-AD74-50E8A52D119C}" type="presOf" srcId="{71C702A5-5A68-B240-AFE2-2B1076BCFA8D}" destId="{89EE6688-BA36-644E-BCDB-EE4916B70AB3}" srcOrd="0" destOrd="0" presId="urn:microsoft.com/office/officeart/2005/8/layout/matrix1"/>
    <dgm:cxn modelId="{5A5EA539-1C20-1A47-B249-F4F3D571C649}" type="presOf" srcId="{2766DCFA-7428-6646-A410-FCB4BB23669A}" destId="{EFB51B53-B56E-E84A-A754-27270F64F392}" srcOrd="1" destOrd="0" presId="urn:microsoft.com/office/officeart/2005/8/layout/matrix1"/>
    <dgm:cxn modelId="{3B068840-CC88-3A40-AA53-0FF0C5013050}" type="presOf" srcId="{4E90C34A-FFE9-A24E-9E40-12B1D2AD79C7}" destId="{37286BC6-57A9-EE4C-84C9-08F978F2FCD0}" srcOrd="0" destOrd="0" presId="urn:microsoft.com/office/officeart/2005/8/layout/matrix1"/>
    <dgm:cxn modelId="{3894DFBD-0ACE-3E41-B29E-E5AC08D26C14}" type="presParOf" srcId="{89EE6688-BA36-644E-BCDB-EE4916B70AB3}" destId="{7B320075-5F0E-FF43-A0D8-0DA0A302C9EB}" srcOrd="0" destOrd="0" presId="urn:microsoft.com/office/officeart/2005/8/layout/matrix1"/>
    <dgm:cxn modelId="{0512387A-2AF6-394F-AC9B-73145A464CE9}" type="presParOf" srcId="{7B320075-5F0E-FF43-A0D8-0DA0A302C9EB}" destId="{89B75217-1B0C-164E-A785-E91D960D5BF7}" srcOrd="0" destOrd="0" presId="urn:microsoft.com/office/officeart/2005/8/layout/matrix1"/>
    <dgm:cxn modelId="{1151C384-72E8-BD4A-846F-146E1B0D5D37}" type="presParOf" srcId="{7B320075-5F0E-FF43-A0D8-0DA0A302C9EB}" destId="{CCC2E5C0-C028-A044-9345-0CFB8605B7BE}" srcOrd="1" destOrd="0" presId="urn:microsoft.com/office/officeart/2005/8/layout/matrix1"/>
    <dgm:cxn modelId="{589FF8E9-A789-5947-A3A0-6DF4B74B3712}" type="presParOf" srcId="{7B320075-5F0E-FF43-A0D8-0DA0A302C9EB}" destId="{985E24DA-914D-F54E-B237-B1774286D627}" srcOrd="2" destOrd="0" presId="urn:microsoft.com/office/officeart/2005/8/layout/matrix1"/>
    <dgm:cxn modelId="{110361FE-11C2-CA46-8E78-EA81BECA85BC}" type="presParOf" srcId="{7B320075-5F0E-FF43-A0D8-0DA0A302C9EB}" destId="{58BEA4D5-5497-0D4E-91D4-0447CE3A515D}" srcOrd="3" destOrd="0" presId="urn:microsoft.com/office/officeart/2005/8/layout/matrix1"/>
    <dgm:cxn modelId="{ABA8F630-2D3E-CF48-BDA5-AB4338F7BC80}" type="presParOf" srcId="{7B320075-5F0E-FF43-A0D8-0DA0A302C9EB}" destId="{ACC6F6DC-6FFE-3541-9D8C-DFFD0C6FC632}" srcOrd="4" destOrd="0" presId="urn:microsoft.com/office/officeart/2005/8/layout/matrix1"/>
    <dgm:cxn modelId="{44CC73F3-5DA4-4446-9095-8108E6B27795}" type="presParOf" srcId="{7B320075-5F0E-FF43-A0D8-0DA0A302C9EB}" destId="{BD775862-216D-AC4F-99E2-FEB59F77CAC1}" srcOrd="5" destOrd="0" presId="urn:microsoft.com/office/officeart/2005/8/layout/matrix1"/>
    <dgm:cxn modelId="{27750835-96EB-FF41-BA79-B4805665309D}" type="presParOf" srcId="{7B320075-5F0E-FF43-A0D8-0DA0A302C9EB}" destId="{591F7223-C7E3-8D45-833B-94176FB33915}" srcOrd="6" destOrd="0" presId="urn:microsoft.com/office/officeart/2005/8/layout/matrix1"/>
    <dgm:cxn modelId="{D3F6CE23-5A62-F842-A70A-E8181FBAE241}" type="presParOf" srcId="{7B320075-5F0E-FF43-A0D8-0DA0A302C9EB}" destId="{EFB51B53-B56E-E84A-A754-27270F64F392}" srcOrd="7" destOrd="0" presId="urn:microsoft.com/office/officeart/2005/8/layout/matrix1"/>
    <dgm:cxn modelId="{1EDABB32-34FB-584A-81C6-40D7C5F74FCC}" type="presParOf" srcId="{89EE6688-BA36-644E-BCDB-EE4916B70AB3}" destId="{37286BC6-57A9-EE4C-84C9-08F978F2FCD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23233-FC31-4388-A0C5-7BC0EBD239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93B396-1C7A-44F7-AB63-36B01A90D0B9}">
      <dgm:prSet phldrT="[Text]"/>
      <dgm:spPr/>
      <dgm:t>
        <a:bodyPr/>
        <a:lstStyle/>
        <a:p>
          <a:r>
            <a:rPr lang="en-GB" noProof="0" dirty="0" smtClean="0"/>
            <a:t>Contracted amount</a:t>
          </a:r>
          <a:endParaRPr lang="en-GB" noProof="0" dirty="0"/>
        </a:p>
      </dgm:t>
    </dgm:pt>
    <dgm:pt modelId="{D6E06FD5-518D-4029-93FD-BC36D211EE02}" type="parTrans" cxnId="{DF9E5F3C-5DD8-4A26-A3D4-24DF11D71C34}">
      <dgm:prSet/>
      <dgm:spPr/>
      <dgm:t>
        <a:bodyPr/>
        <a:lstStyle/>
        <a:p>
          <a:endParaRPr lang="en-US"/>
        </a:p>
      </dgm:t>
    </dgm:pt>
    <dgm:pt modelId="{3FBBA020-93BC-4647-A2BE-2326AE5306C0}" type="sibTrans" cxnId="{DF9E5F3C-5DD8-4A26-A3D4-24DF11D71C34}">
      <dgm:prSet/>
      <dgm:spPr/>
      <dgm:t>
        <a:bodyPr/>
        <a:lstStyle/>
        <a:p>
          <a:endParaRPr lang="en-US"/>
        </a:p>
      </dgm:t>
    </dgm:pt>
    <dgm:pt modelId="{9AF51262-38C2-460F-BBF4-F7730AFD8E67}">
      <dgm:prSet phldrT="[Text]"/>
      <dgm:spPr/>
      <dgm:t>
        <a:bodyPr/>
        <a:lstStyle/>
        <a:p>
          <a:r>
            <a:rPr lang="en-US" dirty="0" smtClean="0"/>
            <a:t>Number of clients importance  / citizen </a:t>
          </a:r>
          <a:endParaRPr lang="en-US" dirty="0"/>
        </a:p>
      </dgm:t>
    </dgm:pt>
    <dgm:pt modelId="{A8839C36-9314-48E7-9489-D6393CBD9CE5}" type="parTrans" cxnId="{62DB8C4B-A2CE-4AE3-A768-8AD656EA5428}">
      <dgm:prSet/>
      <dgm:spPr/>
      <dgm:t>
        <a:bodyPr/>
        <a:lstStyle/>
        <a:p>
          <a:endParaRPr lang="en-US"/>
        </a:p>
      </dgm:t>
    </dgm:pt>
    <dgm:pt modelId="{3CFBB0EA-2A79-4045-A963-9ECB4436B192}" type="sibTrans" cxnId="{62DB8C4B-A2CE-4AE3-A768-8AD656EA5428}">
      <dgm:prSet/>
      <dgm:spPr/>
      <dgm:t>
        <a:bodyPr/>
        <a:lstStyle/>
        <a:p>
          <a:endParaRPr lang="en-US"/>
        </a:p>
      </dgm:t>
    </dgm:pt>
    <dgm:pt modelId="{48997B8D-0397-4814-AAFC-F2CDF1362F87}">
      <dgm:prSet phldrT="[Text]"/>
      <dgm:spPr/>
      <dgm:t>
        <a:bodyPr/>
        <a:lstStyle/>
        <a:p>
          <a:r>
            <a:rPr lang="en-GB" noProof="0" dirty="0" smtClean="0"/>
            <a:t>Local importance / political impact </a:t>
          </a:r>
          <a:endParaRPr lang="en-GB" noProof="0" dirty="0"/>
        </a:p>
      </dgm:t>
    </dgm:pt>
    <dgm:pt modelId="{BA5E6870-C0F8-42FB-BD84-5F1E9485D25E}" type="parTrans" cxnId="{BAEE69C9-BA7E-43A9-BBC0-C30062BECB47}">
      <dgm:prSet/>
      <dgm:spPr/>
      <dgm:t>
        <a:bodyPr/>
        <a:lstStyle/>
        <a:p>
          <a:endParaRPr lang="en-US"/>
        </a:p>
      </dgm:t>
    </dgm:pt>
    <dgm:pt modelId="{50AF2164-13E3-46B5-8E3A-AE0B072D6AE0}" type="sibTrans" cxnId="{BAEE69C9-BA7E-43A9-BBC0-C30062BECB47}">
      <dgm:prSet/>
      <dgm:spPr/>
      <dgm:t>
        <a:bodyPr/>
        <a:lstStyle/>
        <a:p>
          <a:endParaRPr lang="en-US"/>
        </a:p>
      </dgm:t>
    </dgm:pt>
    <dgm:pt modelId="{44007BEA-AD54-4F32-B950-B7CA771C933D}">
      <dgm:prSet phldrT="[Text]"/>
      <dgm:spPr/>
      <dgm:t>
        <a:bodyPr/>
        <a:lstStyle/>
        <a:p>
          <a:r>
            <a:rPr lang="en-US" dirty="0" smtClean="0"/>
            <a:t>Dependency / supply and business risks</a:t>
          </a:r>
          <a:endParaRPr lang="en-US" dirty="0"/>
        </a:p>
      </dgm:t>
    </dgm:pt>
    <dgm:pt modelId="{8D534F44-7BF2-47AE-9A39-B0555310D9AD}" type="parTrans" cxnId="{365DBFD3-FCA7-49E6-BED2-499D15F807A8}">
      <dgm:prSet/>
      <dgm:spPr/>
      <dgm:t>
        <a:bodyPr/>
        <a:lstStyle/>
        <a:p>
          <a:endParaRPr lang="en-US"/>
        </a:p>
      </dgm:t>
    </dgm:pt>
    <dgm:pt modelId="{A8DDA299-F333-4BBA-82BD-98D3198F3F51}" type="sibTrans" cxnId="{365DBFD3-FCA7-49E6-BED2-499D15F807A8}">
      <dgm:prSet/>
      <dgm:spPr/>
      <dgm:t>
        <a:bodyPr/>
        <a:lstStyle/>
        <a:p>
          <a:endParaRPr lang="en-US"/>
        </a:p>
      </dgm:t>
    </dgm:pt>
    <dgm:pt modelId="{E4170115-6486-443B-BAEF-B3FCC2753E1A}">
      <dgm:prSet phldrT="[Text]"/>
      <dgm:spPr/>
      <dgm:t>
        <a:bodyPr/>
        <a:lstStyle/>
        <a:p>
          <a:r>
            <a:rPr lang="en-US" dirty="0" smtClean="0"/>
            <a:t>(Public) Subsidy</a:t>
          </a:r>
          <a:endParaRPr lang="en-US" dirty="0"/>
        </a:p>
      </dgm:t>
    </dgm:pt>
    <dgm:pt modelId="{FEC69E0B-B584-4392-ACA9-D8BFBAB3EEFC}" type="parTrans" cxnId="{4C082B30-6029-4266-9625-795FC55CF517}">
      <dgm:prSet/>
      <dgm:spPr/>
      <dgm:t>
        <a:bodyPr/>
        <a:lstStyle/>
        <a:p>
          <a:endParaRPr lang="en-US"/>
        </a:p>
      </dgm:t>
    </dgm:pt>
    <dgm:pt modelId="{C3FF1A22-CB39-4730-AD7F-F3495D933475}" type="sibTrans" cxnId="{4C082B30-6029-4266-9625-795FC55CF517}">
      <dgm:prSet/>
      <dgm:spPr/>
      <dgm:t>
        <a:bodyPr/>
        <a:lstStyle/>
        <a:p>
          <a:endParaRPr lang="en-US"/>
        </a:p>
      </dgm:t>
    </dgm:pt>
    <dgm:pt modelId="{31386DDC-CAF6-4818-BD87-47E70B23B5B4}">
      <dgm:prSet/>
      <dgm:spPr/>
      <dgm:t>
        <a:bodyPr/>
        <a:lstStyle/>
        <a:p>
          <a:r>
            <a:rPr lang="en-GB" noProof="0" dirty="0" smtClean="0"/>
            <a:t>Innovation potential</a:t>
          </a:r>
          <a:endParaRPr lang="en-GB" noProof="0" dirty="0"/>
        </a:p>
      </dgm:t>
    </dgm:pt>
    <dgm:pt modelId="{ACF072D4-75F8-4152-B4F4-5A9E97F957D4}" type="parTrans" cxnId="{6431A5F1-14A3-4DEF-B16F-9624E3DE6912}">
      <dgm:prSet/>
      <dgm:spPr/>
      <dgm:t>
        <a:bodyPr/>
        <a:lstStyle/>
        <a:p>
          <a:endParaRPr lang="en-US"/>
        </a:p>
      </dgm:t>
    </dgm:pt>
    <dgm:pt modelId="{E5011236-D402-4D3C-B86A-47B75F44DA09}" type="sibTrans" cxnId="{6431A5F1-14A3-4DEF-B16F-9624E3DE6912}">
      <dgm:prSet/>
      <dgm:spPr/>
      <dgm:t>
        <a:bodyPr/>
        <a:lstStyle/>
        <a:p>
          <a:endParaRPr lang="en-US"/>
        </a:p>
      </dgm:t>
    </dgm:pt>
    <dgm:pt modelId="{68842EEE-2037-4CBB-85DB-CFFB0BF8FC96}" type="pres">
      <dgm:prSet presAssocID="{8DD23233-FC31-4388-A0C5-7BC0EBD23900}" presName="linear" presStyleCnt="0">
        <dgm:presLayoutVars>
          <dgm:dir/>
          <dgm:animLvl val="lvl"/>
          <dgm:resizeHandles val="exact"/>
        </dgm:presLayoutVars>
      </dgm:prSet>
      <dgm:spPr/>
      <dgm:t>
        <a:bodyPr/>
        <a:lstStyle/>
        <a:p>
          <a:endParaRPr lang="en-GB"/>
        </a:p>
      </dgm:t>
    </dgm:pt>
    <dgm:pt modelId="{5274A2B1-18D3-4768-A819-16A3B671C192}" type="pres">
      <dgm:prSet presAssocID="{BC93B396-1C7A-44F7-AB63-36B01A90D0B9}" presName="parentLin" presStyleCnt="0"/>
      <dgm:spPr/>
    </dgm:pt>
    <dgm:pt modelId="{9DC155D9-D861-498F-AE41-C7E2BE1E1369}" type="pres">
      <dgm:prSet presAssocID="{BC93B396-1C7A-44F7-AB63-36B01A90D0B9}" presName="parentLeftMargin" presStyleLbl="node1" presStyleIdx="0" presStyleCnt="6"/>
      <dgm:spPr/>
      <dgm:t>
        <a:bodyPr/>
        <a:lstStyle/>
        <a:p>
          <a:endParaRPr lang="en-GB"/>
        </a:p>
      </dgm:t>
    </dgm:pt>
    <dgm:pt modelId="{EFBD2052-A575-4D1C-AA6B-3B2C79FA106F}" type="pres">
      <dgm:prSet presAssocID="{BC93B396-1C7A-44F7-AB63-36B01A90D0B9}" presName="parentText" presStyleLbl="node1" presStyleIdx="0" presStyleCnt="6" custLinFactNeighborX="-9510">
        <dgm:presLayoutVars>
          <dgm:chMax val="0"/>
          <dgm:bulletEnabled val="1"/>
        </dgm:presLayoutVars>
      </dgm:prSet>
      <dgm:spPr/>
      <dgm:t>
        <a:bodyPr/>
        <a:lstStyle/>
        <a:p>
          <a:endParaRPr lang="en-GB"/>
        </a:p>
      </dgm:t>
    </dgm:pt>
    <dgm:pt modelId="{43254EE6-51AD-4EBC-90F3-9FD11480E450}" type="pres">
      <dgm:prSet presAssocID="{BC93B396-1C7A-44F7-AB63-36B01A90D0B9}" presName="negativeSpace" presStyleCnt="0"/>
      <dgm:spPr/>
    </dgm:pt>
    <dgm:pt modelId="{FE0F337C-0581-4719-98B5-C6E53579C692}" type="pres">
      <dgm:prSet presAssocID="{BC93B396-1C7A-44F7-AB63-36B01A90D0B9}" presName="childText" presStyleLbl="conFgAcc1" presStyleIdx="0" presStyleCnt="6">
        <dgm:presLayoutVars>
          <dgm:bulletEnabled val="1"/>
        </dgm:presLayoutVars>
      </dgm:prSet>
      <dgm:spPr/>
    </dgm:pt>
    <dgm:pt modelId="{D6DBB3D6-644D-4F92-988C-6848767F5067}" type="pres">
      <dgm:prSet presAssocID="{3FBBA020-93BC-4647-A2BE-2326AE5306C0}" presName="spaceBetweenRectangles" presStyleCnt="0"/>
      <dgm:spPr/>
    </dgm:pt>
    <dgm:pt modelId="{92AE9169-D40C-4C6B-8B66-43A06D88C47F}" type="pres">
      <dgm:prSet presAssocID="{9AF51262-38C2-460F-BBF4-F7730AFD8E67}" presName="parentLin" presStyleCnt="0"/>
      <dgm:spPr/>
    </dgm:pt>
    <dgm:pt modelId="{7BBA4AA5-C7AC-4131-A92C-BBC9DA481BA2}" type="pres">
      <dgm:prSet presAssocID="{9AF51262-38C2-460F-BBF4-F7730AFD8E67}" presName="parentLeftMargin" presStyleLbl="node1" presStyleIdx="0" presStyleCnt="6"/>
      <dgm:spPr/>
      <dgm:t>
        <a:bodyPr/>
        <a:lstStyle/>
        <a:p>
          <a:endParaRPr lang="en-GB"/>
        </a:p>
      </dgm:t>
    </dgm:pt>
    <dgm:pt modelId="{9B51DC16-B72C-4E3F-A35F-46CDC7BFB391}" type="pres">
      <dgm:prSet presAssocID="{9AF51262-38C2-460F-BBF4-F7730AFD8E67}" presName="parentText" presStyleLbl="node1" presStyleIdx="1" presStyleCnt="6">
        <dgm:presLayoutVars>
          <dgm:chMax val="0"/>
          <dgm:bulletEnabled val="1"/>
        </dgm:presLayoutVars>
      </dgm:prSet>
      <dgm:spPr/>
      <dgm:t>
        <a:bodyPr/>
        <a:lstStyle/>
        <a:p>
          <a:endParaRPr lang="en-GB"/>
        </a:p>
      </dgm:t>
    </dgm:pt>
    <dgm:pt modelId="{86431AD4-9139-4999-80C8-26DAF62C3C79}" type="pres">
      <dgm:prSet presAssocID="{9AF51262-38C2-460F-BBF4-F7730AFD8E67}" presName="negativeSpace" presStyleCnt="0"/>
      <dgm:spPr/>
    </dgm:pt>
    <dgm:pt modelId="{51F6622C-863A-44AC-95DE-8A642A2561E6}" type="pres">
      <dgm:prSet presAssocID="{9AF51262-38C2-460F-BBF4-F7730AFD8E67}" presName="childText" presStyleLbl="conFgAcc1" presStyleIdx="1" presStyleCnt="6">
        <dgm:presLayoutVars>
          <dgm:bulletEnabled val="1"/>
        </dgm:presLayoutVars>
      </dgm:prSet>
      <dgm:spPr/>
    </dgm:pt>
    <dgm:pt modelId="{331C5670-B5B9-4A96-90B2-8DC6C7169797}" type="pres">
      <dgm:prSet presAssocID="{3CFBB0EA-2A79-4045-A963-9ECB4436B192}" presName="spaceBetweenRectangles" presStyleCnt="0"/>
      <dgm:spPr/>
    </dgm:pt>
    <dgm:pt modelId="{4E907A68-249E-4F36-A20B-DF756587764B}" type="pres">
      <dgm:prSet presAssocID="{48997B8D-0397-4814-AAFC-F2CDF1362F87}" presName="parentLin" presStyleCnt="0"/>
      <dgm:spPr/>
    </dgm:pt>
    <dgm:pt modelId="{CA9A532F-C730-40CF-B7B2-DADFFA53D0A6}" type="pres">
      <dgm:prSet presAssocID="{48997B8D-0397-4814-AAFC-F2CDF1362F87}" presName="parentLeftMargin" presStyleLbl="node1" presStyleIdx="1" presStyleCnt="6"/>
      <dgm:spPr/>
      <dgm:t>
        <a:bodyPr/>
        <a:lstStyle/>
        <a:p>
          <a:endParaRPr lang="en-GB"/>
        </a:p>
      </dgm:t>
    </dgm:pt>
    <dgm:pt modelId="{E1922194-9100-4F5D-B34B-C39C00819636}" type="pres">
      <dgm:prSet presAssocID="{48997B8D-0397-4814-AAFC-F2CDF1362F87}" presName="parentText" presStyleLbl="node1" presStyleIdx="2" presStyleCnt="6">
        <dgm:presLayoutVars>
          <dgm:chMax val="0"/>
          <dgm:bulletEnabled val="1"/>
        </dgm:presLayoutVars>
      </dgm:prSet>
      <dgm:spPr/>
      <dgm:t>
        <a:bodyPr/>
        <a:lstStyle/>
        <a:p>
          <a:endParaRPr lang="en-GB"/>
        </a:p>
      </dgm:t>
    </dgm:pt>
    <dgm:pt modelId="{80A988E6-6DC9-45BB-965F-BBB5DA51042D}" type="pres">
      <dgm:prSet presAssocID="{48997B8D-0397-4814-AAFC-F2CDF1362F87}" presName="negativeSpace" presStyleCnt="0"/>
      <dgm:spPr/>
    </dgm:pt>
    <dgm:pt modelId="{E499D13E-69C5-4F9C-A2C6-EC051FA5631D}" type="pres">
      <dgm:prSet presAssocID="{48997B8D-0397-4814-AAFC-F2CDF1362F87}" presName="childText" presStyleLbl="conFgAcc1" presStyleIdx="2" presStyleCnt="6">
        <dgm:presLayoutVars>
          <dgm:bulletEnabled val="1"/>
        </dgm:presLayoutVars>
      </dgm:prSet>
      <dgm:spPr/>
    </dgm:pt>
    <dgm:pt modelId="{5204A9A0-917A-45B4-9EAB-9DEA4FF4BE8A}" type="pres">
      <dgm:prSet presAssocID="{50AF2164-13E3-46B5-8E3A-AE0B072D6AE0}" presName="spaceBetweenRectangles" presStyleCnt="0"/>
      <dgm:spPr/>
    </dgm:pt>
    <dgm:pt modelId="{34D4D573-12C5-437A-A82C-1605EB6A3C6C}" type="pres">
      <dgm:prSet presAssocID="{44007BEA-AD54-4F32-B950-B7CA771C933D}" presName="parentLin" presStyleCnt="0"/>
      <dgm:spPr/>
    </dgm:pt>
    <dgm:pt modelId="{9CC8AB03-69AA-44C8-9609-81DA420F69A2}" type="pres">
      <dgm:prSet presAssocID="{44007BEA-AD54-4F32-B950-B7CA771C933D}" presName="parentLeftMargin" presStyleLbl="node1" presStyleIdx="2" presStyleCnt="6"/>
      <dgm:spPr/>
      <dgm:t>
        <a:bodyPr/>
        <a:lstStyle/>
        <a:p>
          <a:endParaRPr lang="en-GB"/>
        </a:p>
      </dgm:t>
    </dgm:pt>
    <dgm:pt modelId="{F4705EB7-B9EA-4544-890D-AC157D83F63D}" type="pres">
      <dgm:prSet presAssocID="{44007BEA-AD54-4F32-B950-B7CA771C933D}" presName="parentText" presStyleLbl="node1" presStyleIdx="3" presStyleCnt="6">
        <dgm:presLayoutVars>
          <dgm:chMax val="0"/>
          <dgm:bulletEnabled val="1"/>
        </dgm:presLayoutVars>
      </dgm:prSet>
      <dgm:spPr/>
      <dgm:t>
        <a:bodyPr/>
        <a:lstStyle/>
        <a:p>
          <a:endParaRPr lang="en-GB"/>
        </a:p>
      </dgm:t>
    </dgm:pt>
    <dgm:pt modelId="{4F9A3EB3-1CA0-4EB2-8CB9-0314BB62CE70}" type="pres">
      <dgm:prSet presAssocID="{44007BEA-AD54-4F32-B950-B7CA771C933D}" presName="negativeSpace" presStyleCnt="0"/>
      <dgm:spPr/>
    </dgm:pt>
    <dgm:pt modelId="{78BBE3DE-7C1A-4E7F-AB5B-C791FBD06B56}" type="pres">
      <dgm:prSet presAssocID="{44007BEA-AD54-4F32-B950-B7CA771C933D}" presName="childText" presStyleLbl="conFgAcc1" presStyleIdx="3" presStyleCnt="6">
        <dgm:presLayoutVars>
          <dgm:bulletEnabled val="1"/>
        </dgm:presLayoutVars>
      </dgm:prSet>
      <dgm:spPr/>
    </dgm:pt>
    <dgm:pt modelId="{ACA61D40-C8EE-4077-A297-776EA5832AE5}" type="pres">
      <dgm:prSet presAssocID="{A8DDA299-F333-4BBA-82BD-98D3198F3F51}" presName="spaceBetweenRectangles" presStyleCnt="0"/>
      <dgm:spPr/>
    </dgm:pt>
    <dgm:pt modelId="{D16F72A5-1E8D-42A2-9F0C-B442858B52B8}" type="pres">
      <dgm:prSet presAssocID="{31386DDC-CAF6-4818-BD87-47E70B23B5B4}" presName="parentLin" presStyleCnt="0"/>
      <dgm:spPr/>
    </dgm:pt>
    <dgm:pt modelId="{CD87535B-7557-4C48-B8FE-2EC8B15891E1}" type="pres">
      <dgm:prSet presAssocID="{31386DDC-CAF6-4818-BD87-47E70B23B5B4}" presName="parentLeftMargin" presStyleLbl="node1" presStyleIdx="3" presStyleCnt="6"/>
      <dgm:spPr/>
      <dgm:t>
        <a:bodyPr/>
        <a:lstStyle/>
        <a:p>
          <a:endParaRPr lang="en-GB"/>
        </a:p>
      </dgm:t>
    </dgm:pt>
    <dgm:pt modelId="{6BD86E07-6C4A-4B44-B743-8F13C894A15F}" type="pres">
      <dgm:prSet presAssocID="{31386DDC-CAF6-4818-BD87-47E70B23B5B4}" presName="parentText" presStyleLbl="node1" presStyleIdx="4" presStyleCnt="6">
        <dgm:presLayoutVars>
          <dgm:chMax val="0"/>
          <dgm:bulletEnabled val="1"/>
        </dgm:presLayoutVars>
      </dgm:prSet>
      <dgm:spPr/>
      <dgm:t>
        <a:bodyPr/>
        <a:lstStyle/>
        <a:p>
          <a:endParaRPr lang="en-GB"/>
        </a:p>
      </dgm:t>
    </dgm:pt>
    <dgm:pt modelId="{BCE6D1E3-75CB-4854-8631-9BB691B18ACB}" type="pres">
      <dgm:prSet presAssocID="{31386DDC-CAF6-4818-BD87-47E70B23B5B4}" presName="negativeSpace" presStyleCnt="0"/>
      <dgm:spPr/>
    </dgm:pt>
    <dgm:pt modelId="{F63AF3FA-1BA2-4565-A579-7DA6ECDD4074}" type="pres">
      <dgm:prSet presAssocID="{31386DDC-CAF6-4818-BD87-47E70B23B5B4}" presName="childText" presStyleLbl="conFgAcc1" presStyleIdx="4" presStyleCnt="6">
        <dgm:presLayoutVars>
          <dgm:bulletEnabled val="1"/>
        </dgm:presLayoutVars>
      </dgm:prSet>
      <dgm:spPr/>
    </dgm:pt>
    <dgm:pt modelId="{6873185F-B7D4-439A-A096-E4EE053C71C4}" type="pres">
      <dgm:prSet presAssocID="{E5011236-D402-4D3C-B86A-47B75F44DA09}" presName="spaceBetweenRectangles" presStyleCnt="0"/>
      <dgm:spPr/>
    </dgm:pt>
    <dgm:pt modelId="{DDA1E198-7D44-4721-9DB0-8A8E34D7696E}" type="pres">
      <dgm:prSet presAssocID="{E4170115-6486-443B-BAEF-B3FCC2753E1A}" presName="parentLin" presStyleCnt="0"/>
      <dgm:spPr/>
    </dgm:pt>
    <dgm:pt modelId="{A6CC5076-9ED8-47FB-A52D-77FCDBAF6A85}" type="pres">
      <dgm:prSet presAssocID="{E4170115-6486-443B-BAEF-B3FCC2753E1A}" presName="parentLeftMargin" presStyleLbl="node1" presStyleIdx="4" presStyleCnt="6"/>
      <dgm:spPr/>
      <dgm:t>
        <a:bodyPr/>
        <a:lstStyle/>
        <a:p>
          <a:endParaRPr lang="en-GB"/>
        </a:p>
      </dgm:t>
    </dgm:pt>
    <dgm:pt modelId="{C41D9B84-57E9-4E98-A1FD-03503E4FB810}" type="pres">
      <dgm:prSet presAssocID="{E4170115-6486-443B-BAEF-B3FCC2753E1A}" presName="parentText" presStyleLbl="node1" presStyleIdx="5" presStyleCnt="6">
        <dgm:presLayoutVars>
          <dgm:chMax val="0"/>
          <dgm:bulletEnabled val="1"/>
        </dgm:presLayoutVars>
      </dgm:prSet>
      <dgm:spPr/>
      <dgm:t>
        <a:bodyPr/>
        <a:lstStyle/>
        <a:p>
          <a:endParaRPr lang="en-GB"/>
        </a:p>
      </dgm:t>
    </dgm:pt>
    <dgm:pt modelId="{E4A5946D-2D81-47D1-84FE-914ADCD1FAC0}" type="pres">
      <dgm:prSet presAssocID="{E4170115-6486-443B-BAEF-B3FCC2753E1A}" presName="negativeSpace" presStyleCnt="0"/>
      <dgm:spPr/>
    </dgm:pt>
    <dgm:pt modelId="{85543C63-9D09-4AC6-AB3D-EBCB0167744E}" type="pres">
      <dgm:prSet presAssocID="{E4170115-6486-443B-BAEF-B3FCC2753E1A}" presName="childText" presStyleLbl="conFgAcc1" presStyleIdx="5" presStyleCnt="6">
        <dgm:presLayoutVars>
          <dgm:bulletEnabled val="1"/>
        </dgm:presLayoutVars>
      </dgm:prSet>
      <dgm:spPr/>
    </dgm:pt>
  </dgm:ptLst>
  <dgm:cxnLst>
    <dgm:cxn modelId="{62DB8C4B-A2CE-4AE3-A768-8AD656EA5428}" srcId="{8DD23233-FC31-4388-A0C5-7BC0EBD23900}" destId="{9AF51262-38C2-460F-BBF4-F7730AFD8E67}" srcOrd="1" destOrd="0" parTransId="{A8839C36-9314-48E7-9489-D6393CBD9CE5}" sibTransId="{3CFBB0EA-2A79-4045-A963-9ECB4436B192}"/>
    <dgm:cxn modelId="{365DBFD3-FCA7-49E6-BED2-499D15F807A8}" srcId="{8DD23233-FC31-4388-A0C5-7BC0EBD23900}" destId="{44007BEA-AD54-4F32-B950-B7CA771C933D}" srcOrd="3" destOrd="0" parTransId="{8D534F44-7BF2-47AE-9A39-B0555310D9AD}" sibTransId="{A8DDA299-F333-4BBA-82BD-98D3198F3F51}"/>
    <dgm:cxn modelId="{4C082B30-6029-4266-9625-795FC55CF517}" srcId="{8DD23233-FC31-4388-A0C5-7BC0EBD23900}" destId="{E4170115-6486-443B-BAEF-B3FCC2753E1A}" srcOrd="5" destOrd="0" parTransId="{FEC69E0B-B584-4392-ACA9-D8BFBAB3EEFC}" sibTransId="{C3FF1A22-CB39-4730-AD7F-F3495D933475}"/>
    <dgm:cxn modelId="{B65C8598-C1C9-489D-A666-03AAE09D60E8}" type="presOf" srcId="{44007BEA-AD54-4F32-B950-B7CA771C933D}" destId="{F4705EB7-B9EA-4544-890D-AC157D83F63D}" srcOrd="1" destOrd="0" presId="urn:microsoft.com/office/officeart/2005/8/layout/list1"/>
    <dgm:cxn modelId="{DF9E5F3C-5DD8-4A26-A3D4-24DF11D71C34}" srcId="{8DD23233-FC31-4388-A0C5-7BC0EBD23900}" destId="{BC93B396-1C7A-44F7-AB63-36B01A90D0B9}" srcOrd="0" destOrd="0" parTransId="{D6E06FD5-518D-4029-93FD-BC36D211EE02}" sibTransId="{3FBBA020-93BC-4647-A2BE-2326AE5306C0}"/>
    <dgm:cxn modelId="{64C8B086-E3C4-4D98-BB40-1A8EDC2003E8}" type="presOf" srcId="{31386DDC-CAF6-4818-BD87-47E70B23B5B4}" destId="{CD87535B-7557-4C48-B8FE-2EC8B15891E1}" srcOrd="0" destOrd="0" presId="urn:microsoft.com/office/officeart/2005/8/layout/list1"/>
    <dgm:cxn modelId="{BAEE69C9-BA7E-43A9-BBC0-C30062BECB47}" srcId="{8DD23233-FC31-4388-A0C5-7BC0EBD23900}" destId="{48997B8D-0397-4814-AAFC-F2CDF1362F87}" srcOrd="2" destOrd="0" parTransId="{BA5E6870-C0F8-42FB-BD84-5F1E9485D25E}" sibTransId="{50AF2164-13E3-46B5-8E3A-AE0B072D6AE0}"/>
    <dgm:cxn modelId="{CA0CC14C-B227-4E0F-BD45-4C1392D746C3}" type="presOf" srcId="{E4170115-6486-443B-BAEF-B3FCC2753E1A}" destId="{A6CC5076-9ED8-47FB-A52D-77FCDBAF6A85}" srcOrd="0" destOrd="0" presId="urn:microsoft.com/office/officeart/2005/8/layout/list1"/>
    <dgm:cxn modelId="{065F0D16-14F4-4218-8FD0-CA117E4FED6E}" type="presOf" srcId="{48997B8D-0397-4814-AAFC-F2CDF1362F87}" destId="{E1922194-9100-4F5D-B34B-C39C00819636}" srcOrd="1" destOrd="0" presId="urn:microsoft.com/office/officeart/2005/8/layout/list1"/>
    <dgm:cxn modelId="{803D97F5-9EB7-4121-817D-822A22FAA3A3}" type="presOf" srcId="{8DD23233-FC31-4388-A0C5-7BC0EBD23900}" destId="{68842EEE-2037-4CBB-85DB-CFFB0BF8FC96}" srcOrd="0" destOrd="0" presId="urn:microsoft.com/office/officeart/2005/8/layout/list1"/>
    <dgm:cxn modelId="{C4F4B9DC-FB04-4635-B1A7-06353211FD91}" type="presOf" srcId="{31386DDC-CAF6-4818-BD87-47E70B23B5B4}" destId="{6BD86E07-6C4A-4B44-B743-8F13C894A15F}" srcOrd="1" destOrd="0" presId="urn:microsoft.com/office/officeart/2005/8/layout/list1"/>
    <dgm:cxn modelId="{07B10B1E-72E9-49F2-89E9-DC75CB7D08B4}" type="presOf" srcId="{E4170115-6486-443B-BAEF-B3FCC2753E1A}" destId="{C41D9B84-57E9-4E98-A1FD-03503E4FB810}" srcOrd="1" destOrd="0" presId="urn:microsoft.com/office/officeart/2005/8/layout/list1"/>
    <dgm:cxn modelId="{C3822CCA-1E40-405B-9F59-9435B91FCE1A}" type="presOf" srcId="{BC93B396-1C7A-44F7-AB63-36B01A90D0B9}" destId="{EFBD2052-A575-4D1C-AA6B-3B2C79FA106F}" srcOrd="1" destOrd="0" presId="urn:microsoft.com/office/officeart/2005/8/layout/list1"/>
    <dgm:cxn modelId="{52D32AE5-26AF-404D-8CBB-87EAC00423A3}" type="presOf" srcId="{48997B8D-0397-4814-AAFC-F2CDF1362F87}" destId="{CA9A532F-C730-40CF-B7B2-DADFFA53D0A6}" srcOrd="0" destOrd="0" presId="urn:microsoft.com/office/officeart/2005/8/layout/list1"/>
    <dgm:cxn modelId="{FB3A12E0-BF53-4CD0-8CF0-9E79990F05A8}" type="presOf" srcId="{44007BEA-AD54-4F32-B950-B7CA771C933D}" destId="{9CC8AB03-69AA-44C8-9609-81DA420F69A2}" srcOrd="0" destOrd="0" presId="urn:microsoft.com/office/officeart/2005/8/layout/list1"/>
    <dgm:cxn modelId="{A423D0E2-FC00-471B-84B1-9620920467DC}" type="presOf" srcId="{9AF51262-38C2-460F-BBF4-F7730AFD8E67}" destId="{7BBA4AA5-C7AC-4131-A92C-BBC9DA481BA2}" srcOrd="0" destOrd="0" presId="urn:microsoft.com/office/officeart/2005/8/layout/list1"/>
    <dgm:cxn modelId="{2E88A593-DB88-4EED-95F9-C805C2DCC681}" type="presOf" srcId="{9AF51262-38C2-460F-BBF4-F7730AFD8E67}" destId="{9B51DC16-B72C-4E3F-A35F-46CDC7BFB391}" srcOrd="1" destOrd="0" presId="urn:microsoft.com/office/officeart/2005/8/layout/list1"/>
    <dgm:cxn modelId="{1165006D-5F15-48FC-A46E-1095D39B9190}" type="presOf" srcId="{BC93B396-1C7A-44F7-AB63-36B01A90D0B9}" destId="{9DC155D9-D861-498F-AE41-C7E2BE1E1369}" srcOrd="0" destOrd="0" presId="urn:microsoft.com/office/officeart/2005/8/layout/list1"/>
    <dgm:cxn modelId="{6431A5F1-14A3-4DEF-B16F-9624E3DE6912}" srcId="{8DD23233-FC31-4388-A0C5-7BC0EBD23900}" destId="{31386DDC-CAF6-4818-BD87-47E70B23B5B4}" srcOrd="4" destOrd="0" parTransId="{ACF072D4-75F8-4152-B4F4-5A9E97F957D4}" sibTransId="{E5011236-D402-4D3C-B86A-47B75F44DA09}"/>
    <dgm:cxn modelId="{CE9626B9-DB14-4493-A3DB-9D3EC7A605EC}" type="presParOf" srcId="{68842EEE-2037-4CBB-85DB-CFFB0BF8FC96}" destId="{5274A2B1-18D3-4768-A819-16A3B671C192}" srcOrd="0" destOrd="0" presId="urn:microsoft.com/office/officeart/2005/8/layout/list1"/>
    <dgm:cxn modelId="{5FB7695B-4CDF-4D06-8EE2-0E8C2CDEC3A6}" type="presParOf" srcId="{5274A2B1-18D3-4768-A819-16A3B671C192}" destId="{9DC155D9-D861-498F-AE41-C7E2BE1E1369}" srcOrd="0" destOrd="0" presId="urn:microsoft.com/office/officeart/2005/8/layout/list1"/>
    <dgm:cxn modelId="{30649DE0-0189-46B2-9419-2B919F92DA63}" type="presParOf" srcId="{5274A2B1-18D3-4768-A819-16A3B671C192}" destId="{EFBD2052-A575-4D1C-AA6B-3B2C79FA106F}" srcOrd="1" destOrd="0" presId="urn:microsoft.com/office/officeart/2005/8/layout/list1"/>
    <dgm:cxn modelId="{C624BAA5-6784-467C-AF96-61B068B4E316}" type="presParOf" srcId="{68842EEE-2037-4CBB-85DB-CFFB0BF8FC96}" destId="{43254EE6-51AD-4EBC-90F3-9FD11480E450}" srcOrd="1" destOrd="0" presId="urn:microsoft.com/office/officeart/2005/8/layout/list1"/>
    <dgm:cxn modelId="{EB53158B-7923-4B20-A69A-C664D07246FA}" type="presParOf" srcId="{68842EEE-2037-4CBB-85DB-CFFB0BF8FC96}" destId="{FE0F337C-0581-4719-98B5-C6E53579C692}" srcOrd="2" destOrd="0" presId="urn:microsoft.com/office/officeart/2005/8/layout/list1"/>
    <dgm:cxn modelId="{3BC48F2E-55AD-4B8E-A6F0-40409B982C8E}" type="presParOf" srcId="{68842EEE-2037-4CBB-85DB-CFFB0BF8FC96}" destId="{D6DBB3D6-644D-4F92-988C-6848767F5067}" srcOrd="3" destOrd="0" presId="urn:microsoft.com/office/officeart/2005/8/layout/list1"/>
    <dgm:cxn modelId="{F036308C-C635-4B29-9583-F6E5ED3A2E20}" type="presParOf" srcId="{68842EEE-2037-4CBB-85DB-CFFB0BF8FC96}" destId="{92AE9169-D40C-4C6B-8B66-43A06D88C47F}" srcOrd="4" destOrd="0" presId="urn:microsoft.com/office/officeart/2005/8/layout/list1"/>
    <dgm:cxn modelId="{82DD703B-E8EA-415A-ADC5-8881DEAEADE2}" type="presParOf" srcId="{92AE9169-D40C-4C6B-8B66-43A06D88C47F}" destId="{7BBA4AA5-C7AC-4131-A92C-BBC9DA481BA2}" srcOrd="0" destOrd="0" presId="urn:microsoft.com/office/officeart/2005/8/layout/list1"/>
    <dgm:cxn modelId="{A9C426DC-6D54-402F-8B9F-AC6E4B9A6A73}" type="presParOf" srcId="{92AE9169-D40C-4C6B-8B66-43A06D88C47F}" destId="{9B51DC16-B72C-4E3F-A35F-46CDC7BFB391}" srcOrd="1" destOrd="0" presId="urn:microsoft.com/office/officeart/2005/8/layout/list1"/>
    <dgm:cxn modelId="{59CDEFC5-DB29-4B18-845D-94C0072D3C8C}" type="presParOf" srcId="{68842EEE-2037-4CBB-85DB-CFFB0BF8FC96}" destId="{86431AD4-9139-4999-80C8-26DAF62C3C79}" srcOrd="5" destOrd="0" presId="urn:microsoft.com/office/officeart/2005/8/layout/list1"/>
    <dgm:cxn modelId="{FDD16E45-C799-41D8-9E61-4291CA467336}" type="presParOf" srcId="{68842EEE-2037-4CBB-85DB-CFFB0BF8FC96}" destId="{51F6622C-863A-44AC-95DE-8A642A2561E6}" srcOrd="6" destOrd="0" presId="urn:microsoft.com/office/officeart/2005/8/layout/list1"/>
    <dgm:cxn modelId="{2857D55A-D0B5-447C-AED1-0AF972B1200D}" type="presParOf" srcId="{68842EEE-2037-4CBB-85DB-CFFB0BF8FC96}" destId="{331C5670-B5B9-4A96-90B2-8DC6C7169797}" srcOrd="7" destOrd="0" presId="urn:microsoft.com/office/officeart/2005/8/layout/list1"/>
    <dgm:cxn modelId="{98788951-E031-4A98-8FE5-5F1E2BF1EB01}" type="presParOf" srcId="{68842EEE-2037-4CBB-85DB-CFFB0BF8FC96}" destId="{4E907A68-249E-4F36-A20B-DF756587764B}" srcOrd="8" destOrd="0" presId="urn:microsoft.com/office/officeart/2005/8/layout/list1"/>
    <dgm:cxn modelId="{67683211-9216-4F6B-8082-67B7BDEAF98B}" type="presParOf" srcId="{4E907A68-249E-4F36-A20B-DF756587764B}" destId="{CA9A532F-C730-40CF-B7B2-DADFFA53D0A6}" srcOrd="0" destOrd="0" presId="urn:microsoft.com/office/officeart/2005/8/layout/list1"/>
    <dgm:cxn modelId="{4E78AE46-3BF6-485A-8916-3D7665B4C4A4}" type="presParOf" srcId="{4E907A68-249E-4F36-A20B-DF756587764B}" destId="{E1922194-9100-4F5D-B34B-C39C00819636}" srcOrd="1" destOrd="0" presId="urn:microsoft.com/office/officeart/2005/8/layout/list1"/>
    <dgm:cxn modelId="{D35140F0-3143-4CAD-A152-ADA9A60290CA}" type="presParOf" srcId="{68842EEE-2037-4CBB-85DB-CFFB0BF8FC96}" destId="{80A988E6-6DC9-45BB-965F-BBB5DA51042D}" srcOrd="9" destOrd="0" presId="urn:microsoft.com/office/officeart/2005/8/layout/list1"/>
    <dgm:cxn modelId="{880C3DE7-609D-4627-B3F5-F052DC012679}" type="presParOf" srcId="{68842EEE-2037-4CBB-85DB-CFFB0BF8FC96}" destId="{E499D13E-69C5-4F9C-A2C6-EC051FA5631D}" srcOrd="10" destOrd="0" presId="urn:microsoft.com/office/officeart/2005/8/layout/list1"/>
    <dgm:cxn modelId="{69108BF9-7094-46B5-8F03-108BC32E1113}" type="presParOf" srcId="{68842EEE-2037-4CBB-85DB-CFFB0BF8FC96}" destId="{5204A9A0-917A-45B4-9EAB-9DEA4FF4BE8A}" srcOrd="11" destOrd="0" presId="urn:microsoft.com/office/officeart/2005/8/layout/list1"/>
    <dgm:cxn modelId="{A6B16420-E39A-4E1A-81CE-3668073F6E91}" type="presParOf" srcId="{68842EEE-2037-4CBB-85DB-CFFB0BF8FC96}" destId="{34D4D573-12C5-437A-A82C-1605EB6A3C6C}" srcOrd="12" destOrd="0" presId="urn:microsoft.com/office/officeart/2005/8/layout/list1"/>
    <dgm:cxn modelId="{AA00F943-7BD9-42A9-BC52-45BFF2619997}" type="presParOf" srcId="{34D4D573-12C5-437A-A82C-1605EB6A3C6C}" destId="{9CC8AB03-69AA-44C8-9609-81DA420F69A2}" srcOrd="0" destOrd="0" presId="urn:microsoft.com/office/officeart/2005/8/layout/list1"/>
    <dgm:cxn modelId="{E45A3CBA-115C-49A1-99B8-2C0E90FC64FD}" type="presParOf" srcId="{34D4D573-12C5-437A-A82C-1605EB6A3C6C}" destId="{F4705EB7-B9EA-4544-890D-AC157D83F63D}" srcOrd="1" destOrd="0" presId="urn:microsoft.com/office/officeart/2005/8/layout/list1"/>
    <dgm:cxn modelId="{41C347B2-5ABB-41DD-BDFC-F1AE1B9C408C}" type="presParOf" srcId="{68842EEE-2037-4CBB-85DB-CFFB0BF8FC96}" destId="{4F9A3EB3-1CA0-4EB2-8CB9-0314BB62CE70}" srcOrd="13" destOrd="0" presId="urn:microsoft.com/office/officeart/2005/8/layout/list1"/>
    <dgm:cxn modelId="{DF420934-DABB-462C-8D3D-66D591FCF00C}" type="presParOf" srcId="{68842EEE-2037-4CBB-85DB-CFFB0BF8FC96}" destId="{78BBE3DE-7C1A-4E7F-AB5B-C791FBD06B56}" srcOrd="14" destOrd="0" presId="urn:microsoft.com/office/officeart/2005/8/layout/list1"/>
    <dgm:cxn modelId="{DE8ADE29-B712-4620-B3B1-E331BA9C5F5D}" type="presParOf" srcId="{68842EEE-2037-4CBB-85DB-CFFB0BF8FC96}" destId="{ACA61D40-C8EE-4077-A297-776EA5832AE5}" srcOrd="15" destOrd="0" presId="urn:microsoft.com/office/officeart/2005/8/layout/list1"/>
    <dgm:cxn modelId="{E8C896A4-18A0-444B-89D3-986D7D3B0930}" type="presParOf" srcId="{68842EEE-2037-4CBB-85DB-CFFB0BF8FC96}" destId="{D16F72A5-1E8D-42A2-9F0C-B442858B52B8}" srcOrd="16" destOrd="0" presId="urn:microsoft.com/office/officeart/2005/8/layout/list1"/>
    <dgm:cxn modelId="{43409467-754B-4555-9DEC-F40F5F3FD838}" type="presParOf" srcId="{D16F72A5-1E8D-42A2-9F0C-B442858B52B8}" destId="{CD87535B-7557-4C48-B8FE-2EC8B15891E1}" srcOrd="0" destOrd="0" presId="urn:microsoft.com/office/officeart/2005/8/layout/list1"/>
    <dgm:cxn modelId="{DDCA0B83-9167-4558-8E3C-C8F878E01997}" type="presParOf" srcId="{D16F72A5-1E8D-42A2-9F0C-B442858B52B8}" destId="{6BD86E07-6C4A-4B44-B743-8F13C894A15F}" srcOrd="1" destOrd="0" presId="urn:microsoft.com/office/officeart/2005/8/layout/list1"/>
    <dgm:cxn modelId="{F2D81926-9817-48B3-9DCB-0DA4C9792D3A}" type="presParOf" srcId="{68842EEE-2037-4CBB-85DB-CFFB0BF8FC96}" destId="{BCE6D1E3-75CB-4854-8631-9BB691B18ACB}" srcOrd="17" destOrd="0" presId="urn:microsoft.com/office/officeart/2005/8/layout/list1"/>
    <dgm:cxn modelId="{D9365F97-D541-40B5-BB91-F3364046BD29}" type="presParOf" srcId="{68842EEE-2037-4CBB-85DB-CFFB0BF8FC96}" destId="{F63AF3FA-1BA2-4565-A579-7DA6ECDD4074}" srcOrd="18" destOrd="0" presId="urn:microsoft.com/office/officeart/2005/8/layout/list1"/>
    <dgm:cxn modelId="{2FED73FD-C74C-45CF-A258-5CAA0C0B2020}" type="presParOf" srcId="{68842EEE-2037-4CBB-85DB-CFFB0BF8FC96}" destId="{6873185F-B7D4-439A-A096-E4EE053C71C4}" srcOrd="19" destOrd="0" presId="urn:microsoft.com/office/officeart/2005/8/layout/list1"/>
    <dgm:cxn modelId="{C460EB91-41AD-4F32-9391-CC190948C5E0}" type="presParOf" srcId="{68842EEE-2037-4CBB-85DB-CFFB0BF8FC96}" destId="{DDA1E198-7D44-4721-9DB0-8A8E34D7696E}" srcOrd="20" destOrd="0" presId="urn:microsoft.com/office/officeart/2005/8/layout/list1"/>
    <dgm:cxn modelId="{A2C62CAC-01FF-4A36-B866-2659615E5A84}" type="presParOf" srcId="{DDA1E198-7D44-4721-9DB0-8A8E34D7696E}" destId="{A6CC5076-9ED8-47FB-A52D-77FCDBAF6A85}" srcOrd="0" destOrd="0" presId="urn:microsoft.com/office/officeart/2005/8/layout/list1"/>
    <dgm:cxn modelId="{3D54A83E-A9A4-4D08-A6FC-89790F3A8931}" type="presParOf" srcId="{DDA1E198-7D44-4721-9DB0-8A8E34D7696E}" destId="{C41D9B84-57E9-4E98-A1FD-03503E4FB810}" srcOrd="1" destOrd="0" presId="urn:microsoft.com/office/officeart/2005/8/layout/list1"/>
    <dgm:cxn modelId="{DA21C1E6-0DEC-45AB-86F4-F5EB41A9DD98}" type="presParOf" srcId="{68842EEE-2037-4CBB-85DB-CFFB0BF8FC96}" destId="{E4A5946D-2D81-47D1-84FE-914ADCD1FAC0}" srcOrd="21" destOrd="0" presId="urn:microsoft.com/office/officeart/2005/8/layout/list1"/>
    <dgm:cxn modelId="{0BEC1A0F-1E08-42A3-B148-D3ACB9FA6576}" type="presParOf" srcId="{68842EEE-2037-4CBB-85DB-CFFB0BF8FC96}" destId="{85543C63-9D09-4AC6-AB3D-EBCB0167744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42D0F-566A-4319-9482-12568C4255E6}">
      <dsp:nvSpPr>
        <dsp:cNvPr id="0" name=""/>
        <dsp:cNvSpPr/>
      </dsp:nvSpPr>
      <dsp:spPr>
        <a:xfrm>
          <a:off x="813838" y="0"/>
          <a:ext cx="5015789" cy="201033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51BEE-E85E-4CBD-A82D-3E3BEEF93604}">
      <dsp:nvSpPr>
        <dsp:cNvPr id="0" name=""/>
        <dsp:cNvSpPr/>
      </dsp:nvSpPr>
      <dsp:spPr>
        <a:xfrm>
          <a:off x="1871700" y="603100"/>
          <a:ext cx="2157527" cy="804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eaLnBrk="1" latinLnBrk="0" hangingPunct="1">
            <a:lnSpc>
              <a:spcPct val="90000"/>
            </a:lnSpc>
            <a:spcBef>
              <a:spcPct val="0"/>
            </a:spcBef>
            <a:spcAft>
              <a:spcPct val="35000"/>
            </a:spcAft>
          </a:pPr>
          <a:r>
            <a:rPr lang="nl-NL" sz="3400" kern="1200"/>
            <a:t>Q x A =E</a:t>
          </a:r>
          <a:endParaRPr lang="en-US" sz="3400" kern="1200"/>
        </a:p>
      </dsp:txBody>
      <dsp:txXfrm>
        <a:off x="1910955" y="642355"/>
        <a:ext cx="2079017" cy="725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75217-1B0C-164E-A785-E91D960D5BF7}">
      <dsp:nvSpPr>
        <dsp:cNvPr id="0" name=""/>
        <dsp:cNvSpPr/>
      </dsp:nvSpPr>
      <dsp:spPr>
        <a:xfrm rot="16200000">
          <a:off x="975178" y="-975178"/>
          <a:ext cx="1673679" cy="3624035"/>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No control of performances</a:t>
          </a:r>
          <a:endParaRPr lang="en-GB" sz="2300" kern="1200" dirty="0"/>
        </a:p>
      </dsp:txBody>
      <dsp:txXfrm rot="5400000">
        <a:off x="0" y="0"/>
        <a:ext cx="3624035" cy="1255259"/>
      </dsp:txXfrm>
    </dsp:sp>
    <dsp:sp modelId="{985E24DA-914D-F54E-B237-B1774286D627}">
      <dsp:nvSpPr>
        <dsp:cNvPr id="0" name=""/>
        <dsp:cNvSpPr/>
      </dsp:nvSpPr>
      <dsp:spPr>
        <a:xfrm>
          <a:off x="3624035" y="0"/>
          <a:ext cx="3624035" cy="1673679"/>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Reliable, up to date and full contract information</a:t>
          </a:r>
          <a:endParaRPr lang="en-GB" sz="2300" kern="1200" dirty="0"/>
        </a:p>
      </dsp:txBody>
      <dsp:txXfrm>
        <a:off x="3624035" y="0"/>
        <a:ext cx="3624035" cy="1255259"/>
      </dsp:txXfrm>
    </dsp:sp>
    <dsp:sp modelId="{ACC6F6DC-6FFE-3541-9D8C-DFFD0C6FC632}">
      <dsp:nvSpPr>
        <dsp:cNvPr id="0" name=""/>
        <dsp:cNvSpPr/>
      </dsp:nvSpPr>
      <dsp:spPr>
        <a:xfrm rot="10800000">
          <a:off x="0" y="1673679"/>
          <a:ext cx="3624035" cy="1673679"/>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No information about suppliers who are delivering</a:t>
          </a:r>
          <a:endParaRPr lang="en-GB" sz="2300" kern="1200" dirty="0"/>
        </a:p>
      </dsp:txBody>
      <dsp:txXfrm rot="10800000">
        <a:off x="0" y="2092098"/>
        <a:ext cx="3624035" cy="1255259"/>
      </dsp:txXfrm>
    </dsp:sp>
    <dsp:sp modelId="{591F7223-C7E3-8D45-833B-94176FB33915}">
      <dsp:nvSpPr>
        <dsp:cNvPr id="0" name=""/>
        <dsp:cNvSpPr/>
      </dsp:nvSpPr>
      <dsp:spPr>
        <a:xfrm rot="5400000">
          <a:off x="4599213" y="698500"/>
          <a:ext cx="1673679" cy="3624035"/>
        </a:xfrm>
        <a:prstGeom prst="round1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smtClean="0"/>
            <a:t>Accountability &amp; Budget control</a:t>
          </a:r>
          <a:endParaRPr lang="en-GB" sz="2300" kern="1200" dirty="0"/>
        </a:p>
      </dsp:txBody>
      <dsp:txXfrm rot="-5400000">
        <a:off x="3624035" y="2092098"/>
        <a:ext cx="3624035" cy="1255259"/>
      </dsp:txXfrm>
    </dsp:sp>
    <dsp:sp modelId="{37286BC6-57A9-EE4C-84C9-08F978F2FCD0}">
      <dsp:nvSpPr>
        <dsp:cNvPr id="0" name=""/>
        <dsp:cNvSpPr/>
      </dsp:nvSpPr>
      <dsp:spPr>
        <a:xfrm>
          <a:off x="2536824" y="1255259"/>
          <a:ext cx="2174421" cy="836839"/>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GB" sz="2300" kern="1200" dirty="0"/>
        </a:p>
      </dsp:txBody>
      <dsp:txXfrm>
        <a:off x="2577675" y="1296110"/>
        <a:ext cx="2092719" cy="7551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F337C-0581-4719-98B5-C6E53579C692}">
      <dsp:nvSpPr>
        <dsp:cNvPr id="0" name=""/>
        <dsp:cNvSpPr/>
      </dsp:nvSpPr>
      <dsp:spPr>
        <a:xfrm>
          <a:off x="0" y="268479"/>
          <a:ext cx="572314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BD2052-A575-4D1C-AA6B-3B2C79FA106F}">
      <dsp:nvSpPr>
        <dsp:cNvPr id="0" name=""/>
        <dsp:cNvSpPr/>
      </dsp:nvSpPr>
      <dsp:spPr>
        <a:xfrm>
          <a:off x="258943" y="76599"/>
          <a:ext cx="40062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425" tIns="0" rIns="151425" bIns="0" numCol="1" spcCol="1270" anchor="ctr" anchorCtr="0">
          <a:noAutofit/>
        </a:bodyPr>
        <a:lstStyle/>
        <a:p>
          <a:pPr lvl="0" algn="l" defTabSz="577850">
            <a:lnSpc>
              <a:spcPct val="90000"/>
            </a:lnSpc>
            <a:spcBef>
              <a:spcPct val="0"/>
            </a:spcBef>
            <a:spcAft>
              <a:spcPct val="35000"/>
            </a:spcAft>
          </a:pPr>
          <a:r>
            <a:rPr lang="en-GB" sz="1300" kern="1200" noProof="0" dirty="0" smtClean="0"/>
            <a:t>Contracted amount</a:t>
          </a:r>
          <a:endParaRPr lang="en-GB" sz="1300" kern="1200" noProof="0" dirty="0"/>
        </a:p>
      </dsp:txBody>
      <dsp:txXfrm>
        <a:off x="277677" y="95333"/>
        <a:ext cx="3968734" cy="346292"/>
      </dsp:txXfrm>
    </dsp:sp>
    <dsp:sp modelId="{51F6622C-863A-44AC-95DE-8A642A2561E6}">
      <dsp:nvSpPr>
        <dsp:cNvPr id="0" name=""/>
        <dsp:cNvSpPr/>
      </dsp:nvSpPr>
      <dsp:spPr>
        <a:xfrm>
          <a:off x="0" y="858159"/>
          <a:ext cx="572314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1DC16-B72C-4E3F-A35F-46CDC7BFB391}">
      <dsp:nvSpPr>
        <dsp:cNvPr id="0" name=""/>
        <dsp:cNvSpPr/>
      </dsp:nvSpPr>
      <dsp:spPr>
        <a:xfrm>
          <a:off x="286157" y="666279"/>
          <a:ext cx="40062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425" tIns="0" rIns="151425" bIns="0" numCol="1" spcCol="1270" anchor="ctr" anchorCtr="0">
          <a:noAutofit/>
        </a:bodyPr>
        <a:lstStyle/>
        <a:p>
          <a:pPr lvl="0" algn="l" defTabSz="577850">
            <a:lnSpc>
              <a:spcPct val="90000"/>
            </a:lnSpc>
            <a:spcBef>
              <a:spcPct val="0"/>
            </a:spcBef>
            <a:spcAft>
              <a:spcPct val="35000"/>
            </a:spcAft>
          </a:pPr>
          <a:r>
            <a:rPr lang="en-US" sz="1300" kern="1200" dirty="0" smtClean="0"/>
            <a:t>Number of clients importance  / citizen </a:t>
          </a:r>
          <a:endParaRPr lang="en-US" sz="1300" kern="1200" dirty="0"/>
        </a:p>
      </dsp:txBody>
      <dsp:txXfrm>
        <a:off x="304891" y="685013"/>
        <a:ext cx="3968734" cy="346292"/>
      </dsp:txXfrm>
    </dsp:sp>
    <dsp:sp modelId="{E499D13E-69C5-4F9C-A2C6-EC051FA5631D}">
      <dsp:nvSpPr>
        <dsp:cNvPr id="0" name=""/>
        <dsp:cNvSpPr/>
      </dsp:nvSpPr>
      <dsp:spPr>
        <a:xfrm>
          <a:off x="0" y="1447840"/>
          <a:ext cx="572314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22194-9100-4F5D-B34B-C39C00819636}">
      <dsp:nvSpPr>
        <dsp:cNvPr id="0" name=""/>
        <dsp:cNvSpPr/>
      </dsp:nvSpPr>
      <dsp:spPr>
        <a:xfrm>
          <a:off x="286157" y="1255960"/>
          <a:ext cx="40062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425" tIns="0" rIns="151425" bIns="0" numCol="1" spcCol="1270" anchor="ctr" anchorCtr="0">
          <a:noAutofit/>
        </a:bodyPr>
        <a:lstStyle/>
        <a:p>
          <a:pPr lvl="0" algn="l" defTabSz="577850">
            <a:lnSpc>
              <a:spcPct val="90000"/>
            </a:lnSpc>
            <a:spcBef>
              <a:spcPct val="0"/>
            </a:spcBef>
            <a:spcAft>
              <a:spcPct val="35000"/>
            </a:spcAft>
          </a:pPr>
          <a:r>
            <a:rPr lang="en-GB" sz="1300" kern="1200" noProof="0" dirty="0" smtClean="0"/>
            <a:t>Local importance / political impact </a:t>
          </a:r>
          <a:endParaRPr lang="en-GB" sz="1300" kern="1200" noProof="0" dirty="0"/>
        </a:p>
      </dsp:txBody>
      <dsp:txXfrm>
        <a:off x="304891" y="1274694"/>
        <a:ext cx="3968734" cy="346292"/>
      </dsp:txXfrm>
    </dsp:sp>
    <dsp:sp modelId="{78BBE3DE-7C1A-4E7F-AB5B-C791FBD06B56}">
      <dsp:nvSpPr>
        <dsp:cNvPr id="0" name=""/>
        <dsp:cNvSpPr/>
      </dsp:nvSpPr>
      <dsp:spPr>
        <a:xfrm>
          <a:off x="0" y="2037520"/>
          <a:ext cx="572314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705EB7-B9EA-4544-890D-AC157D83F63D}">
      <dsp:nvSpPr>
        <dsp:cNvPr id="0" name=""/>
        <dsp:cNvSpPr/>
      </dsp:nvSpPr>
      <dsp:spPr>
        <a:xfrm>
          <a:off x="286157" y="1845640"/>
          <a:ext cx="40062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425" tIns="0" rIns="151425" bIns="0" numCol="1" spcCol="1270" anchor="ctr" anchorCtr="0">
          <a:noAutofit/>
        </a:bodyPr>
        <a:lstStyle/>
        <a:p>
          <a:pPr lvl="0" algn="l" defTabSz="577850">
            <a:lnSpc>
              <a:spcPct val="90000"/>
            </a:lnSpc>
            <a:spcBef>
              <a:spcPct val="0"/>
            </a:spcBef>
            <a:spcAft>
              <a:spcPct val="35000"/>
            </a:spcAft>
          </a:pPr>
          <a:r>
            <a:rPr lang="en-US" sz="1300" kern="1200" dirty="0" smtClean="0"/>
            <a:t>Dependency / supply and business risks</a:t>
          </a:r>
          <a:endParaRPr lang="en-US" sz="1300" kern="1200" dirty="0"/>
        </a:p>
      </dsp:txBody>
      <dsp:txXfrm>
        <a:off x="304891" y="1864374"/>
        <a:ext cx="3968734" cy="346292"/>
      </dsp:txXfrm>
    </dsp:sp>
    <dsp:sp modelId="{F63AF3FA-1BA2-4565-A579-7DA6ECDD4074}">
      <dsp:nvSpPr>
        <dsp:cNvPr id="0" name=""/>
        <dsp:cNvSpPr/>
      </dsp:nvSpPr>
      <dsp:spPr>
        <a:xfrm>
          <a:off x="0" y="2627200"/>
          <a:ext cx="572314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D86E07-6C4A-4B44-B743-8F13C894A15F}">
      <dsp:nvSpPr>
        <dsp:cNvPr id="0" name=""/>
        <dsp:cNvSpPr/>
      </dsp:nvSpPr>
      <dsp:spPr>
        <a:xfrm>
          <a:off x="286157" y="2435320"/>
          <a:ext cx="40062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425" tIns="0" rIns="151425" bIns="0" numCol="1" spcCol="1270" anchor="ctr" anchorCtr="0">
          <a:noAutofit/>
        </a:bodyPr>
        <a:lstStyle/>
        <a:p>
          <a:pPr lvl="0" algn="l" defTabSz="577850">
            <a:lnSpc>
              <a:spcPct val="90000"/>
            </a:lnSpc>
            <a:spcBef>
              <a:spcPct val="0"/>
            </a:spcBef>
            <a:spcAft>
              <a:spcPct val="35000"/>
            </a:spcAft>
          </a:pPr>
          <a:r>
            <a:rPr lang="en-GB" sz="1300" kern="1200" noProof="0" dirty="0" smtClean="0"/>
            <a:t>Innovation potential</a:t>
          </a:r>
          <a:endParaRPr lang="en-GB" sz="1300" kern="1200" noProof="0" dirty="0"/>
        </a:p>
      </dsp:txBody>
      <dsp:txXfrm>
        <a:off x="304891" y="2454054"/>
        <a:ext cx="3968734" cy="346292"/>
      </dsp:txXfrm>
    </dsp:sp>
    <dsp:sp modelId="{85543C63-9D09-4AC6-AB3D-EBCB0167744E}">
      <dsp:nvSpPr>
        <dsp:cNvPr id="0" name=""/>
        <dsp:cNvSpPr/>
      </dsp:nvSpPr>
      <dsp:spPr>
        <a:xfrm>
          <a:off x="0" y="3216880"/>
          <a:ext cx="5723147"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D9B84-57E9-4E98-A1FD-03503E4FB810}">
      <dsp:nvSpPr>
        <dsp:cNvPr id="0" name=""/>
        <dsp:cNvSpPr/>
      </dsp:nvSpPr>
      <dsp:spPr>
        <a:xfrm>
          <a:off x="286157" y="3025000"/>
          <a:ext cx="4006202"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425" tIns="0" rIns="151425" bIns="0" numCol="1" spcCol="1270" anchor="ctr" anchorCtr="0">
          <a:noAutofit/>
        </a:bodyPr>
        <a:lstStyle/>
        <a:p>
          <a:pPr lvl="0" algn="l" defTabSz="577850">
            <a:lnSpc>
              <a:spcPct val="90000"/>
            </a:lnSpc>
            <a:spcBef>
              <a:spcPct val="0"/>
            </a:spcBef>
            <a:spcAft>
              <a:spcPct val="35000"/>
            </a:spcAft>
          </a:pPr>
          <a:r>
            <a:rPr lang="en-US" sz="1300" kern="1200" dirty="0" smtClean="0"/>
            <a:t>(Public) Subsidy</a:t>
          </a:r>
          <a:endParaRPr lang="en-US" sz="1300" kern="1200" dirty="0"/>
        </a:p>
      </dsp:txBody>
      <dsp:txXfrm>
        <a:off x="304891" y="3043734"/>
        <a:ext cx="3968734"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97DAAE42-35E6-7041-AF35-9BE17237FDE4}" type="datetimeFigureOut">
              <a:rPr lang="nl-NL" smtClean="0"/>
              <a:t>25-5-2016</a:t>
            </a:fld>
            <a:endParaRPr lang="en-GB"/>
          </a:p>
        </p:txBody>
      </p:sp>
      <p:sp>
        <p:nvSpPr>
          <p:cNvPr id="4" name="Tijdelijke aanduiding voor voettekst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142392F7-FC32-D64F-8B51-44F9A4A2451E}" type="slidenum">
              <a:rPr lang="en-GB" smtClean="0"/>
              <a:t>‹#›</a:t>
            </a:fld>
            <a:endParaRPr lang="en-GB"/>
          </a:p>
        </p:txBody>
      </p:sp>
    </p:spTree>
    <p:extLst>
      <p:ext uri="{BB962C8B-B14F-4D97-AF65-F5344CB8AC3E}">
        <p14:creationId xmlns:p14="http://schemas.microsoft.com/office/powerpoint/2010/main" val="2328176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7B40AA60-B974-48EC-84A3-8388D2F5C230}" type="datetimeFigureOut">
              <a:rPr lang="nl-NL" smtClean="0"/>
              <a:t>25-5-2016</a:t>
            </a:fld>
            <a:endParaRPr lang="nl-NL"/>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A2009FB1-49EA-4C1A-9699-5E1B64771721}" type="slidenum">
              <a:rPr lang="nl-NL" smtClean="0"/>
              <a:t>‹#›</a:t>
            </a:fld>
            <a:endParaRPr lang="nl-NL"/>
          </a:p>
        </p:txBody>
      </p:sp>
    </p:spTree>
    <p:extLst>
      <p:ext uri="{BB962C8B-B14F-4D97-AF65-F5344CB8AC3E}">
        <p14:creationId xmlns:p14="http://schemas.microsoft.com/office/powerpoint/2010/main" val="36112472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B23CC713-0EAB-4EFF-BF88-9409BA9E9553}" type="slidenum">
              <a:rPr lang="nl-NL" smtClean="0"/>
              <a:pPr/>
              <a:t>3</a:t>
            </a:fld>
            <a:endParaRPr lang="nl-NL" smtClean="0"/>
          </a:p>
        </p:txBody>
      </p:sp>
      <p:sp>
        <p:nvSpPr>
          <p:cNvPr id="54274" name="Rectangle 2"/>
          <p:cNvSpPr>
            <a:spLocks noGrp="1" noRot="1" noChangeAspect="1" noChangeArrowheads="1" noTextEdit="1"/>
          </p:cNvSpPr>
          <p:nvPr>
            <p:ph type="sldImg"/>
          </p:nvPr>
        </p:nvSpPr>
        <p:spPr>
          <a:xfrm>
            <a:off x="79375" y="739775"/>
            <a:ext cx="6583363" cy="3703638"/>
          </a:xfrm>
          <a:ln/>
        </p:spPr>
      </p:sp>
      <p:sp>
        <p:nvSpPr>
          <p:cNvPr id="54275" name="Rectangle 3"/>
          <p:cNvSpPr>
            <a:spLocks noGrp="1" noChangeArrowheads="1"/>
          </p:cNvSpPr>
          <p:nvPr>
            <p:ph type="body" idx="1"/>
          </p:nvPr>
        </p:nvSpPr>
        <p:spPr>
          <a:noFill/>
          <a:ln/>
        </p:spPr>
        <p:txBody>
          <a:bodyPr/>
          <a:lstStyle/>
          <a:p>
            <a:pPr eaLnBrk="1" hangingPunct="1"/>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txBox="1">
            <a:spLocks noGrp="1" noChangeArrowheads="1"/>
          </p:cNvSpPr>
          <p:nvPr/>
        </p:nvSpPr>
        <p:spPr bwMode="auto">
          <a:xfrm>
            <a:off x="3819621" y="9376899"/>
            <a:ext cx="2920886" cy="494185"/>
          </a:xfrm>
          <a:prstGeom prst="rect">
            <a:avLst/>
          </a:prstGeom>
          <a:noFill/>
          <a:ln w="9525">
            <a:noFill/>
            <a:miter lim="800000"/>
            <a:headEnd/>
            <a:tailEnd/>
          </a:ln>
        </p:spPr>
        <p:txBody>
          <a:bodyPr anchor="b"/>
          <a:lstStyle/>
          <a:p>
            <a:pPr algn="r"/>
            <a:fld id="{5FB84D7B-3841-47C4-8C3B-F76A13C8AC64}" type="slidenum">
              <a:rPr lang="nl-NL" sz="1200">
                <a:cs typeface="Arial" charset="0"/>
              </a:rPr>
              <a:pPr algn="r"/>
              <a:t>5</a:t>
            </a:fld>
            <a:endParaRPr lang="nl-NL" sz="1200">
              <a:cs typeface="Arial" charset="0"/>
            </a:endParaRPr>
          </a:p>
        </p:txBody>
      </p:sp>
      <p:sp>
        <p:nvSpPr>
          <p:cNvPr id="13314" name="Rectangle 2"/>
          <p:cNvSpPr>
            <a:spLocks noGrp="1" noRot="1" noChangeAspect="1" noChangeArrowheads="1" noTextEdit="1"/>
          </p:cNvSpPr>
          <p:nvPr>
            <p:ph type="sldImg"/>
          </p:nvPr>
        </p:nvSpPr>
        <p:spPr bwMode="auto">
          <a:xfrm>
            <a:off x="409575" y="1233488"/>
            <a:ext cx="5922963" cy="3332162"/>
          </a:xfrm>
          <a:noFill/>
          <a:ln>
            <a:solidFill>
              <a:srgbClr val="000000"/>
            </a:solidFill>
            <a:miter lim="800000"/>
            <a:headEnd/>
            <a:tailEnd/>
          </a:ln>
        </p:spPr>
      </p:sp>
      <p:sp>
        <p:nvSpPr>
          <p:cNvPr id="13315" name="Rectangle 3"/>
          <p:cNvSpPr>
            <a:spLocks noGrp="1" noChangeArrowheads="1"/>
          </p:cNvSpPr>
          <p:nvPr>
            <p:ph type="body" idx="1"/>
          </p:nvPr>
        </p:nvSpPr>
        <p:spPr bwMode="auto">
          <a:noFill/>
        </p:spPr>
        <p:txBody>
          <a:bodyPr/>
          <a:lstStyle/>
          <a:p>
            <a:endParaRPr lang="nl-NL"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xfrm>
            <a:off x="85725" y="742950"/>
            <a:ext cx="6572250"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Rectangle 3"/>
          <p:cNvSpPr>
            <a:spLocks noGrp="1" noChangeArrowheads="1"/>
          </p:cNvSpPr>
          <p:nvPr>
            <p:ph type="body" idx="1"/>
          </p:nvPr>
        </p:nvSpPr>
        <p:spPr bwMode="auto">
          <a:xfrm>
            <a:off x="898736" y="4689239"/>
            <a:ext cx="4944644" cy="4441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91" tIns="47796" rIns="95591" bIns="47796"/>
          <a:lstStyle/>
          <a:p>
            <a:pPr eaLnBrk="1" hangingPunct="1"/>
            <a:r>
              <a:rPr lang="en-US" dirty="0">
                <a:latin typeface="Calibri" charset="0"/>
              </a:rPr>
              <a:t>Working in the initial steps not operational (first 3 steps op the purchase process)</a:t>
            </a:r>
          </a:p>
          <a:p>
            <a:pPr eaLnBrk="1" hangingPunct="1"/>
            <a:r>
              <a:rPr lang="en-US" dirty="0">
                <a:latin typeface="Calibri" charset="0"/>
              </a:rPr>
              <a:t>Specification</a:t>
            </a:r>
          </a:p>
          <a:p>
            <a:pPr eaLnBrk="1" hangingPunct="1"/>
            <a:r>
              <a:rPr lang="en-US" dirty="0">
                <a:latin typeface="Calibri" charset="0"/>
              </a:rPr>
              <a:t>Selecting</a:t>
            </a:r>
          </a:p>
          <a:p>
            <a:pPr eaLnBrk="1" hangingPunct="1"/>
            <a:r>
              <a:rPr lang="en-US" dirty="0">
                <a:latin typeface="Calibri" charset="0"/>
              </a:rPr>
              <a:t>Contracting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B39E72-EF38-6746-A92D-E3740EAB2E05}" type="slidenum">
              <a:rPr lang="nl-NL" sz="1200"/>
              <a:pPr eaLnBrk="1" hangingPunct="1"/>
              <a:t>27</a:t>
            </a:fld>
            <a:endParaRPr lang="nl-NL"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r>
              <a:rPr lang="nl-NL" smtClean="0"/>
              <a:t>19 mei 2016</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2476216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r>
              <a:rPr lang="nl-NL" smtClean="0"/>
              <a:t>19 mei 2016</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35033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r>
              <a:rPr lang="nl-NL" smtClean="0"/>
              <a:t>19 mei 2016</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339817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4" name="Picture 2" descr="\\WALL-E\RedirectedFolders\ruben\Desktop\bizob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417" y="2743207"/>
            <a:ext cx="5094816"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WALL-E\RedirectedFolders\ruben\Desktop\bizob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338" y="852488"/>
            <a:ext cx="235796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1109137" y="5336486"/>
            <a:ext cx="5658943" cy="864096"/>
          </a:xfrm>
        </p:spPr>
        <p:txBody>
          <a:bodyPr>
            <a:normAutofit/>
          </a:bodyPr>
          <a:lstStyle>
            <a:lvl1pPr marL="0" indent="0" algn="l">
              <a:buNone/>
              <a:defRPr sz="1800">
                <a:solidFill>
                  <a:srgbClr val="D54D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7" name="Titel 6"/>
          <p:cNvSpPr>
            <a:spLocks noGrp="1"/>
          </p:cNvSpPr>
          <p:nvPr>
            <p:ph type="title"/>
          </p:nvPr>
        </p:nvSpPr>
        <p:spPr>
          <a:xfrm>
            <a:off x="1102785" y="4077072"/>
            <a:ext cx="5665291" cy="1143000"/>
          </a:xfrm>
        </p:spPr>
        <p:txBody>
          <a:bodyPr>
            <a:noAutofit/>
          </a:bodyPr>
          <a:lstStyle>
            <a:lvl1pPr algn="l">
              <a:defRPr sz="3600" baseline="0">
                <a:solidFill>
                  <a:srgbClr val="D54D13"/>
                </a:solidFill>
              </a:defRPr>
            </a:lvl1pPr>
          </a:lstStyle>
          <a:p>
            <a:r>
              <a:rPr lang="en-US"/>
              <a:t>Click to edit Master title style</a:t>
            </a:r>
            <a:endParaRPr lang="nl-NL" dirty="0"/>
          </a:p>
        </p:txBody>
      </p:sp>
    </p:spTree>
    <p:extLst>
      <p:ext uri="{BB962C8B-B14F-4D97-AF65-F5344CB8AC3E}">
        <p14:creationId xmlns:p14="http://schemas.microsoft.com/office/powerpoint/2010/main" val="353915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ussenblad">
    <p:spTree>
      <p:nvGrpSpPr>
        <p:cNvPr id="1" name=""/>
        <p:cNvGrpSpPr/>
        <p:nvPr/>
      </p:nvGrpSpPr>
      <p:grpSpPr>
        <a:xfrm>
          <a:off x="0" y="0"/>
          <a:ext cx="0" cy="0"/>
          <a:chOff x="0" y="0"/>
          <a:chExt cx="0" cy="0"/>
        </a:xfrm>
      </p:grpSpPr>
      <p:pic>
        <p:nvPicPr>
          <p:cNvPr id="2" name="Picture 2" descr="\\WALL-E\RedirectedFolders\ruben\Desktop\bizob_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417" y="2743207"/>
            <a:ext cx="5094816"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D5C059-52CF-47F7-8F41-FD190C0CB2BC}" type="slidenum">
              <a:rPr lang="nl-NL" altLang="nl-NL" sz="1200">
                <a:solidFill>
                  <a:srgbClr val="898989"/>
                </a:solidFill>
              </a:rPr>
              <a:pPr eaLnBrk="1" hangingPunct="1"/>
              <a:t>‹#›</a:t>
            </a:fld>
            <a:endParaRPr lang="nl-NL" altLang="nl-NL" sz="1200">
              <a:solidFill>
                <a:srgbClr val="898989"/>
              </a:solidFill>
            </a:endParaRPr>
          </a:p>
        </p:txBody>
      </p:sp>
      <p:pic>
        <p:nvPicPr>
          <p:cNvPr id="4" name="Picture 2" descr="\\WALL-E\RedirectedFolders\ruben\Desktop\bizob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2338" y="852488"/>
            <a:ext cx="235796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405388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4"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5"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BC9070-775F-4CC8-87FD-D2EE7DF5AB49}" type="slidenum">
              <a:rPr lang="nl-NL" altLang="nl-NL" sz="1200">
                <a:solidFill>
                  <a:srgbClr val="898989"/>
                </a:solidFill>
              </a:rPr>
              <a:pPr eaLnBrk="1" hangingPunct="1"/>
              <a:t>‹#›</a:t>
            </a:fld>
            <a:endParaRPr lang="nl-NL" altLang="nl-NL" sz="1200">
              <a:solidFill>
                <a:srgbClr val="898989"/>
              </a:solidFill>
            </a:endParaRPr>
          </a:p>
        </p:txBody>
      </p:sp>
      <p:pic>
        <p:nvPicPr>
          <p:cNvPr id="6"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075861" y="404664"/>
            <a:ext cx="10204715" cy="868958"/>
          </a:xfrm>
        </p:spPr>
        <p:txBody>
          <a:bodyPr/>
          <a:lstStyle/>
          <a:p>
            <a:r>
              <a:rPr lang="en-US"/>
              <a:t>Click to edit Master title style</a:t>
            </a:r>
            <a:endParaRPr lang="nl-NL"/>
          </a:p>
        </p:txBody>
      </p:sp>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8"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937281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5"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33C983-17DC-42F8-A1F3-99C2708B347B}" type="slidenum">
              <a:rPr lang="nl-NL" altLang="nl-NL" sz="1200">
                <a:solidFill>
                  <a:srgbClr val="898989"/>
                </a:solidFill>
              </a:rPr>
              <a:pPr eaLnBrk="1" hangingPunct="1"/>
              <a:t>‹#›</a:t>
            </a:fld>
            <a:endParaRPr lang="nl-NL" altLang="nl-NL" sz="1200">
              <a:solidFill>
                <a:srgbClr val="898989"/>
              </a:solidFill>
            </a:endParaRPr>
          </a:p>
        </p:txBody>
      </p:sp>
      <p:pic>
        <p:nvPicPr>
          <p:cNvPr id="6"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63084" y="2564911"/>
            <a:ext cx="10363200" cy="1362075"/>
          </a:xfrm>
        </p:spPr>
        <p:txBody>
          <a:bodyPr anchor="t"/>
          <a:lstStyle>
            <a:lvl1pPr algn="l">
              <a:defRPr sz="4000" b="1" cap="all"/>
            </a:lvl1pPr>
          </a:lstStyle>
          <a:p>
            <a:r>
              <a:rPr lang="en-US"/>
              <a:t>Click to edit Master title style</a:t>
            </a:r>
            <a:endParaRPr lang="nl-NL"/>
          </a:p>
        </p:txBody>
      </p:sp>
      <p:sp>
        <p:nvSpPr>
          <p:cNvPr id="3" name="Tijdelijke aanduiding voor tekst 2"/>
          <p:cNvSpPr>
            <a:spLocks noGrp="1"/>
          </p:cNvSpPr>
          <p:nvPr>
            <p:ph type="body" idx="1"/>
          </p:nvPr>
        </p:nvSpPr>
        <p:spPr>
          <a:xfrm>
            <a:off x="963084" y="1052741"/>
            <a:ext cx="10363200" cy="1500187"/>
          </a:xfrm>
        </p:spPr>
        <p:txBody>
          <a:bodyPr anchor="b"/>
          <a:lstStyle>
            <a:lvl1pPr marL="0" indent="0">
              <a:buNone/>
              <a:defRPr sz="2000">
                <a:solidFill>
                  <a:srgbClr val="002E5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1243612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6"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9874DD-CC05-40C8-B49D-87E2D36172D4}" type="slidenum">
              <a:rPr lang="nl-NL" altLang="nl-NL" sz="1200">
                <a:solidFill>
                  <a:srgbClr val="898989"/>
                </a:solidFill>
              </a:rPr>
              <a:pPr eaLnBrk="1" hangingPunct="1"/>
              <a:t>‹#›</a:t>
            </a:fld>
            <a:endParaRPr lang="nl-NL" altLang="nl-NL" sz="1200">
              <a:solidFill>
                <a:srgbClr val="898989"/>
              </a:solidFill>
            </a:endParaRPr>
          </a:p>
        </p:txBody>
      </p:sp>
      <p:pic>
        <p:nvPicPr>
          <p:cNvPr id="7"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075861" y="404664"/>
            <a:ext cx="10396736" cy="868958"/>
          </a:xfrm>
        </p:spPr>
        <p:txBody>
          <a:bodyPr/>
          <a:lstStyle/>
          <a:p>
            <a:r>
              <a:rPr lang="en-US"/>
              <a:t>Click to edit Master title style</a:t>
            </a:r>
            <a:endParaRPr lang="nl-NL"/>
          </a:p>
        </p:txBody>
      </p:sp>
      <p:sp>
        <p:nvSpPr>
          <p:cNvPr id="3" name="Tijdelijke aanduiding voor inhoud 2"/>
          <p:cNvSpPr>
            <a:spLocks noGrp="1"/>
          </p:cNvSpPr>
          <p:nvPr>
            <p:ph sz="half" idx="1"/>
          </p:nvPr>
        </p:nvSpPr>
        <p:spPr>
          <a:xfrm>
            <a:off x="1102784" y="1600201"/>
            <a:ext cx="4891616" cy="3917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inhoud 3"/>
          <p:cNvSpPr>
            <a:spLocks noGrp="1"/>
          </p:cNvSpPr>
          <p:nvPr>
            <p:ph sz="half" idx="2"/>
          </p:nvPr>
        </p:nvSpPr>
        <p:spPr>
          <a:xfrm>
            <a:off x="6197600" y="1600201"/>
            <a:ext cx="5384800" cy="3917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9"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302742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7"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8"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0104FF-3CB0-4863-83CB-7A261861F82B}" type="slidenum">
              <a:rPr lang="nl-NL" altLang="nl-NL" sz="1200">
                <a:solidFill>
                  <a:srgbClr val="898989"/>
                </a:solidFill>
              </a:rPr>
              <a:pPr eaLnBrk="1" hangingPunct="1"/>
              <a:t>‹#›</a:t>
            </a:fld>
            <a:endParaRPr lang="nl-NL" altLang="nl-NL" sz="1200">
              <a:solidFill>
                <a:srgbClr val="898989"/>
              </a:solidFill>
            </a:endParaRPr>
          </a:p>
        </p:txBody>
      </p:sp>
      <p:pic>
        <p:nvPicPr>
          <p:cNvPr id="9"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075861" y="404664"/>
            <a:ext cx="10396736" cy="868958"/>
          </a:xfrm>
        </p:spPr>
        <p:txBody>
          <a:bodyPr/>
          <a:lstStyle>
            <a:lvl1pPr>
              <a:defRPr/>
            </a:lvl1pPr>
          </a:lstStyle>
          <a:p>
            <a:r>
              <a:rPr lang="en-US"/>
              <a:t>Click to edit Master title style</a:t>
            </a:r>
            <a:endParaRPr lang="nl-NL"/>
          </a:p>
        </p:txBody>
      </p:sp>
      <p:sp>
        <p:nvSpPr>
          <p:cNvPr id="3" name="Tijdelijke aanduiding voor tekst 2"/>
          <p:cNvSpPr>
            <a:spLocks noGrp="1"/>
          </p:cNvSpPr>
          <p:nvPr>
            <p:ph type="body" idx="1"/>
          </p:nvPr>
        </p:nvSpPr>
        <p:spPr>
          <a:xfrm>
            <a:off x="1102784" y="1535113"/>
            <a:ext cx="48937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1102784" y="2174878"/>
            <a:ext cx="4893733"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93372" y="2174878"/>
            <a:ext cx="5389033"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1"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1254730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4"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18E6DE-D599-4E7B-8674-C3F9C15C0298}" type="slidenum">
              <a:rPr lang="nl-NL" altLang="nl-NL" sz="1200">
                <a:solidFill>
                  <a:srgbClr val="898989"/>
                </a:solidFill>
              </a:rPr>
              <a:pPr eaLnBrk="1" hangingPunct="1"/>
              <a:t>‹#›</a:t>
            </a:fld>
            <a:endParaRPr lang="nl-NL" altLang="nl-NL" sz="1200">
              <a:solidFill>
                <a:srgbClr val="898989"/>
              </a:solidFill>
            </a:endParaRPr>
          </a:p>
        </p:txBody>
      </p:sp>
      <p:pic>
        <p:nvPicPr>
          <p:cNvPr id="5"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075861" y="404664"/>
            <a:ext cx="10204715" cy="868958"/>
          </a:xfrm>
        </p:spPr>
        <p:txBody>
          <a:bodyPr/>
          <a:lstStyle/>
          <a:p>
            <a:r>
              <a:rPr lang="en-US"/>
              <a:t>Click to edit Master title style</a:t>
            </a:r>
            <a:endParaRPr lang="nl-NL"/>
          </a:p>
        </p:txBody>
      </p:sp>
      <p:sp>
        <p:nvSpPr>
          <p:cNvPr id="7"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1772447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3"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91D02D-2D18-4F9C-A389-E6418729DC23}" type="slidenum">
              <a:rPr lang="nl-NL" altLang="nl-NL" sz="1200">
                <a:solidFill>
                  <a:srgbClr val="898989"/>
                </a:solidFill>
              </a:rPr>
              <a:pPr eaLnBrk="1" hangingPunct="1"/>
              <a:t>‹#›</a:t>
            </a:fld>
            <a:endParaRPr lang="nl-NL" altLang="nl-NL" sz="1200">
              <a:solidFill>
                <a:srgbClr val="898989"/>
              </a:solidFill>
            </a:endParaRPr>
          </a:p>
        </p:txBody>
      </p:sp>
      <p:pic>
        <p:nvPicPr>
          <p:cNvPr id="4"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232508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r>
              <a:rPr lang="nl-NL" smtClean="0"/>
              <a:t>19 mei 2016</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152174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5"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6"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97C93F-0DDA-441B-9E84-F23A53577D30}" type="slidenum">
              <a:rPr lang="nl-NL" altLang="nl-NL" sz="1200">
                <a:solidFill>
                  <a:srgbClr val="898989"/>
                </a:solidFill>
              </a:rPr>
              <a:pPr eaLnBrk="1" hangingPunct="1"/>
              <a:t>‹#›</a:t>
            </a:fld>
            <a:endParaRPr lang="nl-NL" altLang="nl-NL" sz="1200">
              <a:solidFill>
                <a:srgbClr val="898989"/>
              </a:solidFill>
            </a:endParaRPr>
          </a:p>
        </p:txBody>
      </p:sp>
      <p:pic>
        <p:nvPicPr>
          <p:cNvPr id="7"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02787" y="273050"/>
            <a:ext cx="3517900" cy="1162050"/>
          </a:xfrm>
        </p:spPr>
        <p:txBody>
          <a:bodyPr anchor="b"/>
          <a:lstStyle>
            <a:lvl1pPr algn="l">
              <a:defRPr sz="2000" b="1"/>
            </a:lvl1pPr>
          </a:lstStyle>
          <a:p>
            <a:r>
              <a:rPr lang="en-US"/>
              <a:t>Click to edit Master title style</a:t>
            </a:r>
            <a:endParaRPr lang="nl-NL" dirty="0"/>
          </a:p>
        </p:txBody>
      </p:sp>
      <p:sp>
        <p:nvSpPr>
          <p:cNvPr id="3" name="Tijdelijke aanduiding voor inhoud 2"/>
          <p:cNvSpPr>
            <a:spLocks noGrp="1"/>
          </p:cNvSpPr>
          <p:nvPr>
            <p:ph idx="1"/>
          </p:nvPr>
        </p:nvSpPr>
        <p:spPr>
          <a:xfrm>
            <a:off x="4766733" y="1412777"/>
            <a:ext cx="6815667" cy="40324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tekst 3"/>
          <p:cNvSpPr>
            <a:spLocks noGrp="1"/>
          </p:cNvSpPr>
          <p:nvPr>
            <p:ph type="body" sz="half" idx="2"/>
          </p:nvPr>
        </p:nvSpPr>
        <p:spPr>
          <a:xfrm>
            <a:off x="1102787" y="1435101"/>
            <a:ext cx="3517900" cy="40101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ijdelijke aanduiding voor datum 3"/>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3200320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Rechthoek 4"/>
          <p:cNvSpPr/>
          <p:nvPr/>
        </p:nvSpPr>
        <p:spPr>
          <a:xfrm>
            <a:off x="431800" y="260350"/>
            <a:ext cx="11328400" cy="5545138"/>
          </a:xfrm>
          <a:prstGeom prst="rect">
            <a:avLst/>
          </a:prstGeom>
          <a:solidFill>
            <a:srgbClr val="F7D7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p>
        </p:txBody>
      </p:sp>
      <p:sp>
        <p:nvSpPr>
          <p:cNvPr id="6" name="Tijdelijke aanduiding voor datum 3"/>
          <p:cNvSpPr txBox="1">
            <a:spLocks/>
          </p:cNvSpPr>
          <p:nvPr/>
        </p:nvSpPr>
        <p:spPr>
          <a:xfrm>
            <a:off x="5903384" y="6159507"/>
            <a:ext cx="1056216"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0B5AA1-01A0-44FF-B635-CFFADB8F3361}" type="slidenum">
              <a:rPr lang="nl-NL" altLang="nl-NL" sz="1200">
                <a:solidFill>
                  <a:srgbClr val="898989"/>
                </a:solidFill>
              </a:rPr>
              <a:pPr eaLnBrk="1" hangingPunct="1"/>
              <a:t>‹#›</a:t>
            </a:fld>
            <a:endParaRPr lang="nl-NL" altLang="nl-NL" sz="1200">
              <a:solidFill>
                <a:srgbClr val="898989"/>
              </a:solidFill>
            </a:endParaRPr>
          </a:p>
        </p:txBody>
      </p:sp>
      <p:pic>
        <p:nvPicPr>
          <p:cNvPr id="7" name="Picture 2" descr="\\WALL-E\RedirectedFolders\ruben\Desktop\onderschr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7771" y="6535738"/>
            <a:ext cx="18245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WALL-E\RedirectedFolders\ruben\Desktop\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772" y="5881695"/>
            <a:ext cx="206163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l-NL"/>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ijdelijke aanduiding voor tekst 3"/>
          <p:cNvSpPr>
            <a:spLocks noGrp="1"/>
          </p:cNvSpPr>
          <p:nvPr>
            <p:ph type="body" sz="half" idx="2"/>
          </p:nvPr>
        </p:nvSpPr>
        <p:spPr>
          <a:xfrm>
            <a:off x="2389717" y="5367338"/>
            <a:ext cx="7315200"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ijdelijke aanduiding voor datum 4"/>
          <p:cNvSpPr>
            <a:spLocks noGrp="1"/>
          </p:cNvSpPr>
          <p:nvPr>
            <p:ph type="dt" sz="half" idx="10"/>
          </p:nvPr>
        </p:nvSpPr>
        <p:spPr/>
        <p:txBody>
          <a:bodyPr/>
          <a:lstStyle>
            <a:lvl1pPr>
              <a:defRPr/>
            </a:lvl1pPr>
          </a:lstStyle>
          <a:p>
            <a:r>
              <a:rPr lang="nl-NL" smtClean="0"/>
              <a:t>19 mei 2016</a:t>
            </a:r>
            <a:endParaRPr lang="en-US" dirty="0"/>
          </a:p>
        </p:txBody>
      </p:sp>
    </p:spTree>
    <p:extLst>
      <p:ext uri="{BB962C8B-B14F-4D97-AF65-F5344CB8AC3E}">
        <p14:creationId xmlns:p14="http://schemas.microsoft.com/office/powerpoint/2010/main" val="21860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a:t>Click to edit Master title style</a:t>
            </a:r>
            <a:endParaRPr lang="nl-NL"/>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nl-NL" smtClean="0"/>
              <a:t>19 mei 2016</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18812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r>
              <a:rPr lang="nl-NL" smtClean="0"/>
              <a:t>19 mei 2016</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394911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r>
              <a:rPr lang="nl-NL" smtClean="0"/>
              <a:t>19 mei 2016</a:t>
            </a:r>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55505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r>
              <a:rPr lang="nl-NL" smtClean="0"/>
              <a:t>19 mei 2016</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406784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smtClean="0"/>
              <a:t>19 mei 2016</a:t>
            </a:r>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164164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nl-NL" smtClean="0"/>
              <a:t>19 mei 2016</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216268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nl-NL" smtClean="0"/>
              <a:t>19 mei 2016</a:t>
            </a:r>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9A03074-E7C4-402C-95B0-585A0BE62333}" type="slidenum">
              <a:rPr lang="nl-NL" smtClean="0"/>
              <a:t>‹#›</a:t>
            </a:fld>
            <a:endParaRPr lang="nl-NL"/>
          </a:p>
        </p:txBody>
      </p:sp>
    </p:spTree>
    <p:extLst>
      <p:ext uri="{BB962C8B-B14F-4D97-AF65-F5344CB8AC3E}">
        <p14:creationId xmlns:p14="http://schemas.microsoft.com/office/powerpoint/2010/main" val="110617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smtClean="0"/>
              <a:t>19 mei 2016</a:t>
            </a:r>
            <a:endParaRPr lang="nl-NL"/>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03074-E7C4-402C-95B0-585A0BE62333}" type="slidenum">
              <a:rPr lang="nl-NL" smtClean="0"/>
              <a:t>‹#›</a:t>
            </a:fld>
            <a:endParaRPr lang="nl-NL"/>
          </a:p>
        </p:txBody>
      </p:sp>
    </p:spTree>
    <p:extLst>
      <p:ext uri="{BB962C8B-B14F-4D97-AF65-F5344CB8AC3E}">
        <p14:creationId xmlns:p14="http://schemas.microsoft.com/office/powerpoint/2010/main" val="2473208314"/>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075267" y="404813"/>
            <a:ext cx="10972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1102784" y="1600202"/>
            <a:ext cx="1017693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609600" y="6159507"/>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r>
              <a:rPr lang="nl-NL" smtClean="0"/>
              <a:t>19 mei 2016</a:t>
            </a:r>
            <a:endParaRPr lang="nl-NL"/>
          </a:p>
        </p:txBody>
      </p:sp>
    </p:spTree>
    <p:extLst>
      <p:ext uri="{BB962C8B-B14F-4D97-AF65-F5344CB8AC3E}">
        <p14:creationId xmlns:p14="http://schemas.microsoft.com/office/powerpoint/2010/main" val="1095364629"/>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Lst>
  <p:hf sldNum="0" hdr="0" ftr="0"/>
  <p:txStyles>
    <p:titleStyle>
      <a:lvl1pPr algn="l" rtl="0" eaLnBrk="1" fontAlgn="base" hangingPunct="1">
        <a:spcBef>
          <a:spcPct val="0"/>
        </a:spcBef>
        <a:spcAft>
          <a:spcPct val="0"/>
        </a:spcAft>
        <a:defRPr sz="2400" kern="1200">
          <a:solidFill>
            <a:srgbClr val="D54D13"/>
          </a:solidFill>
          <a:latin typeface="+mj-lt"/>
          <a:ea typeface="+mj-ea"/>
          <a:cs typeface="+mj-cs"/>
        </a:defRPr>
      </a:lvl1pPr>
      <a:lvl2pPr algn="l" rtl="0" eaLnBrk="1" fontAlgn="base" hangingPunct="1">
        <a:spcBef>
          <a:spcPct val="0"/>
        </a:spcBef>
        <a:spcAft>
          <a:spcPct val="0"/>
        </a:spcAft>
        <a:defRPr sz="2400">
          <a:solidFill>
            <a:srgbClr val="D54D13"/>
          </a:solidFill>
          <a:latin typeface="Arial Black" pitchFamily="34" charset="0"/>
        </a:defRPr>
      </a:lvl2pPr>
      <a:lvl3pPr algn="l" rtl="0" eaLnBrk="1" fontAlgn="base" hangingPunct="1">
        <a:spcBef>
          <a:spcPct val="0"/>
        </a:spcBef>
        <a:spcAft>
          <a:spcPct val="0"/>
        </a:spcAft>
        <a:defRPr sz="2400">
          <a:solidFill>
            <a:srgbClr val="D54D13"/>
          </a:solidFill>
          <a:latin typeface="Arial Black" pitchFamily="34" charset="0"/>
        </a:defRPr>
      </a:lvl3pPr>
      <a:lvl4pPr algn="l" rtl="0" eaLnBrk="1" fontAlgn="base" hangingPunct="1">
        <a:spcBef>
          <a:spcPct val="0"/>
        </a:spcBef>
        <a:spcAft>
          <a:spcPct val="0"/>
        </a:spcAft>
        <a:defRPr sz="2400">
          <a:solidFill>
            <a:srgbClr val="D54D13"/>
          </a:solidFill>
          <a:latin typeface="Arial Black" pitchFamily="34" charset="0"/>
        </a:defRPr>
      </a:lvl4pPr>
      <a:lvl5pPr algn="l" rtl="0" eaLnBrk="1" fontAlgn="base" hangingPunct="1">
        <a:spcBef>
          <a:spcPct val="0"/>
        </a:spcBef>
        <a:spcAft>
          <a:spcPct val="0"/>
        </a:spcAft>
        <a:defRPr sz="2400">
          <a:solidFill>
            <a:srgbClr val="D54D13"/>
          </a:solidFill>
          <a:latin typeface="Arial Black" pitchFamily="34" charset="0"/>
        </a:defRPr>
      </a:lvl5pPr>
      <a:lvl6pPr marL="457200" algn="l" rtl="0" eaLnBrk="1" fontAlgn="base" hangingPunct="1">
        <a:spcBef>
          <a:spcPct val="0"/>
        </a:spcBef>
        <a:spcAft>
          <a:spcPct val="0"/>
        </a:spcAft>
        <a:defRPr sz="2400">
          <a:solidFill>
            <a:srgbClr val="D54D13"/>
          </a:solidFill>
          <a:latin typeface="Arial Black" pitchFamily="34" charset="0"/>
        </a:defRPr>
      </a:lvl6pPr>
      <a:lvl7pPr marL="914400" algn="l" rtl="0" eaLnBrk="1" fontAlgn="base" hangingPunct="1">
        <a:spcBef>
          <a:spcPct val="0"/>
        </a:spcBef>
        <a:spcAft>
          <a:spcPct val="0"/>
        </a:spcAft>
        <a:defRPr sz="2400">
          <a:solidFill>
            <a:srgbClr val="D54D13"/>
          </a:solidFill>
          <a:latin typeface="Arial Black" pitchFamily="34" charset="0"/>
        </a:defRPr>
      </a:lvl7pPr>
      <a:lvl8pPr marL="1371600" algn="l" rtl="0" eaLnBrk="1" fontAlgn="base" hangingPunct="1">
        <a:spcBef>
          <a:spcPct val="0"/>
        </a:spcBef>
        <a:spcAft>
          <a:spcPct val="0"/>
        </a:spcAft>
        <a:defRPr sz="2400">
          <a:solidFill>
            <a:srgbClr val="D54D13"/>
          </a:solidFill>
          <a:latin typeface="Arial Black" pitchFamily="34" charset="0"/>
        </a:defRPr>
      </a:lvl8pPr>
      <a:lvl9pPr marL="1828800" algn="l" rtl="0" eaLnBrk="1" fontAlgn="base" hangingPunct="1">
        <a:spcBef>
          <a:spcPct val="0"/>
        </a:spcBef>
        <a:spcAft>
          <a:spcPct val="0"/>
        </a:spcAft>
        <a:defRPr sz="2400">
          <a:solidFill>
            <a:srgbClr val="D54D13"/>
          </a:solidFill>
          <a:latin typeface="Arial Black"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hyperlink" Target="http://www.ou.nl/Docs/Faculteiten/MW/MW%20Working%20Papers/GR%2006"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ndertitel 1"/>
          <p:cNvSpPr>
            <a:spLocks noGrp="1"/>
          </p:cNvSpPr>
          <p:nvPr>
            <p:ph type="subTitle" idx="1"/>
          </p:nvPr>
        </p:nvSpPr>
        <p:spPr>
          <a:xfrm>
            <a:off x="950764" y="5337175"/>
            <a:ext cx="5650067" cy="863600"/>
          </a:xfrm>
        </p:spPr>
        <p:txBody>
          <a:bodyPr>
            <a:normAutofit lnSpcReduction="10000"/>
          </a:bodyPr>
          <a:lstStyle/>
          <a:p>
            <a:r>
              <a:rPr lang="nl-NL" sz="2400" b="1" dirty="0" smtClean="0"/>
              <a:t>Marcel Stuijts MSc CPD</a:t>
            </a:r>
          </a:p>
          <a:p>
            <a:r>
              <a:rPr lang="nl-NL" sz="2400" b="1" dirty="0" smtClean="0"/>
              <a:t>The Netherlands</a:t>
            </a:r>
            <a:endParaRPr lang="nl-NL" sz="2400" b="1" dirty="0"/>
          </a:p>
        </p:txBody>
      </p:sp>
      <p:sp>
        <p:nvSpPr>
          <p:cNvPr id="12291" name="Titel 2"/>
          <p:cNvSpPr>
            <a:spLocks noGrp="1"/>
          </p:cNvSpPr>
          <p:nvPr>
            <p:ph type="title"/>
          </p:nvPr>
        </p:nvSpPr>
        <p:spPr>
          <a:xfrm>
            <a:off x="950764" y="3251200"/>
            <a:ext cx="6012743" cy="1738086"/>
          </a:xfrm>
        </p:spPr>
        <p:txBody>
          <a:bodyPr/>
          <a:lstStyle/>
          <a:p>
            <a:r>
              <a:rPr lang="en-GB" dirty="0" smtClean="0"/>
              <a:t>Contract Management </a:t>
            </a:r>
            <a:br>
              <a:rPr lang="en-GB" dirty="0" smtClean="0"/>
            </a:br>
            <a:r>
              <a:rPr lang="en-GB" sz="1200" dirty="0" smtClean="0"/>
              <a:t>Experience of the Netherlands </a:t>
            </a:r>
            <a:endParaRPr lang="en-GB" altLang="nl-NL" sz="1200" dirty="0"/>
          </a:p>
        </p:txBody>
      </p:sp>
      <p:pic>
        <p:nvPicPr>
          <p:cNvPr id="4" name="Picture 2" descr="http://upload.wikimedia.org/wikipedia/commons/thumb/6/6e/2007-09-16_11.19_Oirschot%2C_voormalig_stadhuis.JPG/1920px-2007-09-16_11.19_Oirschot%2C_voormalig_stadhu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764" y="404668"/>
            <a:ext cx="5648819" cy="288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445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nl-NL" sz="2800" dirty="0" smtClean="0"/>
              <a:t>The </a:t>
            </a:r>
            <a:r>
              <a:rPr lang="nl-NL" sz="2800" dirty="0" err="1" smtClean="0"/>
              <a:t>influence</a:t>
            </a:r>
            <a:r>
              <a:rPr lang="nl-NL" sz="2800" dirty="0" smtClean="0"/>
              <a:t> of </a:t>
            </a:r>
            <a:r>
              <a:rPr lang="nl-NL" sz="2800" dirty="0"/>
              <a:t>Q </a:t>
            </a:r>
            <a:r>
              <a:rPr lang="nl-NL" sz="2800" dirty="0" err="1" smtClean="0"/>
              <a:t>and</a:t>
            </a:r>
            <a:r>
              <a:rPr lang="nl-NL" sz="2800" dirty="0" smtClean="0"/>
              <a:t> </a:t>
            </a:r>
            <a:r>
              <a:rPr lang="nl-NL" sz="2800" dirty="0"/>
              <a:t>A</a:t>
            </a:r>
          </a:p>
        </p:txBody>
      </p:sp>
      <p:sp>
        <p:nvSpPr>
          <p:cNvPr id="4" name="Date Placeholder 3"/>
          <p:cNvSpPr>
            <a:spLocks noGrp="1"/>
          </p:cNvSpPr>
          <p:nvPr>
            <p:ph type="dt" sz="half" idx="10"/>
          </p:nvPr>
        </p:nvSpPr>
        <p:spPr/>
        <p:txBody>
          <a:bodyPr/>
          <a:lstStyle/>
          <a:p>
            <a:r>
              <a:rPr lang="nl-NL" smtClean="0"/>
              <a:t>19 mei 2016</a:t>
            </a:r>
            <a:endParaRPr lang="en-US" dirty="0"/>
          </a:p>
        </p:txBody>
      </p:sp>
      <p:sp>
        <p:nvSpPr>
          <p:cNvPr id="5" name="TextBox 4"/>
          <p:cNvSpPr txBox="1"/>
          <p:nvPr/>
        </p:nvSpPr>
        <p:spPr>
          <a:xfrm>
            <a:off x="1191761" y="4910756"/>
            <a:ext cx="9015984" cy="400110"/>
          </a:xfrm>
          <a:prstGeom prst="rect">
            <a:avLst/>
          </a:prstGeom>
          <a:noFill/>
        </p:spPr>
        <p:txBody>
          <a:bodyPr wrap="square" rtlCol="0">
            <a:spAutoFit/>
          </a:bodyPr>
          <a:lstStyle/>
          <a:p>
            <a:r>
              <a:rPr lang="en-GB" sz="2000" dirty="0" smtClean="0"/>
              <a:t>An often made mistake is: too much focuses on the What and few on How</a:t>
            </a:r>
            <a:endParaRPr lang="en-GB" sz="2000" i="1" dirty="0"/>
          </a:p>
        </p:txBody>
      </p:sp>
      <p:grpSp>
        <p:nvGrpSpPr>
          <p:cNvPr id="8" name="Group 7"/>
          <p:cNvGrpSpPr/>
          <p:nvPr/>
        </p:nvGrpSpPr>
        <p:grpSpPr>
          <a:xfrm>
            <a:off x="1670227" y="1233390"/>
            <a:ext cx="8704148" cy="3677366"/>
            <a:chOff x="1670226" y="1233390"/>
            <a:chExt cx="8704148" cy="3677366"/>
          </a:xfrm>
        </p:grpSpPr>
        <p:pic>
          <p:nvPicPr>
            <p:cNvPr id="7" name="Picture 6" descr="フリーイラスト素材] クリップアート, 学校, 黒板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869" y="1233390"/>
              <a:ext cx="5356505" cy="3677366"/>
            </a:xfrm>
            <a:prstGeom prst="rect">
              <a:avLst/>
            </a:prstGeom>
          </p:spPr>
        </p:pic>
        <p:grpSp>
          <p:nvGrpSpPr>
            <p:cNvPr id="6" name="Group 5"/>
            <p:cNvGrpSpPr/>
            <p:nvPr/>
          </p:nvGrpSpPr>
          <p:grpSpPr>
            <a:xfrm>
              <a:off x="1670226" y="1681487"/>
              <a:ext cx="7730871" cy="2066925"/>
              <a:chOff x="1670226" y="1681487"/>
              <a:chExt cx="7730871" cy="206692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147" y="1681487"/>
                <a:ext cx="3409950" cy="2066925"/>
              </a:xfrm>
              <a:prstGeom prst="rect">
                <a:avLst/>
              </a:prstGeom>
            </p:spPr>
          </p:pic>
          <p:sp>
            <p:nvSpPr>
              <p:cNvPr id="3" name="Rectangle 2"/>
              <p:cNvSpPr/>
              <p:nvPr/>
            </p:nvSpPr>
            <p:spPr>
              <a:xfrm>
                <a:off x="1670226" y="2330230"/>
                <a:ext cx="2504308" cy="769441"/>
              </a:xfrm>
              <a:prstGeom prst="rect">
                <a:avLst/>
              </a:prstGeom>
            </p:spPr>
            <p:txBody>
              <a:bodyPr wrap="square">
                <a:spAutoFit/>
              </a:bodyPr>
              <a:lstStyle/>
              <a:p>
                <a:r>
                  <a:rPr lang="nl-NL" sz="4400" dirty="0"/>
                  <a:t>Q x A =E</a:t>
                </a:r>
              </a:p>
            </p:txBody>
          </p:sp>
        </p:grpSp>
      </p:grpSp>
    </p:spTree>
    <p:extLst>
      <p:ext uri="{BB962C8B-B14F-4D97-AF65-F5344CB8AC3E}">
        <p14:creationId xmlns:p14="http://schemas.microsoft.com/office/powerpoint/2010/main" val="5587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a:t>Contract Management </a:t>
            </a:r>
            <a:r>
              <a:rPr lang="nl-NL" sz="2800" dirty="0" smtClean="0"/>
              <a:t>(Sociaal Domein) </a:t>
            </a:r>
            <a:r>
              <a:rPr lang="nl-NL" sz="2800" dirty="0"/>
              <a:t>- </a:t>
            </a:r>
            <a:r>
              <a:rPr lang="nl-NL" sz="2800" dirty="0" smtClean="0"/>
              <a:t>Goals</a:t>
            </a:r>
            <a:endParaRPr lang="nl-NL" sz="2800" dirty="0"/>
          </a:p>
        </p:txBody>
      </p:sp>
      <p:sp>
        <p:nvSpPr>
          <p:cNvPr id="4" name="Date Placeholder 3"/>
          <p:cNvSpPr>
            <a:spLocks noGrp="1"/>
          </p:cNvSpPr>
          <p:nvPr>
            <p:ph type="dt" sz="half" idx="10"/>
          </p:nvPr>
        </p:nvSpPr>
        <p:spPr/>
        <p:txBody>
          <a:bodyPr/>
          <a:lstStyle/>
          <a:p>
            <a:r>
              <a:rPr lang="nl-NL" smtClean="0"/>
              <a:t>19 mei 2016</a:t>
            </a:r>
            <a:endParaRPr lang="en-US" dirty="0"/>
          </a:p>
        </p:txBody>
      </p:sp>
      <p:grpSp>
        <p:nvGrpSpPr>
          <p:cNvPr id="5" name="Group 4"/>
          <p:cNvGrpSpPr/>
          <p:nvPr/>
        </p:nvGrpSpPr>
        <p:grpSpPr>
          <a:xfrm>
            <a:off x="5255756" y="1899549"/>
            <a:ext cx="5080149" cy="3854564"/>
            <a:chOff x="4950955" y="3321169"/>
            <a:chExt cx="5080149" cy="3854564"/>
          </a:xfrm>
        </p:grpSpPr>
        <p:sp>
          <p:nvSpPr>
            <p:cNvPr id="6" name="Rectangle 5"/>
            <p:cNvSpPr/>
            <p:nvPr/>
          </p:nvSpPr>
          <p:spPr>
            <a:xfrm>
              <a:off x="7402924" y="3321799"/>
              <a:ext cx="2628180" cy="92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Result</a:t>
              </a:r>
              <a:r>
                <a:rPr lang="nl-NL" sz="2000" dirty="0" smtClean="0"/>
                <a:t> items</a:t>
              </a:r>
              <a:endParaRPr lang="nl-NL" sz="2000" dirty="0"/>
            </a:p>
          </p:txBody>
        </p:sp>
        <p:sp>
          <p:nvSpPr>
            <p:cNvPr id="7" name="TextBox 6"/>
            <p:cNvSpPr txBox="1"/>
            <p:nvPr/>
          </p:nvSpPr>
          <p:spPr>
            <a:xfrm>
              <a:off x="6794738" y="4374966"/>
              <a:ext cx="3236366" cy="280076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Monitoring/improving of quality of service</a:t>
              </a:r>
            </a:p>
            <a:p>
              <a:pPr marL="285750" indent="-285750">
                <a:buFont typeface="Arial" panose="020B0604020202020204" pitchFamily="34" charset="0"/>
                <a:buChar char="•"/>
              </a:pPr>
              <a:r>
                <a:rPr lang="en-GB" sz="2000" dirty="0" smtClean="0"/>
                <a:t>Monitoring continuity of service </a:t>
              </a:r>
            </a:p>
            <a:p>
              <a:pPr marL="285750" indent="-285750">
                <a:buFont typeface="Arial" panose="020B0604020202020204" pitchFamily="34" charset="0"/>
                <a:buChar char="•"/>
              </a:pPr>
              <a:r>
                <a:rPr lang="en-GB" sz="2000" dirty="0" smtClean="0"/>
                <a:t>Advising stakeholders</a:t>
              </a:r>
            </a:p>
            <a:p>
              <a:pPr marL="285750" indent="-285750">
                <a:buFont typeface="Arial" panose="020B0604020202020204" pitchFamily="34" charset="0"/>
                <a:buChar char="•"/>
              </a:pPr>
              <a:r>
                <a:rPr lang="en-GB" sz="2000" dirty="0" smtClean="0"/>
                <a:t>Preventing fraud</a:t>
              </a:r>
            </a:p>
            <a:p>
              <a:pPr marL="285750" indent="-285750">
                <a:buFont typeface="Arial" panose="020B0604020202020204" pitchFamily="34" charset="0"/>
                <a:buChar char="•"/>
              </a:pPr>
              <a:r>
                <a:rPr lang="en-GB" sz="2000" dirty="0" smtClean="0"/>
                <a:t>Cost reducing</a:t>
              </a:r>
            </a:p>
            <a:p>
              <a:endParaRPr lang="nl-NL" dirty="0"/>
            </a:p>
            <a:p>
              <a:pPr marL="285750" indent="-285750">
                <a:buFont typeface="Arial" panose="020B0604020202020204" pitchFamily="34" charset="0"/>
                <a:buChar char="•"/>
              </a:pPr>
              <a:endParaRPr lang="nl-NL" dirty="0"/>
            </a:p>
          </p:txBody>
        </p:sp>
        <p:sp>
          <p:nvSpPr>
            <p:cNvPr id="8" name="Left Arrow 7"/>
            <p:cNvSpPr/>
            <p:nvPr/>
          </p:nvSpPr>
          <p:spPr>
            <a:xfrm rot="10800000">
              <a:off x="4950955" y="3321169"/>
              <a:ext cx="1526874" cy="59170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dirty="0"/>
            </a:p>
          </p:txBody>
        </p:sp>
      </p:grpSp>
      <p:grpSp>
        <p:nvGrpSpPr>
          <p:cNvPr id="9" name="Group 8"/>
          <p:cNvGrpSpPr/>
          <p:nvPr/>
        </p:nvGrpSpPr>
        <p:grpSpPr>
          <a:xfrm>
            <a:off x="1075865" y="1466538"/>
            <a:ext cx="3606927" cy="2776927"/>
            <a:chOff x="1285334" y="2087592"/>
            <a:chExt cx="3606927" cy="2776927"/>
          </a:xfrm>
        </p:grpSpPr>
        <p:sp>
          <p:nvSpPr>
            <p:cNvPr id="10" name="Rectangle 9"/>
            <p:cNvSpPr/>
            <p:nvPr/>
          </p:nvSpPr>
          <p:spPr>
            <a:xfrm>
              <a:off x="1285335" y="2087592"/>
              <a:ext cx="3183148" cy="12335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Main goals</a:t>
              </a:r>
              <a:endParaRPr lang="en-GB" sz="2400" dirty="0"/>
            </a:p>
          </p:txBody>
        </p:sp>
        <p:sp>
          <p:nvSpPr>
            <p:cNvPr id="11" name="TextBox 10"/>
            <p:cNvSpPr txBox="1"/>
            <p:nvPr/>
          </p:nvSpPr>
          <p:spPr>
            <a:xfrm>
              <a:off x="1285334" y="3541080"/>
              <a:ext cx="3606927"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Contract administration</a:t>
              </a:r>
            </a:p>
            <a:p>
              <a:pPr marL="285750" indent="-285750">
                <a:buFont typeface="Arial" panose="020B0604020202020204" pitchFamily="34" charset="0"/>
                <a:buChar char="•"/>
              </a:pPr>
              <a:r>
                <a:rPr lang="en-GB" sz="2000" dirty="0" smtClean="0"/>
                <a:t>Comply obligations</a:t>
              </a:r>
            </a:p>
            <a:p>
              <a:pPr marL="285750" indent="-285750">
                <a:buFont typeface="Arial" panose="020B0604020202020204" pitchFamily="34" charset="0"/>
                <a:buChar char="•"/>
              </a:pPr>
              <a:r>
                <a:rPr lang="en-GB" sz="2000" dirty="0" smtClean="0"/>
                <a:t>Relation management</a:t>
              </a:r>
            </a:p>
            <a:p>
              <a:pPr marL="285750" indent="-285750">
                <a:buFont typeface="Arial" panose="020B0604020202020204" pitchFamily="34" charset="0"/>
                <a:buChar char="•"/>
              </a:pPr>
              <a:r>
                <a:rPr lang="en-GB" sz="2000" dirty="0" smtClean="0"/>
                <a:t>Performance management</a:t>
              </a:r>
              <a:endParaRPr lang="en-GB" sz="2000" dirty="0"/>
            </a:p>
          </p:txBody>
        </p:sp>
      </p:grpSp>
    </p:spTree>
    <p:extLst>
      <p:ext uri="{BB962C8B-B14F-4D97-AF65-F5344CB8AC3E}">
        <p14:creationId xmlns:p14="http://schemas.microsoft.com/office/powerpoint/2010/main" val="25469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contact management?</a:t>
            </a:r>
            <a:endParaRPr lang="en-GB" dirty="0"/>
          </a:p>
        </p:txBody>
      </p:sp>
      <p:sp>
        <p:nvSpPr>
          <p:cNvPr id="4" name="Date Placeholder 3"/>
          <p:cNvSpPr>
            <a:spLocks noGrp="1"/>
          </p:cNvSpPr>
          <p:nvPr>
            <p:ph type="dt" sz="half" idx="10"/>
          </p:nvPr>
        </p:nvSpPr>
        <p:spPr/>
        <p:txBody>
          <a:bodyPr/>
          <a:lstStyle/>
          <a:p>
            <a:r>
              <a:rPr lang="nl-NL" smtClean="0"/>
              <a:t>19 mei 2016</a:t>
            </a:r>
            <a:endParaRPr lang="en-US" dirty="0"/>
          </a:p>
        </p:txBody>
      </p:sp>
      <p:sp>
        <p:nvSpPr>
          <p:cNvPr id="33" name="TextBox 32"/>
          <p:cNvSpPr txBox="1"/>
          <p:nvPr/>
        </p:nvSpPr>
        <p:spPr>
          <a:xfrm>
            <a:off x="3314826" y="5146537"/>
            <a:ext cx="2074460" cy="369332"/>
          </a:xfrm>
          <a:prstGeom prst="rect">
            <a:avLst/>
          </a:prstGeom>
          <a:noFill/>
        </p:spPr>
        <p:txBody>
          <a:bodyPr wrap="square" rtlCol="0">
            <a:spAutoFit/>
          </a:bodyPr>
          <a:lstStyle/>
          <a:p>
            <a:r>
              <a:rPr lang="en-GB" dirty="0" smtClean="0"/>
              <a:t>Threats</a:t>
            </a:r>
            <a:endParaRPr lang="en-GB" dirty="0"/>
          </a:p>
        </p:txBody>
      </p:sp>
      <p:sp>
        <p:nvSpPr>
          <p:cNvPr id="34" name="TextBox 33"/>
          <p:cNvSpPr txBox="1"/>
          <p:nvPr/>
        </p:nvSpPr>
        <p:spPr>
          <a:xfrm>
            <a:off x="6724425" y="5146539"/>
            <a:ext cx="1739219" cy="369332"/>
          </a:xfrm>
          <a:prstGeom prst="rect">
            <a:avLst/>
          </a:prstGeom>
          <a:noFill/>
        </p:spPr>
        <p:txBody>
          <a:bodyPr wrap="square" rtlCol="0">
            <a:spAutoFit/>
          </a:bodyPr>
          <a:lstStyle/>
          <a:p>
            <a:r>
              <a:rPr lang="nl-NL" dirty="0" smtClean="0"/>
              <a:t>Opportunity's</a:t>
            </a:r>
            <a:endParaRPr lang="nl-NL" dirty="0"/>
          </a:p>
        </p:txBody>
      </p:sp>
      <p:sp>
        <p:nvSpPr>
          <p:cNvPr id="35" name="TextBox 34"/>
          <p:cNvSpPr txBox="1"/>
          <p:nvPr/>
        </p:nvSpPr>
        <p:spPr>
          <a:xfrm>
            <a:off x="586853" y="2479108"/>
            <a:ext cx="1622947" cy="369332"/>
          </a:xfrm>
          <a:prstGeom prst="rect">
            <a:avLst/>
          </a:prstGeom>
          <a:noFill/>
        </p:spPr>
        <p:txBody>
          <a:bodyPr wrap="square" rtlCol="0">
            <a:spAutoFit/>
          </a:bodyPr>
          <a:lstStyle/>
          <a:p>
            <a:r>
              <a:rPr lang="nl-NL" dirty="0" smtClean="0"/>
              <a:t>Long term</a:t>
            </a:r>
            <a:endParaRPr lang="nl-NL" dirty="0"/>
          </a:p>
        </p:txBody>
      </p:sp>
      <p:sp>
        <p:nvSpPr>
          <p:cNvPr id="36" name="TextBox 35"/>
          <p:cNvSpPr txBox="1"/>
          <p:nvPr/>
        </p:nvSpPr>
        <p:spPr>
          <a:xfrm>
            <a:off x="586853" y="3981141"/>
            <a:ext cx="1622947" cy="369332"/>
          </a:xfrm>
          <a:prstGeom prst="rect">
            <a:avLst/>
          </a:prstGeom>
          <a:noFill/>
        </p:spPr>
        <p:txBody>
          <a:bodyPr wrap="square" rtlCol="0">
            <a:spAutoFit/>
          </a:bodyPr>
          <a:lstStyle/>
          <a:p>
            <a:r>
              <a:rPr lang="nl-NL" dirty="0" smtClean="0"/>
              <a:t>Short term</a:t>
            </a:r>
            <a:endParaRPr lang="nl-NL" dirty="0"/>
          </a:p>
        </p:txBody>
      </p:sp>
      <p:graphicFrame>
        <p:nvGraphicFramePr>
          <p:cNvPr id="3" name="Diagram 2"/>
          <p:cNvGraphicFramePr/>
          <p:nvPr>
            <p:extLst>
              <p:ext uri="{D42A27DB-BD31-4B8C-83A1-F6EECF244321}">
                <p14:modId xmlns:p14="http://schemas.microsoft.com/office/powerpoint/2010/main" val="1211438094"/>
              </p:ext>
            </p:extLst>
          </p:nvPr>
        </p:nvGraphicFramePr>
        <p:xfrm>
          <a:off x="2911931" y="1442357"/>
          <a:ext cx="7248071" cy="3347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85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Questions for your organisation??</a:t>
            </a:r>
            <a:endParaRPr lang="en-GB" sz="2800" dirty="0"/>
          </a:p>
        </p:txBody>
      </p:sp>
      <p:sp>
        <p:nvSpPr>
          <p:cNvPr id="5" name="Date Placeholder 4"/>
          <p:cNvSpPr>
            <a:spLocks noGrp="1"/>
          </p:cNvSpPr>
          <p:nvPr>
            <p:ph type="dt" sz="half" idx="10"/>
          </p:nvPr>
        </p:nvSpPr>
        <p:spPr/>
        <p:txBody>
          <a:bodyPr/>
          <a:lstStyle/>
          <a:p>
            <a:r>
              <a:rPr lang="nl-NL" smtClean="0"/>
              <a:t>19 mei 2016</a:t>
            </a:r>
            <a:endParaRPr lang="en-US" dirty="0"/>
          </a:p>
        </p:txBody>
      </p:sp>
      <p:sp>
        <p:nvSpPr>
          <p:cNvPr id="8" name="TextBox 7"/>
          <p:cNvSpPr txBox="1"/>
          <p:nvPr/>
        </p:nvSpPr>
        <p:spPr>
          <a:xfrm>
            <a:off x="1600202" y="2133600"/>
            <a:ext cx="8850087"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Do we have control of our budgets?</a:t>
            </a:r>
          </a:p>
          <a:p>
            <a:pPr marL="285750" indent="-285750">
              <a:buFont typeface="Arial" panose="020B0604020202020204" pitchFamily="34" charset="0"/>
              <a:buChar char="•"/>
            </a:pPr>
            <a:r>
              <a:rPr lang="en-GB" sz="2400" dirty="0" smtClean="0"/>
              <a:t>Is de waiting list monitored and up to date? </a:t>
            </a:r>
          </a:p>
          <a:p>
            <a:pPr marL="285750" indent="-285750">
              <a:buFont typeface="Arial" panose="020B0604020202020204" pitchFamily="34" charset="0"/>
              <a:buChar char="•"/>
            </a:pPr>
            <a:r>
              <a:rPr lang="en-GB" sz="2400" dirty="0" smtClean="0"/>
              <a:t>Do we have an IT system for contract management?</a:t>
            </a:r>
          </a:p>
          <a:p>
            <a:pPr marL="285750" indent="-285750">
              <a:buFont typeface="Arial" panose="020B0604020202020204" pitchFamily="34" charset="0"/>
              <a:buChar char="•"/>
            </a:pPr>
            <a:r>
              <a:rPr lang="en-GB" sz="2400" dirty="0" smtClean="0"/>
              <a:t>How is contract management linked with the cooperate procurement policy?</a:t>
            </a:r>
          </a:p>
          <a:p>
            <a:pPr marL="285750" indent="-285750">
              <a:buFont typeface="Arial" panose="020B0604020202020204" pitchFamily="34" charset="0"/>
              <a:buChar char="•"/>
            </a:pPr>
            <a:r>
              <a:rPr lang="nl-NL" sz="2400" dirty="0" smtClean="0"/>
              <a:t>…</a:t>
            </a:r>
            <a:endParaRPr lang="nl-NL" sz="2400" dirty="0"/>
          </a:p>
          <a:p>
            <a:pPr marL="285750" indent="-285750">
              <a:buFont typeface="Arial" panose="020B0604020202020204" pitchFamily="34" charset="0"/>
              <a:buChar char="•"/>
            </a:pPr>
            <a:endParaRPr lang="nl-NL" sz="2400" dirty="0"/>
          </a:p>
        </p:txBody>
      </p:sp>
    </p:spTree>
    <p:extLst>
      <p:ext uri="{BB962C8B-B14F-4D97-AF65-F5344CB8AC3E}">
        <p14:creationId xmlns:p14="http://schemas.microsoft.com/office/powerpoint/2010/main" val="2015264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a:t>Stakeholderanalyse</a:t>
            </a:r>
            <a:r>
              <a:rPr lang="nl-NL" dirty="0"/>
              <a:t> 1</a:t>
            </a:r>
          </a:p>
        </p:txBody>
      </p:sp>
      <p:sp>
        <p:nvSpPr>
          <p:cNvPr id="4" name="Text Placeholder 3"/>
          <p:cNvSpPr>
            <a:spLocks noGrp="1"/>
          </p:cNvSpPr>
          <p:nvPr>
            <p:ph sz="half" idx="2"/>
          </p:nvPr>
        </p:nvSpPr>
        <p:spPr>
          <a:xfrm>
            <a:off x="6197600" y="3057071"/>
            <a:ext cx="5384800" cy="2460162"/>
          </a:xfrm>
        </p:spPr>
        <p:txBody>
          <a:bodyPr/>
          <a:lstStyle/>
          <a:p>
            <a:pPr marL="0" indent="0">
              <a:buNone/>
            </a:pPr>
            <a:endParaRPr lang="en-GB" sz="2400" dirty="0"/>
          </a:p>
          <a:p>
            <a:r>
              <a:rPr lang="en-GB" sz="2000" dirty="0" smtClean="0"/>
              <a:t>Who are our stakeholders?</a:t>
            </a:r>
          </a:p>
          <a:p>
            <a:r>
              <a:rPr lang="en-GB" sz="2000" dirty="0" smtClean="0"/>
              <a:t>How do they feel about this project?</a:t>
            </a:r>
          </a:p>
          <a:p>
            <a:r>
              <a:rPr lang="en-GB" sz="2000" dirty="0" smtClean="0"/>
              <a:t>How much support do we need from them?</a:t>
            </a:r>
          </a:p>
          <a:p>
            <a:r>
              <a:rPr lang="en-GB" sz="2000" dirty="0" smtClean="0"/>
              <a:t>How do we get this support?</a:t>
            </a:r>
            <a:endParaRPr lang="en-GB" sz="2000" dirty="0"/>
          </a:p>
        </p:txBody>
      </p:sp>
      <p:sp>
        <p:nvSpPr>
          <p:cNvPr id="5" name="Date Placeholder 4"/>
          <p:cNvSpPr>
            <a:spLocks noGrp="1"/>
          </p:cNvSpPr>
          <p:nvPr>
            <p:ph type="dt" sz="half" idx="10"/>
          </p:nvPr>
        </p:nvSpPr>
        <p:spPr/>
        <p:txBody>
          <a:bodyPr/>
          <a:lstStyle/>
          <a:p>
            <a:r>
              <a:rPr lang="nl-NL" smtClean="0"/>
              <a:t>19 mei 2016</a:t>
            </a:r>
            <a:endParaRPr lang="en-US" dirty="0"/>
          </a:p>
        </p:txBody>
      </p:sp>
      <p:sp>
        <p:nvSpPr>
          <p:cNvPr id="9" name="TextBox 8"/>
          <p:cNvSpPr txBox="1"/>
          <p:nvPr/>
        </p:nvSpPr>
        <p:spPr>
          <a:xfrm>
            <a:off x="1328469" y="1595890"/>
            <a:ext cx="4727275" cy="1200329"/>
          </a:xfrm>
          <a:prstGeom prst="rect">
            <a:avLst/>
          </a:prstGeom>
          <a:noFill/>
        </p:spPr>
        <p:txBody>
          <a:bodyPr wrap="square" rtlCol="0">
            <a:spAutoFit/>
          </a:bodyPr>
          <a:lstStyle/>
          <a:p>
            <a:r>
              <a:rPr lang="en-GB" dirty="0" smtClean="0"/>
              <a:t>Stakeholders are important for the success of the implementation of Contract management</a:t>
            </a:r>
          </a:p>
          <a:p>
            <a:endParaRPr lang="nl-NL" dirty="0"/>
          </a:p>
        </p:txBody>
      </p:sp>
      <p:pic>
        <p:nvPicPr>
          <p:cNvPr id="6" name="Tijdelijke aanduiding voor inhoud 5"/>
          <p:cNvPicPr>
            <a:picLocks noGrp="1" noChangeAspect="1"/>
          </p:cNvPicPr>
          <p:nvPr>
            <p:ph sz="half" idx="1"/>
          </p:nvPr>
        </p:nvPicPr>
        <p:blipFill>
          <a:blip r:embed="rId2"/>
          <a:srcRect t="-36070" b="-36070"/>
          <a:stretch>
            <a:fillRect/>
          </a:stretch>
        </p:blipFill>
        <p:spPr>
          <a:xfrm>
            <a:off x="734787" y="1460504"/>
            <a:ext cx="5007428" cy="5070929"/>
          </a:xfrm>
        </p:spPr>
      </p:pic>
      <p:pic>
        <p:nvPicPr>
          <p:cNvPr id="7" name="Afbeelding 6"/>
          <p:cNvPicPr>
            <a:picLocks noChangeAspect="1"/>
          </p:cNvPicPr>
          <p:nvPr/>
        </p:nvPicPr>
        <p:blipFill>
          <a:blip r:embed="rId3"/>
          <a:stretch>
            <a:fillRect/>
          </a:stretch>
        </p:blipFill>
        <p:spPr>
          <a:xfrm>
            <a:off x="8244115" y="375557"/>
            <a:ext cx="3251200" cy="2501900"/>
          </a:xfrm>
          <a:prstGeom prst="rect">
            <a:avLst/>
          </a:prstGeom>
        </p:spPr>
      </p:pic>
    </p:spTree>
    <p:extLst>
      <p:ext uri="{BB962C8B-B14F-4D97-AF65-F5344CB8AC3E}">
        <p14:creationId xmlns:p14="http://schemas.microsoft.com/office/powerpoint/2010/main" val="185966073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a:t>Stakeholderanalyse </a:t>
            </a:r>
            <a:r>
              <a:rPr lang="nl-NL" sz="2800" dirty="0" smtClean="0"/>
              <a:t>2</a:t>
            </a:r>
            <a:endParaRPr lang="nl-NL"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3044795"/>
              </p:ext>
            </p:extLst>
          </p:nvPr>
        </p:nvGraphicFramePr>
        <p:xfrm>
          <a:off x="1649805" y="2354739"/>
          <a:ext cx="8892395" cy="2966720"/>
        </p:xfrm>
        <a:graphic>
          <a:graphicData uri="http://schemas.openxmlformats.org/drawingml/2006/table">
            <a:tbl>
              <a:tblPr firstRow="1" bandRow="1">
                <a:tableStyleId>{5C22544A-7EE6-4342-B048-85BDC9FD1C3A}</a:tableStyleId>
              </a:tblPr>
              <a:tblGrid>
                <a:gridCol w="664029">
                  <a:extLst>
                    <a:ext uri="{9D8B030D-6E8A-4147-A177-3AD203B41FA5}">
                      <a16:colId xmlns:a16="http://schemas.microsoft.com/office/drawing/2014/main" xmlns="" val="2123299787"/>
                    </a:ext>
                  </a:extLst>
                </a:gridCol>
                <a:gridCol w="2892929">
                  <a:extLst>
                    <a:ext uri="{9D8B030D-6E8A-4147-A177-3AD203B41FA5}">
                      <a16:colId xmlns:a16="http://schemas.microsoft.com/office/drawing/2014/main" xmlns="" val="4187564092"/>
                    </a:ext>
                  </a:extLst>
                </a:gridCol>
                <a:gridCol w="1778479">
                  <a:extLst>
                    <a:ext uri="{9D8B030D-6E8A-4147-A177-3AD203B41FA5}">
                      <a16:colId xmlns:a16="http://schemas.microsoft.com/office/drawing/2014/main" xmlns="" val="1855548815"/>
                    </a:ext>
                  </a:extLst>
                </a:gridCol>
                <a:gridCol w="1778479">
                  <a:extLst>
                    <a:ext uri="{9D8B030D-6E8A-4147-A177-3AD203B41FA5}">
                      <a16:colId xmlns:a16="http://schemas.microsoft.com/office/drawing/2014/main" xmlns="" val="649552296"/>
                    </a:ext>
                  </a:extLst>
                </a:gridCol>
                <a:gridCol w="1778479">
                  <a:extLst>
                    <a:ext uri="{9D8B030D-6E8A-4147-A177-3AD203B41FA5}">
                      <a16:colId xmlns:a16="http://schemas.microsoft.com/office/drawing/2014/main" xmlns="" val="1399610562"/>
                    </a:ext>
                  </a:extLst>
                </a:gridCol>
              </a:tblGrid>
              <a:tr h="370840">
                <a:tc>
                  <a:txBody>
                    <a:bodyPr/>
                    <a:lstStyle/>
                    <a:p>
                      <a:r>
                        <a:rPr lang="en-GB" noProof="0" dirty="0" smtClean="0"/>
                        <a:t>No</a:t>
                      </a:r>
                      <a:r>
                        <a:rPr lang="en-GB" dirty="0" smtClean="0"/>
                        <a:t>.</a:t>
                      </a:r>
                      <a:endParaRPr lang="en-GB" dirty="0"/>
                    </a:p>
                  </a:txBody>
                  <a:tcPr/>
                </a:tc>
                <a:tc>
                  <a:txBody>
                    <a:bodyPr/>
                    <a:lstStyle/>
                    <a:p>
                      <a:r>
                        <a:rPr lang="en-GB" smtClean="0"/>
                        <a:t>Stakeholder</a:t>
                      </a:r>
                      <a:endParaRPr lang="en-GB" dirty="0"/>
                    </a:p>
                  </a:txBody>
                  <a:tcPr/>
                </a:tc>
                <a:tc>
                  <a:txBody>
                    <a:bodyPr/>
                    <a:lstStyle/>
                    <a:p>
                      <a:pPr algn="ctr"/>
                      <a:r>
                        <a:rPr lang="en-GB" smtClean="0"/>
                        <a:t>Power</a:t>
                      </a:r>
                      <a:endParaRPr lang="en-GB" dirty="0"/>
                    </a:p>
                  </a:txBody>
                  <a:tcPr/>
                </a:tc>
                <a:tc>
                  <a:txBody>
                    <a:bodyPr/>
                    <a:lstStyle/>
                    <a:p>
                      <a:pPr algn="ctr"/>
                      <a:r>
                        <a:rPr lang="en-GB" smtClean="0"/>
                        <a:t>Legitimacy</a:t>
                      </a:r>
                      <a:endParaRPr lang="en-GB" dirty="0"/>
                    </a:p>
                  </a:txBody>
                  <a:tcPr/>
                </a:tc>
                <a:tc>
                  <a:txBody>
                    <a:bodyPr/>
                    <a:lstStyle/>
                    <a:p>
                      <a:pPr algn="ctr"/>
                      <a:r>
                        <a:rPr lang="en-GB" dirty="0" smtClean="0"/>
                        <a:t>Urgency</a:t>
                      </a:r>
                      <a:endParaRPr lang="en-GB" dirty="0"/>
                    </a:p>
                  </a:txBody>
                  <a:tcPr/>
                </a:tc>
                <a:extLst>
                  <a:ext uri="{0D108BD9-81ED-4DB2-BD59-A6C34878D82A}">
                    <a16:rowId xmlns:a16="http://schemas.microsoft.com/office/drawing/2014/main" xmlns="" val="3576019552"/>
                  </a:ext>
                </a:extLst>
              </a:tr>
              <a:tr h="370840">
                <a:tc>
                  <a:txBody>
                    <a:bodyPr/>
                    <a:lstStyle/>
                    <a:p>
                      <a:r>
                        <a:rPr lang="en-GB" smtClean="0"/>
                        <a:t>1</a:t>
                      </a:r>
                      <a:endParaRPr lang="en-GB" dirty="0"/>
                    </a:p>
                  </a:txBody>
                  <a:tcPr/>
                </a:tc>
                <a:tc>
                  <a:txBody>
                    <a:bodyPr/>
                    <a:lstStyle/>
                    <a:p>
                      <a:r>
                        <a:rPr lang="en-GB" smtClean="0"/>
                        <a:t>Citizens</a:t>
                      </a:r>
                      <a:endParaRPr lang="en-GB" dirty="0"/>
                    </a:p>
                  </a:txBody>
                  <a:tcPr/>
                </a:tc>
                <a:tc>
                  <a:txBody>
                    <a:bodyPr/>
                    <a:lstStyle/>
                    <a:p>
                      <a:pPr algn="ctr"/>
                      <a:r>
                        <a:rPr lang="en-GB" dirty="0" smtClean="0"/>
                        <a:t>No</a:t>
                      </a:r>
                      <a:endParaRPr lang="en-GB" dirty="0"/>
                    </a:p>
                  </a:txBody>
                  <a:tcPr/>
                </a:tc>
                <a:tc>
                  <a:txBody>
                    <a:bodyPr/>
                    <a:lstStyle/>
                    <a:p>
                      <a:pPr algn="ctr"/>
                      <a:r>
                        <a:rPr lang="en-GB" dirty="0" smtClean="0"/>
                        <a:t>Yes</a:t>
                      </a:r>
                      <a:endParaRPr lang="en-GB" dirty="0"/>
                    </a:p>
                  </a:txBody>
                  <a:tcPr/>
                </a:tc>
                <a:tc>
                  <a:txBody>
                    <a:bodyPr/>
                    <a:lstStyle/>
                    <a:p>
                      <a:pPr algn="ctr"/>
                      <a:r>
                        <a:rPr lang="en-GB" dirty="0" smtClean="0"/>
                        <a:t>No</a:t>
                      </a:r>
                      <a:endParaRPr lang="en-GB" dirty="0"/>
                    </a:p>
                  </a:txBody>
                  <a:tcPr/>
                </a:tc>
                <a:extLst>
                  <a:ext uri="{0D108BD9-81ED-4DB2-BD59-A6C34878D82A}">
                    <a16:rowId xmlns:a16="http://schemas.microsoft.com/office/drawing/2014/main" xmlns="" val="972840552"/>
                  </a:ext>
                </a:extLst>
              </a:tr>
              <a:tr h="370840">
                <a:tc>
                  <a:txBody>
                    <a:bodyPr/>
                    <a:lstStyle/>
                    <a:p>
                      <a:r>
                        <a:rPr lang="en-GB" dirty="0" smtClean="0"/>
                        <a:t>2</a:t>
                      </a:r>
                      <a:endParaRPr lang="en-GB" dirty="0"/>
                    </a:p>
                  </a:txBody>
                  <a:tcPr/>
                </a:tc>
                <a:tc>
                  <a:txBody>
                    <a:bodyPr/>
                    <a:lstStyle/>
                    <a:p>
                      <a:r>
                        <a:rPr lang="en-GB" dirty="0" smtClean="0"/>
                        <a:t>Accountants</a:t>
                      </a:r>
                      <a:endParaRPr lang="en-GB" dirty="0"/>
                    </a:p>
                  </a:txBody>
                  <a:tcPr/>
                </a:tc>
                <a:tc>
                  <a:txBody>
                    <a:bodyPr/>
                    <a:lstStyle/>
                    <a:p>
                      <a:pPr algn="ctr"/>
                      <a:r>
                        <a:rPr lang="en-GB" dirty="0" smtClean="0"/>
                        <a:t>No</a:t>
                      </a:r>
                      <a:endParaRPr lang="en-GB" dirty="0"/>
                    </a:p>
                  </a:txBody>
                  <a:tcPr/>
                </a:tc>
                <a:tc>
                  <a:txBody>
                    <a:bodyPr/>
                    <a:lstStyle/>
                    <a:p>
                      <a:pPr algn="ctr"/>
                      <a:r>
                        <a:rPr lang="en-GB" dirty="0" smtClean="0"/>
                        <a:t>Yes</a:t>
                      </a:r>
                      <a:endParaRPr lang="en-GB" dirty="0"/>
                    </a:p>
                  </a:txBody>
                  <a:tcPr/>
                </a:tc>
                <a:tc>
                  <a:txBody>
                    <a:bodyPr/>
                    <a:lstStyle/>
                    <a:p>
                      <a:pPr algn="ctr"/>
                      <a:r>
                        <a:rPr lang="en-GB" dirty="0" smtClean="0"/>
                        <a:t>No</a:t>
                      </a:r>
                      <a:endParaRPr lang="en-GB" dirty="0"/>
                    </a:p>
                  </a:txBody>
                  <a:tcPr/>
                </a:tc>
                <a:extLst>
                  <a:ext uri="{0D108BD9-81ED-4DB2-BD59-A6C34878D82A}">
                    <a16:rowId xmlns:a16="http://schemas.microsoft.com/office/drawing/2014/main" xmlns="" val="3733008645"/>
                  </a:ext>
                </a:extLst>
              </a:tr>
              <a:tr h="370840">
                <a:tc>
                  <a:txBody>
                    <a:bodyPr/>
                    <a:lstStyle/>
                    <a:p>
                      <a:r>
                        <a:rPr lang="en-GB" dirty="0" smtClean="0"/>
                        <a:t>3</a:t>
                      </a:r>
                      <a:endParaRPr lang="en-GB" dirty="0"/>
                    </a:p>
                  </a:txBody>
                  <a:tcPr/>
                </a:tc>
                <a:tc>
                  <a:txBody>
                    <a:bodyPr/>
                    <a:lstStyle/>
                    <a:p>
                      <a:r>
                        <a:rPr lang="en-GB" dirty="0" smtClean="0"/>
                        <a:t>Politics</a:t>
                      </a:r>
                      <a:endParaRPr lang="en-GB" dirty="0"/>
                    </a:p>
                  </a:txBody>
                  <a:tcPr/>
                </a:tc>
                <a:tc>
                  <a:txBody>
                    <a:bodyPr/>
                    <a:lstStyle/>
                    <a:p>
                      <a:pPr algn="ctr"/>
                      <a:r>
                        <a:rPr lang="en-GB" dirty="0" smtClean="0"/>
                        <a:t>Yes</a:t>
                      </a:r>
                      <a:endParaRPr lang="en-GB" dirty="0"/>
                    </a:p>
                  </a:txBody>
                  <a:tcPr/>
                </a:tc>
                <a:tc>
                  <a:txBody>
                    <a:bodyPr/>
                    <a:lstStyle/>
                    <a:p>
                      <a:pPr algn="ctr"/>
                      <a:r>
                        <a:rPr lang="en-GB" dirty="0" smtClean="0"/>
                        <a:t>Yes</a:t>
                      </a:r>
                      <a:endParaRPr lang="en-GB" dirty="0"/>
                    </a:p>
                  </a:txBody>
                  <a:tcPr/>
                </a:tc>
                <a:tc>
                  <a:txBody>
                    <a:bodyPr/>
                    <a:lstStyle/>
                    <a:p>
                      <a:pPr algn="ctr"/>
                      <a:r>
                        <a:rPr lang="en-GB" dirty="0" smtClean="0"/>
                        <a:t>Yes</a:t>
                      </a:r>
                      <a:endParaRPr lang="en-GB" dirty="0"/>
                    </a:p>
                  </a:txBody>
                  <a:tcPr/>
                </a:tc>
                <a:extLst>
                  <a:ext uri="{0D108BD9-81ED-4DB2-BD59-A6C34878D82A}">
                    <a16:rowId xmlns:a16="http://schemas.microsoft.com/office/drawing/2014/main" xmlns="" val="4283094004"/>
                  </a:ext>
                </a:extLst>
              </a:tr>
              <a:tr h="370840">
                <a:tc>
                  <a:txBody>
                    <a:bodyPr/>
                    <a:lstStyle/>
                    <a:p>
                      <a:r>
                        <a:rPr lang="en-GB" smtClean="0"/>
                        <a:t>4</a:t>
                      </a:r>
                      <a:endParaRPr lang="en-GB" dirty="0"/>
                    </a:p>
                  </a:txBody>
                  <a:tcPr/>
                </a:tc>
                <a:tc>
                  <a:txBody>
                    <a:bodyPr/>
                    <a:lstStyle/>
                    <a:p>
                      <a:r>
                        <a:rPr lang="en-GB" dirty="0" smtClean="0"/>
                        <a:t>Management</a:t>
                      </a:r>
                      <a:endParaRPr lang="en-GB" dirty="0"/>
                    </a:p>
                  </a:txBody>
                  <a:tcPr/>
                </a:tc>
                <a:tc>
                  <a:txBody>
                    <a:bodyPr/>
                    <a:lstStyle/>
                    <a:p>
                      <a:pPr algn="ctr"/>
                      <a:r>
                        <a:rPr lang="en-GB" dirty="0" smtClean="0"/>
                        <a:t>?</a:t>
                      </a:r>
                      <a:endParaRPr lang="en-GB" dirty="0"/>
                    </a:p>
                  </a:txBody>
                  <a:tcPr/>
                </a:tc>
                <a:tc>
                  <a:txBody>
                    <a:bodyPr/>
                    <a:lstStyle/>
                    <a:p>
                      <a:pPr algn="ctr"/>
                      <a:r>
                        <a:rPr lang="en-GB" dirty="0" smtClean="0"/>
                        <a:t>?</a:t>
                      </a:r>
                      <a:endParaRPr lang="en-GB" dirty="0"/>
                    </a:p>
                  </a:txBody>
                  <a:tcPr/>
                </a:tc>
                <a:tc>
                  <a:txBody>
                    <a:bodyPr/>
                    <a:lstStyle/>
                    <a:p>
                      <a:pPr algn="ctr"/>
                      <a:r>
                        <a:rPr lang="en-GB" dirty="0" smtClean="0"/>
                        <a:t>?</a:t>
                      </a:r>
                      <a:endParaRPr lang="en-GB" dirty="0"/>
                    </a:p>
                  </a:txBody>
                  <a:tcPr/>
                </a:tc>
                <a:extLst>
                  <a:ext uri="{0D108BD9-81ED-4DB2-BD59-A6C34878D82A}">
                    <a16:rowId xmlns:a16="http://schemas.microsoft.com/office/drawing/2014/main" xmlns="" val="3990203804"/>
                  </a:ext>
                </a:extLst>
              </a:tr>
              <a:tr h="370840">
                <a:tc>
                  <a:txBody>
                    <a:bodyPr/>
                    <a:lstStyle/>
                    <a:p>
                      <a:r>
                        <a:rPr lang="en-GB" smtClean="0"/>
                        <a:t>5</a:t>
                      </a:r>
                      <a:endParaRPr lang="en-GB" dirty="0"/>
                    </a:p>
                  </a:txBody>
                  <a:tcPr/>
                </a:tc>
                <a:tc>
                  <a:txBody>
                    <a:bodyPr/>
                    <a:lstStyle/>
                    <a:p>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xmlns="" val="2270789924"/>
                  </a:ext>
                </a:extLst>
              </a:tr>
              <a:tr h="370840">
                <a:tc>
                  <a:txBody>
                    <a:bodyPr/>
                    <a:lstStyle/>
                    <a:p>
                      <a:r>
                        <a:rPr lang="en-GB" smtClean="0"/>
                        <a:t>6</a:t>
                      </a:r>
                      <a:endParaRPr lang="en-GB" dirty="0"/>
                    </a:p>
                  </a:txBody>
                  <a:tcPr/>
                </a:tc>
                <a:tc>
                  <a:txBody>
                    <a:bodyPr/>
                    <a:lstStyle/>
                    <a:p>
                      <a:endParaRPr lang="en-GB"/>
                    </a:p>
                  </a:txBody>
                  <a:tcPr/>
                </a:tc>
                <a:tc>
                  <a:txBody>
                    <a:bodyPr/>
                    <a:lstStyle/>
                    <a:p>
                      <a:pPr algn="ctr"/>
                      <a:endParaRPr lang="en-GB"/>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xmlns="" val="3523940289"/>
                  </a:ext>
                </a:extLst>
              </a:tr>
              <a:tr h="370840">
                <a:tc>
                  <a:txBody>
                    <a:bodyPr/>
                    <a:lstStyle/>
                    <a:p>
                      <a:r>
                        <a:rPr lang="en-GB" smtClean="0"/>
                        <a:t>7</a:t>
                      </a:r>
                      <a:endParaRPr lang="en-GB" dirty="0"/>
                    </a:p>
                  </a:txBody>
                  <a:tcPr/>
                </a:tc>
                <a:tc>
                  <a:txBody>
                    <a:bodyPr/>
                    <a:lstStyle/>
                    <a:p>
                      <a:endParaRPr lang="en-GB"/>
                    </a:p>
                  </a:txBody>
                  <a:tcPr/>
                </a:tc>
                <a:tc>
                  <a:txBody>
                    <a:bodyPr/>
                    <a:lstStyle/>
                    <a:p>
                      <a:pPr algn="ctr"/>
                      <a:endParaRPr lang="en-GB" dirty="0"/>
                    </a:p>
                  </a:txBody>
                  <a:tcPr/>
                </a:tc>
                <a:tc>
                  <a:txBody>
                    <a:bodyPr/>
                    <a:lstStyle/>
                    <a:p>
                      <a:pPr algn="ctr"/>
                      <a:endParaRPr lang="en-GB"/>
                    </a:p>
                  </a:txBody>
                  <a:tcPr/>
                </a:tc>
                <a:tc>
                  <a:txBody>
                    <a:bodyPr/>
                    <a:lstStyle/>
                    <a:p>
                      <a:pPr algn="ctr"/>
                      <a:endParaRPr lang="en-GB" dirty="0"/>
                    </a:p>
                  </a:txBody>
                  <a:tcPr/>
                </a:tc>
                <a:extLst>
                  <a:ext uri="{0D108BD9-81ED-4DB2-BD59-A6C34878D82A}">
                    <a16:rowId xmlns:a16="http://schemas.microsoft.com/office/drawing/2014/main" xmlns="" val="1373489090"/>
                  </a:ext>
                </a:extLst>
              </a:tr>
            </a:tbl>
          </a:graphicData>
        </a:graphic>
      </p:graphicFrame>
      <p:sp>
        <p:nvSpPr>
          <p:cNvPr id="4" name="Date Placeholder 3"/>
          <p:cNvSpPr>
            <a:spLocks noGrp="1"/>
          </p:cNvSpPr>
          <p:nvPr>
            <p:ph type="dt" sz="half" idx="10"/>
          </p:nvPr>
        </p:nvSpPr>
        <p:spPr/>
        <p:txBody>
          <a:bodyPr/>
          <a:lstStyle/>
          <a:p>
            <a:r>
              <a:rPr lang="nl-NL" smtClean="0"/>
              <a:t>19 mei 2016</a:t>
            </a:r>
            <a:endParaRPr lang="en-US" dirty="0"/>
          </a:p>
        </p:txBody>
      </p:sp>
      <p:sp>
        <p:nvSpPr>
          <p:cNvPr id="8" name="Rectangle 7"/>
          <p:cNvSpPr/>
          <p:nvPr/>
        </p:nvSpPr>
        <p:spPr>
          <a:xfrm>
            <a:off x="1451429" y="1656705"/>
            <a:ext cx="8586523" cy="461665"/>
          </a:xfrm>
          <a:prstGeom prst="rect">
            <a:avLst/>
          </a:prstGeom>
        </p:spPr>
        <p:txBody>
          <a:bodyPr wrap="square">
            <a:spAutoFit/>
          </a:bodyPr>
          <a:lstStyle/>
          <a:p>
            <a:r>
              <a:rPr lang="en-GB" sz="2400" dirty="0" smtClean="0"/>
              <a:t>What is the </a:t>
            </a:r>
            <a:r>
              <a:rPr lang="en-GB" sz="2400" i="1" dirty="0" smtClean="0"/>
              <a:t>influence</a:t>
            </a:r>
            <a:r>
              <a:rPr lang="en-GB" sz="2400" dirty="0" smtClean="0"/>
              <a:t> of these stakeholders for us project?</a:t>
            </a:r>
            <a:endParaRPr lang="en-GB" sz="2400" dirty="0"/>
          </a:p>
        </p:txBody>
      </p:sp>
    </p:spTree>
    <p:extLst>
      <p:ext uri="{BB962C8B-B14F-4D97-AF65-F5344CB8AC3E}">
        <p14:creationId xmlns:p14="http://schemas.microsoft.com/office/powerpoint/2010/main" val="234699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Vision about contract management</a:t>
            </a:r>
            <a:endParaRPr lang="en-GB" sz="2800" dirty="0"/>
          </a:p>
        </p:txBody>
      </p:sp>
      <p:sp>
        <p:nvSpPr>
          <p:cNvPr id="3" name="Content Placeholder 2"/>
          <p:cNvSpPr>
            <a:spLocks noGrp="1"/>
          </p:cNvSpPr>
          <p:nvPr>
            <p:ph idx="1"/>
          </p:nvPr>
        </p:nvSpPr>
        <p:spPr/>
        <p:txBody>
          <a:bodyPr>
            <a:normAutofit/>
          </a:bodyPr>
          <a:lstStyle/>
          <a:p>
            <a:pPr marL="0" indent="0">
              <a:buNone/>
            </a:pPr>
            <a:r>
              <a:rPr lang="en-GB" dirty="0" smtClean="0"/>
              <a:t>How  will our key stakeholders find out that implementation from contract management has been completed with good results?</a:t>
            </a:r>
          </a:p>
          <a:p>
            <a:endParaRPr lang="nl-NL" dirty="0"/>
          </a:p>
          <a:p>
            <a:pPr marL="914400" lvl="1" indent="-457200">
              <a:buFont typeface="+mj-lt"/>
              <a:buAutoNum type="arabicPeriod"/>
            </a:pPr>
            <a:r>
              <a:rPr lang="en-GB" dirty="0" smtClean="0"/>
              <a:t>Our citizens will notice that …</a:t>
            </a:r>
          </a:p>
          <a:p>
            <a:pPr marL="914400" lvl="1" indent="-457200">
              <a:buFont typeface="+mj-lt"/>
              <a:buAutoNum type="arabicPeriod"/>
            </a:pPr>
            <a:r>
              <a:rPr lang="en-GB" dirty="0" smtClean="0"/>
              <a:t>Our suppliers will notice that…</a:t>
            </a:r>
          </a:p>
          <a:p>
            <a:pPr marL="914400" lvl="1" indent="-457200">
              <a:buFont typeface="+mj-lt"/>
              <a:buAutoNum type="arabicPeriod"/>
            </a:pPr>
            <a:r>
              <a:rPr lang="en-GB" dirty="0" smtClean="0"/>
              <a:t>The politics will notice that…</a:t>
            </a:r>
          </a:p>
          <a:p>
            <a:pPr marL="914400" lvl="1" indent="-457200">
              <a:buFont typeface="+mj-lt"/>
              <a:buAutoNum type="arabicPeriod"/>
            </a:pPr>
            <a:r>
              <a:rPr lang="en-GB" dirty="0" smtClean="0"/>
              <a:t>The business operations will be run more smoothly because…</a:t>
            </a:r>
          </a:p>
          <a:p>
            <a:pPr marL="914400" lvl="1" indent="-457200">
              <a:buFont typeface="+mj-lt"/>
              <a:buAutoNum type="arabicPeriod"/>
            </a:pPr>
            <a:endParaRPr lang="en-GB" dirty="0" smtClean="0"/>
          </a:p>
          <a:p>
            <a:pPr marL="914400" lvl="1" indent="-457200">
              <a:buFont typeface="+mj-lt"/>
              <a:buAutoNum type="arabicPeriod"/>
            </a:pPr>
            <a:endParaRPr lang="nl-NL" dirty="0"/>
          </a:p>
        </p:txBody>
      </p:sp>
      <p:sp>
        <p:nvSpPr>
          <p:cNvPr id="4" name="Date Placeholder 3"/>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135450114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533" y="2875722"/>
            <a:ext cx="9799091" cy="742121"/>
          </a:xfrm>
        </p:spPr>
        <p:txBody>
          <a:bodyPr/>
          <a:lstStyle/>
          <a:p>
            <a:r>
              <a:rPr lang="en-GB" dirty="0" smtClean="0"/>
              <a:t>Suppliers analyse</a:t>
            </a:r>
            <a:endParaRPr lang="en-GB" dirty="0"/>
          </a:p>
        </p:txBody>
      </p:sp>
      <p:sp>
        <p:nvSpPr>
          <p:cNvPr id="3" name="Subtitle 2"/>
          <p:cNvSpPr>
            <a:spLocks noGrp="1"/>
          </p:cNvSpPr>
          <p:nvPr>
            <p:ph type="body" idx="1"/>
          </p:nvPr>
        </p:nvSpPr>
        <p:spPr/>
        <p:txBody>
          <a:bodyPr/>
          <a:lstStyle/>
          <a:p>
            <a:r>
              <a:rPr lang="en-GB" b="1" dirty="0" smtClean="0"/>
              <a:t>Contract management: How to start</a:t>
            </a:r>
            <a:endParaRPr lang="en-GB" b="1" dirty="0"/>
          </a:p>
        </p:txBody>
      </p:sp>
      <p:sp>
        <p:nvSpPr>
          <p:cNvPr id="4" name="Date Placeholder 3"/>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11777246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influence/importance of suppliers</a:t>
            </a:r>
            <a:endParaRPr lang="en-GB" dirty="0"/>
          </a:p>
        </p:txBody>
      </p:sp>
      <p:sp>
        <p:nvSpPr>
          <p:cNvPr id="3" name="Vertical Text Placeholder 2"/>
          <p:cNvSpPr>
            <a:spLocks noGrp="1"/>
          </p:cNvSpPr>
          <p:nvPr>
            <p:ph idx="1"/>
          </p:nvPr>
        </p:nvSpPr>
        <p:spPr/>
        <p:txBody>
          <a:bodyPr/>
          <a:lstStyle/>
          <a:p>
            <a:r>
              <a:rPr lang="en-GB" dirty="0" smtClean="0"/>
              <a:t>Not all suppliers have </a:t>
            </a:r>
            <a:r>
              <a:rPr lang="en-GB" i="1" dirty="0" smtClean="0"/>
              <a:t>an equal influence </a:t>
            </a:r>
            <a:r>
              <a:rPr lang="en-GB" dirty="0" smtClean="0"/>
              <a:t>on the operations of the policy of the local authority</a:t>
            </a:r>
          </a:p>
          <a:p>
            <a:endParaRPr lang="en-GB" dirty="0" smtClean="0"/>
          </a:p>
          <a:p>
            <a:r>
              <a:rPr lang="en-GB" dirty="0" smtClean="0"/>
              <a:t>Not all suppliers </a:t>
            </a:r>
            <a:r>
              <a:rPr lang="en-GB" i="1" dirty="0" smtClean="0"/>
              <a:t>request equal attention</a:t>
            </a:r>
            <a:r>
              <a:rPr lang="en-GB" dirty="0" smtClean="0"/>
              <a:t> of the local authority</a:t>
            </a:r>
          </a:p>
          <a:p>
            <a:endParaRPr lang="en-GB" dirty="0" smtClean="0"/>
          </a:p>
          <a:p>
            <a:r>
              <a:rPr lang="en-GB" dirty="0" smtClean="0"/>
              <a:t>Not all suppliers are </a:t>
            </a:r>
            <a:r>
              <a:rPr lang="en-GB" i="1" dirty="0" smtClean="0"/>
              <a:t>equally stable</a:t>
            </a:r>
            <a:r>
              <a:rPr lang="en-GB" dirty="0" smtClean="0"/>
              <a:t>. </a:t>
            </a:r>
          </a:p>
          <a:p>
            <a:pPr marL="0" indent="0">
              <a:buNone/>
            </a:pPr>
            <a:endParaRPr lang="nl-NL" dirty="0"/>
          </a:p>
        </p:txBody>
      </p:sp>
      <p:sp>
        <p:nvSpPr>
          <p:cNvPr id="4" name="Date Placeholder 3"/>
          <p:cNvSpPr>
            <a:spLocks noGrp="1"/>
          </p:cNvSpPr>
          <p:nvPr>
            <p:ph type="dt" sz="half" idx="10"/>
          </p:nvPr>
        </p:nvSpPr>
        <p:spPr/>
        <p:txBody>
          <a:bodyPr/>
          <a:lstStyle/>
          <a:p>
            <a:r>
              <a:rPr lang="nl-NL" dirty="0" smtClean="0"/>
              <a:t>19 mei 2016</a:t>
            </a:r>
            <a:endParaRPr lang="en-US" dirty="0"/>
          </a:p>
        </p:txBody>
      </p:sp>
    </p:spTree>
    <p:extLst>
      <p:ext uri="{BB962C8B-B14F-4D97-AF65-F5344CB8AC3E}">
        <p14:creationId xmlns:p14="http://schemas.microsoft.com/office/powerpoint/2010/main" val="2265432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Supplier categorisation</a:t>
            </a:r>
            <a:endParaRPr lang="en-GB" sz="2800" dirty="0"/>
          </a:p>
        </p:txBody>
      </p:sp>
      <p:sp>
        <p:nvSpPr>
          <p:cNvPr id="3" name="Vertical Text Placeholder 2"/>
          <p:cNvSpPr>
            <a:spLocks noGrp="1"/>
          </p:cNvSpPr>
          <p:nvPr>
            <p:ph idx="1"/>
          </p:nvPr>
        </p:nvSpPr>
        <p:spPr>
          <a:xfrm>
            <a:off x="1075863" y="1273628"/>
            <a:ext cx="5498676" cy="4464563"/>
          </a:xfrm>
        </p:spPr>
        <p:txBody>
          <a:bodyPr/>
          <a:lstStyle/>
          <a:p>
            <a:r>
              <a:rPr lang="en-GB" dirty="0" smtClean="0"/>
              <a:t>Often incorrectly the </a:t>
            </a:r>
            <a:r>
              <a:rPr lang="en-GB" dirty="0" err="1" smtClean="0"/>
              <a:t>Kraljic</a:t>
            </a:r>
            <a:r>
              <a:rPr lang="en-GB" dirty="0" smtClean="0"/>
              <a:t> matrix will be applied </a:t>
            </a:r>
          </a:p>
          <a:p>
            <a:r>
              <a:rPr lang="en-GB" dirty="0" smtClean="0"/>
              <a:t>In this matrix the estimated expenditure is measured against the procurement risk</a:t>
            </a:r>
          </a:p>
          <a:p>
            <a:r>
              <a:rPr lang="en-GB" dirty="0" smtClean="0"/>
              <a:t>The goal of this matrix is to determine the procurement </a:t>
            </a:r>
          </a:p>
          <a:p>
            <a:r>
              <a:rPr lang="en-GB" dirty="0" smtClean="0"/>
              <a:t>In the case of contract management  this procurement strategies are established and the awarded supplier has been contracted</a:t>
            </a:r>
          </a:p>
          <a:p>
            <a:endParaRPr lang="nl-NL" dirty="0"/>
          </a:p>
          <a:p>
            <a:endParaRPr lang="nl-NL" dirty="0"/>
          </a:p>
        </p:txBody>
      </p:sp>
      <p:sp>
        <p:nvSpPr>
          <p:cNvPr id="4" name="Date Placeholder 3"/>
          <p:cNvSpPr>
            <a:spLocks noGrp="1"/>
          </p:cNvSpPr>
          <p:nvPr>
            <p:ph type="dt" sz="half" idx="10"/>
          </p:nvPr>
        </p:nvSpPr>
        <p:spPr/>
        <p:txBody>
          <a:bodyPr/>
          <a:lstStyle/>
          <a:p>
            <a:r>
              <a:rPr lang="nl-NL" smtClean="0"/>
              <a:t>19 mei 2016</a:t>
            </a:r>
            <a:endParaRPr lang="en-US" dirty="0"/>
          </a:p>
        </p:txBody>
      </p:sp>
      <p:pic>
        <p:nvPicPr>
          <p:cNvPr id="5" name="Afbeelding 4"/>
          <p:cNvPicPr>
            <a:picLocks noChangeAspect="1"/>
          </p:cNvPicPr>
          <p:nvPr/>
        </p:nvPicPr>
        <p:blipFill>
          <a:blip r:embed="rId2"/>
          <a:stretch>
            <a:fillRect/>
          </a:stretch>
        </p:blipFill>
        <p:spPr>
          <a:xfrm>
            <a:off x="6994071" y="1351643"/>
            <a:ext cx="4372428" cy="4272643"/>
          </a:xfrm>
          <a:prstGeom prst="rect">
            <a:avLst/>
          </a:prstGeom>
        </p:spPr>
      </p:pic>
    </p:spTree>
    <p:extLst>
      <p:ext uri="{BB962C8B-B14F-4D97-AF65-F5344CB8AC3E}">
        <p14:creationId xmlns:p14="http://schemas.microsoft.com/office/powerpoint/2010/main" val="98984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nl-NL" sz="3600" dirty="0" smtClean="0"/>
              <a:t>Content</a:t>
            </a:r>
            <a:endParaRPr lang="nl-NL" sz="3600" dirty="0"/>
          </a:p>
        </p:txBody>
      </p:sp>
      <p:sp>
        <p:nvSpPr>
          <p:cNvPr id="6" name="Date Placeholder 5"/>
          <p:cNvSpPr>
            <a:spLocks noGrp="1"/>
          </p:cNvSpPr>
          <p:nvPr>
            <p:ph type="dt" sz="half" idx="10"/>
          </p:nvPr>
        </p:nvSpPr>
        <p:spPr/>
        <p:txBody>
          <a:bodyPr/>
          <a:lstStyle/>
          <a:p>
            <a:r>
              <a:rPr lang="nl-NL" smtClean="0"/>
              <a:t>19 mei 2016</a:t>
            </a:r>
            <a:endParaRPr lang="en-US" dirty="0"/>
          </a:p>
        </p:txBody>
      </p:sp>
      <p:sp>
        <p:nvSpPr>
          <p:cNvPr id="2" name="TextBox 1"/>
          <p:cNvSpPr txBox="1"/>
          <p:nvPr/>
        </p:nvSpPr>
        <p:spPr>
          <a:xfrm>
            <a:off x="1104183" y="1690690"/>
            <a:ext cx="4003032" cy="590931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Introduction</a:t>
            </a:r>
          </a:p>
          <a:p>
            <a:pPr marL="285750" indent="-285750">
              <a:buFont typeface="Arial" panose="020B0604020202020204" pitchFamily="34" charset="0"/>
              <a:buChar char="•"/>
            </a:pPr>
            <a:r>
              <a:rPr lang="en-GB" dirty="0"/>
              <a:t>Public procurement landscape of the Netherlands</a:t>
            </a:r>
          </a:p>
          <a:p>
            <a:pPr marL="285750" indent="-285750">
              <a:buFont typeface="Arial" panose="020B0604020202020204" pitchFamily="34" charset="0"/>
              <a:buChar char="•"/>
            </a:pPr>
            <a:r>
              <a:rPr lang="en-GB" dirty="0" smtClean="0"/>
              <a:t>Process</a:t>
            </a:r>
          </a:p>
          <a:p>
            <a:pPr marL="285750" indent="-285750">
              <a:buFont typeface="Arial" panose="020B0604020202020204" pitchFamily="34" charset="0"/>
              <a:buChar char="•"/>
            </a:pPr>
            <a:r>
              <a:rPr lang="en-GB" dirty="0" smtClean="0"/>
              <a:t>Acceptation</a:t>
            </a:r>
          </a:p>
          <a:p>
            <a:pPr marL="285750" indent="-285750">
              <a:buFont typeface="Arial" panose="020B0604020202020204" pitchFamily="34" charset="0"/>
              <a:buChar char="•"/>
            </a:pPr>
            <a:r>
              <a:rPr lang="en-GB" dirty="0" smtClean="0"/>
              <a:t>Goals</a:t>
            </a:r>
          </a:p>
          <a:p>
            <a:pPr marL="285750" indent="-285750">
              <a:buFont typeface="Arial" panose="020B0604020202020204" pitchFamily="34" charset="0"/>
              <a:buChar char="•"/>
            </a:pPr>
            <a:r>
              <a:rPr lang="en-GB" dirty="0" smtClean="0"/>
              <a:t>Why Contract management</a:t>
            </a:r>
          </a:p>
          <a:p>
            <a:pPr marL="285750" indent="-285750">
              <a:buFont typeface="Arial" panose="020B0604020202020204" pitchFamily="34" charset="0"/>
              <a:buChar char="•"/>
            </a:pPr>
            <a:r>
              <a:rPr lang="en-GB" dirty="0" smtClean="0"/>
              <a:t>Stakeholders</a:t>
            </a:r>
          </a:p>
          <a:p>
            <a:pPr marL="285750" indent="-285750">
              <a:buFont typeface="Arial" panose="020B0604020202020204" pitchFamily="34" charset="0"/>
              <a:buChar char="•"/>
            </a:pPr>
            <a:r>
              <a:rPr lang="en-GB" dirty="0" smtClean="0"/>
              <a:t>Vision</a:t>
            </a:r>
          </a:p>
          <a:p>
            <a:pPr marL="285750" indent="-285750">
              <a:buFont typeface="Arial" panose="020B0604020202020204" pitchFamily="34" charset="0"/>
              <a:buChar char="•"/>
            </a:pPr>
            <a:r>
              <a:rPr lang="en-GB" dirty="0" smtClean="0"/>
              <a:t>Contract management: how to start</a:t>
            </a:r>
          </a:p>
          <a:p>
            <a:pPr marL="285750" indent="-285750">
              <a:buFont typeface="Arial" panose="020B0604020202020204" pitchFamily="34" charset="0"/>
              <a:buChar char="•"/>
            </a:pPr>
            <a:r>
              <a:rPr lang="en-GB" dirty="0"/>
              <a:t>Supplier </a:t>
            </a:r>
            <a:r>
              <a:rPr lang="en-GB" dirty="0" smtClean="0"/>
              <a:t>relationship &amp; categorisation</a:t>
            </a:r>
          </a:p>
          <a:p>
            <a:pPr marL="285750" indent="-285750">
              <a:buFont typeface="Arial" panose="020B0604020202020204" pitchFamily="34" charset="0"/>
              <a:buChar char="•"/>
            </a:pPr>
            <a:r>
              <a:rPr lang="en-GB" dirty="0" smtClean="0"/>
              <a:t>Activities and tasks</a:t>
            </a:r>
          </a:p>
          <a:p>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nl-NL" dirty="0"/>
          </a:p>
          <a:p>
            <a:endParaRPr lang="nl-NL" dirty="0"/>
          </a:p>
          <a:p>
            <a:pPr marL="285750" indent="-285750">
              <a:buFont typeface="Arial" panose="020B0604020202020204" pitchFamily="34" charset="0"/>
              <a:buChar char="•"/>
            </a:pPr>
            <a:endParaRPr lang="nl-NL" dirty="0"/>
          </a:p>
        </p:txBody>
      </p:sp>
      <p:pic>
        <p:nvPicPr>
          <p:cNvPr id="7" name="Tijdelijke aanduiding voor inhoud 6"/>
          <p:cNvPicPr>
            <a:picLocks noGrp="1" noChangeAspect="1"/>
          </p:cNvPicPr>
          <p:nvPr>
            <p:ph idx="1"/>
          </p:nvPr>
        </p:nvPicPr>
        <p:blipFill>
          <a:blip r:embed="rId2"/>
          <a:srcRect t="6932" b="6932"/>
          <a:stretch>
            <a:fillRect/>
          </a:stretch>
        </p:blipFill>
        <p:spPr>
          <a:xfrm>
            <a:off x="5887358" y="1600202"/>
            <a:ext cx="5392361" cy="3844925"/>
          </a:xfrm>
        </p:spPr>
      </p:pic>
    </p:spTree>
    <p:extLst>
      <p:ext uri="{BB962C8B-B14F-4D97-AF65-F5344CB8AC3E}">
        <p14:creationId xmlns:p14="http://schemas.microsoft.com/office/powerpoint/2010/main" val="2633596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Supplier relationship</a:t>
            </a:r>
            <a:endParaRPr lang="en-GB" dirty="0"/>
          </a:p>
        </p:txBody>
      </p:sp>
      <p:sp>
        <p:nvSpPr>
          <p:cNvPr id="3" name="Vertical Text Placeholder 2"/>
          <p:cNvSpPr>
            <a:spLocks noGrp="1"/>
          </p:cNvSpPr>
          <p:nvPr>
            <p:ph idx="1"/>
          </p:nvPr>
        </p:nvSpPr>
        <p:spPr>
          <a:xfrm>
            <a:off x="1102785" y="1600202"/>
            <a:ext cx="9102264" cy="3844925"/>
          </a:xfrm>
        </p:spPr>
        <p:txBody>
          <a:bodyPr>
            <a:normAutofit/>
          </a:bodyPr>
          <a:lstStyle/>
          <a:p>
            <a:pPr marL="0" indent="0">
              <a:buNone/>
            </a:pPr>
            <a:r>
              <a:rPr lang="en-GB" dirty="0" smtClean="0"/>
              <a:t>As the purpose of Contract </a:t>
            </a:r>
            <a:r>
              <a:rPr lang="en-GB" dirty="0"/>
              <a:t>M</a:t>
            </a:r>
            <a:r>
              <a:rPr lang="en-GB" dirty="0" smtClean="0"/>
              <a:t>anagement (besides contract </a:t>
            </a:r>
          </a:p>
          <a:p>
            <a:pPr marL="0" indent="0">
              <a:buNone/>
            </a:pPr>
            <a:r>
              <a:rPr lang="en-GB" dirty="0" smtClean="0"/>
              <a:t>administration) is mainly performance and compliance, there are</a:t>
            </a:r>
          </a:p>
          <a:p>
            <a:pPr marL="0" indent="0">
              <a:buNone/>
            </a:pPr>
            <a:r>
              <a:rPr lang="en-GB" i="1" dirty="0" smtClean="0"/>
              <a:t>relationships</a:t>
            </a:r>
            <a:r>
              <a:rPr lang="en-GB" dirty="0" smtClean="0"/>
              <a:t> to be built and managed that do justice to the importance of the supplier for the municipality.</a:t>
            </a:r>
          </a:p>
          <a:p>
            <a:pPr marL="0" indent="0">
              <a:buNone/>
            </a:pPr>
            <a:endParaRPr lang="en-GB" dirty="0" smtClean="0"/>
          </a:p>
          <a:p>
            <a:pPr marL="0" indent="0">
              <a:buNone/>
            </a:pPr>
            <a:endParaRPr lang="nl-NL" dirty="0"/>
          </a:p>
          <a:p>
            <a:pPr marL="0" indent="0">
              <a:buNone/>
            </a:pPr>
            <a:endParaRPr lang="nl-NL" dirty="0"/>
          </a:p>
        </p:txBody>
      </p:sp>
      <p:sp>
        <p:nvSpPr>
          <p:cNvPr id="4" name="Date Placeholder 3"/>
          <p:cNvSpPr>
            <a:spLocks noGrp="1"/>
          </p:cNvSpPr>
          <p:nvPr>
            <p:ph type="dt" sz="half" idx="10"/>
          </p:nvPr>
        </p:nvSpPr>
        <p:spPr/>
        <p:txBody>
          <a:bodyPr/>
          <a:lstStyle/>
          <a:p>
            <a:r>
              <a:rPr lang="nl-NL" smtClean="0"/>
              <a:t>19 mei 2016</a:t>
            </a:r>
            <a:endParaRPr lang="en-US" dirty="0"/>
          </a:p>
        </p:txBody>
      </p:sp>
      <p:pic>
        <p:nvPicPr>
          <p:cNvPr id="5" name="Afbeelding 4"/>
          <p:cNvPicPr>
            <a:picLocks noChangeAspect="1"/>
          </p:cNvPicPr>
          <p:nvPr/>
        </p:nvPicPr>
        <p:blipFill>
          <a:blip r:embed="rId2"/>
          <a:stretch>
            <a:fillRect/>
          </a:stretch>
        </p:blipFill>
        <p:spPr>
          <a:xfrm>
            <a:off x="5188857" y="3882573"/>
            <a:ext cx="6422571" cy="1696357"/>
          </a:xfrm>
          <a:prstGeom prst="rect">
            <a:avLst/>
          </a:prstGeom>
        </p:spPr>
      </p:pic>
    </p:spTree>
    <p:extLst>
      <p:ext uri="{BB962C8B-B14F-4D97-AF65-F5344CB8AC3E}">
        <p14:creationId xmlns:p14="http://schemas.microsoft.com/office/powerpoint/2010/main" val="3295135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2800" dirty="0" smtClean="0"/>
              <a:t>Supplier categorisation</a:t>
            </a:r>
            <a:endParaRPr lang="en-GB" sz="2800" dirty="0"/>
          </a:p>
        </p:txBody>
      </p:sp>
      <p:sp>
        <p:nvSpPr>
          <p:cNvPr id="4" name="Date Placeholder 3"/>
          <p:cNvSpPr>
            <a:spLocks noGrp="1"/>
          </p:cNvSpPr>
          <p:nvPr>
            <p:ph type="dt" sz="half" idx="10"/>
          </p:nvPr>
        </p:nvSpPr>
        <p:spPr/>
        <p:txBody>
          <a:bodyPr/>
          <a:lstStyle/>
          <a:p>
            <a:r>
              <a:rPr lang="nl-NL" smtClean="0"/>
              <a:t>19 mei 2016</a:t>
            </a:r>
            <a:endParaRPr lang="nl-NL" dirty="0"/>
          </a:p>
        </p:txBody>
      </p:sp>
      <p:graphicFrame>
        <p:nvGraphicFramePr>
          <p:cNvPr id="10" name="Diagram 9"/>
          <p:cNvGraphicFramePr/>
          <p:nvPr>
            <p:extLst>
              <p:ext uri="{D42A27DB-BD31-4B8C-83A1-F6EECF244321}">
                <p14:modId xmlns:p14="http://schemas.microsoft.com/office/powerpoint/2010/main" val="1641675516"/>
              </p:ext>
            </p:extLst>
          </p:nvPr>
        </p:nvGraphicFramePr>
        <p:xfrm>
          <a:off x="2480577" y="1877237"/>
          <a:ext cx="5723147" cy="3621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1152939" y="1139341"/>
            <a:ext cx="10177670" cy="369332"/>
          </a:xfrm>
          <a:prstGeom prst="rect">
            <a:avLst/>
          </a:prstGeom>
        </p:spPr>
        <p:txBody>
          <a:bodyPr wrap="square">
            <a:spAutoFit/>
          </a:bodyPr>
          <a:lstStyle/>
          <a:p>
            <a:r>
              <a:rPr lang="en-GB" dirty="0" smtClean="0"/>
              <a:t>A more suitable method of supplier classification than for sales only, can be with these criteria:</a:t>
            </a:r>
            <a:endParaRPr lang="en-GB" dirty="0"/>
          </a:p>
        </p:txBody>
      </p:sp>
    </p:spTree>
    <p:extLst>
      <p:ext uri="{BB962C8B-B14F-4D97-AF65-F5344CB8AC3E}">
        <p14:creationId xmlns:p14="http://schemas.microsoft.com/office/powerpoint/2010/main" val="1591548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Supplier categorisation - Example</a:t>
            </a:r>
            <a:endParaRPr lang="en-GB" sz="2800" dirty="0"/>
          </a:p>
        </p:txBody>
      </p:sp>
      <p:sp>
        <p:nvSpPr>
          <p:cNvPr id="4" name="Date Placeholder 3"/>
          <p:cNvSpPr>
            <a:spLocks noGrp="1"/>
          </p:cNvSpPr>
          <p:nvPr>
            <p:ph type="dt" sz="half" idx="10"/>
          </p:nvPr>
        </p:nvSpPr>
        <p:spPr/>
        <p:txBody>
          <a:bodyPr/>
          <a:lstStyle/>
          <a:p>
            <a:r>
              <a:rPr lang="nl-NL" smtClean="0"/>
              <a:t>19 mei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71615836"/>
              </p:ext>
            </p:extLst>
          </p:nvPr>
        </p:nvGraphicFramePr>
        <p:xfrm>
          <a:off x="1478645" y="1273628"/>
          <a:ext cx="8518072" cy="3844927"/>
        </p:xfrm>
        <a:graphic>
          <a:graphicData uri="http://schemas.openxmlformats.org/drawingml/2006/table">
            <a:tbl>
              <a:tblPr>
                <a:tableStyleId>{3C2FFA5D-87B4-456A-9821-1D502468CF0F}</a:tableStyleId>
              </a:tblPr>
              <a:tblGrid>
                <a:gridCol w="2753125">
                  <a:extLst>
                    <a:ext uri="{9D8B030D-6E8A-4147-A177-3AD203B41FA5}">
                      <a16:colId xmlns:a16="http://schemas.microsoft.com/office/drawing/2014/main" xmlns="" val="1570586258"/>
                    </a:ext>
                  </a:extLst>
                </a:gridCol>
                <a:gridCol w="849961">
                  <a:extLst>
                    <a:ext uri="{9D8B030D-6E8A-4147-A177-3AD203B41FA5}">
                      <a16:colId xmlns:a16="http://schemas.microsoft.com/office/drawing/2014/main" xmlns="" val="525769090"/>
                    </a:ext>
                  </a:extLst>
                </a:gridCol>
                <a:gridCol w="794527">
                  <a:extLst>
                    <a:ext uri="{9D8B030D-6E8A-4147-A177-3AD203B41FA5}">
                      <a16:colId xmlns:a16="http://schemas.microsoft.com/office/drawing/2014/main" xmlns="" val="4287380928"/>
                    </a:ext>
                  </a:extLst>
                </a:gridCol>
                <a:gridCol w="1348848">
                  <a:extLst>
                    <a:ext uri="{9D8B030D-6E8A-4147-A177-3AD203B41FA5}">
                      <a16:colId xmlns:a16="http://schemas.microsoft.com/office/drawing/2014/main" xmlns="" val="2931100429"/>
                    </a:ext>
                  </a:extLst>
                </a:gridCol>
                <a:gridCol w="849961">
                  <a:extLst>
                    <a:ext uri="{9D8B030D-6E8A-4147-A177-3AD203B41FA5}">
                      <a16:colId xmlns:a16="http://schemas.microsoft.com/office/drawing/2014/main" xmlns="" val="2676184919"/>
                    </a:ext>
                  </a:extLst>
                </a:gridCol>
                <a:gridCol w="849961">
                  <a:extLst>
                    <a:ext uri="{9D8B030D-6E8A-4147-A177-3AD203B41FA5}">
                      <a16:colId xmlns:a16="http://schemas.microsoft.com/office/drawing/2014/main" xmlns="" val="3623587649"/>
                    </a:ext>
                  </a:extLst>
                </a:gridCol>
                <a:gridCol w="1071689">
                  <a:extLst>
                    <a:ext uri="{9D8B030D-6E8A-4147-A177-3AD203B41FA5}">
                      <a16:colId xmlns:a16="http://schemas.microsoft.com/office/drawing/2014/main" xmlns="" val="3598154514"/>
                    </a:ext>
                  </a:extLst>
                </a:gridCol>
              </a:tblGrid>
              <a:tr h="288602">
                <a:tc>
                  <a:txBody>
                    <a:bodyPr/>
                    <a:lstStyle/>
                    <a:p>
                      <a:pPr algn="l" fontAlgn="b"/>
                      <a:r>
                        <a:rPr lang="en-US" sz="1800" u="none" strike="noStrike" dirty="0" smtClean="0">
                          <a:effectLst/>
                        </a:rPr>
                        <a:t>Example</a:t>
                      </a:r>
                      <a:endParaRPr lang="en-US" sz="1800" b="0"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extLst>
                  <a:ext uri="{0D108BD9-81ED-4DB2-BD59-A6C34878D82A}">
                    <a16:rowId xmlns:a16="http://schemas.microsoft.com/office/drawing/2014/main" xmlns="" val="2124213953"/>
                  </a:ext>
                </a:extLst>
              </a:tr>
              <a:tr h="195505">
                <a:tc>
                  <a:txBody>
                    <a:bodyPr/>
                    <a:lstStyle/>
                    <a:p>
                      <a:pPr algn="l"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9311" marR="9311" marT="9310" marB="0" anchor="b"/>
                </a:tc>
                <a:extLst>
                  <a:ext uri="{0D108BD9-81ED-4DB2-BD59-A6C34878D82A}">
                    <a16:rowId xmlns:a16="http://schemas.microsoft.com/office/drawing/2014/main" xmlns="" val="681166405"/>
                  </a:ext>
                </a:extLst>
              </a:tr>
              <a:tr h="186195">
                <a:tc gridSpan="2">
                  <a:txBody>
                    <a:bodyPr/>
                    <a:lstStyle/>
                    <a:p>
                      <a:pPr algn="ctr" fontAlgn="b"/>
                      <a:r>
                        <a:rPr lang="en-GB" sz="1100" b="1" u="none" strike="noStrike" noProof="0" dirty="0" smtClean="0">
                          <a:effectLst/>
                        </a:rPr>
                        <a:t>Criteria</a:t>
                      </a:r>
                      <a:endParaRPr lang="en-GB" sz="1100" b="1" i="0" u="none" strike="noStrike" noProof="0" dirty="0">
                        <a:solidFill>
                          <a:srgbClr val="000000"/>
                        </a:solidFill>
                        <a:effectLst/>
                        <a:latin typeface="Calibri" panose="020F0502020204030204" pitchFamily="34" charset="0"/>
                      </a:endParaRPr>
                    </a:p>
                  </a:txBody>
                  <a:tcPr marL="9311" marR="9311" marT="9310" marB="0" anchor="b"/>
                </a:tc>
                <a:tc hMerge="1">
                  <a:txBody>
                    <a:bodyPr/>
                    <a:lstStyle/>
                    <a:p>
                      <a:endParaRPr lang="nl-NL"/>
                    </a:p>
                  </a:txBody>
                  <a:tcPr/>
                </a:tc>
                <a:tc>
                  <a:txBody>
                    <a:bodyPr/>
                    <a:lstStyle/>
                    <a:p>
                      <a:pPr algn="ctr" fontAlgn="b"/>
                      <a:r>
                        <a:rPr lang="en-GB" sz="1100" b="1" u="none" strike="noStrike" noProof="0" dirty="0" smtClean="0">
                          <a:effectLst/>
                        </a:rPr>
                        <a:t>Value</a:t>
                      </a:r>
                      <a:endParaRPr lang="en-GB" sz="1100" b="1" i="0" u="none" strike="noStrike" noProof="0" dirty="0">
                        <a:solidFill>
                          <a:srgbClr val="000000"/>
                        </a:solidFill>
                        <a:effectLst/>
                        <a:latin typeface="Calibri" panose="020F0502020204030204" pitchFamily="34" charset="0"/>
                      </a:endParaRPr>
                    </a:p>
                  </a:txBody>
                  <a:tcPr marL="9311" marR="9311" marT="9310" marB="0" anchor="b"/>
                </a:tc>
                <a:tc>
                  <a:txBody>
                    <a:bodyPr/>
                    <a:lstStyle/>
                    <a:p>
                      <a:pPr algn="ctr" fontAlgn="b"/>
                      <a:r>
                        <a:rPr lang="en-GB" sz="1100" b="1" u="none" strike="noStrike" noProof="0" dirty="0" smtClean="0">
                          <a:effectLst/>
                        </a:rPr>
                        <a:t>Weighing</a:t>
                      </a:r>
                      <a:r>
                        <a:rPr lang="en-GB" sz="1100" b="1" u="none" strike="noStrike" baseline="0" noProof="0" dirty="0" smtClean="0">
                          <a:effectLst/>
                        </a:rPr>
                        <a:t> </a:t>
                      </a:r>
                      <a:r>
                        <a:rPr lang="en-GB" sz="1100" b="1" u="none" strike="noStrike" noProof="0" dirty="0" smtClean="0">
                          <a:effectLst/>
                        </a:rPr>
                        <a:t>factor</a:t>
                      </a:r>
                      <a:endParaRPr lang="en-GB" sz="1100" b="1" i="0" u="none" strike="noStrike" noProof="0" dirty="0">
                        <a:solidFill>
                          <a:srgbClr val="000000"/>
                        </a:solidFill>
                        <a:effectLst/>
                        <a:latin typeface="Calibri" panose="020F0502020204030204" pitchFamily="34" charset="0"/>
                      </a:endParaRPr>
                    </a:p>
                  </a:txBody>
                  <a:tcPr marL="9311" marR="9311" marT="9310" marB="0" anchor="b"/>
                </a:tc>
                <a:tc>
                  <a:txBody>
                    <a:bodyPr/>
                    <a:lstStyle/>
                    <a:p>
                      <a:pPr algn="ctr" fontAlgn="b"/>
                      <a:r>
                        <a:rPr lang="en-GB" sz="1100" b="1" u="none" strike="noStrike" noProof="0" dirty="0" smtClean="0">
                          <a:effectLst/>
                        </a:rPr>
                        <a:t>Score</a:t>
                      </a:r>
                      <a:endParaRPr lang="en-GB" sz="1100" b="1" i="0" u="none" strike="noStrike" noProof="0" dirty="0">
                        <a:solidFill>
                          <a:srgbClr val="000000"/>
                        </a:solidFill>
                        <a:effectLst/>
                        <a:latin typeface="Calibri" panose="020F0502020204030204" pitchFamily="34" charset="0"/>
                      </a:endParaRPr>
                    </a:p>
                  </a:txBody>
                  <a:tcPr marL="9311" marR="9311" marT="9310" marB="0" anchor="b"/>
                </a:tc>
                <a:tc>
                  <a:txBody>
                    <a:bodyPr/>
                    <a:lstStyle/>
                    <a:p>
                      <a:pPr algn="ctr" fontAlgn="b"/>
                      <a:r>
                        <a:rPr lang="en-GB" sz="1100" b="1" u="none" strike="noStrike" noProof="0" dirty="0" smtClean="0">
                          <a:effectLst/>
                        </a:rPr>
                        <a:t>Result</a:t>
                      </a:r>
                      <a:endParaRPr lang="en-GB" sz="1100" b="1" i="0" u="none" strike="noStrike" noProof="0" dirty="0">
                        <a:solidFill>
                          <a:srgbClr val="000000"/>
                        </a:solidFill>
                        <a:effectLst/>
                        <a:latin typeface="Calibri" panose="020F0502020204030204" pitchFamily="34" charset="0"/>
                      </a:endParaRPr>
                    </a:p>
                  </a:txBody>
                  <a:tcPr marL="9311" marR="9311" marT="9310" marB="0" anchor="b"/>
                </a:tc>
                <a:tc>
                  <a:txBody>
                    <a:bodyPr/>
                    <a:lstStyle/>
                    <a:p>
                      <a:pPr algn="ctr" fontAlgn="b"/>
                      <a:r>
                        <a:rPr lang="en-GB" sz="1100" b="1" u="none" strike="noStrike" noProof="0" dirty="0" smtClean="0">
                          <a:effectLst/>
                        </a:rPr>
                        <a:t>Per cent</a:t>
                      </a:r>
                      <a:endParaRPr lang="en-GB" sz="1100" b="1" i="0" u="none" strike="noStrike" noProof="0" dirty="0">
                        <a:solidFill>
                          <a:srgbClr val="000000"/>
                        </a:solidFill>
                        <a:effectLst/>
                        <a:latin typeface="Calibri" panose="020F0502020204030204" pitchFamily="34" charset="0"/>
                      </a:endParaRPr>
                    </a:p>
                  </a:txBody>
                  <a:tcPr marL="9311" marR="9311" marT="9310" marB="0" anchor="b"/>
                </a:tc>
                <a:extLst>
                  <a:ext uri="{0D108BD9-81ED-4DB2-BD59-A6C34878D82A}">
                    <a16:rowId xmlns:a16="http://schemas.microsoft.com/office/drawing/2014/main" xmlns="" val="3753627138"/>
                  </a:ext>
                </a:extLst>
              </a:tr>
              <a:tr h="186195">
                <a:tc rowSpan="4">
                  <a:txBody>
                    <a:bodyPr/>
                    <a:lstStyle/>
                    <a:p>
                      <a:pPr algn="ctr" fontAlgn="ctr"/>
                      <a:r>
                        <a:rPr lang="en-GB" sz="1100" b="1" u="none" strike="noStrike" noProof="0" dirty="0" smtClean="0">
                          <a:effectLst/>
                        </a:rPr>
                        <a:t>Turnover (EUR)</a:t>
                      </a:r>
                      <a:endParaRPr lang="en-GB" sz="1100" b="1" i="0" u="none" strike="noStrike" noProof="0" dirty="0">
                        <a:solidFill>
                          <a:srgbClr val="000000"/>
                        </a:solidFill>
                        <a:effectLst/>
                        <a:latin typeface="Calibri" panose="020F0502020204030204" pitchFamily="34" charset="0"/>
                      </a:endParaRPr>
                    </a:p>
                  </a:txBody>
                  <a:tcPr marL="9311" marR="9311" marT="9310" marB="0" anchor="ctr"/>
                </a:tc>
                <a:tc>
                  <a:txBody>
                    <a:bodyPr/>
                    <a:lstStyle/>
                    <a:p>
                      <a:pPr algn="ctr" fontAlgn="b"/>
                      <a:r>
                        <a:rPr lang="en-US" sz="1100" u="none" strike="noStrike">
                          <a:effectLst/>
                        </a:rPr>
                        <a:t>&gt;750k</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b"/>
                </a:tc>
                <a:tc rowSpan="4">
                  <a:txBody>
                    <a:bodyPr/>
                    <a:lstStyle/>
                    <a:p>
                      <a:pPr algn="ctr" fontAlgn="ctr"/>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311" marR="9311" marT="9310" marB="0" anchor="ctr"/>
                </a:tc>
                <a:tc rowSpan="4">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311" marR="9311" marT="9310" marB="0" anchor="ctr"/>
                </a:tc>
                <a:tc rowSpan="4">
                  <a:txBody>
                    <a:bodyPr/>
                    <a:lstStyle/>
                    <a:p>
                      <a:pPr algn="ctr" fontAlgn="ctr"/>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9311" marR="9311" marT="9310" marB="0" anchor="ctr"/>
                </a:tc>
                <a:tc rowSpan="4">
                  <a:txBody>
                    <a:bodyPr/>
                    <a:lstStyle/>
                    <a:p>
                      <a:pPr algn="ctr" fontAlgn="ctr"/>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311" marR="9311" marT="9310" marB="0" anchor="ctr"/>
                </a:tc>
                <a:extLst>
                  <a:ext uri="{0D108BD9-81ED-4DB2-BD59-A6C34878D82A}">
                    <a16:rowId xmlns:a16="http://schemas.microsoft.com/office/drawing/2014/main" xmlns="" val="3674570952"/>
                  </a:ext>
                </a:extLst>
              </a:tr>
              <a:tr h="186195">
                <a:tc vMerge="1">
                  <a:txBody>
                    <a:bodyPr/>
                    <a:lstStyle/>
                    <a:p>
                      <a:endParaRPr lang="nl-NL"/>
                    </a:p>
                  </a:txBody>
                  <a:tcPr/>
                </a:tc>
                <a:tc>
                  <a:txBody>
                    <a:bodyPr/>
                    <a:lstStyle/>
                    <a:p>
                      <a:pPr algn="ctr" fontAlgn="b"/>
                      <a:r>
                        <a:rPr lang="en-US" sz="1100" u="none" strike="noStrike">
                          <a:effectLst/>
                        </a:rPr>
                        <a:t>350-750k</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925253376"/>
                  </a:ext>
                </a:extLst>
              </a:tr>
              <a:tr h="186195">
                <a:tc vMerge="1">
                  <a:txBody>
                    <a:bodyPr/>
                    <a:lstStyle/>
                    <a:p>
                      <a:endParaRPr lang="nl-NL"/>
                    </a:p>
                  </a:txBody>
                  <a:tcPr/>
                </a:tc>
                <a:tc>
                  <a:txBody>
                    <a:bodyPr/>
                    <a:lstStyle/>
                    <a:p>
                      <a:pPr algn="ctr" fontAlgn="b"/>
                      <a:r>
                        <a:rPr lang="en-US" sz="1100" u="none" strike="noStrike">
                          <a:effectLst/>
                        </a:rPr>
                        <a:t>50-350k</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701157519"/>
                  </a:ext>
                </a:extLst>
              </a:tr>
              <a:tr h="186195">
                <a:tc vMerge="1">
                  <a:txBody>
                    <a:bodyPr/>
                    <a:lstStyle/>
                    <a:p>
                      <a:endParaRPr lang="nl-NL"/>
                    </a:p>
                  </a:txBody>
                  <a:tcPr/>
                </a:tc>
                <a:tc>
                  <a:txBody>
                    <a:bodyPr/>
                    <a:lstStyle/>
                    <a:p>
                      <a:pPr algn="ctr" fontAlgn="b"/>
                      <a:r>
                        <a:rPr lang="en-US" sz="1100" u="none" strike="noStrike">
                          <a:effectLst/>
                        </a:rPr>
                        <a:t>&lt;50k</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637810293"/>
                  </a:ext>
                </a:extLst>
              </a:tr>
              <a:tr h="186195">
                <a:tc rowSpan="4">
                  <a:txBody>
                    <a:bodyPr/>
                    <a:lstStyle/>
                    <a:p>
                      <a:pPr algn="ctr" fontAlgn="ctr"/>
                      <a:r>
                        <a:rPr lang="en-GB" sz="1100" b="1" u="none" strike="noStrike" noProof="0" dirty="0" smtClean="0">
                          <a:effectLst/>
                        </a:rPr>
                        <a:t>Number</a:t>
                      </a:r>
                      <a:r>
                        <a:rPr lang="en-GB" sz="1100" b="1" u="none" strike="noStrike" baseline="0" noProof="0" dirty="0" smtClean="0">
                          <a:effectLst/>
                        </a:rPr>
                        <a:t> of clients</a:t>
                      </a:r>
                      <a:endParaRPr lang="en-GB" sz="1100" b="1" i="0" u="none" strike="noStrike" noProof="0" dirty="0">
                        <a:solidFill>
                          <a:srgbClr val="000000"/>
                        </a:solidFill>
                        <a:effectLst/>
                        <a:latin typeface="Calibri" panose="020F0502020204030204" pitchFamily="34" charset="0"/>
                      </a:endParaRPr>
                    </a:p>
                  </a:txBody>
                  <a:tcPr marL="9311" marR="9311" marT="9310" marB="0" anchor="ctr"/>
                </a:tc>
                <a:tc>
                  <a:txBody>
                    <a:bodyPr/>
                    <a:lstStyle/>
                    <a:p>
                      <a:pPr algn="ctr" fontAlgn="b"/>
                      <a:r>
                        <a:rPr lang="en-US" sz="1100" u="none" strike="noStrike">
                          <a:effectLst/>
                        </a:rPr>
                        <a:t>&gt;1000</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b"/>
                </a:tc>
                <a:tc rowSpan="4">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311" marR="9311" marT="9310" marB="0" anchor="ctr"/>
                </a:tc>
                <a:tc rowSpan="4">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311" marR="9311" marT="9310" marB="0" anchor="ctr"/>
                </a:tc>
                <a:tc rowSpan="4">
                  <a:txBody>
                    <a:bodyPr/>
                    <a:lstStyle/>
                    <a:p>
                      <a:pPr algn="ctr" fontAlgn="ctr"/>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9311" marR="9311" marT="9310" marB="0" anchor="ctr"/>
                </a:tc>
                <a:tc rowSpan="4">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311" marR="9311" marT="9310" marB="0" anchor="ctr"/>
                </a:tc>
                <a:extLst>
                  <a:ext uri="{0D108BD9-81ED-4DB2-BD59-A6C34878D82A}">
                    <a16:rowId xmlns:a16="http://schemas.microsoft.com/office/drawing/2014/main" xmlns="" val="2666501686"/>
                  </a:ext>
                </a:extLst>
              </a:tr>
              <a:tr h="186195">
                <a:tc vMerge="1">
                  <a:txBody>
                    <a:bodyPr/>
                    <a:lstStyle/>
                    <a:p>
                      <a:endParaRPr lang="nl-NL"/>
                    </a:p>
                  </a:txBody>
                  <a:tcPr/>
                </a:tc>
                <a:tc>
                  <a:txBody>
                    <a:bodyPr/>
                    <a:lstStyle/>
                    <a:p>
                      <a:pPr algn="ctr" fontAlgn="b"/>
                      <a:r>
                        <a:rPr lang="en-US" sz="1100" u="none" strike="noStrike">
                          <a:effectLst/>
                        </a:rPr>
                        <a:t>100-1000</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315340354"/>
                  </a:ext>
                </a:extLst>
              </a:tr>
              <a:tr h="186195">
                <a:tc vMerge="1">
                  <a:txBody>
                    <a:bodyPr/>
                    <a:lstStyle/>
                    <a:p>
                      <a:endParaRPr lang="nl-NL"/>
                    </a:p>
                  </a:txBody>
                  <a:tcPr/>
                </a:tc>
                <a:tc>
                  <a:txBody>
                    <a:bodyPr/>
                    <a:lstStyle/>
                    <a:p>
                      <a:pPr algn="ctr" fontAlgn="b"/>
                      <a:r>
                        <a:rPr lang="en-US" sz="1100" u="none" strike="noStrike">
                          <a:effectLst/>
                        </a:rPr>
                        <a:t>25-100</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883867239"/>
                  </a:ext>
                </a:extLst>
              </a:tr>
              <a:tr h="186195">
                <a:tc vMerge="1">
                  <a:txBody>
                    <a:bodyPr/>
                    <a:lstStyle/>
                    <a:p>
                      <a:endParaRPr lang="nl-NL"/>
                    </a:p>
                  </a:txBody>
                  <a:tcPr/>
                </a:tc>
                <a:tc>
                  <a:txBody>
                    <a:bodyPr/>
                    <a:lstStyle/>
                    <a:p>
                      <a:pPr algn="ctr" fontAlgn="b"/>
                      <a:r>
                        <a:rPr lang="en-US" sz="1100" u="none" strike="noStrike">
                          <a:effectLst/>
                        </a:rPr>
                        <a:t>&lt;25</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685157864"/>
                  </a:ext>
                </a:extLst>
              </a:tr>
              <a:tr h="186195">
                <a:tc rowSpan="2">
                  <a:txBody>
                    <a:bodyPr/>
                    <a:lstStyle/>
                    <a:p>
                      <a:pPr algn="ctr" fontAlgn="ctr"/>
                      <a:r>
                        <a:rPr lang="en-GB" sz="1100" b="1" u="none" strike="noStrike" noProof="0" dirty="0" smtClean="0">
                          <a:effectLst/>
                        </a:rPr>
                        <a:t>Politic</a:t>
                      </a:r>
                      <a:r>
                        <a:rPr lang="en-GB" sz="1100" b="1" u="none" strike="noStrike" baseline="0" noProof="0" dirty="0" smtClean="0">
                          <a:effectLst/>
                        </a:rPr>
                        <a:t> importance</a:t>
                      </a:r>
                      <a:endParaRPr lang="en-GB" sz="1100" b="1" i="0" u="none" strike="noStrike" noProof="0" dirty="0">
                        <a:solidFill>
                          <a:srgbClr val="000000"/>
                        </a:solidFill>
                        <a:effectLst/>
                        <a:latin typeface="Calibri" panose="020F0502020204030204" pitchFamily="34" charset="0"/>
                      </a:endParaRPr>
                    </a:p>
                  </a:txBody>
                  <a:tcPr marL="9311" marR="9311" marT="9310" marB="0" anchor="ctr"/>
                </a:tc>
                <a:tc>
                  <a:txBody>
                    <a:bodyPr/>
                    <a:lstStyle/>
                    <a:p>
                      <a:pPr algn="ctr" fontAlgn="b"/>
                      <a:r>
                        <a:rPr lang="en-US" sz="1100" u="none" strike="noStrike">
                          <a:effectLst/>
                        </a:rPr>
                        <a:t>H</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b"/>
                </a:tc>
                <a:tc rowSpan="2">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0.4</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311" marR="9311" marT="9310" marB="0" anchor="ctr"/>
                </a:tc>
                <a:extLst>
                  <a:ext uri="{0D108BD9-81ED-4DB2-BD59-A6C34878D82A}">
                    <a16:rowId xmlns:a16="http://schemas.microsoft.com/office/drawing/2014/main" xmlns="" val="3529279243"/>
                  </a:ext>
                </a:extLst>
              </a:tr>
              <a:tr h="186195">
                <a:tc vMerge="1">
                  <a:txBody>
                    <a:bodyPr/>
                    <a:lstStyle/>
                    <a:p>
                      <a:endParaRPr lang="nl-NL"/>
                    </a:p>
                  </a:txBody>
                  <a:tcPr/>
                </a:tc>
                <a:tc>
                  <a:txBody>
                    <a:bodyPr/>
                    <a:lstStyle/>
                    <a:p>
                      <a:pPr algn="ctr" fontAlgn="b"/>
                      <a:r>
                        <a:rPr lang="en-US" sz="1100" u="none" strike="noStrike">
                          <a:effectLst/>
                        </a:rPr>
                        <a:t>L</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3935050589"/>
                  </a:ext>
                </a:extLst>
              </a:tr>
              <a:tr h="186195">
                <a:tc rowSpan="2">
                  <a:txBody>
                    <a:bodyPr/>
                    <a:lstStyle/>
                    <a:p>
                      <a:pPr algn="ctr" fontAlgn="ctr"/>
                      <a:r>
                        <a:rPr lang="en-GB" sz="1100" b="1" u="none" strike="noStrike" noProof="0" dirty="0" smtClean="0">
                          <a:effectLst/>
                        </a:rPr>
                        <a:t>Specialist/Monopolist</a:t>
                      </a:r>
                      <a:endParaRPr lang="en-GB" sz="1100" b="1" i="0" u="none" strike="noStrike" noProof="0" dirty="0">
                        <a:solidFill>
                          <a:srgbClr val="000000"/>
                        </a:solidFill>
                        <a:effectLst/>
                        <a:latin typeface="Calibri" panose="020F0502020204030204" pitchFamily="34" charset="0"/>
                      </a:endParaRPr>
                    </a:p>
                  </a:txBody>
                  <a:tcPr marL="9311" marR="9311" marT="9310" marB="0" anchor="ctr"/>
                </a:tc>
                <a:tc>
                  <a:txBody>
                    <a:bodyPr/>
                    <a:lstStyle/>
                    <a:p>
                      <a:pPr algn="ctr" fontAlgn="b"/>
                      <a:r>
                        <a:rPr lang="en-US" sz="1100" b="0" i="0" u="none" strike="noStrike" dirty="0">
                          <a:solidFill>
                            <a:schemeClr val="dk1"/>
                          </a:solidFill>
                          <a:effectLst/>
                          <a:latin typeface="+mn-lt"/>
                        </a:rPr>
                        <a:t>Y</a:t>
                      </a:r>
                      <a:endParaRPr lang="en-US" sz="1100" b="0"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b"/>
                </a:tc>
                <a:tc rowSpan="2">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311" marR="9311" marT="9310" marB="0" anchor="ctr"/>
                </a:tc>
                <a:extLst>
                  <a:ext uri="{0D108BD9-81ED-4DB2-BD59-A6C34878D82A}">
                    <a16:rowId xmlns:a16="http://schemas.microsoft.com/office/drawing/2014/main" xmlns="" val="4243439976"/>
                  </a:ext>
                </a:extLst>
              </a:tr>
              <a:tr h="186195">
                <a:tc vMerge="1">
                  <a:txBody>
                    <a:bodyPr/>
                    <a:lstStyle/>
                    <a:p>
                      <a:endParaRPr lang="nl-NL"/>
                    </a:p>
                  </a:txBody>
                  <a:tcPr/>
                </a:tc>
                <a:tc>
                  <a:txBody>
                    <a:bodyPr/>
                    <a:lstStyle/>
                    <a:p>
                      <a:pPr algn="ctr" fontAlgn="b"/>
                      <a:r>
                        <a:rPr lang="en-US" sz="1100" u="none" strike="noStrike">
                          <a:effectLst/>
                        </a:rPr>
                        <a:t>N</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3806778568"/>
                  </a:ext>
                </a:extLst>
              </a:tr>
              <a:tr h="186195">
                <a:tc rowSpan="2">
                  <a:txBody>
                    <a:bodyPr/>
                    <a:lstStyle/>
                    <a:p>
                      <a:pPr algn="ctr" fontAlgn="ctr"/>
                      <a:r>
                        <a:rPr lang="en-GB" sz="1100" b="1" u="none" strike="noStrike" noProof="0" dirty="0" smtClean="0">
                          <a:effectLst/>
                        </a:rPr>
                        <a:t>Innovative potential</a:t>
                      </a:r>
                      <a:endParaRPr lang="en-GB" sz="1100" b="1" i="0" u="none" strike="noStrike" noProof="0" dirty="0">
                        <a:solidFill>
                          <a:srgbClr val="000000"/>
                        </a:solidFill>
                        <a:effectLst/>
                        <a:latin typeface="Calibri" panose="020F0502020204030204" pitchFamily="34" charset="0"/>
                      </a:endParaRPr>
                    </a:p>
                  </a:txBody>
                  <a:tcPr marL="9311" marR="9311" marT="9310" marB="0" anchor="ctr"/>
                </a:tc>
                <a:tc>
                  <a:txBody>
                    <a:bodyPr/>
                    <a:lstStyle/>
                    <a:p>
                      <a:pPr algn="ctr" fontAlgn="b"/>
                      <a:r>
                        <a:rPr lang="en-US" sz="1100" u="none" strike="noStrike">
                          <a:effectLst/>
                        </a:rPr>
                        <a:t>H</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b"/>
                </a:tc>
                <a:tc rowSpan="2">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0.2</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311" marR="9311" marT="9310" marB="0" anchor="ctr"/>
                </a:tc>
                <a:extLst>
                  <a:ext uri="{0D108BD9-81ED-4DB2-BD59-A6C34878D82A}">
                    <a16:rowId xmlns:a16="http://schemas.microsoft.com/office/drawing/2014/main" xmlns="" val="2868599466"/>
                  </a:ext>
                </a:extLst>
              </a:tr>
              <a:tr h="186195">
                <a:tc vMerge="1">
                  <a:txBody>
                    <a:bodyPr/>
                    <a:lstStyle/>
                    <a:p>
                      <a:endParaRPr lang="nl-NL"/>
                    </a:p>
                  </a:txBody>
                  <a:tcPr/>
                </a:tc>
                <a:tc>
                  <a:txBody>
                    <a:bodyPr/>
                    <a:lstStyle/>
                    <a:p>
                      <a:pPr algn="ctr" fontAlgn="b"/>
                      <a:r>
                        <a:rPr lang="en-US" sz="1100" u="none" strike="noStrike">
                          <a:effectLst/>
                        </a:rPr>
                        <a:t>L</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2860903540"/>
                  </a:ext>
                </a:extLst>
              </a:tr>
              <a:tr h="186195">
                <a:tc rowSpan="2">
                  <a:txBody>
                    <a:bodyPr/>
                    <a:lstStyle/>
                    <a:p>
                      <a:pPr algn="ctr" fontAlgn="ctr"/>
                      <a:r>
                        <a:rPr lang="en-GB" sz="1100" b="1" u="none" strike="noStrike" noProof="0" dirty="0" smtClean="0">
                          <a:effectLst/>
                        </a:rPr>
                        <a:t>Subsidy </a:t>
                      </a:r>
                      <a:endParaRPr lang="en-GB" sz="1100" b="1" i="0" u="none" strike="noStrike" noProof="0" dirty="0">
                        <a:solidFill>
                          <a:srgbClr val="000000"/>
                        </a:solidFill>
                        <a:effectLst/>
                        <a:latin typeface="Calibri" panose="020F0502020204030204" pitchFamily="34" charset="0"/>
                      </a:endParaRPr>
                    </a:p>
                  </a:txBody>
                  <a:tcPr marL="9311" marR="9311" marT="9310" marB="0" anchor="ctr"/>
                </a:tc>
                <a:tc>
                  <a:txBody>
                    <a:bodyPr/>
                    <a:lstStyle/>
                    <a:p>
                      <a:pPr algn="ctr" fontAlgn="b"/>
                      <a:r>
                        <a:rPr lang="en-US" sz="1100" u="none" strike="noStrike">
                          <a:effectLst/>
                        </a:rPr>
                        <a:t>H</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b"/>
                </a:tc>
                <a:tc rowSpan="2">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0.8</a:t>
                      </a:r>
                      <a:endParaRPr lang="en-US" sz="1100" b="0" i="0" u="none" strike="noStrike">
                        <a:solidFill>
                          <a:srgbClr val="000000"/>
                        </a:solidFill>
                        <a:effectLst/>
                        <a:latin typeface="Calibri" panose="020F0502020204030204" pitchFamily="34" charset="0"/>
                      </a:endParaRPr>
                    </a:p>
                  </a:txBody>
                  <a:tcPr marL="9311" marR="9311" marT="9310" marB="0" anchor="ctr"/>
                </a:tc>
                <a:tc rowSpan="2">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311" marR="9311" marT="9310" marB="0" anchor="ctr"/>
                </a:tc>
                <a:extLst>
                  <a:ext uri="{0D108BD9-81ED-4DB2-BD59-A6C34878D82A}">
                    <a16:rowId xmlns:a16="http://schemas.microsoft.com/office/drawing/2014/main" xmlns="" val="972831780"/>
                  </a:ext>
                </a:extLst>
              </a:tr>
              <a:tr h="186195">
                <a:tc vMerge="1">
                  <a:txBody>
                    <a:bodyPr/>
                    <a:lstStyle/>
                    <a:p>
                      <a:endParaRPr lang="nl-NL"/>
                    </a:p>
                  </a:txBody>
                  <a:tcPr/>
                </a:tc>
                <a:tc>
                  <a:txBody>
                    <a:bodyPr/>
                    <a:lstStyle/>
                    <a:p>
                      <a:pPr algn="ctr" fontAlgn="b"/>
                      <a:r>
                        <a:rPr lang="en-US" sz="1100" u="none" strike="noStrike">
                          <a:effectLst/>
                        </a:rPr>
                        <a:t>L</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311" marR="9311" marT="9310" marB="0" anchor="b"/>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3458585372"/>
                  </a:ext>
                </a:extLst>
              </a:tr>
              <a:tr h="195505">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b="1" u="none" strike="noStrike" dirty="0" smtClean="0">
                          <a:effectLst/>
                        </a:rPr>
                        <a:t>Total</a:t>
                      </a:r>
                      <a:endParaRPr lang="en-US" sz="1100" b="1"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dirty="0">
                          <a:effectLst/>
                        </a:rPr>
                        <a:t>18</a:t>
                      </a:r>
                      <a:endParaRPr lang="en-US" sz="1100" b="1"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u="none" strike="noStrike" dirty="0">
                          <a:effectLst/>
                        </a:rPr>
                        <a:t>2.65</a:t>
                      </a:r>
                      <a:endParaRPr lang="en-US" sz="1100" b="1" i="0" u="none" strike="noStrike" dirty="0">
                        <a:solidFill>
                          <a:srgbClr val="000000"/>
                        </a:solidFill>
                        <a:effectLst/>
                        <a:latin typeface="Calibri" panose="020F0502020204030204" pitchFamily="34" charset="0"/>
                      </a:endParaRPr>
                    </a:p>
                  </a:txBody>
                  <a:tcPr marL="9311" marR="9311" marT="9310" marB="0" anchor="b"/>
                </a:tc>
                <a:tc>
                  <a:txBody>
                    <a:bodyPr/>
                    <a:lstStyle/>
                    <a:p>
                      <a:pPr algn="ctr" fontAlgn="b"/>
                      <a:r>
                        <a:rPr lang="en-US" sz="1100" b="1" u="none" strike="noStrike" dirty="0">
                          <a:effectLst/>
                        </a:rPr>
                        <a:t>66%</a:t>
                      </a:r>
                      <a:endParaRPr lang="en-US" sz="1100" b="1" i="0" u="none" strike="noStrike" dirty="0">
                        <a:solidFill>
                          <a:srgbClr val="000000"/>
                        </a:solidFill>
                        <a:effectLst/>
                        <a:latin typeface="Calibri" panose="020F0502020204030204" pitchFamily="34" charset="0"/>
                      </a:endParaRPr>
                    </a:p>
                  </a:txBody>
                  <a:tcPr marL="9311" marR="9311" marT="9310" marB="0" anchor="b"/>
                </a:tc>
                <a:extLst>
                  <a:ext uri="{0D108BD9-81ED-4DB2-BD59-A6C34878D82A}">
                    <a16:rowId xmlns:a16="http://schemas.microsoft.com/office/drawing/2014/main" xmlns="" val="178394050"/>
                  </a:ext>
                </a:extLst>
              </a:tr>
            </a:tbl>
          </a:graphicData>
        </a:graphic>
      </p:graphicFrame>
    </p:spTree>
    <p:extLst>
      <p:ext uri="{BB962C8B-B14F-4D97-AF65-F5344CB8AC3E}">
        <p14:creationId xmlns:p14="http://schemas.microsoft.com/office/powerpoint/2010/main" val="271517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rigorously managed contracts must be managed?</a:t>
            </a:r>
            <a:endParaRPr lang="en-GB" dirty="0"/>
          </a:p>
        </p:txBody>
      </p:sp>
      <p:sp>
        <p:nvSpPr>
          <p:cNvPr id="4" name="Date Placeholder 3"/>
          <p:cNvSpPr>
            <a:spLocks noGrp="1"/>
          </p:cNvSpPr>
          <p:nvPr>
            <p:ph type="dt" sz="half" idx="10"/>
          </p:nvPr>
        </p:nvSpPr>
        <p:spPr/>
        <p:txBody>
          <a:bodyPr/>
          <a:lstStyle/>
          <a:p>
            <a:r>
              <a:rPr lang="nl-NL" smtClean="0"/>
              <a:t>19 mei 2016</a:t>
            </a:r>
            <a:endParaRPr lang="nl-NL" dirty="0"/>
          </a:p>
        </p:txBody>
      </p:sp>
      <p:grpSp>
        <p:nvGrpSpPr>
          <p:cNvPr id="50" name="Group 49"/>
          <p:cNvGrpSpPr/>
          <p:nvPr/>
        </p:nvGrpSpPr>
        <p:grpSpPr>
          <a:xfrm>
            <a:off x="1526909" y="1426380"/>
            <a:ext cx="9177867" cy="4334257"/>
            <a:chOff x="709083" y="1856390"/>
            <a:chExt cx="9177867" cy="4334257"/>
          </a:xfrm>
        </p:grpSpPr>
        <p:grpSp>
          <p:nvGrpSpPr>
            <p:cNvPr id="25" name="Group 24"/>
            <p:cNvGrpSpPr/>
            <p:nvPr/>
          </p:nvGrpSpPr>
          <p:grpSpPr>
            <a:xfrm>
              <a:off x="3064179" y="1856390"/>
              <a:ext cx="6822771" cy="4334257"/>
              <a:chOff x="2321229" y="1526331"/>
              <a:chExt cx="6822771" cy="4334257"/>
            </a:xfrm>
          </p:grpSpPr>
          <p:grpSp>
            <p:nvGrpSpPr>
              <p:cNvPr id="26" name="Group 25"/>
              <p:cNvGrpSpPr/>
              <p:nvPr/>
            </p:nvGrpSpPr>
            <p:grpSpPr>
              <a:xfrm>
                <a:off x="2321229" y="1526332"/>
                <a:ext cx="4526280" cy="4334256"/>
                <a:chOff x="2321229" y="1526332"/>
                <a:chExt cx="4526280" cy="4334256"/>
              </a:xfrm>
            </p:grpSpPr>
            <p:sp>
              <p:nvSpPr>
                <p:cNvPr id="31" name="Freeform 5"/>
                <p:cNvSpPr>
                  <a:spLocks/>
                </p:cNvSpPr>
                <p:nvPr/>
              </p:nvSpPr>
              <p:spPr bwMode="auto">
                <a:xfrm rot="10800000">
                  <a:off x="4584369" y="3492470"/>
                  <a:ext cx="1720280" cy="1291618"/>
                </a:xfrm>
                <a:custGeom>
                  <a:avLst/>
                  <a:gdLst>
                    <a:gd name="T0" fmla="*/ 4331 w 16884"/>
                    <a:gd name="T1" fmla="*/ 11339 h 11340"/>
                    <a:gd name="T2" fmla="*/ 4334 w 16884"/>
                    <a:gd name="T3" fmla="*/ 11340 h 11340"/>
                    <a:gd name="T4" fmla="*/ 16884 w 16884"/>
                    <a:gd name="T5" fmla="*/ 7337 h 11340"/>
                    <a:gd name="T6" fmla="*/ 16884 w 16884"/>
                    <a:gd name="T7" fmla="*/ 0 h 11340"/>
                    <a:gd name="T8" fmla="*/ 1835 w 16884"/>
                    <a:gd name="T9" fmla="*/ 4800 h 11340"/>
                    <a:gd name="T10" fmla="*/ 0 w 16884"/>
                    <a:gd name="T11" fmla="*/ 5385 h 11340"/>
                    <a:gd name="T12" fmla="*/ 4331 w 16884"/>
                    <a:gd name="T13" fmla="*/ 11339 h 11340"/>
                  </a:gdLst>
                  <a:ahLst/>
                  <a:cxnLst>
                    <a:cxn ang="0">
                      <a:pos x="T0" y="T1"/>
                    </a:cxn>
                    <a:cxn ang="0">
                      <a:pos x="T2" y="T3"/>
                    </a:cxn>
                    <a:cxn ang="0">
                      <a:pos x="T4" y="T5"/>
                    </a:cxn>
                    <a:cxn ang="0">
                      <a:pos x="T6" y="T7"/>
                    </a:cxn>
                    <a:cxn ang="0">
                      <a:pos x="T8" y="T9"/>
                    </a:cxn>
                    <a:cxn ang="0">
                      <a:pos x="T10" y="T11"/>
                    </a:cxn>
                    <a:cxn ang="0">
                      <a:pos x="T12" y="T13"/>
                    </a:cxn>
                  </a:cxnLst>
                  <a:rect l="0" t="0" r="r" b="b"/>
                  <a:pathLst>
                    <a:path w="16884" h="11340">
                      <a:moveTo>
                        <a:pt x="4331" y="11339"/>
                      </a:moveTo>
                      <a:lnTo>
                        <a:pt x="4334" y="11340"/>
                      </a:lnTo>
                      <a:lnTo>
                        <a:pt x="16884" y="7337"/>
                      </a:lnTo>
                      <a:lnTo>
                        <a:pt x="16884" y="0"/>
                      </a:lnTo>
                      <a:lnTo>
                        <a:pt x="1835" y="4800"/>
                      </a:lnTo>
                      <a:lnTo>
                        <a:pt x="0" y="5385"/>
                      </a:lnTo>
                      <a:lnTo>
                        <a:pt x="4331" y="11339"/>
                      </a:ln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2" name="Freeform 6"/>
                <p:cNvSpPr>
                  <a:spLocks/>
                </p:cNvSpPr>
                <p:nvPr/>
              </p:nvSpPr>
              <p:spPr bwMode="auto">
                <a:xfrm rot="10800000">
                  <a:off x="4584369" y="2569106"/>
                  <a:ext cx="732984" cy="345465"/>
                </a:xfrm>
                <a:custGeom>
                  <a:avLst/>
                  <a:gdLst>
                    <a:gd name="T0" fmla="*/ 7195 w 7195"/>
                    <a:gd name="T1" fmla="*/ 1425 h 3036"/>
                    <a:gd name="T2" fmla="*/ 7195 w 7195"/>
                    <a:gd name="T3" fmla="*/ 0 h 3036"/>
                    <a:gd name="T4" fmla="*/ 0 w 7195"/>
                    <a:gd name="T5" fmla="*/ 2294 h 3036"/>
                    <a:gd name="T6" fmla="*/ 17 w 7195"/>
                    <a:gd name="T7" fmla="*/ 2318 h 3036"/>
                    <a:gd name="T8" fmla="*/ 2143 w 7195"/>
                    <a:gd name="T9" fmla="*/ 3036 h 3036"/>
                    <a:gd name="T10" fmla="*/ 7195 w 7195"/>
                    <a:gd name="T11" fmla="*/ 1425 h 3036"/>
                  </a:gdLst>
                  <a:ahLst/>
                  <a:cxnLst>
                    <a:cxn ang="0">
                      <a:pos x="T0" y="T1"/>
                    </a:cxn>
                    <a:cxn ang="0">
                      <a:pos x="T2" y="T3"/>
                    </a:cxn>
                    <a:cxn ang="0">
                      <a:pos x="T4" y="T5"/>
                    </a:cxn>
                    <a:cxn ang="0">
                      <a:pos x="T6" y="T7"/>
                    </a:cxn>
                    <a:cxn ang="0">
                      <a:pos x="T8" y="T9"/>
                    </a:cxn>
                    <a:cxn ang="0">
                      <a:pos x="T10" y="T11"/>
                    </a:cxn>
                  </a:cxnLst>
                  <a:rect l="0" t="0" r="r" b="b"/>
                  <a:pathLst>
                    <a:path w="7195" h="3036">
                      <a:moveTo>
                        <a:pt x="7195" y="1425"/>
                      </a:moveTo>
                      <a:lnTo>
                        <a:pt x="7195" y="0"/>
                      </a:lnTo>
                      <a:lnTo>
                        <a:pt x="0" y="2294"/>
                      </a:lnTo>
                      <a:lnTo>
                        <a:pt x="17" y="2318"/>
                      </a:lnTo>
                      <a:lnTo>
                        <a:pt x="2143" y="3036"/>
                      </a:lnTo>
                      <a:lnTo>
                        <a:pt x="7195" y="1425"/>
                      </a:lnTo>
                      <a:close/>
                    </a:path>
                  </a:pathLst>
                </a:custGeom>
                <a:solidFill>
                  <a:srgbClr val="537712"/>
                </a:solidFill>
                <a:ln>
                  <a:noFill/>
                </a:ln>
                <a:extLst/>
              </p:spPr>
              <p:txBody>
                <a:bodyPr vert="horz" wrap="square" lIns="91440" tIns="45720" rIns="91440" bIns="45720" numCol="1" anchor="t" anchorCtr="0" compatLnSpc="1">
                  <a:prstTxWarp prst="textNoShape">
                    <a:avLst/>
                  </a:prstTxWarp>
                </a:bodyPr>
                <a:lstStyle/>
                <a:p>
                  <a:endParaRPr lang="nl-NL" dirty="0"/>
                </a:p>
              </p:txBody>
            </p:sp>
            <p:sp>
              <p:nvSpPr>
                <p:cNvPr id="33" name="Freeform 7"/>
                <p:cNvSpPr>
                  <a:spLocks/>
                </p:cNvSpPr>
                <p:nvPr/>
              </p:nvSpPr>
              <p:spPr bwMode="auto">
                <a:xfrm rot="10800000">
                  <a:off x="4584369" y="2652965"/>
                  <a:ext cx="1185978" cy="1119341"/>
                </a:xfrm>
                <a:custGeom>
                  <a:avLst/>
                  <a:gdLst>
                    <a:gd name="T0" fmla="*/ 4445 w 11640"/>
                    <a:gd name="T1" fmla="*/ 9822 h 9822"/>
                    <a:gd name="T2" fmla="*/ 11640 w 11640"/>
                    <a:gd name="T3" fmla="*/ 7528 h 9822"/>
                    <a:gd name="T4" fmla="*/ 11640 w 11640"/>
                    <a:gd name="T5" fmla="*/ 0 h 9822"/>
                    <a:gd name="T6" fmla="*/ 1442 w 11640"/>
                    <a:gd name="T7" fmla="*/ 3252 h 9822"/>
                    <a:gd name="T8" fmla="*/ 0 w 11640"/>
                    <a:gd name="T9" fmla="*/ 3712 h 9822"/>
                    <a:gd name="T10" fmla="*/ 4445 w 11640"/>
                    <a:gd name="T11" fmla="*/ 9822 h 9822"/>
                  </a:gdLst>
                  <a:ahLst/>
                  <a:cxnLst>
                    <a:cxn ang="0">
                      <a:pos x="T0" y="T1"/>
                    </a:cxn>
                    <a:cxn ang="0">
                      <a:pos x="T2" y="T3"/>
                    </a:cxn>
                    <a:cxn ang="0">
                      <a:pos x="T4" y="T5"/>
                    </a:cxn>
                    <a:cxn ang="0">
                      <a:pos x="T6" y="T7"/>
                    </a:cxn>
                    <a:cxn ang="0">
                      <a:pos x="T8" y="T9"/>
                    </a:cxn>
                    <a:cxn ang="0">
                      <a:pos x="T10" y="T11"/>
                    </a:cxn>
                  </a:cxnLst>
                  <a:rect l="0" t="0" r="r" b="b"/>
                  <a:pathLst>
                    <a:path w="11640" h="9822">
                      <a:moveTo>
                        <a:pt x="4445" y="9822"/>
                      </a:moveTo>
                      <a:lnTo>
                        <a:pt x="11640" y="7528"/>
                      </a:lnTo>
                      <a:lnTo>
                        <a:pt x="11640" y="0"/>
                      </a:lnTo>
                      <a:lnTo>
                        <a:pt x="1442" y="3252"/>
                      </a:lnTo>
                      <a:lnTo>
                        <a:pt x="0" y="3712"/>
                      </a:lnTo>
                      <a:lnTo>
                        <a:pt x="4445" y="9822"/>
                      </a:ln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4" name="Freeform 8"/>
                <p:cNvSpPr>
                  <a:spLocks/>
                </p:cNvSpPr>
                <p:nvPr/>
              </p:nvSpPr>
              <p:spPr bwMode="auto">
                <a:xfrm rot="10800000">
                  <a:off x="4584369" y="4237179"/>
                  <a:ext cx="1819927" cy="757470"/>
                </a:xfrm>
                <a:custGeom>
                  <a:avLst/>
                  <a:gdLst>
                    <a:gd name="T0" fmla="*/ 17858 w 17858"/>
                    <a:gd name="T1" fmla="*/ 1843 h 6643"/>
                    <a:gd name="T2" fmla="*/ 17858 w 17858"/>
                    <a:gd name="T3" fmla="*/ 0 h 6643"/>
                    <a:gd name="T4" fmla="*/ 0 w 17858"/>
                    <a:gd name="T5" fmla="*/ 5695 h 6643"/>
                    <a:gd name="T6" fmla="*/ 2809 w 17858"/>
                    <a:gd name="T7" fmla="*/ 6643 h 6643"/>
                    <a:gd name="T8" fmla="*/ 17858 w 17858"/>
                    <a:gd name="T9" fmla="*/ 1843 h 6643"/>
                  </a:gdLst>
                  <a:ahLst/>
                  <a:cxnLst>
                    <a:cxn ang="0">
                      <a:pos x="T0" y="T1"/>
                    </a:cxn>
                    <a:cxn ang="0">
                      <a:pos x="T2" y="T3"/>
                    </a:cxn>
                    <a:cxn ang="0">
                      <a:pos x="T4" y="T5"/>
                    </a:cxn>
                    <a:cxn ang="0">
                      <a:pos x="T6" y="T7"/>
                    </a:cxn>
                    <a:cxn ang="0">
                      <a:pos x="T8" y="T9"/>
                    </a:cxn>
                  </a:cxnLst>
                  <a:rect l="0" t="0" r="r" b="b"/>
                  <a:pathLst>
                    <a:path w="17858" h="6643">
                      <a:moveTo>
                        <a:pt x="17858" y="1843"/>
                      </a:moveTo>
                      <a:lnTo>
                        <a:pt x="17858" y="0"/>
                      </a:lnTo>
                      <a:lnTo>
                        <a:pt x="0" y="5695"/>
                      </a:lnTo>
                      <a:lnTo>
                        <a:pt x="2809" y="6643"/>
                      </a:lnTo>
                      <a:lnTo>
                        <a:pt x="17858" y="1843"/>
                      </a:lnTo>
                      <a:close/>
                    </a:path>
                  </a:pathLst>
                </a:custGeom>
                <a:solidFill>
                  <a:srgbClr val="974C00"/>
                </a:solidFill>
                <a:ln>
                  <a:noFill/>
                </a:ln>
                <a:extLst/>
              </p:spPr>
              <p:txBody>
                <a:bodyPr vert="horz" wrap="square" lIns="91440" tIns="45720" rIns="91440" bIns="45720" numCol="1" anchor="t" anchorCtr="0" compatLnSpc="1">
                  <a:prstTxWarp prst="textNoShape">
                    <a:avLst/>
                  </a:prstTxWarp>
                </a:bodyPr>
                <a:lstStyle/>
                <a:p>
                  <a:endParaRPr lang="nl-NL" dirty="0"/>
                </a:p>
              </p:txBody>
            </p:sp>
            <p:sp>
              <p:nvSpPr>
                <p:cNvPr id="35" name="Freeform 9"/>
                <p:cNvSpPr>
                  <a:spLocks/>
                </p:cNvSpPr>
                <p:nvPr/>
              </p:nvSpPr>
              <p:spPr bwMode="auto">
                <a:xfrm rot="10800000">
                  <a:off x="2761997" y="4244471"/>
                  <a:ext cx="1822372" cy="750177"/>
                </a:xfrm>
                <a:custGeom>
                  <a:avLst/>
                  <a:gdLst>
                    <a:gd name="T0" fmla="*/ 6 w 17885"/>
                    <a:gd name="T1" fmla="*/ 1844 h 6581"/>
                    <a:gd name="T2" fmla="*/ 15058 w 17885"/>
                    <a:gd name="T3" fmla="*/ 6581 h 6581"/>
                    <a:gd name="T4" fmla="*/ 17885 w 17885"/>
                    <a:gd name="T5" fmla="*/ 5626 h 6581"/>
                    <a:gd name="T6" fmla="*/ 6 w 17885"/>
                    <a:gd name="T7" fmla="*/ 0 h 6581"/>
                    <a:gd name="T8" fmla="*/ 0 w 17885"/>
                    <a:gd name="T9" fmla="*/ 2 h 6581"/>
                    <a:gd name="T10" fmla="*/ 0 w 17885"/>
                    <a:gd name="T11" fmla="*/ 1845 h 6581"/>
                    <a:gd name="T12" fmla="*/ 6 w 17885"/>
                    <a:gd name="T13" fmla="*/ 1844 h 6581"/>
                  </a:gdLst>
                  <a:ahLst/>
                  <a:cxnLst>
                    <a:cxn ang="0">
                      <a:pos x="T0" y="T1"/>
                    </a:cxn>
                    <a:cxn ang="0">
                      <a:pos x="T2" y="T3"/>
                    </a:cxn>
                    <a:cxn ang="0">
                      <a:pos x="T4" y="T5"/>
                    </a:cxn>
                    <a:cxn ang="0">
                      <a:pos x="T6" y="T7"/>
                    </a:cxn>
                    <a:cxn ang="0">
                      <a:pos x="T8" y="T9"/>
                    </a:cxn>
                    <a:cxn ang="0">
                      <a:pos x="T10" y="T11"/>
                    </a:cxn>
                    <a:cxn ang="0">
                      <a:pos x="T12" y="T13"/>
                    </a:cxn>
                  </a:cxnLst>
                  <a:rect l="0" t="0" r="r" b="b"/>
                  <a:pathLst>
                    <a:path w="17885" h="6581">
                      <a:moveTo>
                        <a:pt x="6" y="1844"/>
                      </a:moveTo>
                      <a:lnTo>
                        <a:pt x="15058" y="6581"/>
                      </a:lnTo>
                      <a:lnTo>
                        <a:pt x="17885" y="5626"/>
                      </a:lnTo>
                      <a:lnTo>
                        <a:pt x="6" y="0"/>
                      </a:lnTo>
                      <a:lnTo>
                        <a:pt x="0" y="2"/>
                      </a:lnTo>
                      <a:lnTo>
                        <a:pt x="0" y="1845"/>
                      </a:lnTo>
                      <a:lnTo>
                        <a:pt x="6" y="1844"/>
                      </a:lnTo>
                      <a:close/>
                    </a:path>
                  </a:pathLst>
                </a:custGeom>
                <a:solidFill>
                  <a:srgbClr val="974C00"/>
                </a:solidFill>
                <a:ln>
                  <a:noFill/>
                </a:ln>
                <a:extLst/>
              </p:spPr>
              <p:txBody>
                <a:bodyPr vert="horz" wrap="square" lIns="91440" tIns="45720" rIns="91440" bIns="45720" numCol="1" anchor="t" anchorCtr="0" compatLnSpc="1">
                  <a:prstTxWarp prst="textNoShape">
                    <a:avLst/>
                  </a:prstTxWarp>
                </a:bodyPr>
                <a:lstStyle/>
                <a:p>
                  <a:endParaRPr lang="nl-NL" dirty="0"/>
                </a:p>
              </p:txBody>
            </p:sp>
            <p:sp>
              <p:nvSpPr>
                <p:cNvPr id="36" name="Freeform 10"/>
                <p:cNvSpPr>
                  <a:spLocks/>
                </p:cNvSpPr>
                <p:nvPr/>
              </p:nvSpPr>
              <p:spPr bwMode="auto">
                <a:xfrm rot="10800000">
                  <a:off x="4584369" y="3402231"/>
                  <a:ext cx="1278900" cy="545998"/>
                </a:xfrm>
                <a:custGeom>
                  <a:avLst/>
                  <a:gdLst>
                    <a:gd name="T0" fmla="*/ 2352 w 12550"/>
                    <a:gd name="T1" fmla="*/ 4797 h 4797"/>
                    <a:gd name="T2" fmla="*/ 12550 w 12550"/>
                    <a:gd name="T3" fmla="*/ 1545 h 4797"/>
                    <a:gd name="T4" fmla="*/ 12550 w 12550"/>
                    <a:gd name="T5" fmla="*/ 0 h 4797"/>
                    <a:gd name="T6" fmla="*/ 0 w 12550"/>
                    <a:gd name="T7" fmla="*/ 4003 h 4797"/>
                    <a:gd name="T8" fmla="*/ 2352 w 12550"/>
                    <a:gd name="T9" fmla="*/ 4797 h 4797"/>
                  </a:gdLst>
                  <a:ahLst/>
                  <a:cxnLst>
                    <a:cxn ang="0">
                      <a:pos x="T0" y="T1"/>
                    </a:cxn>
                    <a:cxn ang="0">
                      <a:pos x="T2" y="T3"/>
                    </a:cxn>
                    <a:cxn ang="0">
                      <a:pos x="T4" y="T5"/>
                    </a:cxn>
                    <a:cxn ang="0">
                      <a:pos x="T6" y="T7"/>
                    </a:cxn>
                    <a:cxn ang="0">
                      <a:pos x="T8" y="T9"/>
                    </a:cxn>
                  </a:cxnLst>
                  <a:rect l="0" t="0" r="r" b="b"/>
                  <a:pathLst>
                    <a:path w="12550" h="4797">
                      <a:moveTo>
                        <a:pt x="2352" y="4797"/>
                      </a:moveTo>
                      <a:lnTo>
                        <a:pt x="12550" y="1545"/>
                      </a:lnTo>
                      <a:lnTo>
                        <a:pt x="12550" y="0"/>
                      </a:lnTo>
                      <a:lnTo>
                        <a:pt x="0" y="4003"/>
                      </a:lnTo>
                      <a:lnTo>
                        <a:pt x="2352" y="4797"/>
                      </a:lnTo>
                      <a:close/>
                    </a:path>
                  </a:pathLst>
                </a:custGeom>
                <a:solidFill>
                  <a:srgbClr val="7E6F00"/>
                </a:solidFill>
                <a:ln>
                  <a:noFill/>
                </a:ln>
                <a:extLst/>
              </p:spPr>
              <p:txBody>
                <a:bodyPr vert="horz" wrap="square" lIns="91440" tIns="45720" rIns="91440" bIns="45720" numCol="1" anchor="t" anchorCtr="0" compatLnSpc="1">
                  <a:prstTxWarp prst="textNoShape">
                    <a:avLst/>
                  </a:prstTxWarp>
                </a:bodyPr>
                <a:lstStyle/>
                <a:p>
                  <a:endParaRPr lang="nl-NL" dirty="0"/>
                </a:p>
              </p:txBody>
            </p:sp>
            <p:sp>
              <p:nvSpPr>
                <p:cNvPr id="37" name="Freeform 11"/>
                <p:cNvSpPr>
                  <a:spLocks/>
                </p:cNvSpPr>
                <p:nvPr/>
              </p:nvSpPr>
              <p:spPr bwMode="auto">
                <a:xfrm rot="10800000">
                  <a:off x="3307303" y="3407700"/>
                  <a:ext cx="1277066" cy="540529"/>
                </a:xfrm>
                <a:custGeom>
                  <a:avLst/>
                  <a:gdLst>
                    <a:gd name="T0" fmla="*/ 10168 w 12536"/>
                    <a:gd name="T1" fmla="*/ 4744 h 4744"/>
                    <a:gd name="T2" fmla="*/ 12536 w 12536"/>
                    <a:gd name="T3" fmla="*/ 3944 h 4744"/>
                    <a:gd name="T4" fmla="*/ 0 w 12536"/>
                    <a:gd name="T5" fmla="*/ 0 h 4744"/>
                    <a:gd name="T6" fmla="*/ 0 w 12536"/>
                    <a:gd name="T7" fmla="*/ 1545 h 4744"/>
                    <a:gd name="T8" fmla="*/ 10168 w 12536"/>
                    <a:gd name="T9" fmla="*/ 4744 h 4744"/>
                  </a:gdLst>
                  <a:ahLst/>
                  <a:cxnLst>
                    <a:cxn ang="0">
                      <a:pos x="T0" y="T1"/>
                    </a:cxn>
                    <a:cxn ang="0">
                      <a:pos x="T2" y="T3"/>
                    </a:cxn>
                    <a:cxn ang="0">
                      <a:pos x="T4" y="T5"/>
                    </a:cxn>
                    <a:cxn ang="0">
                      <a:pos x="T6" y="T7"/>
                    </a:cxn>
                    <a:cxn ang="0">
                      <a:pos x="T8" y="T9"/>
                    </a:cxn>
                  </a:cxnLst>
                  <a:rect l="0" t="0" r="r" b="b"/>
                  <a:pathLst>
                    <a:path w="12536" h="4744">
                      <a:moveTo>
                        <a:pt x="10168" y="4744"/>
                      </a:moveTo>
                      <a:lnTo>
                        <a:pt x="12536" y="3944"/>
                      </a:lnTo>
                      <a:lnTo>
                        <a:pt x="0" y="0"/>
                      </a:lnTo>
                      <a:lnTo>
                        <a:pt x="0" y="1545"/>
                      </a:lnTo>
                      <a:lnTo>
                        <a:pt x="10168" y="4744"/>
                      </a:lnTo>
                      <a:close/>
                    </a:path>
                  </a:pathLst>
                </a:custGeom>
                <a:solidFill>
                  <a:srgbClr val="7E6F00"/>
                </a:solidFill>
                <a:ln>
                  <a:noFill/>
                </a:ln>
                <a:extLst/>
              </p:spPr>
              <p:txBody>
                <a:bodyPr vert="horz" wrap="square" lIns="91440" tIns="45720" rIns="91440" bIns="45720" numCol="1" anchor="t" anchorCtr="0" compatLnSpc="1">
                  <a:prstTxWarp prst="textNoShape">
                    <a:avLst/>
                  </a:prstTxWarp>
                </a:bodyPr>
                <a:lstStyle/>
                <a:p>
                  <a:endParaRPr lang="nl-NL" dirty="0"/>
                </a:p>
              </p:txBody>
            </p:sp>
            <p:sp>
              <p:nvSpPr>
                <p:cNvPr id="38" name="Freeform 12"/>
                <p:cNvSpPr>
                  <a:spLocks/>
                </p:cNvSpPr>
                <p:nvPr/>
              </p:nvSpPr>
              <p:spPr bwMode="auto">
                <a:xfrm rot="10800000">
                  <a:off x="2859810" y="3498851"/>
                  <a:ext cx="1724559" cy="1285237"/>
                </a:xfrm>
                <a:custGeom>
                  <a:avLst/>
                  <a:gdLst>
                    <a:gd name="T0" fmla="*/ 12536 w 16930"/>
                    <a:gd name="T1" fmla="*/ 11282 h 11282"/>
                    <a:gd name="T2" fmla="*/ 12616 w 16930"/>
                    <a:gd name="T3" fmla="*/ 11255 h 11282"/>
                    <a:gd name="T4" fmla="*/ 16930 w 16930"/>
                    <a:gd name="T5" fmla="*/ 5326 h 11282"/>
                    <a:gd name="T6" fmla="*/ 15058 w 16930"/>
                    <a:gd name="T7" fmla="*/ 4737 h 11282"/>
                    <a:gd name="T8" fmla="*/ 6 w 16930"/>
                    <a:gd name="T9" fmla="*/ 0 h 11282"/>
                    <a:gd name="T10" fmla="*/ 0 w 16930"/>
                    <a:gd name="T11" fmla="*/ 1 h 11282"/>
                    <a:gd name="T12" fmla="*/ 0 w 16930"/>
                    <a:gd name="T13" fmla="*/ 7338 h 11282"/>
                    <a:gd name="T14" fmla="*/ 12536 w 16930"/>
                    <a:gd name="T15" fmla="*/ 11282 h 11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30" h="11282">
                      <a:moveTo>
                        <a:pt x="12536" y="11282"/>
                      </a:moveTo>
                      <a:lnTo>
                        <a:pt x="12616" y="11255"/>
                      </a:lnTo>
                      <a:lnTo>
                        <a:pt x="16930" y="5326"/>
                      </a:lnTo>
                      <a:lnTo>
                        <a:pt x="15058" y="4737"/>
                      </a:lnTo>
                      <a:lnTo>
                        <a:pt x="6" y="0"/>
                      </a:lnTo>
                      <a:lnTo>
                        <a:pt x="0" y="1"/>
                      </a:lnTo>
                      <a:lnTo>
                        <a:pt x="0" y="7338"/>
                      </a:lnTo>
                      <a:lnTo>
                        <a:pt x="12536" y="11282"/>
                      </a:ln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39" name="Freeform 13"/>
                <p:cNvSpPr>
                  <a:spLocks/>
                </p:cNvSpPr>
                <p:nvPr/>
              </p:nvSpPr>
              <p:spPr bwMode="auto">
                <a:xfrm rot="10800000">
                  <a:off x="2321229" y="4353853"/>
                  <a:ext cx="2263140" cy="1506735"/>
                </a:xfrm>
                <a:custGeom>
                  <a:avLst/>
                  <a:gdLst>
                    <a:gd name="T0" fmla="*/ 6 w 22214"/>
                    <a:gd name="T1" fmla="*/ 7596 h 13222"/>
                    <a:gd name="T2" fmla="*/ 17885 w 22214"/>
                    <a:gd name="T3" fmla="*/ 13222 h 13222"/>
                    <a:gd name="T4" fmla="*/ 18107 w 22214"/>
                    <a:gd name="T5" fmla="*/ 13148 h 13222"/>
                    <a:gd name="T6" fmla="*/ 22214 w 22214"/>
                    <a:gd name="T7" fmla="*/ 7501 h 13222"/>
                    <a:gd name="T8" fmla="*/ 0 w 22214"/>
                    <a:gd name="T9" fmla="*/ 0 h 13222"/>
                    <a:gd name="T10" fmla="*/ 0 w 22214"/>
                    <a:gd name="T11" fmla="*/ 7598 h 13222"/>
                    <a:gd name="T12" fmla="*/ 6 w 22214"/>
                    <a:gd name="T13" fmla="*/ 7596 h 13222"/>
                  </a:gdLst>
                  <a:ahLst/>
                  <a:cxnLst>
                    <a:cxn ang="0">
                      <a:pos x="T0" y="T1"/>
                    </a:cxn>
                    <a:cxn ang="0">
                      <a:pos x="T2" y="T3"/>
                    </a:cxn>
                    <a:cxn ang="0">
                      <a:pos x="T4" y="T5"/>
                    </a:cxn>
                    <a:cxn ang="0">
                      <a:pos x="T6" y="T7"/>
                    </a:cxn>
                    <a:cxn ang="0">
                      <a:pos x="T8" y="T9"/>
                    </a:cxn>
                    <a:cxn ang="0">
                      <a:pos x="T10" y="T11"/>
                    </a:cxn>
                    <a:cxn ang="0">
                      <a:pos x="T12" y="T13"/>
                    </a:cxn>
                  </a:cxnLst>
                  <a:rect l="0" t="0" r="r" b="b"/>
                  <a:pathLst>
                    <a:path w="22214" h="13222">
                      <a:moveTo>
                        <a:pt x="6" y="7596"/>
                      </a:moveTo>
                      <a:lnTo>
                        <a:pt x="17885" y="13222"/>
                      </a:lnTo>
                      <a:lnTo>
                        <a:pt x="18107" y="13148"/>
                      </a:lnTo>
                      <a:lnTo>
                        <a:pt x="22214" y="7501"/>
                      </a:lnTo>
                      <a:lnTo>
                        <a:pt x="0" y="0"/>
                      </a:lnTo>
                      <a:lnTo>
                        <a:pt x="0" y="7598"/>
                      </a:lnTo>
                      <a:lnTo>
                        <a:pt x="6" y="7596"/>
                      </a:ln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0" name="Freeform 14"/>
                <p:cNvSpPr>
                  <a:spLocks/>
                </p:cNvSpPr>
                <p:nvPr/>
              </p:nvSpPr>
              <p:spPr bwMode="auto">
                <a:xfrm rot="10800000">
                  <a:off x="4584369" y="4345649"/>
                  <a:ext cx="2263140" cy="1514939"/>
                </a:xfrm>
                <a:custGeom>
                  <a:avLst/>
                  <a:gdLst>
                    <a:gd name="T0" fmla="*/ 4166 w 22212"/>
                    <a:gd name="T1" fmla="*/ 13230 h 13293"/>
                    <a:gd name="T2" fmla="*/ 4354 w 22212"/>
                    <a:gd name="T3" fmla="*/ 13293 h 13293"/>
                    <a:gd name="T4" fmla="*/ 22212 w 22212"/>
                    <a:gd name="T5" fmla="*/ 7598 h 13293"/>
                    <a:gd name="T6" fmla="*/ 22212 w 22212"/>
                    <a:gd name="T7" fmla="*/ 0 h 13293"/>
                    <a:gd name="T8" fmla="*/ 0 w 22212"/>
                    <a:gd name="T9" fmla="*/ 7501 h 13293"/>
                    <a:gd name="T10" fmla="*/ 4166 w 22212"/>
                    <a:gd name="T11" fmla="*/ 13230 h 13293"/>
                  </a:gdLst>
                  <a:ahLst/>
                  <a:cxnLst>
                    <a:cxn ang="0">
                      <a:pos x="T0" y="T1"/>
                    </a:cxn>
                    <a:cxn ang="0">
                      <a:pos x="T2" y="T3"/>
                    </a:cxn>
                    <a:cxn ang="0">
                      <a:pos x="T4" y="T5"/>
                    </a:cxn>
                    <a:cxn ang="0">
                      <a:pos x="T6" y="T7"/>
                    </a:cxn>
                    <a:cxn ang="0">
                      <a:pos x="T8" y="T9"/>
                    </a:cxn>
                    <a:cxn ang="0">
                      <a:pos x="T10" y="T11"/>
                    </a:cxn>
                  </a:cxnLst>
                  <a:rect l="0" t="0" r="r" b="b"/>
                  <a:pathLst>
                    <a:path w="22212" h="13293">
                      <a:moveTo>
                        <a:pt x="4166" y="13230"/>
                      </a:moveTo>
                      <a:lnTo>
                        <a:pt x="4354" y="13293"/>
                      </a:lnTo>
                      <a:lnTo>
                        <a:pt x="22212" y="7598"/>
                      </a:lnTo>
                      <a:lnTo>
                        <a:pt x="22212" y="0"/>
                      </a:lnTo>
                      <a:lnTo>
                        <a:pt x="0" y="7501"/>
                      </a:lnTo>
                      <a:lnTo>
                        <a:pt x="4166" y="13230"/>
                      </a:ln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1" name="Freeform 15"/>
                <p:cNvSpPr>
                  <a:spLocks/>
                </p:cNvSpPr>
                <p:nvPr/>
              </p:nvSpPr>
              <p:spPr bwMode="auto">
                <a:xfrm rot="10800000">
                  <a:off x="3935749" y="1526332"/>
                  <a:ext cx="648620" cy="1225988"/>
                </a:xfrm>
                <a:custGeom>
                  <a:avLst/>
                  <a:gdLst>
                    <a:gd name="T0" fmla="*/ 6371 w 6371"/>
                    <a:gd name="T1" fmla="*/ 2005 h 10760"/>
                    <a:gd name="T2" fmla="*/ 5036 w 6371"/>
                    <a:gd name="T3" fmla="*/ 1584 h 10760"/>
                    <a:gd name="T4" fmla="*/ 0 w 6371"/>
                    <a:gd name="T5" fmla="*/ 0 h 10760"/>
                    <a:gd name="T6" fmla="*/ 0 w 6371"/>
                    <a:gd name="T7" fmla="*/ 10760 h 10760"/>
                    <a:gd name="T8" fmla="*/ 6371 w 6371"/>
                    <a:gd name="T9" fmla="*/ 2005 h 10760"/>
                  </a:gdLst>
                  <a:ahLst/>
                  <a:cxnLst>
                    <a:cxn ang="0">
                      <a:pos x="T0" y="T1"/>
                    </a:cxn>
                    <a:cxn ang="0">
                      <a:pos x="T2" y="T3"/>
                    </a:cxn>
                    <a:cxn ang="0">
                      <a:pos x="T4" y="T5"/>
                    </a:cxn>
                    <a:cxn ang="0">
                      <a:pos x="T6" y="T7"/>
                    </a:cxn>
                    <a:cxn ang="0">
                      <a:pos x="T8" y="T9"/>
                    </a:cxn>
                  </a:cxnLst>
                  <a:rect l="0" t="0" r="r" b="b"/>
                  <a:pathLst>
                    <a:path w="6371" h="10760">
                      <a:moveTo>
                        <a:pt x="6371" y="2005"/>
                      </a:moveTo>
                      <a:lnTo>
                        <a:pt x="5036" y="1584"/>
                      </a:lnTo>
                      <a:lnTo>
                        <a:pt x="0" y="0"/>
                      </a:lnTo>
                      <a:lnTo>
                        <a:pt x="0" y="10760"/>
                      </a:lnTo>
                      <a:lnTo>
                        <a:pt x="6371" y="2005"/>
                      </a:ln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2" name="Freeform 16"/>
                <p:cNvSpPr>
                  <a:spLocks/>
                </p:cNvSpPr>
                <p:nvPr/>
              </p:nvSpPr>
              <p:spPr bwMode="auto">
                <a:xfrm rot="10800000">
                  <a:off x="3395334" y="2655699"/>
                  <a:ext cx="1189035" cy="1116607"/>
                </a:xfrm>
                <a:custGeom>
                  <a:avLst/>
                  <a:gdLst>
                    <a:gd name="T0" fmla="*/ 7214 w 11671"/>
                    <a:gd name="T1" fmla="*/ 9798 h 9798"/>
                    <a:gd name="T2" fmla="*/ 11671 w 11671"/>
                    <a:gd name="T3" fmla="*/ 3672 h 9798"/>
                    <a:gd name="T4" fmla="*/ 10168 w 11671"/>
                    <a:gd name="T5" fmla="*/ 3199 h 9798"/>
                    <a:gd name="T6" fmla="*/ 0 w 11671"/>
                    <a:gd name="T7" fmla="*/ 0 h 9798"/>
                    <a:gd name="T8" fmla="*/ 0 w 11671"/>
                    <a:gd name="T9" fmla="*/ 7528 h 9798"/>
                    <a:gd name="T10" fmla="*/ 7214 w 11671"/>
                    <a:gd name="T11" fmla="*/ 9798 h 9798"/>
                  </a:gdLst>
                  <a:ahLst/>
                  <a:cxnLst>
                    <a:cxn ang="0">
                      <a:pos x="T0" y="T1"/>
                    </a:cxn>
                    <a:cxn ang="0">
                      <a:pos x="T2" y="T3"/>
                    </a:cxn>
                    <a:cxn ang="0">
                      <a:pos x="T4" y="T5"/>
                    </a:cxn>
                    <a:cxn ang="0">
                      <a:pos x="T6" y="T7"/>
                    </a:cxn>
                    <a:cxn ang="0">
                      <a:pos x="T8" y="T9"/>
                    </a:cxn>
                    <a:cxn ang="0">
                      <a:pos x="T10" y="T11"/>
                    </a:cxn>
                  </a:cxnLst>
                  <a:rect l="0" t="0" r="r" b="b"/>
                  <a:pathLst>
                    <a:path w="11671" h="9798">
                      <a:moveTo>
                        <a:pt x="7214" y="9798"/>
                      </a:moveTo>
                      <a:lnTo>
                        <a:pt x="11671" y="3672"/>
                      </a:lnTo>
                      <a:lnTo>
                        <a:pt x="10168" y="3199"/>
                      </a:lnTo>
                      <a:lnTo>
                        <a:pt x="0" y="0"/>
                      </a:lnTo>
                      <a:lnTo>
                        <a:pt x="0" y="7528"/>
                      </a:lnTo>
                      <a:lnTo>
                        <a:pt x="7214" y="9798"/>
                      </a:ln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3" name="Freeform 17"/>
                <p:cNvSpPr>
                  <a:spLocks/>
                </p:cNvSpPr>
                <p:nvPr/>
              </p:nvSpPr>
              <p:spPr bwMode="auto">
                <a:xfrm rot="10800000">
                  <a:off x="4584369" y="1526332"/>
                  <a:ext cx="647398" cy="1225988"/>
                </a:xfrm>
                <a:custGeom>
                  <a:avLst/>
                  <a:gdLst>
                    <a:gd name="T0" fmla="*/ 6353 w 6353"/>
                    <a:gd name="T1" fmla="*/ 10760 h 10760"/>
                    <a:gd name="T2" fmla="*/ 6353 w 6353"/>
                    <a:gd name="T3" fmla="*/ 0 h 10760"/>
                    <a:gd name="T4" fmla="*/ 1301 w 6353"/>
                    <a:gd name="T5" fmla="*/ 1611 h 10760"/>
                    <a:gd name="T6" fmla="*/ 0 w 6353"/>
                    <a:gd name="T7" fmla="*/ 2026 h 10760"/>
                    <a:gd name="T8" fmla="*/ 6353 w 6353"/>
                    <a:gd name="T9" fmla="*/ 10760 h 10760"/>
                  </a:gdLst>
                  <a:ahLst/>
                  <a:cxnLst>
                    <a:cxn ang="0">
                      <a:pos x="T0" y="T1"/>
                    </a:cxn>
                    <a:cxn ang="0">
                      <a:pos x="T2" y="T3"/>
                    </a:cxn>
                    <a:cxn ang="0">
                      <a:pos x="T4" y="T5"/>
                    </a:cxn>
                    <a:cxn ang="0">
                      <a:pos x="T6" y="T7"/>
                    </a:cxn>
                    <a:cxn ang="0">
                      <a:pos x="T8" y="T9"/>
                    </a:cxn>
                  </a:cxnLst>
                  <a:rect l="0" t="0" r="r" b="b"/>
                  <a:pathLst>
                    <a:path w="6353" h="10760">
                      <a:moveTo>
                        <a:pt x="6353" y="10760"/>
                      </a:moveTo>
                      <a:lnTo>
                        <a:pt x="6353" y="0"/>
                      </a:lnTo>
                      <a:lnTo>
                        <a:pt x="1301" y="1611"/>
                      </a:lnTo>
                      <a:lnTo>
                        <a:pt x="0" y="2026"/>
                      </a:lnTo>
                      <a:lnTo>
                        <a:pt x="6353" y="10760"/>
                      </a:ln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nl-NL" sz="2400" b="1" cap="small" dirty="0">
                    <a:solidFill>
                      <a:prstClr val="white"/>
                    </a:solidFill>
                    <a:effectLst>
                      <a:outerShdw blurRad="25400" dist="38100" dir="2700000" algn="tl">
                        <a:srgbClr val="000000">
                          <a:alpha val="70000"/>
                        </a:srgbClr>
                      </a:outerShdw>
                    </a:effectLst>
                    <a:cs typeface="Arial" pitchFamily="34" charset="0"/>
                  </a:endParaRPr>
                </a:p>
              </p:txBody>
            </p:sp>
            <p:sp>
              <p:nvSpPr>
                <p:cNvPr id="44" name="Freeform 18"/>
                <p:cNvSpPr>
                  <a:spLocks/>
                </p:cNvSpPr>
                <p:nvPr/>
              </p:nvSpPr>
              <p:spPr bwMode="auto">
                <a:xfrm rot="10800000">
                  <a:off x="3849552" y="2571840"/>
                  <a:ext cx="734817" cy="342730"/>
                </a:xfrm>
                <a:custGeom>
                  <a:avLst/>
                  <a:gdLst>
                    <a:gd name="T0" fmla="*/ 0 w 7214"/>
                    <a:gd name="T1" fmla="*/ 1425 h 3009"/>
                    <a:gd name="T2" fmla="*/ 5036 w 7214"/>
                    <a:gd name="T3" fmla="*/ 3009 h 3009"/>
                    <a:gd name="T4" fmla="*/ 7211 w 7214"/>
                    <a:gd name="T5" fmla="*/ 2274 h 3009"/>
                    <a:gd name="T6" fmla="*/ 7214 w 7214"/>
                    <a:gd name="T7" fmla="*/ 2270 h 3009"/>
                    <a:gd name="T8" fmla="*/ 0 w 7214"/>
                    <a:gd name="T9" fmla="*/ 0 h 3009"/>
                    <a:gd name="T10" fmla="*/ 0 w 7214"/>
                    <a:gd name="T11" fmla="*/ 1425 h 3009"/>
                  </a:gdLst>
                  <a:ahLst/>
                  <a:cxnLst>
                    <a:cxn ang="0">
                      <a:pos x="T0" y="T1"/>
                    </a:cxn>
                    <a:cxn ang="0">
                      <a:pos x="T2" y="T3"/>
                    </a:cxn>
                    <a:cxn ang="0">
                      <a:pos x="T4" y="T5"/>
                    </a:cxn>
                    <a:cxn ang="0">
                      <a:pos x="T6" y="T7"/>
                    </a:cxn>
                    <a:cxn ang="0">
                      <a:pos x="T8" y="T9"/>
                    </a:cxn>
                    <a:cxn ang="0">
                      <a:pos x="T10" y="T11"/>
                    </a:cxn>
                  </a:cxnLst>
                  <a:rect l="0" t="0" r="r" b="b"/>
                  <a:pathLst>
                    <a:path w="7214" h="3009">
                      <a:moveTo>
                        <a:pt x="0" y="1425"/>
                      </a:moveTo>
                      <a:lnTo>
                        <a:pt x="5036" y="3009"/>
                      </a:lnTo>
                      <a:lnTo>
                        <a:pt x="7211" y="2274"/>
                      </a:lnTo>
                      <a:lnTo>
                        <a:pt x="7214" y="2270"/>
                      </a:lnTo>
                      <a:lnTo>
                        <a:pt x="0" y="0"/>
                      </a:lnTo>
                      <a:lnTo>
                        <a:pt x="0" y="1425"/>
                      </a:lnTo>
                      <a:close/>
                    </a:path>
                  </a:pathLst>
                </a:custGeom>
                <a:solidFill>
                  <a:srgbClr val="537712"/>
                </a:solidFill>
                <a:ln>
                  <a:noFill/>
                </a:ln>
                <a:extLst/>
              </p:spPr>
              <p:txBody>
                <a:bodyPr vert="horz" wrap="square" lIns="91440" tIns="45720" rIns="91440" bIns="45720" numCol="1" anchor="t" anchorCtr="0" compatLnSpc="1">
                  <a:prstTxWarp prst="textNoShape">
                    <a:avLst/>
                  </a:prstTxWarp>
                </a:bodyPr>
                <a:lstStyle/>
                <a:p>
                  <a:endParaRPr lang="nl-NL" dirty="0"/>
                </a:p>
              </p:txBody>
            </p:sp>
          </p:grpSp>
          <p:sp>
            <p:nvSpPr>
              <p:cNvPr id="27" name="Freeform 26"/>
              <p:cNvSpPr/>
              <p:nvPr/>
            </p:nvSpPr>
            <p:spPr>
              <a:xfrm>
                <a:off x="5129668" y="1526331"/>
                <a:ext cx="4014332" cy="987321"/>
              </a:xfrm>
              <a:custGeom>
                <a:avLst/>
                <a:gdLst>
                  <a:gd name="connsiteX0" fmla="*/ 0 w 4014332"/>
                  <a:gd name="connsiteY0" fmla="*/ 0 h 987321"/>
                  <a:gd name="connsiteX1" fmla="*/ 4014332 w 4014332"/>
                  <a:gd name="connsiteY1" fmla="*/ 0 h 987321"/>
                  <a:gd name="connsiteX2" fmla="*/ 4014332 w 4014332"/>
                  <a:gd name="connsiteY2" fmla="*/ 987321 h 987321"/>
                  <a:gd name="connsiteX3" fmla="*/ 640794 w 4014332"/>
                  <a:gd name="connsiteY3" fmla="*/ 987321 h 987321"/>
                </a:gdLst>
                <a:ahLst/>
                <a:cxnLst>
                  <a:cxn ang="0">
                    <a:pos x="connsiteX0" y="connsiteY0"/>
                  </a:cxn>
                  <a:cxn ang="0">
                    <a:pos x="connsiteX1" y="connsiteY1"/>
                  </a:cxn>
                  <a:cxn ang="0">
                    <a:pos x="connsiteX2" y="connsiteY2"/>
                  </a:cxn>
                  <a:cxn ang="0">
                    <a:pos x="connsiteX3" y="connsiteY3"/>
                  </a:cxn>
                </a:cxnLst>
                <a:rect l="l" t="t" r="r" b="b"/>
                <a:pathLst>
                  <a:path w="4014332" h="987321">
                    <a:moveTo>
                      <a:pt x="0" y="0"/>
                    </a:moveTo>
                    <a:lnTo>
                      <a:pt x="4014332" y="0"/>
                    </a:lnTo>
                    <a:lnTo>
                      <a:pt x="4014332" y="987321"/>
                    </a:lnTo>
                    <a:lnTo>
                      <a:pt x="640794" y="98732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r>
                  <a:rPr lang="nl-NL" sz="1600" cap="small" dirty="0">
                    <a:solidFill>
                      <a:schemeClr val="tx1">
                        <a:lumMod val="85000"/>
                        <a:lumOff val="15000"/>
                      </a:schemeClr>
                    </a:solidFill>
                    <a:cs typeface="Arial" pitchFamily="34" charset="0"/>
                  </a:rPr>
                  <a:t>≤ 3 </a:t>
                </a:r>
                <a:r>
                  <a:rPr lang="en-GB" sz="1600" cap="small" dirty="0" smtClean="0">
                    <a:solidFill>
                      <a:schemeClr val="tx1">
                        <a:lumMod val="85000"/>
                        <a:lumOff val="15000"/>
                      </a:schemeClr>
                    </a:solidFill>
                    <a:cs typeface="Arial" pitchFamily="34" charset="0"/>
                  </a:rPr>
                  <a:t>suppliers</a:t>
                </a:r>
                <a:endParaRPr lang="en-GB" sz="1600" cap="small" dirty="0">
                  <a:solidFill>
                    <a:schemeClr val="tx1">
                      <a:lumMod val="85000"/>
                      <a:lumOff val="15000"/>
                    </a:schemeClr>
                  </a:solidFill>
                  <a:cs typeface="Arial" pitchFamily="34" charset="0"/>
                </a:endParaRPr>
              </a:p>
            </p:txBody>
          </p:sp>
          <p:sp>
            <p:nvSpPr>
              <p:cNvPr id="28" name="Freeform 27"/>
              <p:cNvSpPr/>
              <p:nvPr/>
            </p:nvSpPr>
            <p:spPr>
              <a:xfrm>
                <a:off x="5860878" y="2652963"/>
                <a:ext cx="3283122" cy="690431"/>
              </a:xfrm>
              <a:custGeom>
                <a:avLst/>
                <a:gdLst>
                  <a:gd name="connsiteX0" fmla="*/ 0 w 3283122"/>
                  <a:gd name="connsiteY0" fmla="*/ 0 h 690431"/>
                  <a:gd name="connsiteX1" fmla="*/ 3283122 w 3283122"/>
                  <a:gd name="connsiteY1" fmla="*/ 0 h 690431"/>
                  <a:gd name="connsiteX2" fmla="*/ 3283122 w 3283122"/>
                  <a:gd name="connsiteY2" fmla="*/ 690431 h 690431"/>
                  <a:gd name="connsiteX3" fmla="*/ 448106 w 3283122"/>
                  <a:gd name="connsiteY3" fmla="*/ 690431 h 690431"/>
                </a:gdLst>
                <a:ahLst/>
                <a:cxnLst>
                  <a:cxn ang="0">
                    <a:pos x="connsiteX0" y="connsiteY0"/>
                  </a:cxn>
                  <a:cxn ang="0">
                    <a:pos x="connsiteX1" y="connsiteY1"/>
                  </a:cxn>
                  <a:cxn ang="0">
                    <a:pos x="connsiteX2" y="connsiteY2"/>
                  </a:cxn>
                  <a:cxn ang="0">
                    <a:pos x="connsiteX3" y="connsiteY3"/>
                  </a:cxn>
                </a:cxnLst>
                <a:rect l="l" t="t" r="r" b="b"/>
                <a:pathLst>
                  <a:path w="3283122" h="690431">
                    <a:moveTo>
                      <a:pt x="0" y="0"/>
                    </a:moveTo>
                    <a:lnTo>
                      <a:pt x="3283122" y="0"/>
                    </a:lnTo>
                    <a:lnTo>
                      <a:pt x="3283122" y="690431"/>
                    </a:lnTo>
                    <a:lnTo>
                      <a:pt x="448106" y="69043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r>
                  <a:rPr lang="nl-NL" sz="1600" cap="small" dirty="0">
                    <a:solidFill>
                      <a:schemeClr val="tx1">
                        <a:lumMod val="85000"/>
                        <a:lumOff val="15000"/>
                      </a:schemeClr>
                    </a:solidFill>
                    <a:cs typeface="Arial" pitchFamily="34" charset="0"/>
                  </a:rPr>
                  <a:t>&lt; 10 </a:t>
                </a:r>
                <a:r>
                  <a:rPr lang="en-GB" sz="1600" cap="small" dirty="0" smtClean="0">
                    <a:solidFill>
                      <a:schemeClr val="tx1">
                        <a:lumMod val="85000"/>
                        <a:lumOff val="15000"/>
                      </a:schemeClr>
                    </a:solidFill>
                    <a:cs typeface="Arial" pitchFamily="34" charset="0"/>
                  </a:rPr>
                  <a:t>suppliers</a:t>
                </a:r>
                <a:endParaRPr lang="en-GB" sz="1600" cap="small" dirty="0">
                  <a:solidFill>
                    <a:schemeClr val="tx1">
                      <a:lumMod val="85000"/>
                      <a:lumOff val="15000"/>
                    </a:schemeClr>
                  </a:solidFill>
                  <a:cs typeface="Arial" pitchFamily="34" charset="0"/>
                </a:endParaRPr>
              </a:p>
            </p:txBody>
          </p:sp>
          <p:sp>
            <p:nvSpPr>
              <p:cNvPr id="29" name="Freeform 28"/>
              <p:cNvSpPr/>
              <p:nvPr/>
            </p:nvSpPr>
            <p:spPr>
              <a:xfrm>
                <a:off x="6399400" y="3482705"/>
                <a:ext cx="2744600" cy="670866"/>
              </a:xfrm>
              <a:custGeom>
                <a:avLst/>
                <a:gdLst>
                  <a:gd name="connsiteX0" fmla="*/ 0 w 2744600"/>
                  <a:gd name="connsiteY0" fmla="*/ 0 h 670866"/>
                  <a:gd name="connsiteX1" fmla="*/ 2744600 w 2744600"/>
                  <a:gd name="connsiteY1" fmla="*/ 0 h 670866"/>
                  <a:gd name="connsiteX2" fmla="*/ 2744600 w 2744600"/>
                  <a:gd name="connsiteY2" fmla="*/ 670866 h 670866"/>
                  <a:gd name="connsiteX3" fmla="*/ 435408 w 2744600"/>
                  <a:gd name="connsiteY3" fmla="*/ 670866 h 670866"/>
                </a:gdLst>
                <a:ahLst/>
                <a:cxnLst>
                  <a:cxn ang="0">
                    <a:pos x="connsiteX0" y="connsiteY0"/>
                  </a:cxn>
                  <a:cxn ang="0">
                    <a:pos x="connsiteX1" y="connsiteY1"/>
                  </a:cxn>
                  <a:cxn ang="0">
                    <a:pos x="connsiteX2" y="connsiteY2"/>
                  </a:cxn>
                  <a:cxn ang="0">
                    <a:pos x="connsiteX3" y="connsiteY3"/>
                  </a:cxn>
                </a:cxnLst>
                <a:rect l="l" t="t" r="r" b="b"/>
                <a:pathLst>
                  <a:path w="2744600" h="670866">
                    <a:moveTo>
                      <a:pt x="0" y="0"/>
                    </a:moveTo>
                    <a:lnTo>
                      <a:pt x="2744600" y="0"/>
                    </a:lnTo>
                    <a:lnTo>
                      <a:pt x="2744600" y="670866"/>
                    </a:lnTo>
                    <a:lnTo>
                      <a:pt x="435408" y="67086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r>
                  <a:rPr lang="nl-NL" sz="1600" cap="small" dirty="0">
                    <a:solidFill>
                      <a:schemeClr val="tx1">
                        <a:lumMod val="85000"/>
                        <a:lumOff val="15000"/>
                      </a:schemeClr>
                    </a:solidFill>
                    <a:cs typeface="Arial" pitchFamily="34" charset="0"/>
                  </a:rPr>
                  <a:t>&lt; 5 % </a:t>
                </a:r>
                <a:r>
                  <a:rPr lang="nl-NL" sz="1600" cap="small" dirty="0" smtClean="0">
                    <a:solidFill>
                      <a:schemeClr val="tx1">
                        <a:lumMod val="85000"/>
                        <a:lumOff val="15000"/>
                      </a:schemeClr>
                    </a:solidFill>
                    <a:cs typeface="Arial" pitchFamily="34" charset="0"/>
                  </a:rPr>
                  <a:t>of the </a:t>
                </a:r>
                <a:r>
                  <a:rPr lang="en-GB" sz="1600" cap="small" dirty="0" smtClean="0">
                    <a:solidFill>
                      <a:schemeClr val="tx1">
                        <a:lumMod val="85000"/>
                        <a:lumOff val="15000"/>
                      </a:schemeClr>
                    </a:solidFill>
                    <a:cs typeface="Arial" pitchFamily="34" charset="0"/>
                  </a:rPr>
                  <a:t>suppliers</a:t>
                </a:r>
                <a:endParaRPr lang="en-GB" sz="1600" cap="small" dirty="0">
                  <a:solidFill>
                    <a:schemeClr val="tx1">
                      <a:lumMod val="85000"/>
                      <a:lumOff val="15000"/>
                    </a:schemeClr>
                  </a:solidFill>
                  <a:cs typeface="Arial" pitchFamily="34" charset="0"/>
                </a:endParaRPr>
              </a:p>
            </p:txBody>
          </p:sp>
          <p:sp>
            <p:nvSpPr>
              <p:cNvPr id="30" name="Freeform 29"/>
              <p:cNvSpPr/>
              <p:nvPr/>
            </p:nvSpPr>
            <p:spPr>
              <a:xfrm>
                <a:off x="6964796" y="4353853"/>
                <a:ext cx="2179204" cy="647494"/>
              </a:xfrm>
              <a:custGeom>
                <a:avLst/>
                <a:gdLst>
                  <a:gd name="connsiteX0" fmla="*/ 0 w 2179204"/>
                  <a:gd name="connsiteY0" fmla="*/ 0 h 647494"/>
                  <a:gd name="connsiteX1" fmla="*/ 2179204 w 2179204"/>
                  <a:gd name="connsiteY1" fmla="*/ 0 h 647494"/>
                  <a:gd name="connsiteX2" fmla="*/ 2179204 w 2179204"/>
                  <a:gd name="connsiteY2" fmla="*/ 647494 h 647494"/>
                  <a:gd name="connsiteX3" fmla="*/ 420238 w 2179204"/>
                  <a:gd name="connsiteY3" fmla="*/ 647494 h 647494"/>
                </a:gdLst>
                <a:ahLst/>
                <a:cxnLst>
                  <a:cxn ang="0">
                    <a:pos x="connsiteX0" y="connsiteY0"/>
                  </a:cxn>
                  <a:cxn ang="0">
                    <a:pos x="connsiteX1" y="connsiteY1"/>
                  </a:cxn>
                  <a:cxn ang="0">
                    <a:pos x="connsiteX2" y="connsiteY2"/>
                  </a:cxn>
                  <a:cxn ang="0">
                    <a:pos x="connsiteX3" y="connsiteY3"/>
                  </a:cxn>
                </a:cxnLst>
                <a:rect l="l" t="t" r="r" b="b"/>
                <a:pathLst>
                  <a:path w="2179204" h="647494">
                    <a:moveTo>
                      <a:pt x="0" y="0"/>
                    </a:moveTo>
                    <a:lnTo>
                      <a:pt x="2179204" y="0"/>
                    </a:lnTo>
                    <a:lnTo>
                      <a:pt x="2179204" y="647494"/>
                    </a:lnTo>
                    <a:lnTo>
                      <a:pt x="420238" y="64749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r>
                  <a:rPr lang="en-GB" sz="1600" cap="small" smtClean="0">
                    <a:solidFill>
                      <a:schemeClr val="tx1">
                        <a:lumMod val="85000"/>
                        <a:lumOff val="15000"/>
                      </a:schemeClr>
                    </a:solidFill>
                    <a:cs typeface="Arial" pitchFamily="34" charset="0"/>
                  </a:rPr>
                  <a:t>The remainder</a:t>
                </a:r>
              </a:p>
              <a:p>
                <a:pPr algn="ctr"/>
                <a:r>
                  <a:rPr lang="en-GB" sz="1600" cap="small" smtClean="0">
                    <a:solidFill>
                      <a:schemeClr val="tx1">
                        <a:lumMod val="85000"/>
                        <a:lumOff val="15000"/>
                      </a:schemeClr>
                    </a:solidFill>
                    <a:cs typeface="Arial" pitchFamily="34" charset="0"/>
                  </a:rPr>
                  <a:t>Whats left</a:t>
                </a:r>
                <a:endParaRPr lang="en-GB" sz="1600" cap="small">
                  <a:solidFill>
                    <a:schemeClr val="tx1">
                      <a:lumMod val="85000"/>
                      <a:lumOff val="15000"/>
                    </a:schemeClr>
                  </a:solidFill>
                  <a:cs typeface="Arial" pitchFamily="34" charset="0"/>
                </a:endParaRPr>
              </a:p>
            </p:txBody>
          </p:sp>
        </p:grpSp>
        <p:grpSp>
          <p:nvGrpSpPr>
            <p:cNvPr id="45" name="Group 44"/>
            <p:cNvGrpSpPr/>
            <p:nvPr/>
          </p:nvGrpSpPr>
          <p:grpSpPr>
            <a:xfrm>
              <a:off x="709083" y="1856390"/>
              <a:ext cx="4014334" cy="3475016"/>
              <a:chOff x="0" y="1526331"/>
              <a:chExt cx="4014334" cy="3475016"/>
            </a:xfrm>
          </p:grpSpPr>
          <p:sp>
            <p:nvSpPr>
              <p:cNvPr id="46" name="Freeform 45"/>
              <p:cNvSpPr/>
              <p:nvPr/>
            </p:nvSpPr>
            <p:spPr>
              <a:xfrm>
                <a:off x="1" y="1526331"/>
                <a:ext cx="4014333" cy="987321"/>
              </a:xfrm>
              <a:custGeom>
                <a:avLst/>
                <a:gdLst>
                  <a:gd name="connsiteX0" fmla="*/ 0 w 4014333"/>
                  <a:gd name="connsiteY0" fmla="*/ 0 h 987321"/>
                  <a:gd name="connsiteX1" fmla="*/ 4014333 w 4014333"/>
                  <a:gd name="connsiteY1" fmla="*/ 0 h 987321"/>
                  <a:gd name="connsiteX2" fmla="*/ 3373538 w 4014333"/>
                  <a:gd name="connsiteY2" fmla="*/ 987321 h 987321"/>
                  <a:gd name="connsiteX3" fmla="*/ 0 w 4014333"/>
                  <a:gd name="connsiteY3" fmla="*/ 987321 h 987321"/>
                </a:gdLst>
                <a:ahLst/>
                <a:cxnLst>
                  <a:cxn ang="0">
                    <a:pos x="connsiteX0" y="connsiteY0"/>
                  </a:cxn>
                  <a:cxn ang="0">
                    <a:pos x="connsiteX1" y="connsiteY1"/>
                  </a:cxn>
                  <a:cxn ang="0">
                    <a:pos x="connsiteX2" y="connsiteY2"/>
                  </a:cxn>
                  <a:cxn ang="0">
                    <a:pos x="connsiteX3" y="connsiteY3"/>
                  </a:cxn>
                </a:cxnLst>
                <a:rect l="l" t="t" r="r" b="b"/>
                <a:pathLst>
                  <a:path w="4014333" h="987321">
                    <a:moveTo>
                      <a:pt x="0" y="0"/>
                    </a:moveTo>
                    <a:lnTo>
                      <a:pt x="4014333" y="0"/>
                    </a:lnTo>
                    <a:lnTo>
                      <a:pt x="3373538" y="987321"/>
                    </a:lnTo>
                    <a:lnTo>
                      <a:pt x="0" y="987321"/>
                    </a:lnTo>
                    <a:close/>
                  </a:path>
                </a:pathLst>
              </a:cu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algn="ctr" fontAlgn="base">
                  <a:spcBef>
                    <a:spcPct val="0"/>
                  </a:spcBef>
                  <a:spcAft>
                    <a:spcPct val="0"/>
                  </a:spcAft>
                </a:pPr>
                <a:r>
                  <a:rPr lang="nl-NL" sz="1600" cap="small" smtClean="0">
                    <a:solidFill>
                      <a:schemeClr val="tx1">
                        <a:lumMod val="85000"/>
                        <a:lumOff val="15000"/>
                      </a:schemeClr>
                    </a:solidFill>
                    <a:cs typeface="Arial" pitchFamily="34" charset="0"/>
                  </a:rPr>
                  <a:t>Strategical</a:t>
                </a:r>
                <a:endParaRPr lang="nl-NL" sz="1600" cap="small">
                  <a:solidFill>
                    <a:schemeClr val="tx1">
                      <a:lumMod val="85000"/>
                      <a:lumOff val="15000"/>
                    </a:schemeClr>
                  </a:solidFill>
                  <a:cs typeface="Arial" pitchFamily="34" charset="0"/>
                </a:endParaRPr>
              </a:p>
            </p:txBody>
          </p:sp>
          <p:sp>
            <p:nvSpPr>
              <p:cNvPr id="47" name="Freeform 46"/>
              <p:cNvSpPr/>
              <p:nvPr/>
            </p:nvSpPr>
            <p:spPr>
              <a:xfrm>
                <a:off x="0" y="2652963"/>
                <a:ext cx="3283122" cy="690431"/>
              </a:xfrm>
              <a:custGeom>
                <a:avLst/>
                <a:gdLst>
                  <a:gd name="connsiteX0" fmla="*/ 0 w 3283122"/>
                  <a:gd name="connsiteY0" fmla="*/ 0 h 690431"/>
                  <a:gd name="connsiteX1" fmla="*/ 3283122 w 3283122"/>
                  <a:gd name="connsiteY1" fmla="*/ 0 h 690431"/>
                  <a:gd name="connsiteX2" fmla="*/ 2835016 w 3283122"/>
                  <a:gd name="connsiteY2" fmla="*/ 690431 h 690431"/>
                  <a:gd name="connsiteX3" fmla="*/ 0 w 3283122"/>
                  <a:gd name="connsiteY3" fmla="*/ 690431 h 690431"/>
                </a:gdLst>
                <a:ahLst/>
                <a:cxnLst>
                  <a:cxn ang="0">
                    <a:pos x="connsiteX0" y="connsiteY0"/>
                  </a:cxn>
                  <a:cxn ang="0">
                    <a:pos x="connsiteX1" y="connsiteY1"/>
                  </a:cxn>
                  <a:cxn ang="0">
                    <a:pos x="connsiteX2" y="connsiteY2"/>
                  </a:cxn>
                  <a:cxn ang="0">
                    <a:pos x="connsiteX3" y="connsiteY3"/>
                  </a:cxn>
                </a:cxnLst>
                <a:rect l="l" t="t" r="r" b="b"/>
                <a:pathLst>
                  <a:path w="3283122" h="690431">
                    <a:moveTo>
                      <a:pt x="0" y="0"/>
                    </a:moveTo>
                    <a:lnTo>
                      <a:pt x="3283122" y="0"/>
                    </a:lnTo>
                    <a:lnTo>
                      <a:pt x="2835016" y="690431"/>
                    </a:lnTo>
                    <a:lnTo>
                      <a:pt x="0" y="690431"/>
                    </a:lnTo>
                    <a:close/>
                  </a:path>
                </a:pathLst>
              </a:cu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algn="ctr" fontAlgn="base">
                  <a:spcBef>
                    <a:spcPct val="0"/>
                  </a:spcBef>
                  <a:spcAft>
                    <a:spcPct val="0"/>
                  </a:spcAft>
                </a:pPr>
                <a:r>
                  <a:rPr lang="en-GB" sz="1600" cap="small" smtClean="0">
                    <a:solidFill>
                      <a:schemeClr val="tx1">
                        <a:lumMod val="85000"/>
                        <a:lumOff val="15000"/>
                      </a:schemeClr>
                    </a:solidFill>
                    <a:cs typeface="Arial" pitchFamily="34" charset="0"/>
                  </a:rPr>
                  <a:t>Core</a:t>
                </a:r>
                <a:endParaRPr lang="en-GB" sz="1600" cap="small">
                  <a:solidFill>
                    <a:schemeClr val="tx1">
                      <a:lumMod val="85000"/>
                      <a:lumOff val="15000"/>
                    </a:schemeClr>
                  </a:solidFill>
                  <a:cs typeface="Arial" pitchFamily="34" charset="0"/>
                </a:endParaRPr>
              </a:p>
            </p:txBody>
          </p:sp>
          <p:sp>
            <p:nvSpPr>
              <p:cNvPr id="48" name="Freeform 47"/>
              <p:cNvSpPr/>
              <p:nvPr/>
            </p:nvSpPr>
            <p:spPr>
              <a:xfrm>
                <a:off x="0" y="3482705"/>
                <a:ext cx="2744600" cy="670866"/>
              </a:xfrm>
              <a:custGeom>
                <a:avLst/>
                <a:gdLst>
                  <a:gd name="connsiteX0" fmla="*/ 0 w 2744600"/>
                  <a:gd name="connsiteY0" fmla="*/ 0 h 670866"/>
                  <a:gd name="connsiteX1" fmla="*/ 2744600 w 2744600"/>
                  <a:gd name="connsiteY1" fmla="*/ 0 h 670866"/>
                  <a:gd name="connsiteX2" fmla="*/ 2309193 w 2744600"/>
                  <a:gd name="connsiteY2" fmla="*/ 670866 h 670866"/>
                  <a:gd name="connsiteX3" fmla="*/ 0 w 2744600"/>
                  <a:gd name="connsiteY3" fmla="*/ 670866 h 670866"/>
                </a:gdLst>
                <a:ahLst/>
                <a:cxnLst>
                  <a:cxn ang="0">
                    <a:pos x="connsiteX0" y="connsiteY0"/>
                  </a:cxn>
                  <a:cxn ang="0">
                    <a:pos x="connsiteX1" y="connsiteY1"/>
                  </a:cxn>
                  <a:cxn ang="0">
                    <a:pos x="connsiteX2" y="connsiteY2"/>
                  </a:cxn>
                  <a:cxn ang="0">
                    <a:pos x="connsiteX3" y="connsiteY3"/>
                  </a:cxn>
                </a:cxnLst>
                <a:rect l="l" t="t" r="r" b="b"/>
                <a:pathLst>
                  <a:path w="2744600" h="670866">
                    <a:moveTo>
                      <a:pt x="0" y="0"/>
                    </a:moveTo>
                    <a:lnTo>
                      <a:pt x="2744600" y="0"/>
                    </a:lnTo>
                    <a:lnTo>
                      <a:pt x="2309193" y="670866"/>
                    </a:lnTo>
                    <a:lnTo>
                      <a:pt x="0" y="670866"/>
                    </a:lnTo>
                    <a:close/>
                  </a:path>
                </a:pathLst>
              </a:cu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algn="ctr" fontAlgn="base">
                  <a:spcBef>
                    <a:spcPct val="0"/>
                  </a:spcBef>
                  <a:spcAft>
                    <a:spcPct val="0"/>
                  </a:spcAft>
                </a:pPr>
                <a:r>
                  <a:rPr lang="en-GB" sz="1600" cap="small" dirty="0" smtClean="0">
                    <a:solidFill>
                      <a:schemeClr val="tx1">
                        <a:lumMod val="85000"/>
                        <a:lumOff val="15000"/>
                      </a:schemeClr>
                    </a:solidFill>
                    <a:cs typeface="Arial" pitchFamily="34" charset="0"/>
                  </a:rPr>
                  <a:t>Must be managed (but no more than that)</a:t>
                </a:r>
                <a:endParaRPr lang="en-GB" sz="1600" cap="small" dirty="0">
                  <a:solidFill>
                    <a:schemeClr val="tx1">
                      <a:lumMod val="85000"/>
                      <a:lumOff val="15000"/>
                    </a:schemeClr>
                  </a:solidFill>
                  <a:cs typeface="Arial" pitchFamily="34" charset="0"/>
                </a:endParaRPr>
              </a:p>
            </p:txBody>
          </p:sp>
          <p:sp>
            <p:nvSpPr>
              <p:cNvPr id="49" name="Freeform 48"/>
              <p:cNvSpPr/>
              <p:nvPr/>
            </p:nvSpPr>
            <p:spPr>
              <a:xfrm>
                <a:off x="1" y="4353853"/>
                <a:ext cx="2179205" cy="647494"/>
              </a:xfrm>
              <a:custGeom>
                <a:avLst/>
                <a:gdLst>
                  <a:gd name="connsiteX0" fmla="*/ 0 w 2179205"/>
                  <a:gd name="connsiteY0" fmla="*/ 0 h 647494"/>
                  <a:gd name="connsiteX1" fmla="*/ 2179205 w 2179205"/>
                  <a:gd name="connsiteY1" fmla="*/ 0 h 647494"/>
                  <a:gd name="connsiteX2" fmla="*/ 1758966 w 2179205"/>
                  <a:gd name="connsiteY2" fmla="*/ 647494 h 647494"/>
                  <a:gd name="connsiteX3" fmla="*/ 0 w 2179205"/>
                  <a:gd name="connsiteY3" fmla="*/ 647494 h 647494"/>
                </a:gdLst>
                <a:ahLst/>
                <a:cxnLst>
                  <a:cxn ang="0">
                    <a:pos x="connsiteX0" y="connsiteY0"/>
                  </a:cxn>
                  <a:cxn ang="0">
                    <a:pos x="connsiteX1" y="connsiteY1"/>
                  </a:cxn>
                  <a:cxn ang="0">
                    <a:pos x="connsiteX2" y="connsiteY2"/>
                  </a:cxn>
                  <a:cxn ang="0">
                    <a:pos x="connsiteX3" y="connsiteY3"/>
                  </a:cxn>
                </a:cxnLst>
                <a:rect l="l" t="t" r="r" b="b"/>
                <a:pathLst>
                  <a:path w="2179205" h="647494">
                    <a:moveTo>
                      <a:pt x="0" y="0"/>
                    </a:moveTo>
                    <a:lnTo>
                      <a:pt x="2179205" y="0"/>
                    </a:lnTo>
                    <a:lnTo>
                      <a:pt x="1758966" y="647494"/>
                    </a:lnTo>
                    <a:lnTo>
                      <a:pt x="0" y="647494"/>
                    </a:lnTo>
                    <a:close/>
                  </a:path>
                </a:pathLst>
              </a:cu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457200" bIns="45720" numCol="1" rtlCol="0" anchor="ctr" anchorCtr="0" compatLnSpc="1">
                <a:prstTxWarp prst="textNoShape">
                  <a:avLst/>
                </a:prstTxWarp>
              </a:bodyPr>
              <a:lstStyle/>
              <a:p>
                <a:pPr algn="ctr" fontAlgn="base">
                  <a:spcBef>
                    <a:spcPct val="0"/>
                  </a:spcBef>
                  <a:spcAft>
                    <a:spcPct val="0"/>
                  </a:spcAft>
                </a:pPr>
                <a:r>
                  <a:rPr lang="nl-NL" sz="1600" cap="small" dirty="0" smtClean="0">
                    <a:solidFill>
                      <a:schemeClr val="tx1">
                        <a:lumMod val="85000"/>
                        <a:lumOff val="15000"/>
                      </a:schemeClr>
                    </a:solidFill>
                    <a:cs typeface="Arial" pitchFamily="34" charset="0"/>
                  </a:rPr>
                  <a:t>Transnationaal</a:t>
                </a:r>
                <a:endParaRPr lang="nl-NL" sz="1600" cap="small" dirty="0">
                  <a:solidFill>
                    <a:schemeClr val="tx1">
                      <a:lumMod val="85000"/>
                      <a:lumOff val="15000"/>
                    </a:schemeClr>
                  </a:solidFill>
                  <a:cs typeface="Arial" pitchFamily="34" charset="0"/>
                </a:endParaRPr>
              </a:p>
            </p:txBody>
          </p:sp>
        </p:grpSp>
      </p:grpSp>
    </p:spTree>
    <p:extLst>
      <p:ext uri="{BB962C8B-B14F-4D97-AF65-F5344CB8AC3E}">
        <p14:creationId xmlns:p14="http://schemas.microsoft.com/office/powerpoint/2010/main" val="422043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2743200"/>
            <a:ext cx="10363200" cy="1183786"/>
          </a:xfrm>
        </p:spPr>
        <p:txBody>
          <a:bodyPr/>
          <a:lstStyle/>
          <a:p>
            <a:r>
              <a:rPr lang="en-GB" dirty="0" smtClean="0"/>
              <a:t>Activities and tasks</a:t>
            </a:r>
            <a:endParaRPr lang="en-GB" dirty="0"/>
          </a:p>
        </p:txBody>
      </p:sp>
      <p:sp>
        <p:nvSpPr>
          <p:cNvPr id="3" name="Subtitle 2"/>
          <p:cNvSpPr>
            <a:spLocks noGrp="1"/>
          </p:cNvSpPr>
          <p:nvPr>
            <p:ph type="body" idx="1"/>
          </p:nvPr>
        </p:nvSpPr>
        <p:spPr/>
        <p:txBody>
          <a:bodyPr/>
          <a:lstStyle/>
          <a:p>
            <a:r>
              <a:rPr lang="nl-NL" b="1" dirty="0"/>
              <a:t>Contract management</a:t>
            </a:r>
          </a:p>
        </p:txBody>
      </p:sp>
      <p:sp>
        <p:nvSpPr>
          <p:cNvPr id="4" name="Date Placeholder 3"/>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10170791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55290"/>
          </a:xfrm>
          <a:scene3d>
            <a:camera prst="orthographicFront"/>
            <a:lightRig rig="threePt" dir="t"/>
          </a:scene3d>
          <a:sp3d>
            <a:bevelT/>
          </a:sp3d>
        </p:spPr>
        <p:txBody>
          <a:bodyPr>
            <a:normAutofit/>
          </a:bodyPr>
          <a:lstStyle/>
          <a:p>
            <a:pPr algn="ctr"/>
            <a:r>
              <a:rPr lang="en-GB" sz="2800" dirty="0" smtClean="0"/>
              <a:t>Core activities </a:t>
            </a:r>
            <a:endParaRPr lang="en-GB" sz="2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445505607"/>
              </p:ext>
            </p:extLst>
          </p:nvPr>
        </p:nvGraphicFramePr>
        <p:xfrm>
          <a:off x="607244" y="1246207"/>
          <a:ext cx="3186021" cy="3093720"/>
        </p:xfrm>
        <a:graphic>
          <a:graphicData uri="http://schemas.openxmlformats.org/drawingml/2006/table">
            <a:tbl>
              <a:tblPr firstRow="1" bandRow="1">
                <a:tableStyleId>{5C22544A-7EE6-4342-B048-85BDC9FD1C3A}</a:tableStyleId>
              </a:tblPr>
              <a:tblGrid>
                <a:gridCol w="358505">
                  <a:extLst>
                    <a:ext uri="{9D8B030D-6E8A-4147-A177-3AD203B41FA5}">
                      <a16:colId xmlns:a16="http://schemas.microsoft.com/office/drawing/2014/main" xmlns="" val="205964717"/>
                    </a:ext>
                  </a:extLst>
                </a:gridCol>
                <a:gridCol w="2827516">
                  <a:extLst>
                    <a:ext uri="{9D8B030D-6E8A-4147-A177-3AD203B41FA5}">
                      <a16:colId xmlns:a16="http://schemas.microsoft.com/office/drawing/2014/main" xmlns="" val="3513177844"/>
                    </a:ext>
                  </a:extLst>
                </a:gridCol>
              </a:tblGrid>
              <a:tr h="370840">
                <a:tc gridSpan="2">
                  <a:txBody>
                    <a:bodyPr/>
                    <a:lstStyle/>
                    <a:p>
                      <a:pPr algn="ctr"/>
                      <a:r>
                        <a:rPr lang="en-GB" sz="1800" b="0" noProof="0" dirty="0" smtClean="0"/>
                        <a:t>1. Contract administration</a:t>
                      </a:r>
                      <a:endParaRPr lang="en-GB" sz="1800" b="0" noProof="0" dirty="0"/>
                    </a:p>
                  </a:txBody>
                  <a:tcPr/>
                </a:tc>
                <a:tc hMerge="1">
                  <a:txBody>
                    <a:bodyPr/>
                    <a:lstStyle/>
                    <a:p>
                      <a:endParaRPr lang="en-US" dirty="0"/>
                    </a:p>
                  </a:txBody>
                  <a:tcPr/>
                </a:tc>
                <a:extLst>
                  <a:ext uri="{0D108BD9-81ED-4DB2-BD59-A6C34878D82A}">
                    <a16:rowId xmlns:a16="http://schemas.microsoft.com/office/drawing/2014/main" xmlns="" val="2054574179"/>
                  </a:ext>
                </a:extLst>
              </a:tr>
              <a:tr h="370840">
                <a:tc>
                  <a:txBody>
                    <a:bodyPr/>
                    <a:lstStyle/>
                    <a:p>
                      <a:r>
                        <a:rPr lang="nl-NL" sz="1600" noProof="0" dirty="0"/>
                        <a:t>1</a:t>
                      </a:r>
                    </a:p>
                  </a:txBody>
                  <a:tcPr/>
                </a:tc>
                <a:tc>
                  <a:txBody>
                    <a:bodyPr/>
                    <a:lstStyle/>
                    <a:p>
                      <a:r>
                        <a:rPr lang="en-GB" sz="1600" noProof="0" dirty="0" smtClean="0"/>
                        <a:t>Contracts archiving</a:t>
                      </a:r>
                      <a:r>
                        <a:rPr lang="en-GB" sz="1600" baseline="0" noProof="0" dirty="0" smtClean="0"/>
                        <a:t>      (paper and digital)</a:t>
                      </a:r>
                      <a:endParaRPr lang="en-GB" sz="1600" noProof="0" dirty="0"/>
                    </a:p>
                  </a:txBody>
                  <a:tcPr/>
                </a:tc>
                <a:extLst>
                  <a:ext uri="{0D108BD9-81ED-4DB2-BD59-A6C34878D82A}">
                    <a16:rowId xmlns:a16="http://schemas.microsoft.com/office/drawing/2014/main" xmlns="" val="1224859492"/>
                  </a:ext>
                </a:extLst>
              </a:tr>
              <a:tr h="370840">
                <a:tc>
                  <a:txBody>
                    <a:bodyPr/>
                    <a:lstStyle/>
                    <a:p>
                      <a:r>
                        <a:rPr lang="nl-NL" sz="1600" noProof="0" dirty="0"/>
                        <a:t>2</a:t>
                      </a:r>
                    </a:p>
                  </a:txBody>
                  <a:tcPr/>
                </a:tc>
                <a:tc>
                  <a:txBody>
                    <a:bodyPr/>
                    <a:lstStyle/>
                    <a:p>
                      <a:r>
                        <a:rPr lang="en-GB" sz="1600" noProof="0" dirty="0" smtClean="0"/>
                        <a:t>Signalling</a:t>
                      </a:r>
                      <a:r>
                        <a:rPr lang="en-GB" sz="1600" baseline="0" noProof="0" dirty="0" smtClean="0"/>
                        <a:t> and alert</a:t>
                      </a:r>
                      <a:endParaRPr lang="en-GB" sz="1600" noProof="0" dirty="0"/>
                    </a:p>
                  </a:txBody>
                  <a:tcPr/>
                </a:tc>
                <a:extLst>
                  <a:ext uri="{0D108BD9-81ED-4DB2-BD59-A6C34878D82A}">
                    <a16:rowId xmlns:a16="http://schemas.microsoft.com/office/drawing/2014/main" xmlns="" val="4230993320"/>
                  </a:ext>
                </a:extLst>
              </a:tr>
              <a:tr h="370840">
                <a:tc>
                  <a:txBody>
                    <a:bodyPr/>
                    <a:lstStyle/>
                    <a:p>
                      <a:r>
                        <a:rPr lang="nl-NL" sz="1600" noProof="0" dirty="0"/>
                        <a:t>3</a:t>
                      </a:r>
                    </a:p>
                  </a:txBody>
                  <a:tcPr/>
                </a:tc>
                <a:tc>
                  <a:txBody>
                    <a:bodyPr/>
                    <a:lstStyle/>
                    <a:p>
                      <a:r>
                        <a:rPr lang="en-GB" sz="1600" noProof="0" dirty="0" smtClean="0"/>
                        <a:t>Reporting</a:t>
                      </a:r>
                      <a:endParaRPr lang="en-GB" sz="1600" noProof="0" dirty="0"/>
                    </a:p>
                  </a:txBody>
                  <a:tcPr/>
                </a:tc>
                <a:extLst>
                  <a:ext uri="{0D108BD9-81ED-4DB2-BD59-A6C34878D82A}">
                    <a16:rowId xmlns:a16="http://schemas.microsoft.com/office/drawing/2014/main" xmlns="" val="2831126583"/>
                  </a:ext>
                </a:extLst>
              </a:tr>
              <a:tr h="370840">
                <a:tc>
                  <a:txBody>
                    <a:bodyPr/>
                    <a:lstStyle/>
                    <a:p>
                      <a:r>
                        <a:rPr lang="nl-NL" sz="1600" noProof="0" dirty="0"/>
                        <a:t>4</a:t>
                      </a:r>
                    </a:p>
                  </a:txBody>
                  <a:tcPr/>
                </a:tc>
                <a:tc>
                  <a:txBody>
                    <a:bodyPr/>
                    <a:lstStyle/>
                    <a:p>
                      <a:r>
                        <a:rPr lang="en-GB" sz="1600" noProof="0" dirty="0" smtClean="0"/>
                        <a:t>Keeping up-to-date of relevant contract data</a:t>
                      </a:r>
                      <a:endParaRPr lang="en-GB" sz="1600" noProof="0" dirty="0"/>
                    </a:p>
                  </a:txBody>
                  <a:tcPr/>
                </a:tc>
                <a:extLst>
                  <a:ext uri="{0D108BD9-81ED-4DB2-BD59-A6C34878D82A}">
                    <a16:rowId xmlns:a16="http://schemas.microsoft.com/office/drawing/2014/main" xmlns="" val="1991194075"/>
                  </a:ext>
                </a:extLst>
              </a:tr>
              <a:tr h="370840">
                <a:tc>
                  <a:txBody>
                    <a:bodyPr/>
                    <a:lstStyle/>
                    <a:p>
                      <a:r>
                        <a:rPr lang="nl-NL" sz="1600" noProof="0" dirty="0"/>
                        <a:t>5</a:t>
                      </a:r>
                    </a:p>
                  </a:txBody>
                  <a:tcPr/>
                </a:tc>
                <a:tc>
                  <a:txBody>
                    <a:bodyPr/>
                    <a:lstStyle/>
                    <a:p>
                      <a:r>
                        <a:rPr lang="en-GB" sz="1600" noProof="0" dirty="0" smtClean="0"/>
                        <a:t>Unlocking contract information to the organisation</a:t>
                      </a:r>
                      <a:endParaRPr lang="en-GB" sz="1600" noProof="0" dirty="0"/>
                    </a:p>
                  </a:txBody>
                  <a:tcPr/>
                </a:tc>
                <a:extLst>
                  <a:ext uri="{0D108BD9-81ED-4DB2-BD59-A6C34878D82A}">
                    <a16:rowId xmlns:a16="http://schemas.microsoft.com/office/drawing/2014/main" xmlns="" val="2820338348"/>
                  </a:ext>
                </a:extLst>
              </a:tr>
            </a:tbl>
          </a:graphicData>
        </a:graphic>
      </p:graphicFrame>
      <p:graphicFrame>
        <p:nvGraphicFramePr>
          <p:cNvPr id="9" name="Content Placeholder 4"/>
          <p:cNvGraphicFramePr>
            <a:graphicFrameLocks noGrp="1"/>
          </p:cNvGraphicFramePr>
          <p:nvPr>
            <p:ph sz="half" idx="2"/>
            <p:extLst>
              <p:ext uri="{D42A27DB-BD31-4B8C-83A1-F6EECF244321}">
                <p14:modId xmlns:p14="http://schemas.microsoft.com/office/powerpoint/2010/main" val="2598467554"/>
              </p:ext>
            </p:extLst>
          </p:nvPr>
        </p:nvGraphicFramePr>
        <p:xfrm>
          <a:off x="8005215" y="1232430"/>
          <a:ext cx="3405996" cy="3464560"/>
        </p:xfrm>
        <a:graphic>
          <a:graphicData uri="http://schemas.openxmlformats.org/drawingml/2006/table">
            <a:tbl>
              <a:tblPr firstRow="1" bandRow="1">
                <a:tableStyleId>{5C22544A-7EE6-4342-B048-85BDC9FD1C3A}</a:tableStyleId>
              </a:tblPr>
              <a:tblGrid>
                <a:gridCol w="360529">
                  <a:extLst>
                    <a:ext uri="{9D8B030D-6E8A-4147-A177-3AD203B41FA5}">
                      <a16:colId xmlns:a16="http://schemas.microsoft.com/office/drawing/2014/main" xmlns="" val="205964717"/>
                    </a:ext>
                  </a:extLst>
                </a:gridCol>
                <a:gridCol w="3045467">
                  <a:extLst>
                    <a:ext uri="{9D8B030D-6E8A-4147-A177-3AD203B41FA5}">
                      <a16:colId xmlns:a16="http://schemas.microsoft.com/office/drawing/2014/main" xmlns="" val="3513177844"/>
                    </a:ext>
                  </a:extLst>
                </a:gridCol>
              </a:tblGrid>
              <a:tr h="370840">
                <a:tc gridSpan="2">
                  <a:txBody>
                    <a:bodyPr/>
                    <a:lstStyle/>
                    <a:p>
                      <a:pPr algn="ctr"/>
                      <a:r>
                        <a:rPr lang="en-GB" sz="1800" b="0" noProof="0" dirty="0" smtClean="0"/>
                        <a:t>3.</a:t>
                      </a:r>
                      <a:r>
                        <a:rPr lang="en-GB" sz="1800" b="0" baseline="0" noProof="0" dirty="0" smtClean="0"/>
                        <a:t> </a:t>
                      </a:r>
                      <a:r>
                        <a:rPr lang="en-GB" sz="1800" b="0" noProof="0" dirty="0" smtClean="0"/>
                        <a:t>Performance</a:t>
                      </a:r>
                      <a:r>
                        <a:rPr lang="en-GB" sz="1800" b="0" baseline="0" noProof="0" dirty="0" smtClean="0"/>
                        <a:t> </a:t>
                      </a:r>
                      <a:r>
                        <a:rPr lang="en-GB" sz="1800" b="0" noProof="0" dirty="0" smtClean="0"/>
                        <a:t>management</a:t>
                      </a:r>
                      <a:endParaRPr lang="en-GB" sz="1800" b="0" noProof="0" dirty="0"/>
                    </a:p>
                  </a:txBody>
                  <a:tcPr/>
                </a:tc>
                <a:tc hMerge="1">
                  <a:txBody>
                    <a:bodyPr/>
                    <a:lstStyle/>
                    <a:p>
                      <a:endParaRPr lang="en-US" dirty="0"/>
                    </a:p>
                  </a:txBody>
                  <a:tcPr/>
                </a:tc>
                <a:extLst>
                  <a:ext uri="{0D108BD9-81ED-4DB2-BD59-A6C34878D82A}">
                    <a16:rowId xmlns:a16="http://schemas.microsoft.com/office/drawing/2014/main" xmlns="" val="2054574179"/>
                  </a:ext>
                </a:extLst>
              </a:tr>
              <a:tr h="370840">
                <a:tc>
                  <a:txBody>
                    <a:bodyPr/>
                    <a:lstStyle/>
                    <a:p>
                      <a:r>
                        <a:rPr lang="nl-NL" sz="1600" noProof="0" dirty="0"/>
                        <a:t>1</a:t>
                      </a:r>
                    </a:p>
                  </a:txBody>
                  <a:tcPr/>
                </a:tc>
                <a:tc>
                  <a:txBody>
                    <a:bodyPr/>
                    <a:lstStyle/>
                    <a:p>
                      <a:r>
                        <a:rPr lang="en-GB" sz="1600" noProof="0" smtClean="0"/>
                        <a:t>Compliance / enforcement of agreements</a:t>
                      </a:r>
                      <a:endParaRPr lang="en-GB" sz="1600" noProof="0"/>
                    </a:p>
                  </a:txBody>
                  <a:tcPr/>
                </a:tc>
                <a:extLst>
                  <a:ext uri="{0D108BD9-81ED-4DB2-BD59-A6C34878D82A}">
                    <a16:rowId xmlns:a16="http://schemas.microsoft.com/office/drawing/2014/main" xmlns="" val="1224859492"/>
                  </a:ext>
                </a:extLst>
              </a:tr>
              <a:tr h="370840">
                <a:tc>
                  <a:txBody>
                    <a:bodyPr/>
                    <a:lstStyle/>
                    <a:p>
                      <a:r>
                        <a:rPr lang="nl-NL" sz="1600" noProof="0" dirty="0"/>
                        <a:t>2</a:t>
                      </a:r>
                    </a:p>
                  </a:txBody>
                  <a:tcPr/>
                </a:tc>
                <a:tc>
                  <a:txBody>
                    <a:bodyPr/>
                    <a:lstStyle/>
                    <a:p>
                      <a:r>
                        <a:rPr lang="en-GB" sz="1600" noProof="0" smtClean="0"/>
                        <a:t>Determine and measure of performance</a:t>
                      </a:r>
                      <a:r>
                        <a:rPr lang="en-GB" sz="1600" baseline="0" noProof="0" smtClean="0"/>
                        <a:t> indicators and KPI’s</a:t>
                      </a:r>
                      <a:endParaRPr lang="en-GB" sz="1600" noProof="0" smtClean="0"/>
                    </a:p>
                  </a:txBody>
                  <a:tcPr/>
                </a:tc>
                <a:extLst>
                  <a:ext uri="{0D108BD9-81ED-4DB2-BD59-A6C34878D82A}">
                    <a16:rowId xmlns:a16="http://schemas.microsoft.com/office/drawing/2014/main" xmlns="" val="3811290016"/>
                  </a:ext>
                </a:extLst>
              </a:tr>
              <a:tr h="370840">
                <a:tc>
                  <a:txBody>
                    <a:bodyPr/>
                    <a:lstStyle/>
                    <a:p>
                      <a:r>
                        <a:rPr lang="nl-NL" sz="1600" noProof="0" dirty="0"/>
                        <a:t>3</a:t>
                      </a:r>
                    </a:p>
                  </a:txBody>
                  <a:tcPr/>
                </a:tc>
                <a:tc>
                  <a:txBody>
                    <a:bodyPr/>
                    <a:lstStyle/>
                    <a:p>
                      <a:r>
                        <a:rPr lang="en-GB" sz="1600" noProof="0" smtClean="0"/>
                        <a:t>Measure, adjust</a:t>
                      </a:r>
                      <a:r>
                        <a:rPr lang="en-GB" sz="1600" baseline="0" noProof="0" smtClean="0"/>
                        <a:t> </a:t>
                      </a:r>
                      <a:r>
                        <a:rPr lang="en-GB" sz="1600" noProof="0" smtClean="0"/>
                        <a:t>and improve</a:t>
                      </a:r>
                      <a:r>
                        <a:rPr lang="en-GB" sz="1600" baseline="0" noProof="0" smtClean="0"/>
                        <a:t> of performance</a:t>
                      </a:r>
                      <a:endParaRPr lang="en-GB" sz="1600" noProof="0" smtClean="0"/>
                    </a:p>
                  </a:txBody>
                  <a:tcPr/>
                </a:tc>
                <a:extLst>
                  <a:ext uri="{0D108BD9-81ED-4DB2-BD59-A6C34878D82A}">
                    <a16:rowId xmlns:a16="http://schemas.microsoft.com/office/drawing/2014/main" xmlns="" val="4230993320"/>
                  </a:ext>
                </a:extLst>
              </a:tr>
              <a:tr h="370840">
                <a:tc>
                  <a:txBody>
                    <a:bodyPr/>
                    <a:lstStyle/>
                    <a:p>
                      <a:r>
                        <a:rPr lang="nl-NL" sz="1600" noProof="0" dirty="0"/>
                        <a:t>4</a:t>
                      </a:r>
                    </a:p>
                  </a:txBody>
                  <a:tcPr/>
                </a:tc>
                <a:tc>
                  <a:txBody>
                    <a:bodyPr/>
                    <a:lstStyle/>
                    <a:p>
                      <a:r>
                        <a:rPr lang="en-GB" sz="1600" noProof="0" dirty="0" smtClean="0"/>
                        <a:t>Conflict management</a:t>
                      </a:r>
                      <a:endParaRPr lang="en-GB" sz="1600" noProof="0" dirty="0"/>
                    </a:p>
                  </a:txBody>
                  <a:tcPr/>
                </a:tc>
                <a:extLst>
                  <a:ext uri="{0D108BD9-81ED-4DB2-BD59-A6C34878D82A}">
                    <a16:rowId xmlns:a16="http://schemas.microsoft.com/office/drawing/2014/main" xmlns="" val="2831126583"/>
                  </a:ext>
                </a:extLst>
              </a:tr>
              <a:tr h="370840">
                <a:tc>
                  <a:txBody>
                    <a:bodyPr/>
                    <a:lstStyle/>
                    <a:p>
                      <a:r>
                        <a:rPr lang="nl-NL" sz="1600" noProof="0" dirty="0"/>
                        <a:t>5</a:t>
                      </a:r>
                    </a:p>
                  </a:txBody>
                  <a:tcPr/>
                </a:tc>
                <a:tc>
                  <a:txBody>
                    <a:bodyPr/>
                    <a:lstStyle/>
                    <a:p>
                      <a:r>
                        <a:rPr lang="en-GB" sz="1600" noProof="0" smtClean="0"/>
                        <a:t>Risk</a:t>
                      </a:r>
                      <a:r>
                        <a:rPr lang="en-GB" sz="1600" baseline="0" noProof="0" smtClean="0"/>
                        <a:t> management</a:t>
                      </a:r>
                      <a:endParaRPr lang="en-GB" sz="1600" noProof="0"/>
                    </a:p>
                  </a:txBody>
                  <a:tcPr/>
                </a:tc>
                <a:extLst>
                  <a:ext uri="{0D108BD9-81ED-4DB2-BD59-A6C34878D82A}">
                    <a16:rowId xmlns:a16="http://schemas.microsoft.com/office/drawing/2014/main" xmlns="" val="1991194075"/>
                  </a:ext>
                </a:extLst>
              </a:tr>
              <a:tr h="370840">
                <a:tc>
                  <a:txBody>
                    <a:bodyPr/>
                    <a:lstStyle/>
                    <a:p>
                      <a:r>
                        <a:rPr lang="nl-NL" sz="1600" noProof="0" dirty="0"/>
                        <a:t>6</a:t>
                      </a:r>
                    </a:p>
                  </a:txBody>
                  <a:tcPr/>
                </a:tc>
                <a:tc>
                  <a:txBody>
                    <a:bodyPr/>
                    <a:lstStyle/>
                    <a:p>
                      <a:r>
                        <a:rPr lang="en-GB" sz="1600" noProof="0" dirty="0" smtClean="0"/>
                        <a:t>Boost</a:t>
                      </a:r>
                      <a:r>
                        <a:rPr lang="en-GB" sz="1600" baseline="0" noProof="0" dirty="0" smtClean="0"/>
                        <a:t> of</a:t>
                      </a:r>
                      <a:r>
                        <a:rPr lang="en-GB" sz="1600" noProof="0" dirty="0" smtClean="0"/>
                        <a:t> innovation</a:t>
                      </a:r>
                      <a:endParaRPr lang="en-GB" sz="1600" noProof="0" dirty="0"/>
                    </a:p>
                  </a:txBody>
                  <a:tcPr/>
                </a:tc>
                <a:extLst>
                  <a:ext uri="{0D108BD9-81ED-4DB2-BD59-A6C34878D82A}">
                    <a16:rowId xmlns:a16="http://schemas.microsoft.com/office/drawing/2014/main" xmlns="" val="2820338348"/>
                  </a:ext>
                </a:extLst>
              </a:tr>
            </a:tbl>
          </a:graphicData>
        </a:graphic>
      </p:graphicFrame>
      <p:sp>
        <p:nvSpPr>
          <p:cNvPr id="12" name="Date Placeholder 11"/>
          <p:cNvSpPr>
            <a:spLocks noGrp="1"/>
          </p:cNvSpPr>
          <p:nvPr>
            <p:ph type="dt" sz="half" idx="10"/>
          </p:nvPr>
        </p:nvSpPr>
        <p:spPr/>
        <p:txBody>
          <a:bodyPr/>
          <a:lstStyle/>
          <a:p>
            <a:r>
              <a:rPr lang="nl-NL" smtClean="0"/>
              <a:t>19 mei 2016</a:t>
            </a:r>
            <a:endParaRPr lang="en-US" dirty="0"/>
          </a:p>
        </p:txBody>
      </p:sp>
      <p:graphicFrame>
        <p:nvGraphicFramePr>
          <p:cNvPr id="10" name="Content Placeholder 4"/>
          <p:cNvGraphicFramePr>
            <a:graphicFrameLocks noGrp="1"/>
          </p:cNvGraphicFramePr>
          <p:nvPr>
            <p:ph sz="half" idx="4294967295"/>
            <p:extLst>
              <p:ext uri="{D42A27DB-BD31-4B8C-83A1-F6EECF244321}">
                <p14:modId xmlns:p14="http://schemas.microsoft.com/office/powerpoint/2010/main" val="756816353"/>
              </p:ext>
            </p:extLst>
          </p:nvPr>
        </p:nvGraphicFramePr>
        <p:xfrm>
          <a:off x="4203795" y="1250210"/>
          <a:ext cx="3333480" cy="3429000"/>
        </p:xfrm>
        <a:graphic>
          <a:graphicData uri="http://schemas.openxmlformats.org/drawingml/2006/table">
            <a:tbl>
              <a:tblPr firstRow="1" bandRow="1">
                <a:tableStyleId>{5C22544A-7EE6-4342-B048-85BDC9FD1C3A}</a:tableStyleId>
              </a:tblPr>
              <a:tblGrid>
                <a:gridCol w="346167">
                  <a:extLst>
                    <a:ext uri="{9D8B030D-6E8A-4147-A177-3AD203B41FA5}">
                      <a16:colId xmlns:a16="http://schemas.microsoft.com/office/drawing/2014/main" xmlns="" val="205964717"/>
                    </a:ext>
                  </a:extLst>
                </a:gridCol>
                <a:gridCol w="2987313">
                  <a:extLst>
                    <a:ext uri="{9D8B030D-6E8A-4147-A177-3AD203B41FA5}">
                      <a16:colId xmlns:a16="http://schemas.microsoft.com/office/drawing/2014/main" xmlns="" val="3513177844"/>
                    </a:ext>
                  </a:extLst>
                </a:gridCol>
              </a:tblGrid>
              <a:tr h="370840">
                <a:tc gridSpan="2">
                  <a:txBody>
                    <a:bodyPr/>
                    <a:lstStyle/>
                    <a:p>
                      <a:pPr algn="ctr"/>
                      <a:r>
                        <a:rPr lang="en-GB" sz="1800" b="0" noProof="0" dirty="0" smtClean="0"/>
                        <a:t>2. Relation</a:t>
                      </a:r>
                      <a:r>
                        <a:rPr lang="en-GB" sz="1800" b="0" baseline="0" noProof="0" dirty="0" smtClean="0"/>
                        <a:t> management</a:t>
                      </a:r>
                      <a:endParaRPr lang="en-GB" sz="1800" b="0" noProof="0" dirty="0"/>
                    </a:p>
                  </a:txBody>
                  <a:tcPr/>
                </a:tc>
                <a:tc hMerge="1">
                  <a:txBody>
                    <a:bodyPr/>
                    <a:lstStyle/>
                    <a:p>
                      <a:endParaRPr lang="en-US" dirty="0"/>
                    </a:p>
                  </a:txBody>
                  <a:tcPr/>
                </a:tc>
                <a:extLst>
                  <a:ext uri="{0D108BD9-81ED-4DB2-BD59-A6C34878D82A}">
                    <a16:rowId xmlns:a16="http://schemas.microsoft.com/office/drawing/2014/main" xmlns="" val="2054574179"/>
                  </a:ext>
                </a:extLst>
              </a:tr>
              <a:tr h="370840">
                <a:tc>
                  <a:txBody>
                    <a:bodyPr/>
                    <a:lstStyle/>
                    <a:p>
                      <a:r>
                        <a:rPr lang="nl-NL" sz="1600" noProof="0" dirty="0"/>
                        <a:t>1</a:t>
                      </a:r>
                    </a:p>
                  </a:txBody>
                  <a:tcPr/>
                </a:tc>
                <a:tc>
                  <a:txBody>
                    <a:bodyPr/>
                    <a:lstStyle/>
                    <a:p>
                      <a:r>
                        <a:rPr lang="en-GB" sz="1600" noProof="0" dirty="0" smtClean="0"/>
                        <a:t>Establishing how to manage and governance</a:t>
                      </a:r>
                      <a:r>
                        <a:rPr lang="en-GB" sz="1600" baseline="0" noProof="0" dirty="0" smtClean="0"/>
                        <a:t> </a:t>
                      </a:r>
                      <a:endParaRPr lang="en-GB" sz="1600" noProof="0" dirty="0"/>
                    </a:p>
                  </a:txBody>
                  <a:tcPr/>
                </a:tc>
                <a:extLst>
                  <a:ext uri="{0D108BD9-81ED-4DB2-BD59-A6C34878D82A}">
                    <a16:rowId xmlns:a16="http://schemas.microsoft.com/office/drawing/2014/main" xmlns="" val="1224859492"/>
                  </a:ext>
                </a:extLst>
              </a:tr>
              <a:tr h="370840">
                <a:tc>
                  <a:txBody>
                    <a:bodyPr/>
                    <a:lstStyle/>
                    <a:p>
                      <a:r>
                        <a:rPr lang="nl-NL" sz="1600" noProof="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t>Stakeholder</a:t>
                      </a:r>
                      <a:r>
                        <a:rPr lang="en-GB" sz="1600" baseline="0" noProof="0" dirty="0" smtClean="0"/>
                        <a:t> </a:t>
                      </a:r>
                      <a:r>
                        <a:rPr lang="en-GB" sz="1600" noProof="0" dirty="0" smtClean="0"/>
                        <a:t>management (in/ex)</a:t>
                      </a:r>
                      <a:endParaRPr lang="en-GB" sz="1600" noProof="0" dirty="0"/>
                    </a:p>
                  </a:txBody>
                  <a:tcPr/>
                </a:tc>
                <a:extLst>
                  <a:ext uri="{0D108BD9-81ED-4DB2-BD59-A6C34878D82A}">
                    <a16:rowId xmlns:a16="http://schemas.microsoft.com/office/drawing/2014/main" xmlns="" val="4230993320"/>
                  </a:ext>
                </a:extLst>
              </a:tr>
              <a:tr h="370840">
                <a:tc>
                  <a:txBody>
                    <a:bodyPr/>
                    <a:lstStyle/>
                    <a:p>
                      <a:r>
                        <a:rPr lang="nl-NL" sz="1600" noProof="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smtClean="0"/>
                        <a:t>Faciliting top</a:t>
                      </a:r>
                      <a:r>
                        <a:rPr lang="en-GB" sz="1600" baseline="0" noProof="0" smtClean="0"/>
                        <a:t> meeting</a:t>
                      </a:r>
                      <a:r>
                        <a:rPr lang="en-GB" sz="1600" noProof="0" smtClean="0"/>
                        <a:t> between</a:t>
                      </a:r>
                      <a:r>
                        <a:rPr lang="en-GB" sz="1600" baseline="0" noProof="0" smtClean="0"/>
                        <a:t> municipality and supplier</a:t>
                      </a:r>
                      <a:endParaRPr lang="en-GB" sz="1600" baseline="0" noProof="0"/>
                    </a:p>
                  </a:txBody>
                  <a:tcPr/>
                </a:tc>
                <a:extLst>
                  <a:ext uri="{0D108BD9-81ED-4DB2-BD59-A6C34878D82A}">
                    <a16:rowId xmlns:a16="http://schemas.microsoft.com/office/drawing/2014/main" xmlns="" val="2831126583"/>
                  </a:ext>
                </a:extLst>
              </a:tr>
              <a:tr h="370840">
                <a:tc>
                  <a:txBody>
                    <a:bodyPr/>
                    <a:lstStyle/>
                    <a:p>
                      <a:r>
                        <a:rPr lang="nl-NL" sz="1600" noProof="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noProof="0" dirty="0" smtClean="0"/>
                        <a:t>Facilitating / chair </a:t>
                      </a:r>
                      <a:r>
                        <a:rPr lang="en-GB" sz="1600" baseline="0" noProof="0" dirty="0" smtClean="0"/>
                        <a:t>negotiation </a:t>
                      </a:r>
                      <a:r>
                        <a:rPr lang="en-GB" sz="1600" baseline="0" noProof="0" dirty="0" smtClean="0"/>
                        <a:t>meetings</a:t>
                      </a:r>
                      <a:endParaRPr lang="en-GB" sz="1600" baseline="0" noProof="0" dirty="0"/>
                    </a:p>
                  </a:txBody>
                  <a:tcPr/>
                </a:tc>
                <a:extLst>
                  <a:ext uri="{0D108BD9-81ED-4DB2-BD59-A6C34878D82A}">
                    <a16:rowId xmlns:a16="http://schemas.microsoft.com/office/drawing/2014/main" xmlns="" val="3656539507"/>
                  </a:ext>
                </a:extLst>
              </a:tr>
              <a:tr h="370840">
                <a:tc>
                  <a:txBody>
                    <a:bodyPr/>
                    <a:lstStyle/>
                    <a:p>
                      <a:r>
                        <a:rPr lang="nl-NL" sz="1600" noProof="0" dirty="0"/>
                        <a:t>5</a:t>
                      </a:r>
                    </a:p>
                  </a:txBody>
                  <a:tcPr/>
                </a:tc>
                <a:tc>
                  <a:txBody>
                    <a:bodyPr/>
                    <a:lstStyle/>
                    <a:p>
                      <a:r>
                        <a:rPr lang="en-GB" sz="1600" noProof="0" dirty="0" smtClean="0"/>
                        <a:t>Antenna function market </a:t>
                      </a:r>
                      <a:endParaRPr lang="en-GB" sz="1600" noProof="0" dirty="0"/>
                    </a:p>
                  </a:txBody>
                  <a:tcPr/>
                </a:tc>
                <a:extLst>
                  <a:ext uri="{0D108BD9-81ED-4DB2-BD59-A6C34878D82A}">
                    <a16:rowId xmlns:a16="http://schemas.microsoft.com/office/drawing/2014/main" xmlns="" val="2820338348"/>
                  </a:ext>
                </a:extLst>
              </a:tr>
              <a:tr h="370840">
                <a:tc>
                  <a:txBody>
                    <a:bodyPr/>
                    <a:lstStyle/>
                    <a:p>
                      <a:r>
                        <a:rPr lang="nl-NL" sz="1600" noProof="0" dirty="0"/>
                        <a:t>6</a:t>
                      </a:r>
                    </a:p>
                  </a:txBody>
                  <a:tcPr/>
                </a:tc>
                <a:tc>
                  <a:txBody>
                    <a:bodyPr/>
                    <a:lstStyle/>
                    <a:p>
                      <a:r>
                        <a:rPr lang="en-GB" sz="1600" noProof="0" dirty="0" smtClean="0"/>
                        <a:t>In/out phasing of</a:t>
                      </a:r>
                      <a:r>
                        <a:rPr lang="en-GB" sz="1600" baseline="0" noProof="0" dirty="0" smtClean="0"/>
                        <a:t> </a:t>
                      </a:r>
                      <a:r>
                        <a:rPr lang="en-GB" sz="1600" noProof="0" dirty="0" smtClean="0"/>
                        <a:t> suppliers</a:t>
                      </a:r>
                      <a:endParaRPr lang="en-GB" sz="1600" noProof="0" dirty="0"/>
                    </a:p>
                  </a:txBody>
                  <a:tcPr/>
                </a:tc>
                <a:extLst>
                  <a:ext uri="{0D108BD9-81ED-4DB2-BD59-A6C34878D82A}">
                    <a16:rowId xmlns:a16="http://schemas.microsoft.com/office/drawing/2014/main" xmlns="" val="1254988802"/>
                  </a:ext>
                </a:extLst>
              </a:tr>
            </a:tbl>
          </a:graphicData>
        </a:graphic>
      </p:graphicFrame>
      <p:sp>
        <p:nvSpPr>
          <p:cNvPr id="7" name="TextBox 6"/>
          <p:cNvSpPr txBox="1"/>
          <p:nvPr/>
        </p:nvSpPr>
        <p:spPr>
          <a:xfrm>
            <a:off x="366325" y="4376743"/>
            <a:ext cx="4858819" cy="1661993"/>
          </a:xfrm>
          <a:prstGeom prst="rect">
            <a:avLst/>
          </a:prstGeom>
          <a:noFill/>
        </p:spPr>
        <p:txBody>
          <a:bodyPr wrap="square" rtlCol="0">
            <a:spAutoFit/>
          </a:bodyPr>
          <a:lstStyle/>
          <a:p>
            <a:r>
              <a:rPr lang="en-GB" sz="1400" dirty="0" smtClean="0"/>
              <a:t>Not:</a:t>
            </a:r>
          </a:p>
          <a:p>
            <a:pPr marL="285750" indent="-285750">
              <a:buFont typeface="Arial" panose="020B0604020202020204" pitchFamily="34" charset="0"/>
              <a:buChar char="•"/>
            </a:pPr>
            <a:r>
              <a:rPr lang="en-GB" sz="1400" dirty="0" smtClean="0"/>
              <a:t>Control of tender requests (= sourcing)</a:t>
            </a:r>
          </a:p>
          <a:p>
            <a:pPr marL="285750" indent="-285750">
              <a:buFont typeface="Arial" panose="020B0604020202020204" pitchFamily="34" charset="0"/>
              <a:buChar char="•"/>
            </a:pPr>
            <a:r>
              <a:rPr lang="en-GB" sz="1400" dirty="0" smtClean="0"/>
              <a:t>Chasing missing documents (= sourcing)</a:t>
            </a:r>
          </a:p>
          <a:p>
            <a:pPr marL="285750" indent="-285750">
              <a:buFont typeface="Arial" panose="020B0604020202020204" pitchFamily="34" charset="0"/>
              <a:buChar char="•"/>
            </a:pPr>
            <a:r>
              <a:rPr lang="en-GB" sz="1400" dirty="0" smtClean="0"/>
              <a:t>Contacts with citizens (= de line)</a:t>
            </a:r>
          </a:p>
          <a:p>
            <a:pPr marL="285750" indent="-285750">
              <a:buFont typeface="Arial" panose="020B0604020202020204" pitchFamily="34" charset="0"/>
              <a:buChar char="•"/>
            </a:pPr>
            <a:r>
              <a:rPr lang="en-GB" sz="1400" dirty="0" smtClean="0"/>
              <a:t>Solve of individual invoice problems (= administration)</a:t>
            </a:r>
          </a:p>
          <a:p>
            <a:pPr marL="285750" indent="-285750">
              <a:buFont typeface="Arial" panose="020B0604020202020204" pitchFamily="34" charset="0"/>
              <a:buChar char="•"/>
            </a:pPr>
            <a:r>
              <a:rPr lang="en-GB" sz="1400" dirty="0" smtClean="0"/>
              <a:t>Solve of individual service problems (= specialist)</a:t>
            </a:r>
          </a:p>
          <a:p>
            <a:endParaRPr lang="nl-NL" dirty="0"/>
          </a:p>
        </p:txBody>
      </p:sp>
      <p:sp>
        <p:nvSpPr>
          <p:cNvPr id="11" name="TextBox 10"/>
          <p:cNvSpPr txBox="1"/>
          <p:nvPr/>
        </p:nvSpPr>
        <p:spPr>
          <a:xfrm>
            <a:off x="7546049" y="4887742"/>
            <a:ext cx="4295955" cy="954107"/>
          </a:xfrm>
          <a:prstGeom prst="rect">
            <a:avLst/>
          </a:prstGeom>
          <a:noFill/>
        </p:spPr>
        <p:txBody>
          <a:bodyPr wrap="square" rtlCol="0">
            <a:spAutoFit/>
          </a:bodyPr>
          <a:lstStyle/>
          <a:p>
            <a:r>
              <a:rPr lang="en-GB" sz="1400" dirty="0" smtClean="0"/>
              <a:t>Ever:</a:t>
            </a:r>
          </a:p>
          <a:p>
            <a:pPr marL="285750" indent="-285750">
              <a:buFont typeface="Arial" panose="020B0604020202020204" pitchFamily="34" charset="0"/>
              <a:buChar char="•"/>
            </a:pPr>
            <a:r>
              <a:rPr lang="en-GB" sz="1400" dirty="0" smtClean="0"/>
              <a:t>Complete knowledge of the contract</a:t>
            </a:r>
          </a:p>
          <a:p>
            <a:pPr marL="285750" indent="-285750">
              <a:buFont typeface="Arial" panose="020B0604020202020204" pitchFamily="34" charset="0"/>
              <a:buChar char="•"/>
            </a:pPr>
            <a:r>
              <a:rPr lang="en-GB" sz="1400" dirty="0" smtClean="0"/>
              <a:t>Rapport of  all CM activities</a:t>
            </a:r>
          </a:p>
          <a:p>
            <a:pPr marL="285750" indent="-285750">
              <a:buFont typeface="Arial" panose="020B0604020202020204" pitchFamily="34" charset="0"/>
              <a:buChar char="•"/>
            </a:pPr>
            <a:r>
              <a:rPr lang="en-GB" sz="1400" dirty="0" smtClean="0"/>
              <a:t>Advise sourcing about market and supplier</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8554" y="3970215"/>
            <a:ext cx="457494" cy="31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0954" y="4122615"/>
            <a:ext cx="457494" cy="31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08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1000"/>
                                        <p:tgtEl>
                                          <p:spTgt spid="7">
                                            <p:txEl>
                                              <p:pRg st="3" end="3"/>
                                            </p:txEl>
                                          </p:spTgt>
                                        </p:tgtEl>
                                      </p:cBhvr>
                                    </p:animEffect>
                                    <p:anim calcmode="lin" valueType="num">
                                      <p:cBhvr>
                                        <p:cTn id="3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1000"/>
                                        <p:tgtEl>
                                          <p:spTgt spid="7">
                                            <p:txEl>
                                              <p:pRg st="4" end="4"/>
                                            </p:txEl>
                                          </p:spTgt>
                                        </p:tgtEl>
                                      </p:cBhvr>
                                    </p:animEffect>
                                    <p:anim calcmode="lin" valueType="num">
                                      <p:cBhvr>
                                        <p:cTn id="4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000"/>
                                        <p:tgtEl>
                                          <p:spTgt spid="11"/>
                                        </p:tgtEl>
                                      </p:cBhvr>
                                    </p:animEffect>
                                    <p:anim calcmode="lin" valueType="num">
                                      <p:cBhvr>
                                        <p:cTn id="54" dur="2000" fill="hold"/>
                                        <p:tgtEl>
                                          <p:spTgt spid="11"/>
                                        </p:tgtEl>
                                        <p:attrNameLst>
                                          <p:attrName>ppt_w</p:attrName>
                                        </p:attrNameLst>
                                      </p:cBhvr>
                                      <p:tavLst>
                                        <p:tav tm="0" fmla="#ppt_w*sin(2.5*pi*$)">
                                          <p:val>
                                            <p:fltVal val="0"/>
                                          </p:val>
                                        </p:tav>
                                        <p:tav tm="100000">
                                          <p:val>
                                            <p:fltVal val="1"/>
                                          </p:val>
                                        </p:tav>
                                      </p:tavLst>
                                    </p:anim>
                                    <p:anim calcmode="lin" valueType="num">
                                      <p:cBhvr>
                                        <p:cTn id="5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87425"/>
          </a:xfrm>
          <a:scene3d>
            <a:camera prst="orthographicFront"/>
            <a:lightRig rig="threePt" dir="t"/>
          </a:scene3d>
          <a:sp3d>
            <a:bevelT/>
          </a:sp3d>
        </p:spPr>
        <p:txBody>
          <a:bodyPr>
            <a:normAutofit/>
          </a:bodyPr>
          <a:lstStyle/>
          <a:p>
            <a:pPr algn="ctr"/>
            <a:r>
              <a:rPr lang="en-GB" sz="3200" dirty="0" smtClean="0"/>
              <a:t>Tasks </a:t>
            </a:r>
            <a:endParaRPr lang="en-GB" sz="3200" dirty="0"/>
          </a:p>
        </p:txBody>
      </p:sp>
      <p:sp>
        <p:nvSpPr>
          <p:cNvPr id="12" name="Date Placeholder 11"/>
          <p:cNvSpPr>
            <a:spLocks noGrp="1"/>
          </p:cNvSpPr>
          <p:nvPr>
            <p:ph type="dt" sz="half" idx="10"/>
          </p:nvPr>
        </p:nvSpPr>
        <p:spPr/>
        <p:txBody>
          <a:bodyPr/>
          <a:lstStyle/>
          <a:p>
            <a:r>
              <a:rPr lang="nl-NL" smtClean="0"/>
              <a:t>19 mei 2016</a:t>
            </a:r>
            <a:endParaRPr lang="en-US" dirty="0"/>
          </a:p>
        </p:txBody>
      </p:sp>
      <p:sp>
        <p:nvSpPr>
          <p:cNvPr id="3" name="Content Placeholder 2"/>
          <p:cNvSpPr>
            <a:spLocks noGrp="1"/>
          </p:cNvSpPr>
          <p:nvPr>
            <p:ph sz="half" idx="1"/>
          </p:nvPr>
        </p:nvSpPr>
        <p:spPr>
          <a:xfrm>
            <a:off x="1102785" y="2186609"/>
            <a:ext cx="10025291" cy="3330624"/>
          </a:xfrm>
        </p:spPr>
        <p:txBody>
          <a:bodyPr/>
          <a:lstStyle/>
          <a:p>
            <a:r>
              <a:rPr lang="en-GB" sz="2400" dirty="0" smtClean="0"/>
              <a:t>The tasks of the contract manager should be established on the basis of the objectives and supplier selection of the awarded contracts:</a:t>
            </a:r>
          </a:p>
          <a:p>
            <a:pPr marL="0" indent="0">
              <a:buNone/>
            </a:pPr>
            <a:endParaRPr lang="en-GB" sz="2000" dirty="0" smtClean="0"/>
          </a:p>
          <a:p>
            <a:pPr lvl="1"/>
            <a:r>
              <a:rPr lang="en-GB" sz="2000" dirty="0" smtClean="0"/>
              <a:t>Some tasks, such as contract administration, will be the same for each CM</a:t>
            </a:r>
          </a:p>
          <a:p>
            <a:pPr lvl="1"/>
            <a:r>
              <a:rPr lang="en-GB" sz="2000" dirty="0" smtClean="0"/>
              <a:t>Depending on the supplier classification of the relationship and performance management will be interpreted differently.</a:t>
            </a:r>
            <a:endParaRPr lang="en-GB" sz="2000" dirty="0"/>
          </a:p>
        </p:txBody>
      </p:sp>
      <p:pic>
        <p:nvPicPr>
          <p:cNvPr id="4" name="Afbeelding 3"/>
          <p:cNvPicPr>
            <a:picLocks noChangeAspect="1"/>
          </p:cNvPicPr>
          <p:nvPr/>
        </p:nvPicPr>
        <p:blipFill>
          <a:blip r:embed="rId2"/>
          <a:stretch>
            <a:fillRect/>
          </a:stretch>
        </p:blipFill>
        <p:spPr>
          <a:xfrm>
            <a:off x="9125857" y="353785"/>
            <a:ext cx="2540000" cy="1242786"/>
          </a:xfrm>
          <a:prstGeom prst="rect">
            <a:avLst/>
          </a:prstGeom>
        </p:spPr>
      </p:pic>
    </p:spTree>
    <p:extLst>
      <p:ext uri="{BB962C8B-B14F-4D97-AF65-F5344CB8AC3E}">
        <p14:creationId xmlns:p14="http://schemas.microsoft.com/office/powerpoint/2010/main" val="3877995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102784" y="115888"/>
            <a:ext cx="7298267" cy="1143000"/>
          </a:xfrm>
        </p:spPr>
        <p:txBody>
          <a:bodyPr/>
          <a:lstStyle/>
          <a:p>
            <a:pPr algn="just"/>
            <a:r>
              <a:rPr lang="en-US" sz="2800" b="1" dirty="0">
                <a:solidFill>
                  <a:schemeClr val="tx2"/>
                </a:solidFill>
                <a:latin typeface="Verdana" charset="0"/>
                <a:cs typeface="Arial" charset="0"/>
              </a:rPr>
              <a:t>References</a:t>
            </a:r>
            <a:endParaRPr lang="nl-NL" sz="2800" b="1" dirty="0">
              <a:solidFill>
                <a:schemeClr val="tx2"/>
              </a:solidFill>
              <a:latin typeface="Verdana" charset="0"/>
              <a:cs typeface="Arial" charset="0"/>
            </a:endParaRPr>
          </a:p>
        </p:txBody>
      </p:sp>
      <p:sp>
        <p:nvSpPr>
          <p:cNvPr id="44034" name="Rectangle 3"/>
          <p:cNvSpPr>
            <a:spLocks noGrp="1" noChangeArrowheads="1"/>
          </p:cNvSpPr>
          <p:nvPr>
            <p:ph idx="1"/>
          </p:nvPr>
        </p:nvSpPr>
        <p:spPr>
          <a:xfrm>
            <a:off x="702733" y="1172866"/>
            <a:ext cx="10574867" cy="4706257"/>
          </a:xfrm>
        </p:spPr>
        <p:txBody>
          <a:bodyPr>
            <a:normAutofit fontScale="25000" lnSpcReduction="20000"/>
          </a:bodyPr>
          <a:lstStyle/>
          <a:p>
            <a:pPr>
              <a:buFontTx/>
              <a:buNone/>
            </a:pPr>
            <a:endParaRPr lang="en-US" sz="3200" b="1" dirty="0">
              <a:solidFill>
                <a:srgbClr val="003399"/>
              </a:solidFill>
              <a:cs typeface="Arial" charset="0"/>
            </a:endParaRPr>
          </a:p>
          <a:p>
            <a:pPr>
              <a:buFontTx/>
              <a:buNone/>
            </a:pPr>
            <a:r>
              <a:rPr lang="en-US" sz="4300" dirty="0" err="1">
                <a:ea typeface="Verdana" panose="020B0604030504040204" pitchFamily="34" charset="0"/>
                <a:cs typeface="Verdana" panose="020B0604030504040204" pitchFamily="34" charset="0"/>
              </a:rPr>
              <a:t>Boes</a:t>
            </a:r>
            <a:r>
              <a:rPr lang="en-US" sz="4300" dirty="0">
                <a:ea typeface="Verdana" panose="020B0604030504040204" pitchFamily="34" charset="0"/>
                <a:cs typeface="Verdana" panose="020B0604030504040204" pitchFamily="34" charset="0"/>
              </a:rPr>
              <a:t>, H., </a:t>
            </a:r>
            <a:r>
              <a:rPr lang="en-US" sz="4300" dirty="0" err="1">
                <a:ea typeface="Verdana" panose="020B0604030504040204" pitchFamily="34" charset="0"/>
                <a:cs typeface="Verdana" panose="020B0604030504040204" pitchFamily="34" charset="0"/>
              </a:rPr>
              <a:t>Doree</a:t>
            </a:r>
            <a:r>
              <a:rPr lang="en-US" sz="4300" dirty="0">
                <a:ea typeface="Verdana" panose="020B0604030504040204" pitchFamily="34" charset="0"/>
                <a:cs typeface="Verdana" panose="020B0604030504040204" pitchFamily="34" charset="0"/>
              </a:rPr>
              <a:t>, A., (2008), ‘Public Procurement of </a:t>
            </a:r>
            <a:r>
              <a:rPr lang="en-US" sz="4300" dirty="0" smtClean="0">
                <a:ea typeface="Verdana" panose="020B0604030504040204" pitchFamily="34" charset="0"/>
                <a:cs typeface="Verdana" panose="020B0604030504040204" pitchFamily="34" charset="0"/>
              </a:rPr>
              <a:t>Local authorities </a:t>
            </a:r>
            <a:r>
              <a:rPr lang="en-US" sz="4300" dirty="0">
                <a:ea typeface="Verdana" panose="020B0604030504040204" pitchFamily="34" charset="0"/>
                <a:cs typeface="Verdana" panose="020B0604030504040204" pitchFamily="34" charset="0"/>
              </a:rPr>
              <a:t>in the Netherlands: A case of breaking tradition for </a:t>
            </a:r>
            <a:r>
              <a:rPr lang="en-US" sz="4300" dirty="0" smtClean="0">
                <a:ea typeface="Verdana" panose="020B0604030504040204" pitchFamily="34" charset="0"/>
                <a:cs typeface="Verdana" panose="020B0604030504040204" pitchFamily="34" charset="0"/>
              </a:rPr>
              <a:t>a more strategic</a:t>
            </a:r>
          </a:p>
          <a:p>
            <a:pPr>
              <a:buFontTx/>
              <a:buNone/>
            </a:pPr>
            <a:r>
              <a:rPr lang="en-US" sz="4300" dirty="0" smtClean="0">
                <a:ea typeface="Verdana" panose="020B0604030504040204" pitchFamily="34" charset="0"/>
                <a:cs typeface="Verdana" panose="020B0604030504040204" pitchFamily="34" charset="0"/>
              </a:rPr>
              <a:t>approach</a:t>
            </a:r>
            <a:r>
              <a:rPr lang="en-US" sz="4300" dirty="0">
                <a:ea typeface="Verdana" panose="020B0604030504040204" pitchFamily="34" charset="0"/>
                <a:cs typeface="Verdana" panose="020B0604030504040204" pitchFamily="34" charset="0"/>
              </a:rPr>
              <a:t>?!’, 24th Annual </a:t>
            </a:r>
            <a:r>
              <a:rPr lang="en-US" sz="4300" dirty="0" smtClean="0">
                <a:ea typeface="Verdana" panose="020B0604030504040204" pitchFamily="34" charset="0"/>
                <a:cs typeface="Verdana" panose="020B0604030504040204" pitchFamily="34" charset="0"/>
              </a:rPr>
              <a:t>ARCOM Conference</a:t>
            </a:r>
            <a:r>
              <a:rPr lang="en-US" sz="4300" dirty="0">
                <a:ea typeface="Verdana" panose="020B0604030504040204" pitchFamily="34" charset="0"/>
                <a:cs typeface="Verdana" panose="020B0604030504040204" pitchFamily="34" charset="0"/>
              </a:rPr>
              <a:t>: </a:t>
            </a:r>
            <a:r>
              <a:rPr lang="en-US" sz="4300" dirty="0" smtClean="0">
                <a:ea typeface="Verdana" panose="020B0604030504040204" pitchFamily="34" charset="0"/>
                <a:cs typeface="Verdana" panose="020B0604030504040204" pitchFamily="34" charset="0"/>
              </a:rPr>
              <a:t>Cardiff</a:t>
            </a:r>
            <a:r>
              <a:rPr lang="en-US" sz="4300" dirty="0">
                <a:ea typeface="Verdana" panose="020B0604030504040204" pitchFamily="34" charset="0"/>
                <a:cs typeface="Verdana" panose="020B0604030504040204" pitchFamily="34" charset="0"/>
              </a:rPr>
              <a:t>, UK, pp. 477 – 486</a:t>
            </a:r>
            <a:r>
              <a:rPr lang="en-US" sz="4300" dirty="0" smtClean="0">
                <a:ea typeface="Verdana" panose="020B0604030504040204" pitchFamily="34" charset="0"/>
                <a:cs typeface="Verdana" panose="020B0604030504040204" pitchFamily="34" charset="0"/>
              </a:rPr>
              <a:t>.</a:t>
            </a:r>
          </a:p>
          <a:p>
            <a:pPr>
              <a:buFontTx/>
              <a:buNone/>
            </a:pPr>
            <a:endParaRPr lang="en-US" sz="4300" dirty="0">
              <a:ea typeface="Verdana" panose="020B0604030504040204" pitchFamily="34" charset="0"/>
              <a:cs typeface="Verdana" panose="020B0604030504040204" pitchFamily="34" charset="0"/>
            </a:endParaRPr>
          </a:p>
          <a:p>
            <a:pPr>
              <a:buNone/>
            </a:pPr>
            <a:r>
              <a:rPr lang="en-US" sz="4300" dirty="0" smtClean="0">
                <a:ea typeface="Verdana" panose="020B0604030504040204" pitchFamily="34" charset="0"/>
                <a:cs typeface="Verdana" panose="020B0604030504040204" pitchFamily="34" charset="0"/>
              </a:rPr>
              <a:t>Caldwell</a:t>
            </a:r>
            <a:r>
              <a:rPr lang="en-US" sz="4300" dirty="0">
                <a:ea typeface="Verdana" panose="020B0604030504040204" pitchFamily="34" charset="0"/>
                <a:cs typeface="Verdana" panose="020B0604030504040204" pitchFamily="34" charset="0"/>
              </a:rPr>
              <a:t>, N. and M. Howard (2014). "Contracting for complex performance in markets of few buyers and sellers The case of military procurement</a:t>
            </a:r>
            <a:r>
              <a:rPr lang="en-US" sz="4300" dirty="0" smtClean="0">
                <a:ea typeface="Verdana" panose="020B0604030504040204" pitchFamily="34" charset="0"/>
                <a:cs typeface="Verdana" panose="020B0604030504040204" pitchFamily="34" charset="0"/>
              </a:rPr>
              <a:t>.“</a:t>
            </a:r>
          </a:p>
          <a:p>
            <a:pPr>
              <a:buNone/>
            </a:pPr>
            <a:r>
              <a:rPr lang="en-US" sz="4300" dirty="0" smtClean="0">
                <a:ea typeface="Verdana" panose="020B0604030504040204" pitchFamily="34" charset="0"/>
                <a:cs typeface="Verdana" panose="020B0604030504040204" pitchFamily="34" charset="0"/>
              </a:rPr>
              <a:t>International </a:t>
            </a:r>
            <a:r>
              <a:rPr lang="en-US" sz="4300" dirty="0">
                <a:ea typeface="Verdana" panose="020B0604030504040204" pitchFamily="34" charset="0"/>
                <a:cs typeface="Verdana" panose="020B0604030504040204" pitchFamily="34" charset="0"/>
              </a:rPr>
              <a:t>Journal of </a:t>
            </a:r>
            <a:r>
              <a:rPr lang="en-US" sz="4300" dirty="0" smtClean="0">
                <a:ea typeface="Verdana" panose="020B0604030504040204" pitchFamily="34" charset="0"/>
                <a:cs typeface="Verdana" panose="020B0604030504040204" pitchFamily="34" charset="0"/>
              </a:rPr>
              <a:t>Operations </a:t>
            </a:r>
            <a:r>
              <a:rPr lang="en-US" sz="4300" dirty="0">
                <a:ea typeface="Verdana" panose="020B0604030504040204" pitchFamily="34" charset="0"/>
                <a:cs typeface="Verdana" panose="020B0604030504040204" pitchFamily="34" charset="0"/>
              </a:rPr>
              <a:t>&amp; Production Management 34(2): 270-294.</a:t>
            </a:r>
          </a:p>
          <a:p>
            <a:pPr>
              <a:buFontTx/>
              <a:buNone/>
            </a:pPr>
            <a:endParaRPr lang="en-US" sz="4300" dirty="0">
              <a:ea typeface="Verdana" panose="020B0604030504040204" pitchFamily="34" charset="0"/>
              <a:cs typeface="Verdana" panose="020B0604030504040204" pitchFamily="34" charset="0"/>
            </a:endParaRPr>
          </a:p>
          <a:p>
            <a:pPr>
              <a:buFontTx/>
              <a:buNone/>
            </a:pPr>
            <a:r>
              <a:rPr lang="nl-NL" sz="4300" dirty="0">
                <a:ea typeface="Verdana" panose="020B0604030504040204" pitchFamily="34" charset="0"/>
                <a:cs typeface="Verdana" panose="020B0604030504040204" pitchFamily="34" charset="0"/>
              </a:rPr>
              <a:t>Gelderman, Van Weele, (2005), </a:t>
            </a:r>
            <a:r>
              <a:rPr lang="ja-JP" altLang="nl-NL" sz="4300" dirty="0">
                <a:cs typeface="Verdana" panose="020B0604030504040204" pitchFamily="34" charset="0"/>
              </a:rPr>
              <a:t>‘</a:t>
            </a:r>
            <a:r>
              <a:rPr lang="nl-NL" altLang="ja-JP" sz="4300" dirty="0" err="1">
                <a:ea typeface="Verdana" panose="020B0604030504040204" pitchFamily="34" charset="0"/>
                <a:cs typeface="Verdana" panose="020B0604030504040204" pitchFamily="34" charset="0"/>
              </a:rPr>
              <a:t>Purchasing</a:t>
            </a:r>
            <a:r>
              <a:rPr lang="nl-NL" altLang="ja-JP" sz="4300" dirty="0">
                <a:ea typeface="Verdana" panose="020B0604030504040204" pitchFamily="34" charset="0"/>
                <a:cs typeface="Verdana" panose="020B0604030504040204" pitchFamily="34" charset="0"/>
              </a:rPr>
              <a:t> Portfolio </a:t>
            </a:r>
            <a:r>
              <a:rPr lang="nl-NL" altLang="ja-JP" sz="4300" dirty="0" err="1">
                <a:ea typeface="Verdana" panose="020B0604030504040204" pitchFamily="34" charset="0"/>
                <a:cs typeface="Verdana" panose="020B0604030504040204" pitchFamily="34" charset="0"/>
              </a:rPr>
              <a:t>Models</a:t>
            </a:r>
            <a:r>
              <a:rPr lang="nl-NL" altLang="ja-JP" sz="4300" dirty="0">
                <a:ea typeface="Verdana" panose="020B0604030504040204" pitchFamily="34" charset="0"/>
                <a:cs typeface="Verdana" panose="020B0604030504040204" pitchFamily="34" charset="0"/>
              </a:rPr>
              <a:t>: A </a:t>
            </a:r>
            <a:r>
              <a:rPr lang="nl-NL" altLang="ja-JP" sz="4300" dirty="0" err="1">
                <a:ea typeface="Verdana" panose="020B0604030504040204" pitchFamily="34" charset="0"/>
                <a:cs typeface="Verdana" panose="020B0604030504040204" pitchFamily="34" charset="0"/>
              </a:rPr>
              <a:t>Critique</a:t>
            </a:r>
            <a:r>
              <a:rPr lang="nl-NL" altLang="ja-JP" sz="4300" dirty="0">
                <a:ea typeface="Verdana" panose="020B0604030504040204" pitchFamily="34" charset="0"/>
                <a:cs typeface="Verdana" panose="020B0604030504040204" pitchFamily="34" charset="0"/>
              </a:rPr>
              <a:t> </a:t>
            </a:r>
            <a:r>
              <a:rPr lang="nl-NL" altLang="ja-JP" sz="4300" dirty="0" err="1" smtClean="0">
                <a:ea typeface="Verdana" panose="020B0604030504040204" pitchFamily="34" charset="0"/>
                <a:cs typeface="Verdana" panose="020B0604030504040204" pitchFamily="34" charset="0"/>
              </a:rPr>
              <a:t>and</a:t>
            </a:r>
            <a:r>
              <a:rPr lang="nl-NL" altLang="ja-JP" sz="4300" dirty="0">
                <a:ea typeface="Verdana" panose="020B0604030504040204" pitchFamily="34" charset="0"/>
                <a:cs typeface="Verdana" panose="020B0604030504040204" pitchFamily="34" charset="0"/>
              </a:rPr>
              <a:t> </a:t>
            </a:r>
            <a:r>
              <a:rPr lang="nl-NL" sz="4300" dirty="0" smtClean="0">
                <a:ea typeface="Verdana" panose="020B0604030504040204" pitchFamily="34" charset="0"/>
                <a:cs typeface="Verdana" panose="020B0604030504040204" pitchFamily="34" charset="0"/>
              </a:rPr>
              <a:t>Update</a:t>
            </a:r>
            <a:r>
              <a:rPr lang="ja-JP" altLang="nl-NL" sz="4300" dirty="0">
                <a:cs typeface="Verdana" panose="020B0604030504040204" pitchFamily="34" charset="0"/>
              </a:rPr>
              <a:t>’</a:t>
            </a:r>
            <a:r>
              <a:rPr lang="nl-NL" altLang="ja-JP" sz="4300" dirty="0">
                <a:ea typeface="Verdana" panose="020B0604030504040204" pitchFamily="34" charset="0"/>
                <a:cs typeface="Verdana" panose="020B0604030504040204" pitchFamily="34" charset="0"/>
              </a:rPr>
              <a:t>, The Journal of Supply Chain Management, Vol. 41, No. 3, pp. </a:t>
            </a:r>
            <a:endParaRPr lang="nl-NL" altLang="ja-JP" sz="4300" dirty="0" smtClean="0">
              <a:ea typeface="Verdana" panose="020B0604030504040204" pitchFamily="34" charset="0"/>
              <a:cs typeface="Verdana" panose="020B0604030504040204" pitchFamily="34" charset="0"/>
            </a:endParaRPr>
          </a:p>
          <a:p>
            <a:pPr>
              <a:buFontTx/>
              <a:buNone/>
            </a:pPr>
            <a:r>
              <a:rPr lang="nl-NL" altLang="ja-JP" sz="4300" dirty="0" smtClean="0">
                <a:ea typeface="Verdana" panose="020B0604030504040204" pitchFamily="34" charset="0"/>
                <a:cs typeface="Verdana" panose="020B0604030504040204" pitchFamily="34" charset="0"/>
              </a:rPr>
              <a:t>19 </a:t>
            </a:r>
            <a:r>
              <a:rPr lang="nl-NL" altLang="ja-JP" sz="4300" dirty="0">
                <a:ea typeface="Verdana" panose="020B0604030504040204" pitchFamily="34" charset="0"/>
                <a:cs typeface="Verdana" panose="020B0604030504040204" pitchFamily="34" charset="0"/>
              </a:rPr>
              <a:t>– </a:t>
            </a:r>
            <a:r>
              <a:rPr lang="nl-NL" sz="4300" dirty="0" smtClean="0">
                <a:ea typeface="Verdana" panose="020B0604030504040204" pitchFamily="34" charset="0"/>
                <a:cs typeface="Verdana" panose="020B0604030504040204" pitchFamily="34" charset="0"/>
              </a:rPr>
              <a:t>28</a:t>
            </a:r>
            <a:r>
              <a:rPr lang="nl-NL" sz="4300" dirty="0">
                <a:ea typeface="Verdana" panose="020B0604030504040204" pitchFamily="34" charset="0"/>
                <a:cs typeface="Verdana" panose="020B0604030504040204" pitchFamily="34" charset="0"/>
              </a:rPr>
              <a:t>.</a:t>
            </a:r>
          </a:p>
          <a:p>
            <a:pPr>
              <a:buFontTx/>
              <a:buNone/>
            </a:pPr>
            <a:endParaRPr lang="nl-NL" sz="4300" dirty="0">
              <a:ea typeface="Verdana" panose="020B0604030504040204" pitchFamily="34" charset="0"/>
              <a:cs typeface="Verdana" panose="020B0604030504040204" pitchFamily="34" charset="0"/>
            </a:endParaRPr>
          </a:p>
          <a:p>
            <a:pPr>
              <a:buFontTx/>
              <a:buNone/>
            </a:pPr>
            <a:r>
              <a:rPr lang="nl-NL" sz="4300" dirty="0">
                <a:ea typeface="Verdana" panose="020B0604030504040204" pitchFamily="34" charset="0"/>
                <a:cs typeface="Verdana" panose="020B0604030504040204" pitchFamily="34" charset="0"/>
              </a:rPr>
              <a:t>Gelderman, C.J., </a:t>
            </a:r>
            <a:r>
              <a:rPr lang="nl-NL" sz="4300" dirty="0" err="1">
                <a:ea typeface="Verdana" panose="020B0604030504040204" pitchFamily="34" charset="0"/>
                <a:cs typeface="Verdana" panose="020B0604030504040204" pitchFamily="34" charset="0"/>
              </a:rPr>
              <a:t>Ghijsen</a:t>
            </a:r>
            <a:r>
              <a:rPr lang="nl-NL" sz="4300" dirty="0">
                <a:ea typeface="Verdana" panose="020B0604030504040204" pitchFamily="34" charset="0"/>
                <a:cs typeface="Verdana" panose="020B0604030504040204" pitchFamily="34" charset="0"/>
              </a:rPr>
              <a:t> </a:t>
            </a:r>
            <a:r>
              <a:rPr lang="nl-NL" sz="4300" dirty="0" err="1">
                <a:ea typeface="Verdana" panose="020B0604030504040204" pitchFamily="34" charset="0"/>
                <a:cs typeface="Verdana" panose="020B0604030504040204" pitchFamily="34" charset="0"/>
              </a:rPr>
              <a:t>P.W.Th</a:t>
            </a:r>
            <a:r>
              <a:rPr lang="nl-NL" sz="4300" dirty="0">
                <a:ea typeface="Verdana" panose="020B0604030504040204" pitchFamily="34" charset="0"/>
                <a:cs typeface="Verdana" panose="020B0604030504040204" pitchFamily="34" charset="0"/>
              </a:rPr>
              <a:t>, </a:t>
            </a:r>
            <a:r>
              <a:rPr lang="nl-NL" sz="4300" dirty="0" err="1">
                <a:ea typeface="Verdana" panose="020B0604030504040204" pitchFamily="34" charset="0"/>
                <a:cs typeface="Verdana" panose="020B0604030504040204" pitchFamily="34" charset="0"/>
              </a:rPr>
              <a:t>Brugman</a:t>
            </a:r>
            <a:r>
              <a:rPr lang="nl-NL" sz="4300" dirty="0">
                <a:ea typeface="Verdana" panose="020B0604030504040204" pitchFamily="34" charset="0"/>
                <a:cs typeface="Verdana" panose="020B0604030504040204" pitchFamily="34" charset="0"/>
              </a:rPr>
              <a:t> M.J, (2006), </a:t>
            </a:r>
            <a:r>
              <a:rPr lang="ja-JP" altLang="nl-NL" sz="4300" dirty="0">
                <a:cs typeface="Verdana" panose="020B0604030504040204" pitchFamily="34" charset="0"/>
              </a:rPr>
              <a:t>‘</a:t>
            </a:r>
            <a:r>
              <a:rPr lang="nl-NL" altLang="ja-JP" sz="4300" dirty="0">
                <a:ea typeface="Verdana" panose="020B0604030504040204" pitchFamily="34" charset="0"/>
                <a:cs typeface="Verdana" panose="020B0604030504040204" pitchFamily="34" charset="0"/>
              </a:rPr>
              <a:t>Public </a:t>
            </a:r>
            <a:r>
              <a:rPr lang="nl-NL" altLang="ja-JP" sz="4300" dirty="0" err="1">
                <a:ea typeface="Verdana" panose="020B0604030504040204" pitchFamily="34" charset="0"/>
                <a:cs typeface="Verdana" panose="020B0604030504040204" pitchFamily="34" charset="0"/>
              </a:rPr>
              <a:t>procurement</a:t>
            </a:r>
            <a:r>
              <a:rPr lang="nl-NL" altLang="ja-JP" sz="4300" dirty="0">
                <a:ea typeface="Verdana" panose="020B0604030504040204" pitchFamily="34" charset="0"/>
                <a:cs typeface="Verdana" panose="020B0604030504040204" pitchFamily="34" charset="0"/>
              </a:rPr>
              <a:t> </a:t>
            </a:r>
            <a:r>
              <a:rPr lang="nl-NL" sz="4300" dirty="0" err="1" smtClean="0">
                <a:ea typeface="Verdana" panose="020B0604030504040204" pitchFamily="34" charset="0"/>
                <a:cs typeface="Verdana" panose="020B0604030504040204" pitchFamily="34" charset="0"/>
              </a:rPr>
              <a:t>and</a:t>
            </a:r>
            <a:r>
              <a:rPr lang="nl-NL" sz="4300" dirty="0" smtClean="0">
                <a:ea typeface="Verdana" panose="020B0604030504040204" pitchFamily="34" charset="0"/>
                <a:cs typeface="Verdana" panose="020B0604030504040204" pitchFamily="34" charset="0"/>
              </a:rPr>
              <a:t> </a:t>
            </a:r>
            <a:r>
              <a:rPr lang="nl-NL" sz="4300" dirty="0">
                <a:ea typeface="Verdana" panose="020B0604030504040204" pitchFamily="34" charset="0"/>
                <a:cs typeface="Verdana" panose="020B0604030504040204" pitchFamily="34" charset="0"/>
              </a:rPr>
              <a:t>EU </a:t>
            </a:r>
            <a:r>
              <a:rPr lang="nl-NL" sz="4300" dirty="0" err="1">
                <a:ea typeface="Verdana" panose="020B0604030504040204" pitchFamily="34" charset="0"/>
                <a:cs typeface="Verdana" panose="020B0604030504040204" pitchFamily="34" charset="0"/>
              </a:rPr>
              <a:t>tendering</a:t>
            </a:r>
            <a:r>
              <a:rPr lang="nl-NL" sz="4300" dirty="0">
                <a:ea typeface="Verdana" panose="020B0604030504040204" pitchFamily="34" charset="0"/>
                <a:cs typeface="Verdana" panose="020B0604030504040204" pitchFamily="34" charset="0"/>
              </a:rPr>
              <a:t> </a:t>
            </a:r>
            <a:r>
              <a:rPr lang="nl-NL" sz="4300" dirty="0" err="1">
                <a:ea typeface="Verdana" panose="020B0604030504040204" pitchFamily="34" charset="0"/>
                <a:cs typeface="Verdana" panose="020B0604030504040204" pitchFamily="34" charset="0"/>
              </a:rPr>
              <a:t>directive-explaining</a:t>
            </a:r>
            <a:r>
              <a:rPr lang="nl-NL" sz="4300" dirty="0">
                <a:ea typeface="Verdana" panose="020B0604030504040204" pitchFamily="34" charset="0"/>
                <a:cs typeface="Verdana" panose="020B0604030504040204" pitchFamily="34" charset="0"/>
              </a:rPr>
              <a:t> non-</a:t>
            </a:r>
            <a:r>
              <a:rPr lang="nl-NL" sz="4300" dirty="0" err="1">
                <a:ea typeface="Verdana" panose="020B0604030504040204" pitchFamily="34" charset="0"/>
                <a:cs typeface="Verdana" panose="020B0604030504040204" pitchFamily="34" charset="0"/>
              </a:rPr>
              <a:t>complience</a:t>
            </a:r>
            <a:r>
              <a:rPr lang="ja-JP" altLang="nl-NL" sz="4300" dirty="0">
                <a:cs typeface="Verdana" panose="020B0604030504040204" pitchFamily="34" charset="0"/>
              </a:rPr>
              <a:t>’</a:t>
            </a:r>
            <a:r>
              <a:rPr lang="nl-NL" altLang="ja-JP" sz="4300" dirty="0">
                <a:ea typeface="Verdana" panose="020B0604030504040204" pitchFamily="34" charset="0"/>
                <a:cs typeface="Verdana" panose="020B0604030504040204" pitchFamily="34" charset="0"/>
              </a:rPr>
              <a:t>, </a:t>
            </a:r>
            <a:r>
              <a:rPr lang="nl-NL" altLang="ja-JP" sz="4300" dirty="0" smtClean="0">
                <a:ea typeface="Verdana" panose="020B0604030504040204" pitchFamily="34" charset="0"/>
                <a:cs typeface="Verdana" panose="020B0604030504040204" pitchFamily="34" charset="0"/>
              </a:rPr>
              <a:t>International</a:t>
            </a:r>
          </a:p>
          <a:p>
            <a:pPr>
              <a:buFontTx/>
              <a:buNone/>
            </a:pPr>
            <a:r>
              <a:rPr lang="nl-NL" altLang="ja-JP" sz="4300" dirty="0" smtClean="0">
                <a:ea typeface="Verdana" panose="020B0604030504040204" pitchFamily="34" charset="0"/>
                <a:cs typeface="Verdana" panose="020B0604030504040204" pitchFamily="34" charset="0"/>
              </a:rPr>
              <a:t>Journal </a:t>
            </a:r>
            <a:r>
              <a:rPr lang="nl-NL" sz="4300" dirty="0" smtClean="0">
                <a:ea typeface="Verdana" panose="020B0604030504040204" pitchFamily="34" charset="0"/>
                <a:cs typeface="Verdana" panose="020B0604030504040204" pitchFamily="34" charset="0"/>
              </a:rPr>
              <a:t>of </a:t>
            </a:r>
            <a:r>
              <a:rPr lang="nl-NL" sz="4300" dirty="0">
                <a:ea typeface="Verdana" panose="020B0604030504040204" pitchFamily="34" charset="0"/>
                <a:cs typeface="Verdana" panose="020B0604030504040204" pitchFamily="34" charset="0"/>
              </a:rPr>
              <a:t>Public </a:t>
            </a:r>
            <a:r>
              <a:rPr lang="nl-NL" sz="4300" dirty="0" smtClean="0">
                <a:ea typeface="Verdana" panose="020B0604030504040204" pitchFamily="34" charset="0"/>
                <a:cs typeface="Verdana" panose="020B0604030504040204" pitchFamily="34" charset="0"/>
              </a:rPr>
              <a:t>Sector Management</a:t>
            </a:r>
            <a:r>
              <a:rPr lang="nl-NL" sz="4300" dirty="0">
                <a:ea typeface="Verdana" panose="020B0604030504040204" pitchFamily="34" charset="0"/>
                <a:cs typeface="Verdana" panose="020B0604030504040204" pitchFamily="34" charset="0"/>
              </a:rPr>
              <a:t>, Volume: 19   Issue: 7, [online], </a:t>
            </a:r>
            <a:r>
              <a:rPr lang="nl-NL" sz="4300" dirty="0" err="1" smtClean="0">
                <a:ea typeface="Verdana" panose="020B0604030504040204" pitchFamily="34" charset="0"/>
                <a:cs typeface="Verdana" panose="020B0604030504040204" pitchFamily="34" charset="0"/>
              </a:rPr>
              <a:t>available</a:t>
            </a:r>
            <a:r>
              <a:rPr lang="nl-NL" sz="4300" dirty="0" smtClean="0">
                <a:ea typeface="Verdana" panose="020B0604030504040204" pitchFamily="34" charset="0"/>
                <a:cs typeface="Verdana" panose="020B0604030504040204" pitchFamily="34" charset="0"/>
              </a:rPr>
              <a:t>:</a:t>
            </a:r>
          </a:p>
          <a:p>
            <a:pPr>
              <a:buFontTx/>
              <a:buNone/>
            </a:pPr>
            <a:r>
              <a:rPr lang="nl-NL" sz="4300" dirty="0" smtClean="0">
                <a:ea typeface="Verdana" panose="020B0604030504040204" pitchFamily="34" charset="0"/>
                <a:cs typeface="Verdana" panose="020B0604030504040204" pitchFamily="34" charset="0"/>
                <a:hlinkClick r:id="rId3"/>
              </a:rPr>
              <a:t>http</a:t>
            </a:r>
            <a:r>
              <a:rPr lang="nl-NL" sz="4300" dirty="0">
                <a:ea typeface="Verdana" panose="020B0604030504040204" pitchFamily="34" charset="0"/>
                <a:cs typeface="Verdana" panose="020B0604030504040204" pitchFamily="34" charset="0"/>
                <a:hlinkClick r:id="rId3"/>
              </a:rPr>
              <a:t>://</a:t>
            </a:r>
            <a:r>
              <a:rPr lang="nl-NL" sz="4300" dirty="0" smtClean="0">
                <a:ea typeface="Verdana" panose="020B0604030504040204" pitchFamily="34" charset="0"/>
                <a:cs typeface="Verdana" panose="020B0604030504040204" pitchFamily="34" charset="0"/>
                <a:hlinkClick r:id="rId3"/>
              </a:rPr>
              <a:t>www.ou.nl/Docs/Faculteiten/MW/MW%20Working%20Papers/GR%2006</a:t>
            </a:r>
            <a:r>
              <a:rPr lang="nl-NL" sz="4300" dirty="0" smtClean="0">
                <a:ea typeface="Verdana" panose="020B0604030504040204" pitchFamily="34" charset="0"/>
                <a:cs typeface="Verdana" panose="020B0604030504040204" pitchFamily="34" charset="0"/>
              </a:rPr>
              <a:t>04%20Gelderman%20Ghijsen%20and%20Brugman%202006</a:t>
            </a:r>
            <a:r>
              <a:rPr lang="nl-NL" sz="4300" dirty="0">
                <a:ea typeface="Verdana" panose="020B0604030504040204" pitchFamily="34" charset="0"/>
                <a:cs typeface="Verdana" panose="020B0604030504040204" pitchFamily="34" charset="0"/>
              </a:rPr>
              <a:t>_.</a:t>
            </a:r>
            <a:r>
              <a:rPr lang="nl-NL" sz="4300" dirty="0" smtClean="0">
                <a:ea typeface="Verdana" panose="020B0604030504040204" pitchFamily="34" charset="0"/>
                <a:cs typeface="Verdana" panose="020B0604030504040204" pitchFamily="34" charset="0"/>
              </a:rPr>
              <a:t>pdf</a:t>
            </a:r>
          </a:p>
          <a:p>
            <a:pPr>
              <a:buFontTx/>
              <a:buNone/>
            </a:pPr>
            <a:endParaRPr lang="nl-NL" sz="4300" dirty="0">
              <a:ea typeface="Verdana" panose="020B0604030504040204" pitchFamily="34" charset="0"/>
              <a:cs typeface="Verdana" panose="020B0604030504040204" pitchFamily="34" charset="0"/>
            </a:endParaRPr>
          </a:p>
          <a:p>
            <a:pPr>
              <a:buNone/>
            </a:pPr>
            <a:r>
              <a:rPr lang="nl-NL" sz="4300" dirty="0" smtClean="0">
                <a:ea typeface="Verdana" panose="020B0604030504040204" pitchFamily="34" charset="0"/>
                <a:cs typeface="Verdana" panose="020B0604030504040204" pitchFamily="34" charset="0"/>
              </a:rPr>
              <a:t>Hill</a:t>
            </a:r>
            <a:r>
              <a:rPr lang="nl-NL" sz="4300" dirty="0">
                <a:ea typeface="Verdana" panose="020B0604030504040204" pitchFamily="34" charset="0"/>
                <a:cs typeface="Verdana" panose="020B0604030504040204" pitchFamily="34" charset="0"/>
              </a:rPr>
              <a:t>, T. (2005). "Operations </a:t>
            </a:r>
            <a:r>
              <a:rPr lang="nl-NL" sz="4300" dirty="0" smtClean="0">
                <a:ea typeface="Verdana" panose="020B0604030504040204" pitchFamily="34" charset="0"/>
                <a:cs typeface="Verdana" panose="020B0604030504040204" pitchFamily="34" charset="0"/>
              </a:rPr>
              <a:t>management”.</a:t>
            </a:r>
          </a:p>
          <a:p>
            <a:pPr>
              <a:buNone/>
            </a:pPr>
            <a:endParaRPr lang="nl-NL" sz="4300" dirty="0">
              <a:ea typeface="Verdana" panose="020B0604030504040204" pitchFamily="34" charset="0"/>
              <a:cs typeface="Verdana" panose="020B0604030504040204" pitchFamily="34" charset="0"/>
            </a:endParaRPr>
          </a:p>
          <a:p>
            <a:pPr>
              <a:buNone/>
            </a:pPr>
            <a:r>
              <a:rPr lang="nl-NL" sz="4300" dirty="0" smtClean="0">
                <a:ea typeface="Verdana" panose="020B0604030504040204" pitchFamily="34" charset="0"/>
                <a:cs typeface="Verdana" panose="020B0604030504040204" pitchFamily="34" charset="0"/>
              </a:rPr>
              <a:t>Lam</a:t>
            </a:r>
            <a:r>
              <a:rPr lang="nl-NL" sz="4300" dirty="0">
                <a:ea typeface="Verdana" panose="020B0604030504040204" pitchFamily="34" charset="0"/>
                <a:cs typeface="Verdana" panose="020B0604030504040204" pitchFamily="34" charset="0"/>
              </a:rPr>
              <a:t>, T. </a:t>
            </a:r>
            <a:r>
              <a:rPr lang="nl-NL" sz="4300" dirty="0" err="1">
                <a:ea typeface="Verdana" panose="020B0604030504040204" pitchFamily="34" charset="0"/>
                <a:cs typeface="Verdana" panose="020B0604030504040204" pitchFamily="34" charset="0"/>
              </a:rPr>
              <a:t>and</a:t>
            </a:r>
            <a:r>
              <a:rPr lang="nl-NL" sz="4300" dirty="0">
                <a:ea typeface="Verdana" panose="020B0604030504040204" pitchFamily="34" charset="0"/>
                <a:cs typeface="Verdana" panose="020B0604030504040204" pitchFamily="34" charset="0"/>
              </a:rPr>
              <a:t> K. </a:t>
            </a:r>
            <a:r>
              <a:rPr lang="nl-NL" sz="4300" dirty="0" err="1">
                <a:ea typeface="Verdana" panose="020B0604030504040204" pitchFamily="34" charset="0"/>
                <a:cs typeface="Verdana" panose="020B0604030504040204" pitchFamily="34" charset="0"/>
              </a:rPr>
              <a:t>Gale</a:t>
            </a:r>
            <a:r>
              <a:rPr lang="nl-NL" sz="4300" dirty="0">
                <a:ea typeface="Verdana" panose="020B0604030504040204" pitchFamily="34" charset="0"/>
                <a:cs typeface="Verdana" panose="020B0604030504040204" pitchFamily="34" charset="0"/>
              </a:rPr>
              <a:t> (2014). "Highway maintenance: impact of </a:t>
            </a:r>
            <a:r>
              <a:rPr lang="nl-NL" sz="4300" dirty="0" err="1">
                <a:ea typeface="Verdana" panose="020B0604030504040204" pitchFamily="34" charset="0"/>
                <a:cs typeface="Verdana" panose="020B0604030504040204" pitchFamily="34" charset="0"/>
              </a:rPr>
              <a:t>framework</a:t>
            </a:r>
            <a:r>
              <a:rPr lang="nl-NL" sz="4300" dirty="0">
                <a:ea typeface="Verdana" panose="020B0604030504040204" pitchFamily="34" charset="0"/>
                <a:cs typeface="Verdana" panose="020B0604030504040204" pitchFamily="34" charset="0"/>
              </a:rPr>
              <a:t> </a:t>
            </a:r>
            <a:r>
              <a:rPr lang="nl-NL" sz="4300" dirty="0" err="1">
                <a:ea typeface="Verdana" panose="020B0604030504040204" pitchFamily="34" charset="0"/>
                <a:cs typeface="Verdana" panose="020B0604030504040204" pitchFamily="34" charset="0"/>
              </a:rPr>
              <a:t>agreements</a:t>
            </a:r>
            <a:r>
              <a:rPr lang="nl-NL" sz="4300" dirty="0">
                <a:ea typeface="Verdana" panose="020B0604030504040204" pitchFamily="34" charset="0"/>
                <a:cs typeface="Verdana" panose="020B0604030504040204" pitchFamily="34" charset="0"/>
              </a:rPr>
              <a:t> on contractor performance." Engineering, Construction </a:t>
            </a:r>
            <a:r>
              <a:rPr lang="nl-NL" sz="4300" dirty="0" err="1">
                <a:ea typeface="Verdana" panose="020B0604030504040204" pitchFamily="34" charset="0"/>
                <a:cs typeface="Verdana" panose="020B0604030504040204" pitchFamily="34" charset="0"/>
              </a:rPr>
              <a:t>and</a:t>
            </a:r>
            <a:r>
              <a:rPr lang="nl-NL" sz="4300" dirty="0">
                <a:ea typeface="Verdana" panose="020B0604030504040204" pitchFamily="34" charset="0"/>
                <a:cs typeface="Verdana" panose="020B0604030504040204" pitchFamily="34" charset="0"/>
              </a:rPr>
              <a:t> </a:t>
            </a:r>
            <a:endParaRPr lang="nl-NL" sz="4300" dirty="0" smtClean="0">
              <a:ea typeface="Verdana" panose="020B0604030504040204" pitchFamily="34" charset="0"/>
              <a:cs typeface="Verdana" panose="020B0604030504040204" pitchFamily="34" charset="0"/>
            </a:endParaRPr>
          </a:p>
          <a:p>
            <a:pPr>
              <a:buNone/>
            </a:pPr>
            <a:r>
              <a:rPr lang="nl-NL" sz="4300" dirty="0" err="1" smtClean="0">
                <a:ea typeface="Verdana" panose="020B0604030504040204" pitchFamily="34" charset="0"/>
                <a:cs typeface="Verdana" panose="020B0604030504040204" pitchFamily="34" charset="0"/>
              </a:rPr>
              <a:t>Architectural</a:t>
            </a:r>
            <a:r>
              <a:rPr lang="nl-NL" sz="4300" dirty="0" smtClean="0">
                <a:ea typeface="Verdana" panose="020B0604030504040204" pitchFamily="34" charset="0"/>
                <a:cs typeface="Verdana" panose="020B0604030504040204" pitchFamily="34" charset="0"/>
              </a:rPr>
              <a:t> </a:t>
            </a:r>
            <a:r>
              <a:rPr lang="nl-NL" sz="4300" dirty="0">
                <a:ea typeface="Verdana" panose="020B0604030504040204" pitchFamily="34" charset="0"/>
                <a:cs typeface="Verdana" panose="020B0604030504040204" pitchFamily="34" charset="0"/>
              </a:rPr>
              <a:t>Management </a:t>
            </a:r>
            <a:r>
              <a:rPr lang="nl-NL" sz="4300" dirty="0" smtClean="0">
                <a:ea typeface="Verdana" panose="020B0604030504040204" pitchFamily="34" charset="0"/>
                <a:cs typeface="Verdana" panose="020B0604030504040204" pitchFamily="34" charset="0"/>
              </a:rPr>
              <a:t>21(3</a:t>
            </a:r>
            <a:r>
              <a:rPr lang="nl-NL" sz="4300" dirty="0">
                <a:ea typeface="Verdana" panose="020B0604030504040204" pitchFamily="34" charset="0"/>
                <a:cs typeface="Verdana" panose="020B0604030504040204" pitchFamily="34" charset="0"/>
              </a:rPr>
              <a:t>): 336-347.</a:t>
            </a:r>
          </a:p>
          <a:p>
            <a:pPr>
              <a:buNone/>
            </a:pPr>
            <a:endParaRPr lang="nl-NL" sz="4300" dirty="0">
              <a:ea typeface="Verdana" panose="020B0604030504040204" pitchFamily="34" charset="0"/>
              <a:cs typeface="Verdana" panose="020B0604030504040204" pitchFamily="34" charset="0"/>
            </a:endParaRPr>
          </a:p>
          <a:p>
            <a:pPr>
              <a:buFontTx/>
              <a:buNone/>
            </a:pPr>
            <a:r>
              <a:rPr lang="en-US" sz="4300" dirty="0" err="1" smtClean="0">
                <a:ea typeface="Verdana" panose="020B0604030504040204" pitchFamily="34" charset="0"/>
                <a:cs typeface="Verdana" panose="020B0604030504040204" pitchFamily="34" charset="0"/>
              </a:rPr>
              <a:t>Lysons</a:t>
            </a:r>
            <a:r>
              <a:rPr lang="en-US" sz="4300" dirty="0">
                <a:ea typeface="Verdana" panose="020B0604030504040204" pitchFamily="34" charset="0"/>
                <a:cs typeface="Verdana" panose="020B0604030504040204" pitchFamily="34" charset="0"/>
              </a:rPr>
              <a:t>, K. Purchasing and Supply Chain Management’. Prentice </a:t>
            </a:r>
            <a:r>
              <a:rPr lang="en-US" sz="4300" dirty="0" smtClean="0">
                <a:ea typeface="Verdana" panose="020B0604030504040204" pitchFamily="34" charset="0"/>
                <a:cs typeface="Verdana" panose="020B0604030504040204" pitchFamily="34" charset="0"/>
              </a:rPr>
              <a:t> </a:t>
            </a:r>
            <a:r>
              <a:rPr lang="en-US" sz="4300" dirty="0" err="1" smtClean="0">
                <a:ea typeface="Verdana" panose="020B0604030504040204" pitchFamily="34" charset="0"/>
                <a:cs typeface="Verdana" panose="020B0604030504040204" pitchFamily="34" charset="0"/>
              </a:rPr>
              <a:t>Hall,fifth</a:t>
            </a:r>
            <a:r>
              <a:rPr lang="en-US" sz="4300" dirty="0" smtClean="0">
                <a:ea typeface="Verdana" panose="020B0604030504040204" pitchFamily="34" charset="0"/>
                <a:cs typeface="Verdana" panose="020B0604030504040204" pitchFamily="34" charset="0"/>
              </a:rPr>
              <a:t> </a:t>
            </a:r>
            <a:r>
              <a:rPr lang="en-US" sz="4300" dirty="0" err="1">
                <a:ea typeface="Verdana" panose="020B0604030504040204" pitchFamily="34" charset="0"/>
                <a:cs typeface="Verdana" panose="020B0604030504040204" pitchFamily="34" charset="0"/>
              </a:rPr>
              <a:t>ed</a:t>
            </a:r>
            <a:r>
              <a:rPr lang="en-US" sz="4300" dirty="0">
                <a:ea typeface="Verdana" panose="020B0604030504040204" pitchFamily="34" charset="0"/>
                <a:cs typeface="Verdana" panose="020B0604030504040204" pitchFamily="34" charset="0"/>
              </a:rPr>
              <a:t>, </a:t>
            </a:r>
            <a:r>
              <a:rPr lang="en-US" sz="4300" dirty="0" smtClean="0">
                <a:ea typeface="Verdana" panose="020B0604030504040204" pitchFamily="34" charset="0"/>
                <a:cs typeface="Verdana" panose="020B0604030504040204" pitchFamily="34" charset="0"/>
              </a:rPr>
              <a:t>2006</a:t>
            </a:r>
          </a:p>
          <a:p>
            <a:pPr>
              <a:buFontTx/>
              <a:buNone/>
            </a:pPr>
            <a:endParaRPr lang="en-US" sz="4300" dirty="0">
              <a:ea typeface="Verdana" panose="020B0604030504040204" pitchFamily="34" charset="0"/>
              <a:cs typeface="Verdana" panose="020B0604030504040204" pitchFamily="34" charset="0"/>
            </a:endParaRPr>
          </a:p>
          <a:p>
            <a:pPr>
              <a:buFontTx/>
              <a:buNone/>
            </a:pPr>
            <a:r>
              <a:rPr lang="en-US" sz="4300" dirty="0" err="1">
                <a:ea typeface="Verdana" panose="020B0604030504040204" pitchFamily="34" charset="0"/>
                <a:cs typeface="Verdana" panose="020B0604030504040204" pitchFamily="34" charset="0"/>
              </a:rPr>
              <a:t>Shafahi</a:t>
            </a:r>
            <a:r>
              <a:rPr lang="en-US" sz="4300" dirty="0">
                <a:ea typeface="Verdana" panose="020B0604030504040204" pitchFamily="34" charset="0"/>
                <a:cs typeface="Verdana" panose="020B0604030504040204" pitchFamily="34" charset="0"/>
              </a:rPr>
              <a:t>, A. and A. </a:t>
            </a:r>
            <a:r>
              <a:rPr lang="en-US" sz="4300" dirty="0" err="1">
                <a:ea typeface="Verdana" panose="020B0604030504040204" pitchFamily="34" charset="0"/>
                <a:cs typeface="Verdana" panose="020B0604030504040204" pitchFamily="34" charset="0"/>
              </a:rPr>
              <a:t>Haghani</a:t>
            </a:r>
            <a:r>
              <a:rPr lang="en-US" sz="4300" dirty="0">
                <a:ea typeface="Verdana" panose="020B0604030504040204" pitchFamily="34" charset="0"/>
                <a:cs typeface="Verdana" panose="020B0604030504040204" pitchFamily="34" charset="0"/>
              </a:rPr>
              <a:t> (2014). "Modeling contractors' project selection and markup decisions influenced by eminence." International Journal </a:t>
            </a:r>
            <a:endParaRPr lang="en-US" sz="4300" dirty="0" smtClean="0">
              <a:ea typeface="Verdana" panose="020B0604030504040204" pitchFamily="34" charset="0"/>
              <a:cs typeface="Verdana" panose="020B0604030504040204" pitchFamily="34" charset="0"/>
            </a:endParaRPr>
          </a:p>
          <a:p>
            <a:pPr>
              <a:buFontTx/>
              <a:buNone/>
            </a:pPr>
            <a:r>
              <a:rPr lang="en-US" sz="4300" dirty="0" smtClean="0">
                <a:ea typeface="Verdana" panose="020B0604030504040204" pitchFamily="34" charset="0"/>
                <a:cs typeface="Verdana" panose="020B0604030504040204" pitchFamily="34" charset="0"/>
              </a:rPr>
              <a:t>of </a:t>
            </a:r>
            <a:r>
              <a:rPr lang="en-US" sz="4300" dirty="0">
                <a:ea typeface="Verdana" panose="020B0604030504040204" pitchFamily="34" charset="0"/>
                <a:cs typeface="Verdana" panose="020B0604030504040204" pitchFamily="34" charset="0"/>
              </a:rPr>
              <a:t>Project Management 32(8): 1481-1493.</a:t>
            </a:r>
          </a:p>
          <a:p>
            <a:pPr>
              <a:buFontTx/>
              <a:buNone/>
            </a:pPr>
            <a:endParaRPr lang="en-US" sz="4300" dirty="0">
              <a:ea typeface="Verdana" panose="020B0604030504040204" pitchFamily="34" charset="0"/>
              <a:cs typeface="Verdana" panose="020B0604030504040204" pitchFamily="34" charset="0"/>
            </a:endParaRPr>
          </a:p>
          <a:p>
            <a:pPr>
              <a:buNone/>
            </a:pPr>
            <a:endParaRPr lang="nl-NL" sz="4300" dirty="0">
              <a:ea typeface="Verdana" panose="020B0604030504040204" pitchFamily="34" charset="0"/>
              <a:cs typeface="Verdana" panose="020B0604030504040204" pitchFamily="34" charset="0"/>
            </a:endParaRPr>
          </a:p>
          <a:p>
            <a:pPr>
              <a:buFontTx/>
              <a:buNone/>
            </a:pPr>
            <a:endParaRPr lang="nl-NL" sz="4300" dirty="0">
              <a:latin typeface="Verdana" panose="020B0604030504040204" pitchFamily="34" charset="0"/>
              <a:ea typeface="Verdana" panose="020B0604030504040204" pitchFamily="34" charset="0"/>
              <a:cs typeface="Verdana" panose="020B0604030504040204" pitchFamily="34" charset="0"/>
            </a:endParaRPr>
          </a:p>
        </p:txBody>
      </p:sp>
      <p:pic>
        <p:nvPicPr>
          <p:cNvPr id="44037" name="Picture 2" descr="http://www.bioinfo.mpg.de/euclis/General/images/clockReferenc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7269" y="0"/>
            <a:ext cx="162136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129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AutoShape 2" descr="Z"/>
          <p:cNvSpPr>
            <a:spLocks noChangeAspect="1" noChangeArrowheads="1"/>
          </p:cNvSpPr>
          <p:nvPr/>
        </p:nvSpPr>
        <p:spPr bwMode="auto">
          <a:xfrm>
            <a:off x="0" y="-22225"/>
            <a:ext cx="2844800" cy="2133600"/>
          </a:xfrm>
          <a:prstGeom prst="rect">
            <a:avLst/>
          </a:prstGeom>
          <a:noFill/>
          <a:ln w="9525">
            <a:noFill/>
            <a:miter lim="800000"/>
            <a:headEnd/>
            <a:tailEnd/>
          </a:ln>
        </p:spPr>
        <p:txBody>
          <a:bodyPr/>
          <a:lstStyle/>
          <a:p>
            <a:endParaRPr lang="nl-NL"/>
          </a:p>
        </p:txBody>
      </p:sp>
      <p:sp>
        <p:nvSpPr>
          <p:cNvPr id="53250" name="AutoShape 3" descr="Z"/>
          <p:cNvSpPr>
            <a:spLocks noChangeAspect="1" noChangeArrowheads="1"/>
          </p:cNvSpPr>
          <p:nvPr/>
        </p:nvSpPr>
        <p:spPr bwMode="auto">
          <a:xfrm>
            <a:off x="0" y="-22225"/>
            <a:ext cx="2844800" cy="2133600"/>
          </a:xfrm>
          <a:prstGeom prst="rect">
            <a:avLst/>
          </a:prstGeom>
          <a:noFill/>
          <a:ln w="9525">
            <a:noFill/>
            <a:miter lim="800000"/>
            <a:headEnd/>
            <a:tailEnd/>
          </a:ln>
        </p:spPr>
        <p:txBody>
          <a:bodyPr/>
          <a:lstStyle/>
          <a:p>
            <a:endParaRPr lang="nl-NL"/>
          </a:p>
        </p:txBody>
      </p:sp>
      <p:pic>
        <p:nvPicPr>
          <p:cNvPr id="53251" name="Picture 4" descr="Vraag_faq1-280x280"/>
          <p:cNvPicPr>
            <a:picLocks noChangeAspect="1" noChangeArrowheads="1"/>
          </p:cNvPicPr>
          <p:nvPr/>
        </p:nvPicPr>
        <p:blipFill>
          <a:blip r:embed="rId2"/>
          <a:srcRect/>
          <a:stretch>
            <a:fillRect/>
          </a:stretch>
        </p:blipFill>
        <p:spPr bwMode="auto">
          <a:xfrm>
            <a:off x="3215218" y="981076"/>
            <a:ext cx="5187949" cy="3890963"/>
          </a:xfrm>
          <a:prstGeom prst="rect">
            <a:avLst/>
          </a:prstGeom>
          <a:noFill/>
          <a:ln w="9525">
            <a:noFill/>
            <a:miter lim="800000"/>
            <a:headEnd/>
            <a:tailEnd/>
          </a:ln>
        </p:spPr>
      </p:pic>
    </p:spTree>
    <p:extLst>
      <p:ext uri="{BB962C8B-B14F-4D97-AF65-F5344CB8AC3E}">
        <p14:creationId xmlns:p14="http://schemas.microsoft.com/office/powerpoint/2010/main" val="233320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1102785" y="450574"/>
            <a:ext cx="7298267" cy="940904"/>
          </a:xfrm>
        </p:spPr>
        <p:txBody>
          <a:bodyPr/>
          <a:lstStyle/>
          <a:p>
            <a:pPr eaLnBrk="1" hangingPunct="1"/>
            <a:r>
              <a:rPr lang="nl-NL" sz="1400" b="1" dirty="0" smtClean="0">
                <a:solidFill>
                  <a:srgbClr val="C3ECFF"/>
                </a:solidFill>
                <a:latin typeface="Verdana" pitchFamily="34" charset="0"/>
              </a:rPr>
              <a:t/>
            </a:r>
            <a:br>
              <a:rPr lang="nl-NL" sz="1400" b="1" dirty="0" smtClean="0">
                <a:solidFill>
                  <a:srgbClr val="C3ECFF"/>
                </a:solidFill>
                <a:latin typeface="Verdana" pitchFamily="34" charset="0"/>
              </a:rPr>
            </a:br>
            <a:r>
              <a:rPr lang="en-GB" b="1" dirty="0" smtClean="0">
                <a:solidFill>
                  <a:schemeClr val="tx2"/>
                </a:solidFill>
              </a:rPr>
              <a:t>Personal</a:t>
            </a:r>
            <a:r>
              <a:rPr lang="nl-NL" b="1" dirty="0" smtClean="0">
                <a:solidFill>
                  <a:schemeClr val="tx2"/>
                </a:solidFill>
              </a:rPr>
              <a:t> </a:t>
            </a:r>
            <a:r>
              <a:rPr lang="en-GB" b="1" dirty="0" smtClean="0">
                <a:solidFill>
                  <a:schemeClr val="tx2"/>
                </a:solidFill>
              </a:rPr>
              <a:t>introduction</a:t>
            </a:r>
            <a:br>
              <a:rPr lang="en-GB" b="1" dirty="0" smtClean="0">
                <a:solidFill>
                  <a:schemeClr val="tx2"/>
                </a:solidFill>
              </a:rPr>
            </a:br>
            <a:r>
              <a:rPr lang="en-GB" b="1" dirty="0" smtClean="0">
                <a:solidFill>
                  <a:schemeClr val="tx2"/>
                </a:solidFill>
              </a:rPr>
              <a:t>Marcel Stuijts MSc CPD</a:t>
            </a:r>
            <a:br>
              <a:rPr lang="en-GB" b="1" dirty="0" smtClean="0">
                <a:solidFill>
                  <a:schemeClr val="tx2"/>
                </a:solidFill>
              </a:rPr>
            </a:br>
            <a:endParaRPr lang="en-GB" b="1" dirty="0" smtClean="0">
              <a:solidFill>
                <a:schemeClr val="tx2"/>
              </a:solidFill>
            </a:endParaRPr>
          </a:p>
        </p:txBody>
      </p:sp>
      <p:sp>
        <p:nvSpPr>
          <p:cNvPr id="31746" name="Rectangle 3"/>
          <p:cNvSpPr>
            <a:spLocks noGrp="1" noChangeArrowheads="1"/>
          </p:cNvSpPr>
          <p:nvPr>
            <p:ph type="body" idx="4294967295"/>
          </p:nvPr>
        </p:nvSpPr>
        <p:spPr>
          <a:xfrm>
            <a:off x="1351723" y="1732647"/>
            <a:ext cx="9927998" cy="3859770"/>
          </a:xfrm>
        </p:spPr>
        <p:txBody>
          <a:bodyPr/>
          <a:lstStyle/>
          <a:p>
            <a:pPr eaLnBrk="1" hangingPunct="1">
              <a:buFont typeface="Arial" charset="0"/>
              <a:buNone/>
            </a:pPr>
            <a:endParaRPr lang="en-US" sz="1200" b="1" dirty="0" smtClean="0">
              <a:solidFill>
                <a:srgbClr val="003399"/>
              </a:solidFill>
            </a:endParaRPr>
          </a:p>
          <a:p>
            <a:pPr eaLnBrk="1" hangingPunct="1"/>
            <a:r>
              <a:rPr lang="en-US" sz="1200" b="1" dirty="0" smtClean="0"/>
              <a:t>Marcel Stuijts, </a:t>
            </a:r>
            <a:r>
              <a:rPr lang="en-US" sz="1200" dirty="0" smtClean="0"/>
              <a:t>currently Chief Executive Officer Bizob</a:t>
            </a:r>
          </a:p>
          <a:p>
            <a:pPr lvl="1" eaLnBrk="1" hangingPunct="1"/>
            <a:r>
              <a:rPr lang="en-US" sz="1200" dirty="0" smtClean="0">
                <a:cs typeface="Verdana"/>
              </a:rPr>
              <a:t>CPO of the year: Dutch Sourcing Award 2014</a:t>
            </a:r>
          </a:p>
          <a:p>
            <a:pPr lvl="1" eaLnBrk="1" hangingPunct="1"/>
            <a:r>
              <a:rPr lang="en-US" sz="1200" dirty="0" smtClean="0">
                <a:cs typeface="Verdana"/>
              </a:rPr>
              <a:t>Doctor student University of South Wales: Collaboration in Public Procurement</a:t>
            </a:r>
          </a:p>
          <a:p>
            <a:pPr lvl="1"/>
            <a:r>
              <a:rPr lang="en-US" sz="1200" dirty="0">
                <a:cs typeface="Verdana"/>
              </a:rPr>
              <a:t>member of the board of NEVI Public (Netherlands Association of Procurement),  </a:t>
            </a:r>
            <a:endParaRPr lang="en-US" sz="1200" dirty="0" smtClean="0">
              <a:cs typeface="Verdana"/>
            </a:endParaRPr>
          </a:p>
          <a:p>
            <a:pPr lvl="1"/>
            <a:r>
              <a:rPr lang="en-US" sz="1200" dirty="0" smtClean="0">
                <a:cs typeface="Verdana"/>
              </a:rPr>
              <a:t>strategic </a:t>
            </a:r>
            <a:r>
              <a:rPr lang="en-US" sz="1200" dirty="0">
                <a:cs typeface="Verdana"/>
              </a:rPr>
              <a:t>advisor to the board of the Ministry of Economic Affairs regarding the developing of the National Tender Law and the development of the professionalism of the procurement policy for the municipalities in the Netherlands. (member of the expert team and supervisory committee). </a:t>
            </a:r>
            <a:endParaRPr lang="en-US" sz="1200" dirty="0" smtClean="0">
              <a:cs typeface="Verdana"/>
            </a:endParaRPr>
          </a:p>
          <a:p>
            <a:pPr lvl="1"/>
            <a:r>
              <a:rPr lang="en-US" sz="1200" dirty="0">
                <a:cs typeface="Verdana"/>
              </a:rPr>
              <a:t>C</a:t>
            </a:r>
            <a:r>
              <a:rPr lang="en-US" sz="1200" dirty="0" smtClean="0">
                <a:cs typeface="Verdana"/>
              </a:rPr>
              <a:t>o</a:t>
            </a:r>
            <a:r>
              <a:rPr lang="en-US" sz="1200" dirty="0">
                <a:cs typeface="Verdana"/>
              </a:rPr>
              <a:t>-authors of the Guideline Proportionality. Because of the success of this guideline (policy) it has been integrated in the National Procurement Law.</a:t>
            </a:r>
            <a:endParaRPr lang="nl-NL" sz="1200" dirty="0">
              <a:cs typeface="Verdana"/>
            </a:endParaRPr>
          </a:p>
          <a:p>
            <a:pPr lvl="1" eaLnBrk="1" hangingPunct="1"/>
            <a:endParaRPr lang="en-US" sz="1200" b="1" dirty="0" smtClean="0"/>
          </a:p>
          <a:p>
            <a:pPr eaLnBrk="1" hangingPunct="1"/>
            <a:r>
              <a:rPr lang="en-US" sz="1200" b="1" dirty="0" smtClean="0"/>
              <a:t>Previous experience: </a:t>
            </a:r>
          </a:p>
          <a:p>
            <a:pPr lvl="1" eaLnBrk="1" hangingPunct="1"/>
            <a:r>
              <a:rPr lang="en-US" sz="1200" dirty="0" smtClean="0"/>
              <a:t>Senior Consultant G2G Croatian &amp; Slovenia 2006-2011</a:t>
            </a:r>
          </a:p>
          <a:p>
            <a:pPr lvl="2" eaLnBrk="1" hangingPunct="1"/>
            <a:r>
              <a:rPr lang="en-US" sz="1200" dirty="0" err="1" smtClean="0"/>
              <a:t>Professionalisation</a:t>
            </a:r>
            <a:r>
              <a:rPr lang="en-US" sz="1200" dirty="0" smtClean="0"/>
              <a:t> of the public procurement function</a:t>
            </a:r>
          </a:p>
          <a:p>
            <a:pPr lvl="1" eaLnBrk="1" hangingPunct="1"/>
            <a:r>
              <a:rPr lang="en-US" sz="1200" dirty="0" smtClean="0"/>
              <a:t>Chief Executive Officer SIW, </a:t>
            </a:r>
            <a:r>
              <a:rPr lang="en-US" sz="1200" dirty="0" err="1" smtClean="0"/>
              <a:t>organisation</a:t>
            </a:r>
            <a:r>
              <a:rPr lang="en-US" sz="1200" dirty="0" smtClean="0"/>
              <a:t> for joint procurement</a:t>
            </a:r>
          </a:p>
          <a:p>
            <a:pPr lvl="1" eaLnBrk="1" hangingPunct="1"/>
            <a:r>
              <a:rPr lang="en-US" sz="1200" dirty="0" smtClean="0"/>
              <a:t>Interim (Procurement) manager several public </a:t>
            </a:r>
            <a:r>
              <a:rPr lang="en-US" sz="1200" dirty="0" err="1" smtClean="0"/>
              <a:t>organisations</a:t>
            </a:r>
            <a:endParaRPr lang="en-US" sz="1200" dirty="0" smtClean="0"/>
          </a:p>
          <a:p>
            <a:pPr lvl="1" eaLnBrk="1" hangingPunct="1"/>
            <a:r>
              <a:rPr lang="en-US" sz="1200" dirty="0" smtClean="0"/>
              <a:t>Procurement manager Massive lighting</a:t>
            </a:r>
          </a:p>
          <a:p>
            <a:pPr lvl="1" eaLnBrk="1" hangingPunct="1"/>
            <a:r>
              <a:rPr lang="en-US" sz="1200" dirty="0" smtClean="0"/>
              <a:t>Part-time teacher Economics</a:t>
            </a:r>
          </a:p>
          <a:p>
            <a:pPr eaLnBrk="1" hangingPunct="1">
              <a:buFont typeface="Arial" charset="0"/>
              <a:buNone/>
            </a:pPr>
            <a:endParaRPr lang="en-US" sz="1200" dirty="0" smtClean="0"/>
          </a:p>
          <a:p>
            <a:pPr eaLnBrk="1" hangingPunct="1"/>
            <a:endParaRPr lang="en-US" sz="1200" b="1" dirty="0" smtClean="0">
              <a:solidFill>
                <a:srgbClr val="003399"/>
              </a:solidFill>
              <a:latin typeface="Verdana" pitchFamily="34" charset="0"/>
            </a:endParaRPr>
          </a:p>
          <a:p>
            <a:pPr eaLnBrk="1" hangingPunct="1">
              <a:buFont typeface="Arial" charset="0"/>
              <a:buNone/>
            </a:pPr>
            <a:endParaRPr lang="nl-NL" sz="1200" b="1" dirty="0" smtClean="0">
              <a:solidFill>
                <a:srgbClr val="003399"/>
              </a:solidFill>
              <a:latin typeface="Verdana" pitchFamily="34" charset="0"/>
            </a:endParaRPr>
          </a:p>
        </p:txBody>
      </p:sp>
      <p:pic>
        <p:nvPicPr>
          <p:cNvPr id="31747" name="Picture 8" descr="Marcel Stuijts"/>
          <p:cNvPicPr>
            <a:picLocks noChangeAspect="1" noChangeArrowheads="1"/>
          </p:cNvPicPr>
          <p:nvPr/>
        </p:nvPicPr>
        <p:blipFill>
          <a:blip r:embed="rId3"/>
          <a:srcRect/>
          <a:stretch>
            <a:fillRect/>
          </a:stretch>
        </p:blipFill>
        <p:spPr bwMode="auto">
          <a:xfrm>
            <a:off x="9587597" y="323175"/>
            <a:ext cx="1510250" cy="1863434"/>
          </a:xfrm>
          <a:prstGeom prst="rect">
            <a:avLst/>
          </a:prstGeom>
          <a:noFill/>
          <a:ln w="9525">
            <a:noFill/>
            <a:miter lim="800000"/>
            <a:headEnd/>
            <a:tailEnd/>
          </a:ln>
        </p:spPr>
      </p:pic>
      <p:sp>
        <p:nvSpPr>
          <p:cNvPr id="2" name="Tijdelijke aanduiding voor datum 1"/>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1996908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t>19 mei 2016</a:t>
            </a:r>
            <a:endParaRPr lang="en-US" dirty="0"/>
          </a:p>
        </p:txBody>
      </p:sp>
      <p:pic>
        <p:nvPicPr>
          <p:cNvPr id="3" name="Afbeelding 2"/>
          <p:cNvPicPr/>
          <p:nvPr/>
        </p:nvPicPr>
        <p:blipFill>
          <a:blip r:embed="rId2">
            <a:extLst>
              <a:ext uri="{28A0092B-C50C-407E-A947-70E740481C1C}">
                <a14:useLocalDpi xmlns:a14="http://schemas.microsoft.com/office/drawing/2010/main" val="0"/>
              </a:ext>
            </a:extLst>
          </a:blip>
          <a:srcRect/>
          <a:stretch>
            <a:fillRect/>
          </a:stretch>
        </p:blipFill>
        <p:spPr bwMode="auto">
          <a:xfrm>
            <a:off x="3282951" y="1270002"/>
            <a:ext cx="5626100" cy="4245429"/>
          </a:xfrm>
          <a:prstGeom prst="rect">
            <a:avLst/>
          </a:prstGeom>
          <a:noFill/>
          <a:ln>
            <a:noFill/>
          </a:ln>
        </p:spPr>
      </p:pic>
      <p:sp>
        <p:nvSpPr>
          <p:cNvPr id="4" name="Tekstvak 3"/>
          <p:cNvSpPr txBox="1"/>
          <p:nvPr/>
        </p:nvSpPr>
        <p:spPr>
          <a:xfrm>
            <a:off x="2041072" y="743857"/>
            <a:ext cx="9107715" cy="523220"/>
          </a:xfrm>
          <a:prstGeom prst="rect">
            <a:avLst/>
          </a:prstGeom>
          <a:noFill/>
        </p:spPr>
        <p:txBody>
          <a:bodyPr wrap="square" rtlCol="0">
            <a:spAutoFit/>
          </a:bodyPr>
          <a:lstStyle/>
          <a:p>
            <a:r>
              <a:rPr lang="en-GB" sz="2800" b="1" dirty="0" smtClean="0">
                <a:solidFill>
                  <a:schemeClr val="tx2"/>
                </a:solidFill>
              </a:rPr>
              <a:t>Public procurement landscape of the Netherlands</a:t>
            </a:r>
            <a:endParaRPr lang="en-GB" sz="2800" b="1" dirty="0">
              <a:solidFill>
                <a:schemeClr val="tx2"/>
              </a:solidFill>
            </a:endParaRPr>
          </a:p>
        </p:txBody>
      </p:sp>
    </p:spTree>
    <p:extLst>
      <p:ext uri="{BB962C8B-B14F-4D97-AF65-F5344CB8AC3E}">
        <p14:creationId xmlns:p14="http://schemas.microsoft.com/office/powerpoint/2010/main" val="3995169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1007536" y="476250"/>
            <a:ext cx="9986433" cy="649288"/>
          </a:xfrm>
        </p:spPr>
        <p:txBody>
          <a:bodyPr/>
          <a:lstStyle/>
          <a:p>
            <a:r>
              <a:rPr lang="nl-NL" b="1" dirty="0" smtClean="0">
                <a:solidFill>
                  <a:schemeClr val="tx2"/>
                </a:solidFill>
                <a:latin typeface="Arial" charset="0"/>
                <a:ea typeface="ＭＳ Ｐゴシック" pitchFamily="34" charset="-128"/>
              </a:rPr>
              <a:t>City </a:t>
            </a:r>
            <a:r>
              <a:rPr lang="nl-NL" b="1" dirty="0" err="1" smtClean="0">
                <a:solidFill>
                  <a:schemeClr val="tx2"/>
                </a:solidFill>
                <a:latin typeface="Arial" charset="0"/>
                <a:ea typeface="ＭＳ Ｐゴシック" pitchFamily="34" charset="-128"/>
              </a:rPr>
              <a:t>Regions</a:t>
            </a:r>
            <a:endParaRPr lang="nl-NL" b="1" dirty="0" smtClean="0">
              <a:solidFill>
                <a:schemeClr val="tx2"/>
              </a:solidFill>
              <a:latin typeface="Arial" charset="0"/>
              <a:ea typeface="ＭＳ Ｐゴシック" pitchFamily="34" charset="-128"/>
            </a:endParaRPr>
          </a:p>
        </p:txBody>
      </p:sp>
      <p:sp>
        <p:nvSpPr>
          <p:cNvPr id="12290" name="Rectangle 3"/>
          <p:cNvSpPr>
            <a:spLocks noGrp="1" noChangeArrowheads="1"/>
          </p:cNvSpPr>
          <p:nvPr>
            <p:ph idx="4294967295"/>
          </p:nvPr>
        </p:nvSpPr>
        <p:spPr>
          <a:xfrm>
            <a:off x="912284" y="5373688"/>
            <a:ext cx="9793816" cy="322262"/>
          </a:xfrm>
        </p:spPr>
        <p:txBody>
          <a:bodyPr/>
          <a:lstStyle/>
          <a:p>
            <a:pPr>
              <a:spcBef>
                <a:spcPct val="0"/>
              </a:spcBef>
              <a:buFontTx/>
              <a:buNone/>
            </a:pPr>
            <a:r>
              <a:rPr lang="en-US" b="1" smtClean="0">
                <a:solidFill>
                  <a:srgbClr val="D54D13"/>
                </a:solidFill>
                <a:ea typeface="ＭＳ Ｐゴシック" pitchFamily="34" charset="-128"/>
              </a:rPr>
              <a:t> Bizob work area</a:t>
            </a:r>
          </a:p>
          <a:p>
            <a:pPr>
              <a:spcBef>
                <a:spcPct val="0"/>
              </a:spcBef>
              <a:buFontTx/>
              <a:buNone/>
            </a:pPr>
            <a:endParaRPr lang="nl-NL" sz="2000" b="1" smtClean="0">
              <a:solidFill>
                <a:srgbClr val="D54D13"/>
              </a:solidFill>
              <a:ea typeface="ＭＳ Ｐゴシック" pitchFamily="34" charset="-128"/>
            </a:endParaRPr>
          </a:p>
        </p:txBody>
      </p:sp>
      <p:pic>
        <p:nvPicPr>
          <p:cNvPr id="12291" name="Picture 6" descr="Gemeenten BIZOB-G-Final"/>
          <p:cNvPicPr>
            <a:picLocks noChangeAspect="1" noChangeArrowheads="1"/>
          </p:cNvPicPr>
          <p:nvPr/>
        </p:nvPicPr>
        <p:blipFill>
          <a:blip r:embed="rId3"/>
          <a:srcRect l="1695" b="1971"/>
          <a:stretch>
            <a:fillRect/>
          </a:stretch>
        </p:blipFill>
        <p:spPr bwMode="auto">
          <a:xfrm>
            <a:off x="814917" y="1196978"/>
            <a:ext cx="10657416" cy="4105275"/>
          </a:xfrm>
          <a:prstGeom prst="rect">
            <a:avLst/>
          </a:prstGeom>
          <a:noFill/>
          <a:ln w="9525">
            <a:noFill/>
            <a:miter lim="800000"/>
            <a:headEnd/>
            <a:tailEnd/>
          </a:ln>
        </p:spPr>
      </p:pic>
      <p:sp>
        <p:nvSpPr>
          <p:cNvPr id="2" name="Tijdelijke aanduiding voor datum 1"/>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508520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r>
              <a:rPr lang="nl-NL" sz="2800" b="1" dirty="0" smtClean="0">
                <a:solidFill>
                  <a:schemeClr val="tx2"/>
                </a:solidFill>
                <a:latin typeface="Arial" charset="0"/>
                <a:ea typeface="ＭＳ Ｐゴシック" pitchFamily="34" charset="-128"/>
              </a:rPr>
              <a:t>The </a:t>
            </a:r>
            <a:r>
              <a:rPr lang="nl-NL" sz="2800" b="1" dirty="0" err="1" smtClean="0">
                <a:solidFill>
                  <a:schemeClr val="tx2"/>
                </a:solidFill>
                <a:latin typeface="Arial" charset="0"/>
                <a:ea typeface="ＭＳ Ｐゴシック" pitchFamily="34" charset="-128"/>
              </a:rPr>
              <a:t>situation</a:t>
            </a:r>
            <a:r>
              <a:rPr lang="nl-NL" sz="2800" b="1" dirty="0" smtClean="0">
                <a:solidFill>
                  <a:schemeClr val="tx2"/>
                </a:solidFill>
                <a:latin typeface="Arial" charset="0"/>
                <a:ea typeface="ＭＳ Ｐゴシック" pitchFamily="34" charset="-128"/>
              </a:rPr>
              <a:t> in </a:t>
            </a:r>
            <a:r>
              <a:rPr lang="nl-NL" sz="2800" b="1" dirty="0" err="1" smtClean="0">
                <a:solidFill>
                  <a:schemeClr val="tx2"/>
                </a:solidFill>
                <a:latin typeface="Arial" charset="0"/>
                <a:ea typeface="ＭＳ Ｐゴシック" pitchFamily="34" charset="-128"/>
              </a:rPr>
              <a:t>the</a:t>
            </a:r>
            <a:r>
              <a:rPr lang="nl-NL" sz="2800" b="1" dirty="0" smtClean="0">
                <a:solidFill>
                  <a:schemeClr val="tx2"/>
                </a:solidFill>
                <a:latin typeface="Arial" charset="0"/>
                <a:ea typeface="ＭＳ Ｐゴシック" pitchFamily="34" charset="-128"/>
              </a:rPr>
              <a:t> Netherlands</a:t>
            </a:r>
          </a:p>
        </p:txBody>
      </p:sp>
      <p:sp>
        <p:nvSpPr>
          <p:cNvPr id="14338" name="Rectangle 3"/>
          <p:cNvSpPr>
            <a:spLocks noGrp="1"/>
          </p:cNvSpPr>
          <p:nvPr>
            <p:ph type="body" idx="4294967295"/>
          </p:nvPr>
        </p:nvSpPr>
        <p:spPr>
          <a:xfrm>
            <a:off x="1102784" y="1285462"/>
            <a:ext cx="10176933" cy="4159666"/>
          </a:xfrm>
        </p:spPr>
        <p:txBody>
          <a:bodyPr/>
          <a:lstStyle/>
          <a:p>
            <a:r>
              <a:rPr lang="en-GB" b="1" dirty="0" smtClean="0">
                <a:solidFill>
                  <a:schemeClr val="tx2"/>
                </a:solidFill>
                <a:ea typeface="ＭＳ Ｐゴシック" pitchFamily="34" charset="-128"/>
              </a:rPr>
              <a:t>The Netherlands:</a:t>
            </a:r>
          </a:p>
          <a:p>
            <a:pPr marL="0" indent="0">
              <a:buNone/>
            </a:pPr>
            <a:endParaRPr lang="en-GB" sz="2000" dirty="0" smtClean="0">
              <a:solidFill>
                <a:schemeClr val="tx2"/>
              </a:solidFill>
              <a:ea typeface="ＭＳ Ｐゴシック" pitchFamily="34" charset="-128"/>
            </a:endParaRPr>
          </a:p>
          <a:p>
            <a:pPr>
              <a:buFont typeface="Arial" charset="0"/>
              <a:buNone/>
            </a:pPr>
            <a:r>
              <a:rPr lang="nl-NL" sz="2000" dirty="0" smtClean="0">
                <a:ea typeface="ＭＳ Ｐゴシック" pitchFamily="34" charset="-128"/>
              </a:rPr>
              <a:t>-    16,8 </a:t>
            </a:r>
            <a:r>
              <a:rPr lang="nl-NL" sz="2000" dirty="0" err="1" smtClean="0">
                <a:ea typeface="ＭＳ Ｐゴシック" pitchFamily="34" charset="-128"/>
              </a:rPr>
              <a:t>million</a:t>
            </a:r>
            <a:r>
              <a:rPr lang="nl-NL" sz="2000" dirty="0" smtClean="0">
                <a:ea typeface="ＭＳ Ｐゴシック" pitchFamily="34" charset="-128"/>
              </a:rPr>
              <a:t> </a:t>
            </a:r>
            <a:r>
              <a:rPr lang="nl-NL" sz="2000" dirty="0" err="1" smtClean="0">
                <a:ea typeface="ＭＳ Ｐゴシック" pitchFamily="34" charset="-128"/>
              </a:rPr>
              <a:t>inhabitants</a:t>
            </a:r>
            <a:endParaRPr lang="nl-NL" sz="2000" dirty="0" smtClean="0">
              <a:ea typeface="ＭＳ Ｐゴシック" pitchFamily="34" charset="-128"/>
            </a:endParaRPr>
          </a:p>
          <a:p>
            <a:pPr>
              <a:buFont typeface="Arial" charset="0"/>
              <a:buNone/>
            </a:pPr>
            <a:r>
              <a:rPr lang="nl-NL" sz="2000" dirty="0" smtClean="0">
                <a:ea typeface="ＭＳ Ｐゴシック" pitchFamily="34" charset="-128"/>
              </a:rPr>
              <a:t>-    400 </a:t>
            </a:r>
            <a:r>
              <a:rPr lang="nl-NL" sz="2000" dirty="0" err="1" smtClean="0">
                <a:ea typeface="ＭＳ Ｐゴシック" pitchFamily="34" charset="-128"/>
              </a:rPr>
              <a:t>municipalities</a:t>
            </a:r>
            <a:endParaRPr lang="en-GB" sz="2000" dirty="0" smtClean="0">
              <a:ea typeface="ＭＳ Ｐゴシック" pitchFamily="34" charset="-128"/>
            </a:endParaRPr>
          </a:p>
          <a:p>
            <a:pPr>
              <a:buFont typeface="Arial" charset="0"/>
              <a:buNone/>
            </a:pPr>
            <a:endParaRPr lang="nl-NL" sz="2000" dirty="0" smtClean="0">
              <a:ea typeface="ＭＳ Ｐゴシック" pitchFamily="34" charset="-128"/>
            </a:endParaRPr>
          </a:p>
          <a:p>
            <a:r>
              <a:rPr lang="nl-NL" b="1" dirty="0" smtClean="0">
                <a:solidFill>
                  <a:schemeClr val="tx2"/>
                </a:solidFill>
                <a:ea typeface="ＭＳ Ｐゴシック" pitchFamily="34" charset="-128"/>
              </a:rPr>
              <a:t>The </a:t>
            </a:r>
            <a:r>
              <a:rPr lang="nl-NL" b="1" dirty="0" err="1" smtClean="0">
                <a:solidFill>
                  <a:schemeClr val="tx2"/>
                </a:solidFill>
                <a:ea typeface="ＭＳ Ｐゴシック" pitchFamily="34" charset="-128"/>
              </a:rPr>
              <a:t>Province</a:t>
            </a:r>
            <a:r>
              <a:rPr lang="nl-NL" b="1" dirty="0" smtClean="0">
                <a:solidFill>
                  <a:schemeClr val="tx2"/>
                </a:solidFill>
                <a:ea typeface="ＭＳ Ｐゴシック" pitchFamily="34" charset="-128"/>
              </a:rPr>
              <a:t> of Noord-Brabant</a:t>
            </a:r>
          </a:p>
          <a:p>
            <a:pPr marL="0" indent="0">
              <a:buNone/>
            </a:pPr>
            <a:endParaRPr lang="nl-NL" sz="2000" b="1" dirty="0" smtClean="0">
              <a:solidFill>
                <a:schemeClr val="tx2"/>
              </a:solidFill>
              <a:ea typeface="ＭＳ Ｐゴシック" pitchFamily="34" charset="-128"/>
            </a:endParaRPr>
          </a:p>
          <a:p>
            <a:pPr>
              <a:buFontTx/>
              <a:buChar char="-"/>
            </a:pPr>
            <a:r>
              <a:rPr lang="nl-NL" sz="2000" dirty="0" smtClean="0">
                <a:ea typeface="ＭＳ Ｐゴシック" pitchFamily="34" charset="-128"/>
              </a:rPr>
              <a:t>67 </a:t>
            </a:r>
            <a:r>
              <a:rPr lang="nl-NL" sz="2000" dirty="0" err="1" smtClean="0">
                <a:ea typeface="ＭＳ Ｐゴシック" pitchFamily="34" charset="-128"/>
              </a:rPr>
              <a:t>municipalities</a:t>
            </a:r>
            <a:endParaRPr lang="nl-NL" sz="2000" dirty="0" smtClean="0">
              <a:ea typeface="ＭＳ Ｐゴシック" pitchFamily="34" charset="-128"/>
            </a:endParaRPr>
          </a:p>
          <a:p>
            <a:pPr>
              <a:buFontTx/>
              <a:buChar char="-"/>
            </a:pPr>
            <a:r>
              <a:rPr lang="nl-NL" sz="2000" dirty="0" err="1" smtClean="0">
                <a:ea typeface="ＭＳ Ｐゴシック" pitchFamily="34" charset="-128"/>
              </a:rPr>
              <a:t>Region</a:t>
            </a:r>
            <a:r>
              <a:rPr lang="nl-NL" sz="2000" dirty="0" smtClean="0">
                <a:ea typeface="ＭＳ Ｐゴシック" pitchFamily="34" charset="-128"/>
              </a:rPr>
              <a:t> </a:t>
            </a:r>
            <a:r>
              <a:rPr lang="nl-NL" sz="2000" dirty="0" err="1" smtClean="0">
                <a:ea typeface="ＭＳ Ｐゴシック" pitchFamily="34" charset="-128"/>
              </a:rPr>
              <a:t>procurement</a:t>
            </a:r>
            <a:r>
              <a:rPr lang="nl-NL" sz="2000" dirty="0" smtClean="0">
                <a:ea typeface="ＭＳ Ｐゴシック" pitchFamily="34" charset="-128"/>
              </a:rPr>
              <a:t> </a:t>
            </a:r>
            <a:r>
              <a:rPr lang="nl-NL" sz="2000" dirty="0" err="1" smtClean="0">
                <a:ea typeface="ＭＳ Ｐゴシック" pitchFamily="34" charset="-128"/>
              </a:rPr>
              <a:t>cooperation’s</a:t>
            </a:r>
            <a:endParaRPr lang="nl-NL" sz="2000" dirty="0" smtClean="0">
              <a:ea typeface="ＭＳ Ｐゴシック" pitchFamily="34" charset="-128"/>
            </a:endParaRPr>
          </a:p>
          <a:p>
            <a:pPr>
              <a:buFontTx/>
              <a:buNone/>
            </a:pPr>
            <a:r>
              <a:rPr lang="nl-NL" sz="2000" dirty="0" smtClean="0">
                <a:ea typeface="ＭＳ Ｐゴシック" pitchFamily="34" charset="-128"/>
              </a:rPr>
              <a:t>            - West-Brabant: 24 </a:t>
            </a:r>
            <a:r>
              <a:rPr lang="nl-NL" sz="2000" dirty="0" err="1" smtClean="0">
                <a:ea typeface="ＭＳ Ｐゴシック" pitchFamily="34" charset="-128"/>
              </a:rPr>
              <a:t>municipalities</a:t>
            </a:r>
            <a:endParaRPr lang="nl-NL" sz="2000" dirty="0" smtClean="0">
              <a:ea typeface="ＭＳ Ｐゴシック" pitchFamily="34" charset="-128"/>
            </a:endParaRPr>
          </a:p>
          <a:p>
            <a:pPr>
              <a:buFontTx/>
              <a:buNone/>
            </a:pPr>
            <a:r>
              <a:rPr lang="nl-NL" sz="2000" dirty="0" smtClean="0">
                <a:ea typeface="ＭＳ Ｐゴシック" pitchFamily="34" charset="-128"/>
              </a:rPr>
              <a:t>            - South-East Brabant: 23 </a:t>
            </a:r>
            <a:r>
              <a:rPr lang="nl-NL" sz="2000" dirty="0" err="1" smtClean="0">
                <a:ea typeface="ＭＳ Ｐゴシック" pitchFamily="34" charset="-128"/>
              </a:rPr>
              <a:t>municipalities</a:t>
            </a:r>
            <a:r>
              <a:rPr lang="nl-NL" sz="2000" dirty="0" smtClean="0">
                <a:ea typeface="ＭＳ Ｐゴシック" pitchFamily="34" charset="-128"/>
              </a:rPr>
              <a:t> </a:t>
            </a:r>
          </a:p>
        </p:txBody>
      </p:sp>
      <p:sp>
        <p:nvSpPr>
          <p:cNvPr id="2" name="Tijdelijke aanduiding voor datum 1"/>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39081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r>
              <a:rPr lang="en-GB" sz="2800" b="1" dirty="0" smtClean="0">
                <a:solidFill>
                  <a:schemeClr val="tx2"/>
                </a:solidFill>
                <a:latin typeface="Arial" charset="0"/>
                <a:ea typeface="ＭＳ Ｐゴシック" pitchFamily="34" charset="-128"/>
              </a:rPr>
              <a:t>What is Bizob?</a:t>
            </a:r>
            <a:endParaRPr lang="nl-NL" sz="2800" dirty="0" smtClean="0">
              <a:ea typeface="ＭＳ Ｐゴシック" pitchFamily="34" charset="-128"/>
            </a:endParaRPr>
          </a:p>
        </p:txBody>
      </p:sp>
      <p:sp>
        <p:nvSpPr>
          <p:cNvPr id="15362" name="Rectangle 3"/>
          <p:cNvSpPr>
            <a:spLocks noGrp="1"/>
          </p:cNvSpPr>
          <p:nvPr>
            <p:ph type="body" idx="4294967295"/>
          </p:nvPr>
        </p:nvSpPr>
        <p:spPr>
          <a:xfrm>
            <a:off x="1102784" y="1457740"/>
            <a:ext cx="10176933" cy="3987388"/>
          </a:xfrm>
        </p:spPr>
        <p:txBody>
          <a:bodyPr/>
          <a:lstStyle/>
          <a:p>
            <a:pPr>
              <a:lnSpc>
                <a:spcPct val="80000"/>
              </a:lnSpc>
              <a:buFontTx/>
              <a:buNone/>
            </a:pPr>
            <a:r>
              <a:rPr lang="en-GB" sz="2000" dirty="0" smtClean="0">
                <a:ea typeface="ＭＳ Ｐゴシック" pitchFamily="34" charset="-128"/>
                <a:cs typeface="Arial" charset="0"/>
              </a:rPr>
              <a:t>An organisation:</a:t>
            </a:r>
            <a:br>
              <a:rPr lang="en-GB" sz="2000" dirty="0" smtClean="0">
                <a:ea typeface="ＭＳ Ｐゴシック" pitchFamily="34" charset="-128"/>
                <a:cs typeface="Arial" charset="0"/>
              </a:rPr>
            </a:br>
            <a:endParaRPr lang="en-GB" sz="2000" dirty="0" smtClean="0">
              <a:ea typeface="ＭＳ Ｐゴシック" pitchFamily="34" charset="-128"/>
              <a:cs typeface="Arial" charset="0"/>
            </a:endParaRPr>
          </a:p>
          <a:p>
            <a:pPr>
              <a:lnSpc>
                <a:spcPct val="80000"/>
              </a:lnSpc>
            </a:pPr>
            <a:r>
              <a:rPr lang="en-GB" sz="2000" dirty="0" smtClean="0">
                <a:ea typeface="ＭＳ Ｐゴシック" pitchFamily="34" charset="-128"/>
                <a:cs typeface="Arial" charset="0"/>
              </a:rPr>
              <a:t> for (joint) procurement and tender projects for the municipalities </a:t>
            </a:r>
            <a:br>
              <a:rPr lang="en-GB" sz="2000" dirty="0" smtClean="0">
                <a:ea typeface="ＭＳ Ｐゴシック" pitchFamily="34" charset="-128"/>
                <a:cs typeface="Arial" charset="0"/>
              </a:rPr>
            </a:br>
            <a:r>
              <a:rPr lang="en-GB" sz="2000" dirty="0" smtClean="0">
                <a:ea typeface="ＭＳ Ｐゴシック" pitchFamily="34" charset="-128"/>
                <a:cs typeface="Arial" charset="0"/>
              </a:rPr>
              <a:t> e.g. for infra-structure works, goods and services;</a:t>
            </a:r>
            <a:br>
              <a:rPr lang="en-GB" sz="2000" dirty="0" smtClean="0">
                <a:ea typeface="ＭＳ Ｐゴシック" pitchFamily="34" charset="-128"/>
                <a:cs typeface="Arial" charset="0"/>
              </a:rPr>
            </a:br>
            <a:endParaRPr lang="en-GB" sz="2000" dirty="0" smtClean="0">
              <a:ea typeface="ＭＳ Ｐゴシック" pitchFamily="34" charset="-128"/>
              <a:cs typeface="Arial" charset="0"/>
            </a:endParaRPr>
          </a:p>
          <a:p>
            <a:pPr>
              <a:lnSpc>
                <a:spcPct val="80000"/>
              </a:lnSpc>
            </a:pPr>
            <a:r>
              <a:rPr lang="en-GB" sz="2000" dirty="0" smtClean="0">
                <a:ea typeface="ＭＳ Ｐゴシック" pitchFamily="34" charset="-128"/>
                <a:cs typeface="Arial" charset="0"/>
              </a:rPr>
              <a:t> which advises municipalities on Public, Private Cooperation cases</a:t>
            </a:r>
            <a:br>
              <a:rPr lang="en-GB" sz="2000" dirty="0" smtClean="0">
                <a:ea typeface="ＭＳ Ｐゴシック" pitchFamily="34" charset="-128"/>
                <a:cs typeface="Arial" charset="0"/>
              </a:rPr>
            </a:br>
            <a:r>
              <a:rPr lang="en-GB" sz="2000" dirty="0" smtClean="0">
                <a:ea typeface="ＭＳ Ｐゴシック" pitchFamily="34" charset="-128"/>
                <a:cs typeface="Arial" charset="0"/>
              </a:rPr>
              <a:t> with suppliers and potential partners;</a:t>
            </a:r>
            <a:br>
              <a:rPr lang="en-GB" sz="2000" dirty="0" smtClean="0">
                <a:ea typeface="ＭＳ Ｐゴシック" pitchFamily="34" charset="-128"/>
                <a:cs typeface="Arial" charset="0"/>
              </a:rPr>
            </a:br>
            <a:endParaRPr lang="en-GB" sz="2000" dirty="0" smtClean="0">
              <a:ea typeface="ＭＳ Ｐゴシック" pitchFamily="34" charset="-128"/>
              <a:cs typeface="Arial" charset="0"/>
            </a:endParaRPr>
          </a:p>
          <a:p>
            <a:pPr>
              <a:lnSpc>
                <a:spcPct val="80000"/>
              </a:lnSpc>
            </a:pPr>
            <a:r>
              <a:rPr lang="en-GB" sz="2000" dirty="0" smtClean="0">
                <a:ea typeface="ＭＳ Ｐゴシック" pitchFamily="34" charset="-128"/>
                <a:cs typeface="Arial" charset="0"/>
              </a:rPr>
              <a:t> which advises municipalities on cases about out-or insourcing of</a:t>
            </a:r>
            <a:br>
              <a:rPr lang="en-GB" sz="2000" dirty="0" smtClean="0">
                <a:ea typeface="ＭＳ Ｐゴシック" pitchFamily="34" charset="-128"/>
                <a:cs typeface="Arial" charset="0"/>
              </a:rPr>
            </a:br>
            <a:r>
              <a:rPr lang="en-GB" sz="2000" dirty="0" smtClean="0">
                <a:ea typeface="ＭＳ Ｐゴシック" pitchFamily="34" charset="-128"/>
                <a:cs typeface="Arial" charset="0"/>
              </a:rPr>
              <a:t> activities;</a:t>
            </a:r>
            <a:br>
              <a:rPr lang="en-GB" sz="2000" dirty="0" smtClean="0">
                <a:ea typeface="ＭＳ Ｐゴシック" pitchFamily="34" charset="-128"/>
                <a:cs typeface="Arial" charset="0"/>
              </a:rPr>
            </a:br>
            <a:endParaRPr lang="en-GB" sz="2000" dirty="0" smtClean="0">
              <a:ea typeface="ＭＳ Ｐゴシック" pitchFamily="34" charset="-128"/>
              <a:cs typeface="Arial" charset="0"/>
            </a:endParaRPr>
          </a:p>
          <a:p>
            <a:pPr>
              <a:lnSpc>
                <a:spcPct val="80000"/>
              </a:lnSpc>
            </a:pPr>
            <a:r>
              <a:rPr lang="en-GB" sz="2000" dirty="0" smtClean="0">
                <a:ea typeface="ＭＳ Ｐゴシック" pitchFamily="34" charset="-128"/>
                <a:cs typeface="Arial" charset="0"/>
              </a:rPr>
              <a:t> which analyses the product development on the market for the </a:t>
            </a:r>
            <a:br>
              <a:rPr lang="en-GB" sz="2000" dirty="0" smtClean="0">
                <a:ea typeface="ＭＳ Ｐゴシック" pitchFamily="34" charset="-128"/>
                <a:cs typeface="Arial" charset="0"/>
              </a:rPr>
            </a:br>
            <a:r>
              <a:rPr lang="en-GB" sz="2000" dirty="0" smtClean="0">
                <a:ea typeface="ＭＳ Ｐゴシック" pitchFamily="34" charset="-128"/>
                <a:cs typeface="Arial" charset="0"/>
              </a:rPr>
              <a:t> municipalities.</a:t>
            </a:r>
          </a:p>
          <a:p>
            <a:pPr>
              <a:lnSpc>
                <a:spcPct val="80000"/>
              </a:lnSpc>
              <a:buFont typeface="Arial" charset="0"/>
              <a:buNone/>
            </a:pPr>
            <a:endParaRPr lang="nl-NL" sz="2000" dirty="0" smtClean="0">
              <a:ea typeface="ＭＳ Ｐゴシック" pitchFamily="34" charset="-128"/>
            </a:endParaRPr>
          </a:p>
        </p:txBody>
      </p:sp>
      <p:sp>
        <p:nvSpPr>
          <p:cNvPr id="2" name="Tijdelijke aanduiding voor datum 1"/>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388248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jdelijke aanduiding voor voettekst 3"/>
          <p:cNvSpPr txBox="1">
            <a:spLocks noGrp="1"/>
          </p:cNvSpPr>
          <p:nvPr/>
        </p:nvSpPr>
        <p:spPr bwMode="auto">
          <a:xfrm>
            <a:off x="508000" y="6400800"/>
            <a:ext cx="5588000" cy="457200"/>
          </a:xfrm>
          <a:prstGeom prst="rect">
            <a:avLst/>
          </a:prstGeom>
          <a:noFill/>
          <a:ln>
            <a:miter lim="800000"/>
            <a:headEnd/>
            <a:tailEnd/>
          </a:ln>
        </p:spPr>
        <p:txBody>
          <a:bodyPr/>
          <a:lstStyle/>
          <a:p>
            <a:pPr eaLnBrk="0" hangingPunct="0">
              <a:defRPr/>
            </a:pPr>
            <a:r>
              <a:rPr lang="en-US" sz="1400" dirty="0">
                <a:solidFill>
                  <a:srgbClr val="FFFFFF"/>
                </a:solidFill>
                <a:latin typeface="+mn-lt"/>
                <a:ea typeface="ＭＳ Ｐゴシック" pitchFamily="34" charset="-128"/>
                <a:cs typeface="+mn-cs"/>
              </a:rPr>
              <a:t>www.bizob.nl</a:t>
            </a:r>
            <a:endParaRPr lang="en-US" sz="1400" dirty="0">
              <a:solidFill>
                <a:srgbClr val="FFFFFF"/>
              </a:solidFill>
              <a:ea typeface="ＭＳ Ｐゴシック" pitchFamily="34" charset="-128"/>
              <a:cs typeface="+mn-cs"/>
            </a:endParaRPr>
          </a:p>
        </p:txBody>
      </p:sp>
      <p:sp>
        <p:nvSpPr>
          <p:cNvPr id="34818" name="Tijdelijke aanduiding voor dianummer 4"/>
          <p:cNvSpPr txBox="1">
            <a:spLocks noGrp="1"/>
          </p:cNvSpPr>
          <p:nvPr/>
        </p:nvSpPr>
        <p:spPr bwMode="auto">
          <a:xfrm>
            <a:off x="6197600" y="6400800"/>
            <a:ext cx="294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2AD5532-493D-B94B-ACE8-8E32C5BC6331}" type="slidenum">
              <a:rPr lang="en-US" sz="1400">
                <a:solidFill>
                  <a:srgbClr val="FFFFFF"/>
                </a:solidFill>
                <a:latin typeface="Lucida Sans" charset="0"/>
              </a:rPr>
              <a:pPr/>
              <a:t>8</a:t>
            </a:fld>
            <a:endParaRPr lang="en-US" sz="1400" dirty="0">
              <a:solidFill>
                <a:schemeClr val="bg1"/>
              </a:solidFill>
              <a:latin typeface="Lucida Sans" charset="0"/>
            </a:endParaRPr>
          </a:p>
        </p:txBody>
      </p:sp>
      <p:sp>
        <p:nvSpPr>
          <p:cNvPr id="34819" name="Rectangle 2"/>
          <p:cNvSpPr>
            <a:spLocks noGrp="1" noChangeArrowheads="1"/>
          </p:cNvSpPr>
          <p:nvPr>
            <p:ph type="title" idx="4294967295"/>
          </p:nvPr>
        </p:nvSpPr>
        <p:spPr>
          <a:xfrm>
            <a:off x="397565" y="404813"/>
            <a:ext cx="11650505" cy="868362"/>
          </a:xfrm>
        </p:spPr>
        <p:txBody>
          <a:bodyPr/>
          <a:lstStyle/>
          <a:p>
            <a:pPr eaLnBrk="1" hangingPunct="1"/>
            <a:r>
              <a:rPr lang="en-US" b="1" dirty="0" smtClean="0">
                <a:latin typeface="Arial" charset="0"/>
              </a:rPr>
              <a:t>Process of Contract management, administration and suppliers management</a:t>
            </a:r>
            <a:br>
              <a:rPr lang="en-US" b="1" dirty="0" smtClean="0">
                <a:latin typeface="Arial" charset="0"/>
              </a:rPr>
            </a:br>
            <a:r>
              <a:rPr lang="en-US" sz="1800" b="1" dirty="0" smtClean="0">
                <a:latin typeface="Arial" charset="0"/>
              </a:rPr>
              <a:t>Where does it fits in the procurement process?</a:t>
            </a:r>
            <a:endParaRPr lang="en-US" sz="1800" b="1" dirty="0">
              <a:latin typeface="Arial" charset="0"/>
            </a:endParaRPr>
          </a:p>
        </p:txBody>
      </p:sp>
      <p:sp>
        <p:nvSpPr>
          <p:cNvPr id="2" name="Rechthoek 1"/>
          <p:cNvSpPr/>
          <p:nvPr/>
        </p:nvSpPr>
        <p:spPr>
          <a:xfrm>
            <a:off x="10536609" y="5468804"/>
            <a:ext cx="1107996" cy="246221"/>
          </a:xfrm>
          <a:prstGeom prst="rect">
            <a:avLst/>
          </a:prstGeom>
        </p:spPr>
        <p:txBody>
          <a:bodyPr wrap="none">
            <a:spAutoFit/>
          </a:bodyPr>
          <a:lstStyle/>
          <a:p>
            <a:r>
              <a:rPr lang="nl-NL" sz="1000" dirty="0" smtClean="0"/>
              <a:t>Bron</a:t>
            </a:r>
            <a:r>
              <a:rPr lang="nl-NL" sz="1000" dirty="0"/>
              <a:t>: Bizob	</a:t>
            </a:r>
          </a:p>
        </p:txBody>
      </p:sp>
      <p:grpSp>
        <p:nvGrpSpPr>
          <p:cNvPr id="33" name="Papier 25"/>
          <p:cNvGrpSpPr/>
          <p:nvPr/>
        </p:nvGrpSpPr>
        <p:grpSpPr>
          <a:xfrm>
            <a:off x="1391477" y="1733550"/>
            <a:ext cx="10061939" cy="3754664"/>
            <a:chOff x="0" y="0"/>
            <a:chExt cx="6610350" cy="2781300"/>
          </a:xfrm>
        </p:grpSpPr>
        <p:sp>
          <p:nvSpPr>
            <p:cNvPr id="34" name="Rechthoek 33"/>
            <p:cNvSpPr/>
            <p:nvPr/>
          </p:nvSpPr>
          <p:spPr>
            <a:xfrm>
              <a:off x="0" y="0"/>
              <a:ext cx="6610350" cy="2781300"/>
            </a:xfrm>
            <a:prstGeom prst="rect">
              <a:avLst/>
            </a:prstGeom>
            <a:noFill/>
            <a:ln>
              <a:noFill/>
            </a:ln>
          </p:spPr>
        </p:sp>
        <p:sp>
          <p:nvSpPr>
            <p:cNvPr id="35" name="Rectangle 4"/>
            <p:cNvSpPr>
              <a:spLocks noChangeArrowheads="1"/>
            </p:cNvSpPr>
            <p:nvPr/>
          </p:nvSpPr>
          <p:spPr bwMode="auto">
            <a:xfrm>
              <a:off x="1026795" y="114300"/>
              <a:ext cx="2159635" cy="2419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850" b="0" i="0" u="none" strike="noStrike" kern="0" cap="none" spc="0" normalizeH="0" baseline="0" noProof="0" smtClean="0">
                  <a:ln>
                    <a:noFill/>
                  </a:ln>
                  <a:solidFill>
                    <a:sysClr val="windowText" lastClr="000000"/>
                  </a:solidFill>
                  <a:effectLst/>
                  <a:uLnTx/>
                  <a:uFillTx/>
                  <a:latin typeface="Calibri"/>
                  <a:ea typeface="Calibri"/>
                  <a:cs typeface="Times New Roman"/>
                </a:rPr>
                <a:t>TACTICAL</a:t>
              </a:r>
              <a:r>
                <a:rPr kumimoji="0" lang="en-GB" sz="850" b="0" i="0" u="none" strike="noStrike" kern="0" cap="none" spc="0" normalizeH="0" noProof="0" smtClean="0">
                  <a:ln>
                    <a:noFill/>
                  </a:ln>
                  <a:solidFill>
                    <a:sysClr val="windowText" lastClr="000000"/>
                  </a:solidFill>
                  <a:effectLst/>
                  <a:uLnTx/>
                  <a:uFillTx/>
                  <a:latin typeface="Calibri"/>
                  <a:ea typeface="Calibri"/>
                  <a:cs typeface="Times New Roman"/>
                </a:rPr>
                <a:t> PROCUREMENT</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36" name="AutoShape 5"/>
            <p:cNvSpPr>
              <a:spLocks noChangeArrowheads="1"/>
            </p:cNvSpPr>
            <p:nvPr/>
          </p:nvSpPr>
          <p:spPr bwMode="auto">
            <a:xfrm>
              <a:off x="914400" y="410845"/>
              <a:ext cx="987425" cy="295910"/>
            </a:xfrm>
            <a:prstGeom prst="chevron">
              <a:avLst>
                <a:gd name="adj" fmla="val 83423"/>
              </a:avLst>
            </a:prstGeom>
            <a:gradFill rotWithShape="1">
              <a:gsLst>
                <a:gs pos="0">
                  <a:srgbClr val="99CCFF">
                    <a:gamma/>
                    <a:tint val="24314"/>
                    <a:invGamma/>
                  </a:srgbClr>
                </a:gs>
                <a:gs pos="50000">
                  <a:srgbClr val="99CCFF"/>
                </a:gs>
                <a:gs pos="100000">
                  <a:srgbClr val="99CCFF">
                    <a:gamma/>
                    <a:tint val="24314"/>
                    <a:invGamma/>
                  </a:srgbClr>
                </a:gs>
              </a:gsLst>
              <a:lin ang="5400000" scaled="1"/>
            </a:gradFill>
            <a:ln w="9525">
              <a:solidFill>
                <a:srgbClr val="000000"/>
              </a:solidFill>
              <a:miter lim="800000"/>
              <a:headEnd/>
              <a:tailEnd/>
            </a:ln>
          </p:spPr>
          <p:txBody>
            <a:bodyPr rot="0" vert="horz" wrap="square" lIns="78638" tIns="39319" rIns="78638" bIns="39319"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specification</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37" name="Rectangle 6"/>
            <p:cNvSpPr>
              <a:spLocks noChangeArrowheads="1"/>
            </p:cNvSpPr>
            <p:nvPr/>
          </p:nvSpPr>
          <p:spPr bwMode="auto">
            <a:xfrm>
              <a:off x="914400" y="1143000"/>
              <a:ext cx="138239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Contractinitiation</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38" name="AutoShape 7"/>
            <p:cNvSpPr>
              <a:spLocks noChangeArrowheads="1"/>
            </p:cNvSpPr>
            <p:nvPr/>
          </p:nvSpPr>
          <p:spPr bwMode="auto">
            <a:xfrm>
              <a:off x="1605280" y="410845"/>
              <a:ext cx="989965" cy="295910"/>
            </a:xfrm>
            <a:prstGeom prst="chevron">
              <a:avLst>
                <a:gd name="adj" fmla="val 83637"/>
              </a:avLst>
            </a:prstGeom>
            <a:gradFill rotWithShape="1">
              <a:gsLst>
                <a:gs pos="0">
                  <a:srgbClr val="99CCFF">
                    <a:gamma/>
                    <a:tint val="24314"/>
                    <a:invGamma/>
                  </a:srgbClr>
                </a:gs>
                <a:gs pos="50000">
                  <a:srgbClr val="99CCFF"/>
                </a:gs>
                <a:gs pos="100000">
                  <a:srgbClr val="99CCFF">
                    <a:gamma/>
                    <a:tint val="24314"/>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selecting</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0" name="AutoShape 8"/>
            <p:cNvSpPr>
              <a:spLocks noChangeArrowheads="1"/>
            </p:cNvSpPr>
            <p:nvPr/>
          </p:nvSpPr>
          <p:spPr bwMode="auto">
            <a:xfrm>
              <a:off x="2296795" y="410845"/>
              <a:ext cx="989965" cy="295910"/>
            </a:xfrm>
            <a:prstGeom prst="chevron">
              <a:avLst>
                <a:gd name="adj" fmla="val 83637"/>
              </a:avLst>
            </a:prstGeom>
            <a:gradFill rotWithShape="1">
              <a:gsLst>
                <a:gs pos="0">
                  <a:srgbClr val="99CCFF">
                    <a:gamma/>
                    <a:tint val="24314"/>
                    <a:invGamma/>
                  </a:srgbClr>
                </a:gs>
                <a:gs pos="50000">
                  <a:srgbClr val="99CCFF"/>
                </a:gs>
                <a:gs pos="100000">
                  <a:srgbClr val="99CCFF">
                    <a:gamma/>
                    <a:tint val="24314"/>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contracting</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1" name="Rectangle 9"/>
            <p:cNvSpPr>
              <a:spLocks noChangeArrowheads="1"/>
            </p:cNvSpPr>
            <p:nvPr/>
          </p:nvSpPr>
          <p:spPr bwMode="auto">
            <a:xfrm>
              <a:off x="2296795" y="1143000"/>
              <a:ext cx="889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contracting</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2" name="Rectangle 10"/>
            <p:cNvSpPr>
              <a:spLocks noChangeArrowheads="1"/>
            </p:cNvSpPr>
            <p:nvPr/>
          </p:nvSpPr>
          <p:spPr bwMode="auto">
            <a:xfrm>
              <a:off x="3198495" y="114300"/>
              <a:ext cx="2568575" cy="1974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850" b="0" i="0" u="none" strike="noStrike" kern="0" cap="none" spc="0" normalizeH="0" baseline="0" noProof="0" smtClean="0">
                  <a:ln>
                    <a:noFill/>
                  </a:ln>
                  <a:solidFill>
                    <a:sysClr val="windowText" lastClr="000000"/>
                  </a:solidFill>
                  <a:effectLst/>
                  <a:uLnTx/>
                  <a:uFillTx/>
                  <a:latin typeface="Calibri"/>
                  <a:ea typeface="Calibri"/>
                  <a:cs typeface="Times New Roman"/>
                </a:rPr>
                <a:t>OPERATIONAL</a:t>
              </a:r>
              <a:r>
                <a:rPr kumimoji="0" lang="en-GB" sz="850" b="0" i="0" u="none" strike="noStrike" kern="0" cap="none" spc="0" normalizeH="0" noProof="0" smtClean="0">
                  <a:ln>
                    <a:noFill/>
                  </a:ln>
                  <a:solidFill>
                    <a:sysClr val="windowText" lastClr="000000"/>
                  </a:solidFill>
                  <a:effectLst/>
                  <a:uLnTx/>
                  <a:uFillTx/>
                  <a:latin typeface="Calibri"/>
                  <a:ea typeface="Calibri"/>
                  <a:cs typeface="Times New Roman"/>
                </a:rPr>
                <a:t> PROCUREMENT</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3" name="AutoShape 11"/>
            <p:cNvSpPr>
              <a:spLocks noChangeArrowheads="1"/>
            </p:cNvSpPr>
            <p:nvPr/>
          </p:nvSpPr>
          <p:spPr bwMode="auto">
            <a:xfrm>
              <a:off x="3427095" y="410845"/>
              <a:ext cx="989965" cy="295910"/>
            </a:xfrm>
            <a:prstGeom prst="chevron">
              <a:avLst>
                <a:gd name="adj" fmla="val 83637"/>
              </a:avLst>
            </a:prstGeom>
            <a:gradFill rotWithShape="1">
              <a:gsLst>
                <a:gs pos="0">
                  <a:srgbClr val="99CCFF">
                    <a:gamma/>
                    <a:tint val="24314"/>
                    <a:invGamma/>
                  </a:srgbClr>
                </a:gs>
                <a:gs pos="50000">
                  <a:srgbClr val="99CCFF"/>
                </a:gs>
                <a:gs pos="100000">
                  <a:srgbClr val="99CCFF">
                    <a:gamma/>
                    <a:tint val="24314"/>
                    <a:invGamma/>
                  </a:srgbClr>
                </a:gs>
              </a:gsLst>
              <a:lin ang="5400000" scaled="1"/>
            </a:gradFill>
            <a:ln w="9525">
              <a:solidFill>
                <a:srgbClr val="000000"/>
              </a:solidFill>
              <a:miter lim="800000"/>
              <a:headEnd/>
              <a:tailEnd/>
            </a:ln>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bestellen</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4" name="AutoShape 12"/>
            <p:cNvSpPr>
              <a:spLocks noChangeArrowheads="1"/>
            </p:cNvSpPr>
            <p:nvPr/>
          </p:nvSpPr>
          <p:spPr bwMode="auto">
            <a:xfrm>
              <a:off x="4120515" y="410845"/>
              <a:ext cx="989965" cy="295910"/>
            </a:xfrm>
            <a:prstGeom prst="chevron">
              <a:avLst>
                <a:gd name="adj" fmla="val 83637"/>
              </a:avLst>
            </a:prstGeom>
            <a:gradFill rotWithShape="1">
              <a:gsLst>
                <a:gs pos="0">
                  <a:srgbClr val="99CCFF">
                    <a:gamma/>
                    <a:tint val="24314"/>
                    <a:invGamma/>
                  </a:srgbClr>
                </a:gs>
                <a:gs pos="50000">
                  <a:srgbClr val="99CCFF"/>
                </a:gs>
                <a:gs pos="100000">
                  <a:srgbClr val="99CCFF">
                    <a:gamma/>
                    <a:tint val="24314"/>
                    <a:invGamma/>
                  </a:srgbClr>
                </a:gs>
              </a:gsLst>
              <a:lin ang="5400000" scaled="1"/>
            </a:gradFill>
            <a:ln w="9525">
              <a:solidFill>
                <a:srgbClr val="000000"/>
              </a:solidFill>
              <a:miter lim="800000"/>
              <a:headEnd/>
              <a:tailEnd/>
            </a:ln>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bewaken</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5" name="AutoShape 13"/>
            <p:cNvSpPr>
              <a:spLocks noChangeArrowheads="1"/>
            </p:cNvSpPr>
            <p:nvPr/>
          </p:nvSpPr>
          <p:spPr bwMode="auto">
            <a:xfrm>
              <a:off x="4712970" y="410845"/>
              <a:ext cx="989965" cy="295910"/>
            </a:xfrm>
            <a:prstGeom prst="chevron">
              <a:avLst>
                <a:gd name="adj" fmla="val 83637"/>
              </a:avLst>
            </a:prstGeom>
            <a:gradFill rotWithShape="1">
              <a:gsLst>
                <a:gs pos="0">
                  <a:srgbClr val="99CCFF">
                    <a:gamma/>
                    <a:tint val="24314"/>
                    <a:invGamma/>
                  </a:srgbClr>
                </a:gs>
                <a:gs pos="50000">
                  <a:srgbClr val="99CCFF"/>
                </a:gs>
                <a:gs pos="100000">
                  <a:srgbClr val="99CCFF">
                    <a:gamma/>
                    <a:tint val="24314"/>
                    <a:invGamma/>
                  </a:srgbClr>
                </a:gs>
              </a:gsLst>
              <a:lin ang="5400000" scaled="1"/>
            </a:gradFill>
            <a:ln w="9525">
              <a:solidFill>
                <a:srgbClr val="000000"/>
              </a:solidFill>
              <a:miter lim="800000"/>
              <a:headEnd/>
              <a:tailEnd/>
            </a:ln>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nazorg</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6" name="Rectangle 14"/>
            <p:cNvSpPr>
              <a:spLocks noChangeArrowheads="1"/>
            </p:cNvSpPr>
            <p:nvPr/>
          </p:nvSpPr>
          <p:spPr bwMode="auto">
            <a:xfrm>
              <a:off x="3427095" y="1143000"/>
              <a:ext cx="138239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smtClean="0">
                  <a:ln>
                    <a:noFill/>
                  </a:ln>
                  <a:solidFill>
                    <a:sysClr val="windowText" lastClr="000000"/>
                  </a:solidFill>
                  <a:effectLst/>
                  <a:uLnTx/>
                  <a:uFillTx/>
                  <a:latin typeface="Calibri"/>
                  <a:ea typeface="Calibri"/>
                  <a:cs typeface="Times New Roman"/>
                </a:rPr>
                <a:t>contractexecutie</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7" name="Rectangle 15"/>
            <p:cNvSpPr>
              <a:spLocks noChangeArrowheads="1"/>
            </p:cNvSpPr>
            <p:nvPr/>
          </p:nvSpPr>
          <p:spPr bwMode="auto">
            <a:xfrm>
              <a:off x="4809490" y="1143000"/>
              <a:ext cx="90551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00" b="1" i="0" u="none" strike="noStrike" kern="0" cap="none" spc="0" normalizeH="0" baseline="0" noProof="0" dirty="0" smtClean="0">
                  <a:ln>
                    <a:noFill/>
                  </a:ln>
                  <a:solidFill>
                    <a:sysClr val="windowText" lastClr="000000"/>
                  </a:solidFill>
                  <a:effectLst/>
                  <a:uLnTx/>
                  <a:uFillTx/>
                  <a:latin typeface="Calibri"/>
                  <a:ea typeface="Calibri"/>
                  <a:cs typeface="Times New Roman"/>
                </a:rPr>
                <a:t>contract evaluation</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8" name="Text Box 16"/>
            <p:cNvSpPr txBox="1">
              <a:spLocks noChangeArrowheads="1"/>
            </p:cNvSpPr>
            <p:nvPr/>
          </p:nvSpPr>
          <p:spPr bwMode="auto">
            <a:xfrm>
              <a:off x="2743199" y="1371600"/>
              <a:ext cx="1076325" cy="266700"/>
            </a:xfrm>
            <a:prstGeom prst="rect">
              <a:avLst/>
            </a:prstGeom>
            <a:gradFill rotWithShape="1">
              <a:gsLst>
                <a:gs pos="0">
                  <a:srgbClr val="FFCC66"/>
                </a:gs>
                <a:gs pos="100000">
                  <a:srgbClr val="FFCC66">
                    <a:gamma/>
                    <a:shade val="46275"/>
                    <a:invGamma/>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GB" sz="750" b="0" i="0" u="none" strike="noStrike" kern="0" cap="none" spc="0" normalizeH="0" baseline="0" noProof="0" smtClean="0">
                  <a:ln>
                    <a:noFill/>
                  </a:ln>
                  <a:solidFill>
                    <a:sysClr val="windowText" lastClr="000000"/>
                  </a:solidFill>
                  <a:effectLst/>
                  <a:uLnTx/>
                  <a:uFillTx/>
                  <a:latin typeface="Calibri"/>
                  <a:ea typeface="Calibri"/>
                  <a:cs typeface="Times New Roman"/>
                </a:rPr>
                <a:t>CONTRACTADMINISTRATION</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49" name="Text Box 17"/>
            <p:cNvSpPr txBox="1">
              <a:spLocks noChangeArrowheads="1"/>
            </p:cNvSpPr>
            <p:nvPr/>
          </p:nvSpPr>
          <p:spPr bwMode="auto">
            <a:xfrm>
              <a:off x="3429000" y="1714500"/>
              <a:ext cx="2285999" cy="217170"/>
            </a:xfrm>
            <a:prstGeom prst="rect">
              <a:avLst/>
            </a:prstGeom>
            <a:gradFill rotWithShape="1">
              <a:gsLst>
                <a:gs pos="0">
                  <a:srgbClr val="FFCC66">
                    <a:gamma/>
                    <a:shade val="46275"/>
                    <a:invGamma/>
                  </a:srgbClr>
                </a:gs>
                <a:gs pos="100000">
                  <a:srgbClr val="FFCC66">
                    <a:alpha val="7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GB" sz="750" b="0" i="0" u="none" strike="noStrike" kern="0" cap="none" spc="0" normalizeH="0" baseline="0" noProof="0" smtClean="0">
                  <a:ln>
                    <a:noFill/>
                  </a:ln>
                  <a:solidFill>
                    <a:sysClr val="windowText" lastClr="000000"/>
                  </a:solidFill>
                  <a:effectLst/>
                  <a:uLnTx/>
                  <a:uFillTx/>
                  <a:latin typeface="Calibri"/>
                  <a:ea typeface="Calibri"/>
                  <a:cs typeface="Times New Roman"/>
                </a:rPr>
                <a:t>CONTRACTMANAGEMENT</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0" name="Text Box 18"/>
            <p:cNvSpPr txBox="1">
              <a:spLocks noChangeArrowheads="1"/>
            </p:cNvSpPr>
            <p:nvPr/>
          </p:nvSpPr>
          <p:spPr bwMode="auto">
            <a:xfrm>
              <a:off x="171450" y="228600"/>
              <a:ext cx="742950" cy="1714500"/>
            </a:xfrm>
            <a:prstGeom prst="rect">
              <a:avLst/>
            </a:prstGeom>
            <a:gradFill rotWithShape="1">
              <a:gsLst>
                <a:gs pos="0">
                  <a:srgbClr val="99CC00">
                    <a:gamma/>
                    <a:tint val="33725"/>
                    <a:invGamma/>
                  </a:srgbClr>
                </a:gs>
                <a:gs pos="50000">
                  <a:srgbClr val="99CC00"/>
                </a:gs>
                <a:gs pos="100000">
                  <a:srgbClr val="99CC00">
                    <a:gamma/>
                    <a:tint val="3372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GB" sz="8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8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8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lang="en-GB" sz="800" b="1" kern="0" noProof="0" smtClean="0">
                  <a:solidFill>
                    <a:sysClr val="windowText" lastClr="000000"/>
                  </a:solidFill>
                  <a:latin typeface="Calibri"/>
                  <a:ea typeface="Calibri"/>
                  <a:cs typeface="Times New Roman"/>
                </a:rPr>
                <a:t>DEMANDS LOCAL AUTOHORITIES</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1" name="Text Box 19"/>
            <p:cNvSpPr txBox="1">
              <a:spLocks noChangeArrowheads="1"/>
            </p:cNvSpPr>
            <p:nvPr/>
          </p:nvSpPr>
          <p:spPr bwMode="auto">
            <a:xfrm>
              <a:off x="5638799" y="228600"/>
              <a:ext cx="647701" cy="1714500"/>
            </a:xfrm>
            <a:prstGeom prst="rect">
              <a:avLst/>
            </a:prstGeom>
            <a:gradFill rotWithShape="1">
              <a:gsLst>
                <a:gs pos="0">
                  <a:srgbClr val="99CC00">
                    <a:gamma/>
                    <a:tint val="33725"/>
                    <a:invGamma/>
                  </a:srgbClr>
                </a:gs>
                <a:gs pos="50000">
                  <a:srgbClr val="99CC00"/>
                </a:gs>
                <a:gs pos="100000">
                  <a:srgbClr val="99CC00">
                    <a:gamma/>
                    <a:tint val="3372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GB" sz="8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8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800" b="0" i="0" u="none" strike="noStrike" kern="0" cap="none" spc="0" normalizeH="0" baseline="0" noProof="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lang="en-GB" sz="800" b="1" kern="0" smtClean="0">
                  <a:solidFill>
                    <a:sysClr val="windowText" lastClr="000000"/>
                  </a:solidFill>
                  <a:latin typeface="Calibri"/>
                  <a:ea typeface="Calibri"/>
                  <a:cs typeface="Times New Roman"/>
                </a:rPr>
                <a:t>SUPPLIERS</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2" name="Oval 20"/>
            <p:cNvSpPr>
              <a:spLocks noChangeArrowheads="1"/>
            </p:cNvSpPr>
            <p:nvPr/>
          </p:nvSpPr>
          <p:spPr bwMode="auto">
            <a:xfrm>
              <a:off x="800100" y="0"/>
              <a:ext cx="2628900" cy="1143000"/>
            </a:xfrm>
            <a:prstGeom prst="ellipse">
              <a:avLst/>
            </a:prstGeom>
            <a:noFill/>
            <a:ln w="28575" algn="ctr">
              <a:solidFill>
                <a:srgbClr val="8000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3" name="Text Box 21"/>
            <p:cNvSpPr txBox="1">
              <a:spLocks noChangeArrowheads="1"/>
            </p:cNvSpPr>
            <p:nvPr/>
          </p:nvSpPr>
          <p:spPr bwMode="auto">
            <a:xfrm>
              <a:off x="1371600" y="799934"/>
              <a:ext cx="1600200" cy="27616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lang="en-GB" sz="1100" b="1" kern="0" smtClean="0">
                  <a:solidFill>
                    <a:srgbClr val="800000"/>
                  </a:solidFill>
                  <a:latin typeface="Calibri"/>
                  <a:ea typeface="Calibri"/>
                  <a:cs typeface="Times New Roman"/>
                </a:rPr>
                <a:t>Sourcing</a:t>
              </a:r>
              <a:endParaRPr kumimoji="0" lang="en-GB" sz="1100" b="0" i="0" u="none" strike="noStrike" kern="0" cap="none" spc="0" normalizeH="0" baseline="0" noProof="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1100" b="1" i="0" u="none" strike="noStrike" kern="0" cap="none" spc="0" normalizeH="0" baseline="0" noProof="0" smtClean="0">
                  <a:ln>
                    <a:noFill/>
                  </a:ln>
                  <a:solidFill>
                    <a:srgbClr val="8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4" name="Text Box 22"/>
            <p:cNvSpPr txBox="1">
              <a:spLocks noChangeArrowheads="1"/>
            </p:cNvSpPr>
            <p:nvPr/>
          </p:nvSpPr>
          <p:spPr bwMode="auto">
            <a:xfrm>
              <a:off x="171451" y="2047875"/>
              <a:ext cx="6115049" cy="237177"/>
            </a:xfrm>
            <a:prstGeom prst="rect">
              <a:avLst/>
            </a:prstGeom>
            <a:gradFill rotWithShape="1">
              <a:gsLst>
                <a:gs pos="0">
                  <a:srgbClr val="FFCC66">
                    <a:gamma/>
                    <a:tint val="24314"/>
                    <a:invGamma/>
                  </a:srgbClr>
                </a:gs>
                <a:gs pos="50000">
                  <a:srgbClr val="FFCC66">
                    <a:alpha val="70000"/>
                  </a:srgbClr>
                </a:gs>
                <a:gs pos="100000">
                  <a:srgbClr val="FFCC66">
                    <a:gamma/>
                    <a:tint val="24314"/>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GB" sz="750" kern="0" noProof="0" dirty="0" smtClean="0">
                  <a:solidFill>
                    <a:sysClr val="windowText" lastClr="000000"/>
                  </a:solidFill>
                  <a:latin typeface="Calibri"/>
                  <a:ea typeface="Calibri"/>
                  <a:cs typeface="Times New Roman"/>
                </a:rPr>
                <a:t>SUPPLIERS</a:t>
              </a:r>
              <a:r>
                <a:rPr kumimoji="0" lang="en-GB" sz="750" b="0" i="0" u="none" strike="noStrike" kern="0" cap="none" spc="0" normalizeH="0" baseline="0" noProof="0" dirty="0" smtClean="0">
                  <a:ln>
                    <a:noFill/>
                  </a:ln>
                  <a:solidFill>
                    <a:sysClr val="windowText" lastClr="000000"/>
                  </a:solidFill>
                  <a:effectLst/>
                  <a:uLnTx/>
                  <a:uFillTx/>
                  <a:latin typeface="Calibri"/>
                  <a:ea typeface="Calibri"/>
                  <a:cs typeface="Times New Roman"/>
                </a:rPr>
                <a:t>MANAGEMENT</a:t>
              </a:r>
              <a:endParaRPr kumimoji="0" lang="en-GB" sz="1100" b="0" i="0" u="none" strike="noStrike" kern="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dirty="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dirty="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smtClean="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700" b="0" i="0" u="none" strike="noStrike" kern="0" cap="none" spc="0" normalizeH="0" baseline="0" noProof="0" dirty="0" smtClean="0">
                  <a:ln>
                    <a:noFill/>
                  </a:ln>
                  <a:solidFill>
                    <a:sysClr val="windowText" lastClr="000000"/>
                  </a:solidFill>
                  <a:effectLst/>
                  <a:uLnTx/>
                  <a:uFillTx/>
                  <a:latin typeface="Calibri"/>
                  <a:ea typeface="Calibri"/>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5" name="AutoShape 23"/>
            <p:cNvSpPr>
              <a:spLocks noChangeArrowheads="1"/>
            </p:cNvSpPr>
            <p:nvPr/>
          </p:nvSpPr>
          <p:spPr bwMode="auto">
            <a:xfrm>
              <a:off x="1028700" y="2286000"/>
              <a:ext cx="4800600" cy="228600"/>
            </a:xfrm>
            <a:prstGeom prst="leftArrow">
              <a:avLst>
                <a:gd name="adj1" fmla="val 50000"/>
                <a:gd name="adj2" fmla="val 525000"/>
              </a:avLst>
            </a:prstGeom>
            <a:gradFill rotWithShape="1">
              <a:gsLst>
                <a:gs pos="0">
                  <a:srgbClr val="3366FF">
                    <a:gamma/>
                    <a:tint val="15294"/>
                    <a:invGamma/>
                  </a:srgbClr>
                </a:gs>
                <a:gs pos="50000">
                  <a:srgbClr val="3366FF"/>
                </a:gs>
                <a:gs pos="100000">
                  <a:srgbClr val="3366FF">
                    <a:gamma/>
                    <a:tint val="15294"/>
                    <a:invGamma/>
                  </a:srgbClr>
                </a:gs>
              </a:gsLst>
              <a:lin ang="54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56" name="Rectangle 24"/>
            <p:cNvSpPr>
              <a:spLocks noChangeArrowheads="1"/>
            </p:cNvSpPr>
            <p:nvPr/>
          </p:nvSpPr>
          <p:spPr bwMode="auto">
            <a:xfrm>
              <a:off x="2057400" y="2514600"/>
              <a:ext cx="274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8638" tIns="39319" rIns="78638" bIns="39319" anchor="t" anchorCtr="0" upright="1">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lang="en-GB" sz="1100" b="1" kern="0" dirty="0" smtClean="0">
                  <a:solidFill>
                    <a:sysClr val="windowText" lastClr="000000"/>
                  </a:solidFill>
                  <a:latin typeface="Calibri"/>
                  <a:ea typeface="Calibri"/>
                  <a:cs typeface="Times New Roman"/>
                </a:rPr>
                <a:t>Evaluation</a:t>
              </a:r>
              <a:r>
                <a:rPr kumimoji="0" lang="en-GB" sz="1100" b="1" i="0" u="none" strike="noStrike" kern="0" cap="none" spc="0" normalizeH="0" baseline="0" noProof="0" dirty="0" smtClean="0">
                  <a:ln>
                    <a:noFill/>
                  </a:ln>
                  <a:solidFill>
                    <a:sysClr val="windowText" lastClr="000000"/>
                  </a:solidFill>
                  <a:effectLst/>
                  <a:uLnTx/>
                  <a:uFillTx/>
                  <a:latin typeface="Calibri"/>
                  <a:ea typeface="Calibri"/>
                  <a:cs typeface="Times New Roman"/>
                </a:rPr>
                <a:t>, </a:t>
              </a:r>
              <a:r>
                <a:rPr lang="en-GB" sz="1100" b="1" kern="0" dirty="0" smtClean="0">
                  <a:solidFill>
                    <a:sysClr val="windowText" lastClr="000000"/>
                  </a:solidFill>
                  <a:latin typeface="Calibri"/>
                  <a:ea typeface="Calibri"/>
                  <a:cs typeface="Times New Roman"/>
                </a:rPr>
                <a:t>improving</a:t>
              </a:r>
              <a:r>
                <a:rPr kumimoji="0" lang="en-GB" sz="1100" b="1" i="0" u="none" strike="noStrike" kern="0" cap="none" spc="0" normalizeH="0" baseline="0" noProof="0" dirty="0" smtClean="0">
                  <a:ln>
                    <a:noFill/>
                  </a:ln>
                  <a:solidFill>
                    <a:sysClr val="windowText" lastClr="000000"/>
                  </a:solidFill>
                  <a:effectLst/>
                  <a:uLnTx/>
                  <a:uFillTx/>
                  <a:latin typeface="Calibri"/>
                  <a:ea typeface="Calibri"/>
                  <a:cs typeface="Times New Roman"/>
                </a:rPr>
                <a:t>, locking</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7" name="Oval 20"/>
            <p:cNvSpPr>
              <a:spLocks noChangeArrowheads="1"/>
            </p:cNvSpPr>
            <p:nvPr/>
          </p:nvSpPr>
          <p:spPr bwMode="auto">
            <a:xfrm>
              <a:off x="3151800" y="672"/>
              <a:ext cx="2628900" cy="1142365"/>
            </a:xfrm>
            <a:prstGeom prst="ellipse">
              <a:avLst/>
            </a:prstGeom>
            <a:noFill/>
            <a:ln w="28575" algn="ctr">
              <a:solidFill>
                <a:srgbClr val="800000"/>
              </a:solidFill>
              <a:round/>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GB" sz="1100" b="0" i="0" u="none" strike="noStrike" kern="0" cap="none" spc="0" normalizeH="0" baseline="0" noProof="0" smtClean="0">
                  <a:ln>
                    <a:noFill/>
                  </a:ln>
                  <a:solidFill>
                    <a:sysClr val="windowText" lastClr="000000"/>
                  </a:solidFill>
                  <a:effectLst/>
                  <a:uLnTx/>
                  <a:uFillTx/>
                  <a:latin typeface="Calibri"/>
                  <a:ea typeface="Times New Roman"/>
                  <a:cs typeface="Times New Roman"/>
                </a:rPr>
                <a:t> </a:t>
              </a:r>
              <a:endParaRPr kumimoji="0" lang="en-GB"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58" name="Text Box 21"/>
            <p:cNvSpPr txBox="1">
              <a:spLocks noChangeArrowheads="1"/>
            </p:cNvSpPr>
            <p:nvPr/>
          </p:nvSpPr>
          <p:spPr bwMode="auto">
            <a:xfrm>
              <a:off x="3429000" y="800439"/>
              <a:ext cx="2209799" cy="27588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lang="en-GB" sz="1100" b="1" kern="0" dirty="0" smtClean="0">
                  <a:solidFill>
                    <a:srgbClr val="800000"/>
                  </a:solidFill>
                  <a:latin typeface="Calibri"/>
                  <a:ea typeface="Times New Roman"/>
                </a:rPr>
                <a:t>Contract administration  &amp; management</a:t>
              </a:r>
              <a:endParaRPr kumimoji="0" lang="en-GB" sz="1200" b="0" i="0" u="none" strike="noStrike" kern="0" cap="none" spc="0" normalizeH="0" baseline="0" noProof="0" dirty="0" smtClean="0">
                <a:ln>
                  <a:noFill/>
                </a:ln>
                <a:solidFill>
                  <a:sysClr val="windowText" lastClr="000000"/>
                </a:solidFill>
                <a:effectLst/>
                <a:uLnTx/>
                <a:uFillTx/>
                <a:latin typeface="Times New Roman"/>
                <a:ea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1200" b="0" i="0" u="none" strike="noStrike" kern="0" cap="none" spc="0" normalizeH="0" baseline="0" noProof="0" dirty="0" smtClean="0">
                  <a:ln>
                    <a:noFill/>
                  </a:ln>
                  <a:solidFill>
                    <a:sysClr val="windowText" lastClr="000000"/>
                  </a:solidFill>
                  <a:effectLst/>
                  <a:uLnTx/>
                  <a:uFillTx/>
                  <a:latin typeface="Times New Roman"/>
                  <a:ea typeface="Times New Roman"/>
                </a:rPr>
                <a:t> </a:t>
              </a:r>
            </a:p>
            <a:p>
              <a:pPr marL="0" marR="0" lvl="0" indent="0" defTabSz="914400" eaLnBrk="1" fontAlgn="auto" latinLnBrk="0" hangingPunct="1">
                <a:lnSpc>
                  <a:spcPct val="115000"/>
                </a:lnSpc>
                <a:spcBef>
                  <a:spcPts val="0"/>
                </a:spcBef>
                <a:spcAft>
                  <a:spcPts val="1000"/>
                </a:spcAft>
                <a:buClrTx/>
                <a:buSzTx/>
                <a:buFontTx/>
                <a:buNone/>
                <a:tabLst/>
                <a:defRPr/>
              </a:pPr>
              <a:r>
                <a:rPr kumimoji="0" lang="en-GB" sz="1100" b="1" i="0" u="none" strike="noStrike" kern="0" cap="none" spc="0" normalizeH="0" baseline="0" noProof="0" dirty="0" smtClean="0">
                  <a:ln>
                    <a:noFill/>
                  </a:ln>
                  <a:solidFill>
                    <a:srgbClr val="800000"/>
                  </a:solidFill>
                  <a:effectLst/>
                  <a:uLnTx/>
                  <a:uFillTx/>
                  <a:latin typeface="Calibri"/>
                  <a:ea typeface="Calibri"/>
                </a:rPr>
                <a:t> </a:t>
              </a:r>
              <a:endParaRPr kumimoji="0" lang="en-GB" sz="1200" b="0" i="0" u="none" strike="noStrike" kern="0" cap="none" spc="0" normalizeH="0" baseline="0" noProof="0" dirty="0">
                <a:ln>
                  <a:noFill/>
                </a:ln>
                <a:solidFill>
                  <a:sysClr val="windowText" lastClr="000000"/>
                </a:solidFill>
                <a:effectLst/>
                <a:uLnTx/>
                <a:uFillTx/>
                <a:latin typeface="Times New Roman"/>
                <a:ea typeface="Times New Roman"/>
              </a:endParaRPr>
            </a:p>
          </p:txBody>
        </p:sp>
      </p:grpSp>
      <p:sp>
        <p:nvSpPr>
          <p:cNvPr id="3" name="Tijdelijke aanduiding voor datum 2"/>
          <p:cNvSpPr>
            <a:spLocks noGrp="1"/>
          </p:cNvSpPr>
          <p:nvPr>
            <p:ph type="dt" sz="half" idx="10"/>
          </p:nvPr>
        </p:nvSpPr>
        <p:spPr/>
        <p:txBody>
          <a:bodyPr/>
          <a:lstStyle/>
          <a:p>
            <a:r>
              <a:rPr lang="nl-NL" smtClean="0"/>
              <a:t>19 mei 2016</a:t>
            </a:r>
            <a:endParaRPr lang="en-US" dirty="0"/>
          </a:p>
        </p:txBody>
      </p:sp>
    </p:spTree>
    <p:extLst>
      <p:ext uri="{BB962C8B-B14F-4D97-AF65-F5344CB8AC3E}">
        <p14:creationId xmlns:p14="http://schemas.microsoft.com/office/powerpoint/2010/main" val="836753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sz="2800" dirty="0" smtClean="0"/>
              <a:t>What is a successful project?</a:t>
            </a:r>
            <a:endParaRPr lang="en-GB" sz="2800" dirty="0"/>
          </a:p>
        </p:txBody>
      </p:sp>
      <p:sp>
        <p:nvSpPr>
          <p:cNvPr id="4" name="Date Placeholder 3"/>
          <p:cNvSpPr>
            <a:spLocks noGrp="1"/>
          </p:cNvSpPr>
          <p:nvPr>
            <p:ph type="dt" sz="half" idx="10"/>
          </p:nvPr>
        </p:nvSpPr>
        <p:spPr/>
        <p:txBody>
          <a:bodyPr/>
          <a:lstStyle/>
          <a:p>
            <a:r>
              <a:rPr lang="nl-NL" smtClean="0"/>
              <a:t>19 mei 2016</a:t>
            </a:r>
            <a:endParaRPr lang="en-US" dirty="0"/>
          </a:p>
        </p:txBody>
      </p:sp>
      <p:graphicFrame>
        <p:nvGraphicFramePr>
          <p:cNvPr id="5" name="Diagram 4"/>
          <p:cNvGraphicFramePr/>
          <p:nvPr>
            <p:extLst>
              <p:ext uri="{D42A27DB-BD31-4B8C-83A1-F6EECF244321}">
                <p14:modId xmlns:p14="http://schemas.microsoft.com/office/powerpoint/2010/main" val="3649631727"/>
              </p:ext>
            </p:extLst>
          </p:nvPr>
        </p:nvGraphicFramePr>
        <p:xfrm>
          <a:off x="3145631" y="1901145"/>
          <a:ext cx="5900929" cy="2010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197797" y="4538995"/>
            <a:ext cx="7796595" cy="646331"/>
          </a:xfrm>
          <a:prstGeom prst="rect">
            <a:avLst/>
          </a:prstGeom>
          <a:noFill/>
        </p:spPr>
        <p:txBody>
          <a:bodyPr wrap="square" rtlCol="0">
            <a:spAutoFit/>
          </a:bodyPr>
          <a:lstStyle/>
          <a:p>
            <a:r>
              <a:rPr lang="en-GB" dirty="0" smtClean="0"/>
              <a:t>The effect of a change project (E) is the result of the Quality of the change (Q) multiply the acceptation of the organisation (A)</a:t>
            </a:r>
            <a:endParaRPr lang="en-GB" dirty="0"/>
          </a:p>
        </p:txBody>
      </p:sp>
    </p:spTree>
    <p:extLst>
      <p:ext uri="{BB962C8B-B14F-4D97-AF65-F5344CB8AC3E}">
        <p14:creationId xmlns:p14="http://schemas.microsoft.com/office/powerpoint/2010/main" val="27727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izob_presentatie_v2">
  <a:themeElements>
    <a:clrScheme name="Bizob">
      <a:dk1>
        <a:srgbClr val="000000"/>
      </a:dk1>
      <a:lt1>
        <a:srgbClr val="FFFFFF"/>
      </a:lt1>
      <a:dk2>
        <a:srgbClr val="D54D13"/>
      </a:dk2>
      <a:lt2>
        <a:srgbClr val="F7D7C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izob">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2671</TotalTime>
  <Words>1518</Words>
  <Application>Microsoft Office PowerPoint</Application>
  <PresentationFormat>Custom</PresentationFormat>
  <Paragraphs>403</Paragraphs>
  <Slides>28</Slides>
  <Notes>4</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Custom Design</vt:lpstr>
      <vt:lpstr>Bizob_presentatie_v2</vt:lpstr>
      <vt:lpstr>Contract Management  Experience of the Netherlands </vt:lpstr>
      <vt:lpstr>Content</vt:lpstr>
      <vt:lpstr> Personal introduction Marcel Stuijts MSc CPD </vt:lpstr>
      <vt:lpstr>PowerPoint Presentation</vt:lpstr>
      <vt:lpstr>City Regions</vt:lpstr>
      <vt:lpstr>The situation in the Netherlands</vt:lpstr>
      <vt:lpstr>What is Bizob?</vt:lpstr>
      <vt:lpstr>Process of Contract management, administration and suppliers management Where does it fits in the procurement process?</vt:lpstr>
      <vt:lpstr>What is a successful project?</vt:lpstr>
      <vt:lpstr>The influence of Q and A</vt:lpstr>
      <vt:lpstr>Contract Management (Sociaal Domein) - Goals</vt:lpstr>
      <vt:lpstr>Why contact management?</vt:lpstr>
      <vt:lpstr>Questions for your organisation??</vt:lpstr>
      <vt:lpstr>Stakeholderanalyse 1</vt:lpstr>
      <vt:lpstr>Stakeholderanalyse 2</vt:lpstr>
      <vt:lpstr>Vision about contract management</vt:lpstr>
      <vt:lpstr>Suppliers analyse</vt:lpstr>
      <vt:lpstr>The influence/importance of suppliers</vt:lpstr>
      <vt:lpstr>Supplier categorisation</vt:lpstr>
      <vt:lpstr>Supplier relationship</vt:lpstr>
      <vt:lpstr>Supplier categorisation</vt:lpstr>
      <vt:lpstr>Supplier categorisation - Example</vt:lpstr>
      <vt:lpstr>How rigorously managed contracts must be managed?</vt:lpstr>
      <vt:lpstr>Activities and tasks</vt:lpstr>
      <vt:lpstr>Core activities </vt:lpstr>
      <vt:lpstr>Tasks </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Management Gemeente Eindhoven Sociaal Domein</dc:title>
  <dc:creator>Rob Martens</dc:creator>
  <cp:lastModifiedBy>Svetlana Zorbic</cp:lastModifiedBy>
  <cp:revision>190</cp:revision>
  <cp:lastPrinted>2016-05-25T07:49:54Z</cp:lastPrinted>
  <dcterms:created xsi:type="dcterms:W3CDTF">2016-04-25T11:42:30Z</dcterms:created>
  <dcterms:modified xsi:type="dcterms:W3CDTF">2016-05-25T15:14:21Z</dcterms:modified>
</cp:coreProperties>
</file>