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54" r:id="rId2"/>
  </p:sldMasterIdLst>
  <p:notesMasterIdLst>
    <p:notesMasterId r:id="rId24"/>
  </p:notesMasterIdLst>
  <p:handoutMasterIdLst>
    <p:handoutMasterId r:id="rId25"/>
  </p:handoutMasterIdLst>
  <p:sldIdLst>
    <p:sldId id="394" r:id="rId3"/>
    <p:sldId id="360" r:id="rId4"/>
    <p:sldId id="389" r:id="rId5"/>
    <p:sldId id="377" r:id="rId6"/>
    <p:sldId id="368" r:id="rId7"/>
    <p:sldId id="364" r:id="rId8"/>
    <p:sldId id="365" r:id="rId9"/>
    <p:sldId id="366" r:id="rId10"/>
    <p:sldId id="379" r:id="rId11"/>
    <p:sldId id="367" r:id="rId12"/>
    <p:sldId id="369" r:id="rId13"/>
    <p:sldId id="370" r:id="rId14"/>
    <p:sldId id="371" r:id="rId15"/>
    <p:sldId id="362" r:id="rId16"/>
    <p:sldId id="396" r:id="rId17"/>
    <p:sldId id="392" r:id="rId18"/>
    <p:sldId id="391" r:id="rId19"/>
    <p:sldId id="363" r:id="rId20"/>
    <p:sldId id="390" r:id="rId21"/>
    <p:sldId id="393" r:id="rId22"/>
    <p:sldId id="395" r:id="rId23"/>
  </p:sldIdLst>
  <p:sldSz cx="9144000" cy="6858000" type="screen4x3"/>
  <p:notesSz cx="6858000" cy="9236075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97" autoAdjust="0"/>
  </p:normalViewPr>
  <p:slideViewPr>
    <p:cSldViewPr>
      <p:cViewPr>
        <p:scale>
          <a:sx n="72" d="100"/>
          <a:sy n="72" d="100"/>
        </p:scale>
        <p:origin x="-1616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tags" Target="tags/tag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B4E4B-B46B-4368-A932-C1798FB770FB}" type="datetimeFigureOut">
              <a:rPr lang="en-US" smtClean="0"/>
              <a:t>5/28/16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1E6F7-DDC6-40CC-8A9A-A9BB26C34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0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20B71-C864-4EB3-AE14-EC5DE5C8A698}" type="datetimeFigureOut">
              <a:rPr lang="en-US" smtClean="0"/>
              <a:t>5/28/16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9B8A5-F8B5-4A71-AE30-CE1FA78F7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2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D44B7-807E-4731-9E10-B49187271810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17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5908C-EA5D-491E-9CC0-573D28B99458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2191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460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C0F4A-1CDC-4738-B301-FB52CAA2AFC1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2129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184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C222C-B795-4EAF-A943-B338BB73077F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223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87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239D3-7F9B-4AF4-911C-96D972B0FDEA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699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53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50387-7AA0-42DB-9E70-75E186736839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048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38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3CFE4-C5E5-403D-AC86-4349BFB6FCDE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007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767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225655-C845-4371-9D74-90B1375F942D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027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55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FE6DD-E5C4-4B50-AD34-6B0139ACF13C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740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66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0AC42-4336-4AE8-8A2B-121F0E94428D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068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62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06467-1ED5-4FBA-8B89-0EE2EEF299FE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0889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554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EDF89-16A3-473D-8C03-2D915A53DE88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215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87136"/>
            <a:ext cx="5488003" cy="41562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92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omania PPT slide graphics2.jpg"/>
          <p:cNvPicPr>
            <a:picLocks noChangeAspect="1"/>
          </p:cNvPicPr>
          <p:nvPr userDrawn="1"/>
        </p:nvPicPr>
        <p:blipFill>
          <a:blip r:embed="rId2"/>
          <a:srcRect t="3127"/>
          <a:stretch>
            <a:fillRect/>
          </a:stretch>
        </p:blipFill>
        <p:spPr>
          <a:xfrm>
            <a:off x="-4435" y="0"/>
            <a:ext cx="9153144" cy="6851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6616" y="3135586"/>
            <a:ext cx="7772400" cy="131379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7397A"/>
                </a:solidFill>
              </a:defRPr>
            </a:lvl1pPr>
          </a:lstStyle>
          <a:p>
            <a:r>
              <a:rPr lang="en-US" dirty="0" smtClean="0"/>
              <a:t>Type Name of Presentation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6616" y="4449378"/>
            <a:ext cx="7281917" cy="57806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B10B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Type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1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5/28/16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5/28/16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45C4E38-D447-446F-9E8F-047297B0743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5/28/16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87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2166-F83C-45F6-A816-52E27C752DC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9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5/28/16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mania PPT slide graphics.jpg"/>
          <p:cNvPicPr>
            <a:picLocks noChangeAspect="1"/>
          </p:cNvPicPr>
          <p:nvPr userDrawn="1"/>
        </p:nvPicPr>
        <p:blipFill>
          <a:blip r:embed="rId2"/>
          <a:srcRect t="3162"/>
          <a:stretch>
            <a:fillRect/>
          </a:stretch>
        </p:blipFill>
        <p:spPr>
          <a:xfrm>
            <a:off x="0" y="0"/>
            <a:ext cx="9153144" cy="68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9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5/28/16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6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5/28/16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7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5/28/16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1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5/28/16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5/28/16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9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4597F77-8757-2642-9DBF-DFF5474F4576}" type="datetimeFigureOut">
              <a:rPr lang="en-US" smtClean="0">
                <a:solidFill>
                  <a:prstClr val="black"/>
                </a:solidFill>
              </a:rPr>
              <a:pPr defTabSz="457200"/>
              <a:t>5/28/16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470D-39BC-CD4B-AC47-2B816E734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7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20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6229" y="5626100"/>
            <a:ext cx="471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10B1E"/>
                </a:solidFill>
              </a:defRPr>
            </a:lvl1pPr>
          </a:lstStyle>
          <a:p>
            <a:pPr defTabSz="457200"/>
            <a:fld id="{7EE5470D-39BC-CD4B-AC47-2B816E734DB6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8" name="Picture 7" descr="Romania PPT slide graphics3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987671"/>
            <a:ext cx="9144000" cy="8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0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B10B1E"/>
          </a:solidFill>
          <a:latin typeface="Source Sans Pro Semibold"/>
          <a:ea typeface="+mj-ea"/>
          <a:cs typeface="Source Sans Pro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10B1E"/>
        </a:buClr>
        <a:buFont typeface="Arial"/>
        <a:buChar char="•"/>
        <a:defRPr sz="3200" b="0" i="0" kern="1200">
          <a:solidFill>
            <a:srgbClr val="17397A"/>
          </a:solidFill>
          <a:latin typeface="Source Sans Pro"/>
          <a:ea typeface="+mn-ea"/>
          <a:cs typeface="Source Sans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10B1E"/>
        </a:buClr>
        <a:buFont typeface="Wingdings" charset="2"/>
        <a:buChar char="ü"/>
        <a:defRPr sz="2800" b="0" i="0" kern="1200">
          <a:solidFill>
            <a:srgbClr val="17397A"/>
          </a:solidFill>
          <a:latin typeface="Source Sans Pro"/>
          <a:ea typeface="+mn-ea"/>
          <a:cs typeface="Source Sans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10B1E"/>
        </a:buClr>
        <a:buFont typeface="Arial"/>
        <a:buChar char="•"/>
        <a:defRPr sz="2400" b="0" i="1" kern="1200">
          <a:solidFill>
            <a:srgbClr val="17397A"/>
          </a:solidFill>
          <a:latin typeface="Source Sans Pro"/>
          <a:ea typeface="+mn-ea"/>
          <a:cs typeface="Source Sans Pro"/>
        </a:defRPr>
      </a:lvl3pPr>
      <a:lvl4pPr marL="1828800" indent="-457200" algn="l" defTabSz="457200" rtl="0" eaLnBrk="1" latinLnBrk="0" hangingPunct="1">
        <a:spcBef>
          <a:spcPct val="20000"/>
        </a:spcBef>
        <a:buClr>
          <a:srgbClr val="B10B1E"/>
        </a:buClr>
        <a:buFont typeface="+mj-lt"/>
        <a:buAutoNum type="arabicParenR"/>
        <a:defRPr sz="2000" b="0" i="0" kern="1200">
          <a:solidFill>
            <a:srgbClr val="17397A"/>
          </a:solidFill>
          <a:latin typeface="Source Sans Pro"/>
          <a:ea typeface="+mn-ea"/>
          <a:cs typeface="Source Sans Pro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B10B1E"/>
        </a:buClr>
        <a:buFont typeface="Arial"/>
        <a:buChar char="»"/>
        <a:defRPr sz="2000" b="0" i="0" kern="1200">
          <a:solidFill>
            <a:srgbClr val="17397A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C4E38-D447-446F-9E8F-047297B0743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02E69-6BD3-457B-B2B7-AFA6191DB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04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30614"/>
            <a:ext cx="2278772" cy="9906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286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600" b="1" cap="small" dirty="0" err="1">
                <a:solidFill>
                  <a:schemeClr val="bg1"/>
                </a:solidFill>
              </a:rPr>
              <a:t>Menjanje</a:t>
            </a:r>
            <a:r>
              <a:rPr lang="en-US" sz="3600" b="1" cap="small" dirty="0">
                <a:solidFill>
                  <a:schemeClr val="bg1"/>
                </a:solidFill>
              </a:rPr>
              <a:t> </a:t>
            </a:r>
            <a:r>
              <a:rPr lang="en-US" sz="3600" b="1" cap="small" dirty="0" err="1">
                <a:solidFill>
                  <a:schemeClr val="bg1"/>
                </a:solidFill>
              </a:rPr>
              <a:t>obrasca</a:t>
            </a:r>
            <a:r>
              <a:rPr lang="en-US" sz="3600" b="1" cap="small" dirty="0">
                <a:solidFill>
                  <a:schemeClr val="bg1"/>
                </a:solidFill>
              </a:rPr>
              <a:t> </a:t>
            </a:r>
            <a:r>
              <a:rPr lang="en-US" sz="3600" b="1" cap="small" dirty="0" err="1">
                <a:solidFill>
                  <a:schemeClr val="bg1"/>
                </a:solidFill>
              </a:rPr>
              <a:t>kod</a:t>
            </a:r>
            <a:r>
              <a:rPr lang="en-US" sz="3600" b="1" cap="small" dirty="0">
                <a:solidFill>
                  <a:schemeClr val="bg1"/>
                </a:solidFill>
              </a:rPr>
              <a:t> </a:t>
            </a:r>
            <a:r>
              <a:rPr lang="en-US" sz="3600" b="1" cap="small" dirty="0" err="1">
                <a:solidFill>
                  <a:schemeClr val="bg1"/>
                </a:solidFill>
              </a:rPr>
              <a:t>javnih</a:t>
            </a:r>
            <a:r>
              <a:rPr lang="en-US" sz="3600" b="1" cap="small" dirty="0">
                <a:solidFill>
                  <a:schemeClr val="bg1"/>
                </a:solidFill>
              </a:rPr>
              <a:t> </a:t>
            </a:r>
            <a:r>
              <a:rPr lang="en-US" sz="3600" b="1" cap="small" dirty="0" err="1">
                <a:solidFill>
                  <a:schemeClr val="bg1"/>
                </a:solidFill>
              </a:rPr>
              <a:t>nabavki</a:t>
            </a:r>
            <a:r>
              <a:rPr lang="en-US" sz="3600" b="1" cap="small" dirty="0">
                <a:solidFill>
                  <a:schemeClr val="bg1"/>
                </a:solidFill>
              </a:rPr>
              <a:t>:</a:t>
            </a:r>
            <a:br>
              <a:rPr lang="en-US" sz="3600" b="1" cap="small" dirty="0">
                <a:solidFill>
                  <a:schemeClr val="bg1"/>
                </a:solidFill>
              </a:rPr>
            </a:br>
            <a:r>
              <a:rPr lang="en-US" sz="3600" b="1" cap="small" dirty="0">
                <a:solidFill>
                  <a:schemeClr val="bg1"/>
                </a:solidFill>
              </a:rPr>
              <a:t> </a:t>
            </a:r>
            <a:r>
              <a:rPr lang="en-US" sz="3600" b="1" cap="small" dirty="0" err="1">
                <a:solidFill>
                  <a:schemeClr val="bg1"/>
                </a:solidFill>
              </a:rPr>
              <a:t>Ka</a:t>
            </a:r>
            <a:r>
              <a:rPr lang="en-US" sz="3600" b="1" cap="small" dirty="0">
                <a:solidFill>
                  <a:schemeClr val="bg1"/>
                </a:solidFill>
              </a:rPr>
              <a:t> </a:t>
            </a:r>
            <a:r>
              <a:rPr lang="en-US" sz="3600" b="1" cap="small" dirty="0" err="1">
                <a:solidFill>
                  <a:schemeClr val="bg1"/>
                </a:solidFill>
              </a:rPr>
              <a:t>dobrom</a:t>
            </a:r>
            <a:r>
              <a:rPr lang="en-US" sz="3600" b="1" cap="small" dirty="0">
                <a:solidFill>
                  <a:schemeClr val="bg1"/>
                </a:solidFill>
              </a:rPr>
              <a:t> </a:t>
            </a:r>
            <a:r>
              <a:rPr lang="en-US" sz="3600" b="1" cap="small" dirty="0" err="1">
                <a:solidFill>
                  <a:schemeClr val="bg1"/>
                </a:solidFill>
              </a:rPr>
              <a:t>kvalitetu</a:t>
            </a:r>
            <a:r>
              <a:rPr lang="en-US" sz="3600" b="1" cap="small" dirty="0">
                <a:solidFill>
                  <a:schemeClr val="bg1"/>
                </a:solidFill>
              </a:rPr>
              <a:t> </a:t>
            </a:r>
            <a:r>
              <a:rPr lang="en-US" sz="3600" b="1" cap="small" dirty="0" err="1">
                <a:solidFill>
                  <a:schemeClr val="bg1"/>
                </a:solidFill>
              </a:rPr>
              <a:t>po</a:t>
            </a:r>
            <a:r>
              <a:rPr lang="en-US" sz="3600" b="1" cap="small" dirty="0">
                <a:solidFill>
                  <a:schemeClr val="bg1"/>
                </a:solidFill>
              </a:rPr>
              <a:t> </a:t>
            </a:r>
            <a:r>
              <a:rPr lang="en-US" sz="3600" b="1" cap="small" dirty="0" err="1">
                <a:solidFill>
                  <a:schemeClr val="bg1"/>
                </a:solidFill>
              </a:rPr>
              <a:t>prihvatljivoj</a:t>
            </a:r>
            <a:r>
              <a:rPr lang="en-US" sz="3600" b="1" cap="small" dirty="0">
                <a:solidFill>
                  <a:schemeClr val="bg1"/>
                </a:solidFill>
              </a:rPr>
              <a:t> </a:t>
            </a:r>
            <a:r>
              <a:rPr lang="en-US" sz="3600" b="1" cap="small" dirty="0" err="1">
                <a:solidFill>
                  <a:schemeClr val="bg1"/>
                </a:solidFill>
              </a:rPr>
              <a:t>ceni</a:t>
            </a:r>
            <a:r>
              <a:rPr lang="en-US" sz="3600" b="1" cap="small" dirty="0">
                <a:solidFill>
                  <a:schemeClr val="bg1"/>
                </a:solidFill>
              </a:rPr>
              <a:t> </a:t>
            </a:r>
            <a:r>
              <a:rPr lang="en-US" sz="3600" b="1" cap="small" dirty="0" err="1">
                <a:solidFill>
                  <a:schemeClr val="bg1"/>
                </a:solidFill>
              </a:rPr>
              <a:t>i</a:t>
            </a:r>
            <a:r>
              <a:rPr lang="en-US" sz="3600" b="1" cap="small" dirty="0">
                <a:solidFill>
                  <a:schemeClr val="bg1"/>
                </a:solidFill>
              </a:rPr>
              <a:t> </a:t>
            </a:r>
            <a:r>
              <a:rPr lang="en-US" sz="3600" b="1" cap="small" dirty="0" err="1">
                <a:solidFill>
                  <a:schemeClr val="bg1"/>
                </a:solidFill>
              </a:rPr>
              <a:t>većoj</a:t>
            </a:r>
            <a:r>
              <a:rPr lang="en-US" sz="3600" b="1" cap="small" dirty="0">
                <a:solidFill>
                  <a:schemeClr val="bg1"/>
                </a:solidFill>
              </a:rPr>
              <a:t> </a:t>
            </a:r>
            <a:r>
              <a:rPr lang="en-US" sz="3600" b="1" cap="small" dirty="0" err="1" smtClean="0">
                <a:solidFill>
                  <a:schemeClr val="bg1"/>
                </a:solidFill>
              </a:rPr>
              <a:t>efikasnosti</a:t>
            </a:r>
            <a:endParaRPr lang="en-US" sz="3600" b="1" cap="small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600" b="1" dirty="0" smtClean="0">
                <a:solidFill>
                  <a:prstClr val="black"/>
                </a:solidFill>
              </a:rPr>
              <a:t/>
            </a:r>
            <a:br>
              <a:rPr lang="en-US" sz="2600" b="1" dirty="0" smtClean="0">
                <a:solidFill>
                  <a:prstClr val="black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  <a:r>
              <a:rPr lang="en-US" sz="3600" b="1" dirty="0" err="1">
                <a:solidFill>
                  <a:schemeClr val="bg1"/>
                </a:solidFill>
              </a:rPr>
              <a:t>i</a:t>
            </a:r>
            <a:r>
              <a:rPr lang="en-US" sz="3600" b="1" dirty="0">
                <a:solidFill>
                  <a:schemeClr val="bg1"/>
                </a:solidFill>
              </a:rPr>
              <a:t> 2. </a:t>
            </a:r>
            <a:r>
              <a:rPr lang="en-US" sz="3600" b="1" dirty="0" err="1">
                <a:solidFill>
                  <a:schemeClr val="bg1"/>
                </a:solidFill>
              </a:rPr>
              <a:t>jun</a:t>
            </a:r>
            <a:r>
              <a:rPr lang="en-US" sz="3600" b="1" dirty="0">
                <a:solidFill>
                  <a:schemeClr val="bg1"/>
                </a:solidFill>
              </a:rPr>
              <a:t> 2016.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Beograd, </a:t>
            </a:r>
            <a:r>
              <a:rPr lang="en-US" sz="3600" b="1" dirty="0" err="1">
                <a:solidFill>
                  <a:schemeClr val="bg1"/>
                </a:solidFill>
              </a:rPr>
              <a:t>Srbija</a:t>
            </a:r>
            <a:r>
              <a:rPr lang="en-US" sz="1300" dirty="0" smtClean="0">
                <a:solidFill>
                  <a:prstClr val="white"/>
                </a:solidFill>
              </a:rPr>
              <a:t/>
            </a:r>
            <a:br>
              <a:rPr lang="en-US" sz="1300" dirty="0" smtClean="0">
                <a:solidFill>
                  <a:prstClr val="white"/>
                </a:solidFill>
              </a:rPr>
            </a:br>
            <a:r>
              <a:rPr lang="en-US" sz="1300" dirty="0" err="1" smtClean="0">
                <a:solidFill>
                  <a:prstClr val="white"/>
                </a:solidFill>
              </a:rPr>
              <a:t>Ov</a:t>
            </a:r>
            <a:r>
              <a:rPr lang="en-US" sz="4000" b="1" dirty="0" err="1" smtClean="0">
                <a:solidFill>
                  <a:srgbClr val="C00000"/>
                </a:solidFill>
              </a:rPr>
              <a:t>Okvirni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ugovori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err="1" smtClean="0">
                <a:solidFill>
                  <a:srgbClr val="C00000"/>
                </a:solidFill>
              </a:rPr>
              <a:t>i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err="1" smtClean="0">
                <a:solidFill>
                  <a:srgbClr val="C00000"/>
                </a:solidFill>
              </a:rPr>
              <a:t>elektronske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nabavke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4000" b="1" dirty="0" err="1" smtClean="0">
                <a:solidFill>
                  <a:srgbClr val="0000FF"/>
                </a:solidFill>
              </a:rPr>
              <a:t>Profesor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Steve Schooner</a:t>
            </a:r>
          </a:p>
        </p:txBody>
      </p:sp>
    </p:spTree>
    <p:extLst>
      <p:ext uri="{BB962C8B-B14F-4D97-AF65-F5344CB8AC3E}">
        <p14:creationId xmlns:p14="http://schemas.microsoft.com/office/powerpoint/2010/main" val="17369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10600" cy="6248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 smtClean="0">
                <a:solidFill>
                  <a:srgbClr val="002060"/>
                </a:solidFill>
              </a:rPr>
              <a:t>Tri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vrste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okvirnih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ugovora</a:t>
            </a:r>
            <a:r>
              <a:rPr lang="en-US" altLang="en-US" b="1" dirty="0" smtClean="0">
                <a:solidFill>
                  <a:srgbClr val="002060"/>
                </a:solidFill>
              </a:rPr>
              <a:t> (Model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zakona</a:t>
            </a:r>
            <a:r>
              <a:rPr lang="en-US" altLang="en-US" b="1" dirty="0" smtClean="0">
                <a:solidFill>
                  <a:srgbClr val="002060"/>
                </a:solidFill>
              </a:rPr>
              <a:t> UNCITRAL-a)</a:t>
            </a:r>
            <a:endParaRPr lang="en-US" altLang="en-US" b="1" dirty="0">
              <a:solidFill>
                <a:srgbClr val="002060"/>
              </a:solidFill>
            </a:endParaRPr>
          </a:p>
          <a:p>
            <a:pPr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200" b="1" dirty="0">
              <a:solidFill>
                <a:srgbClr val="002060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>
                <a:solidFill>
                  <a:srgbClr val="002060"/>
                </a:solidFill>
              </a:rPr>
              <a:t>Model 1: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Zatvoreni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okvirni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ugovor</a:t>
            </a:r>
            <a:r>
              <a:rPr lang="en-US" altLang="en-US" b="1" dirty="0" smtClean="0">
                <a:solidFill>
                  <a:srgbClr val="002060"/>
                </a:solidFill>
              </a:rPr>
              <a:t>,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nema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nadmetanja</a:t>
            </a:r>
            <a:r>
              <a:rPr lang="en-US" altLang="en-US" b="1" dirty="0" smtClean="0">
                <a:solidFill>
                  <a:srgbClr val="002060"/>
                </a:solidFill>
              </a:rPr>
              <a:t> u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drugoj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fazi</a:t>
            </a:r>
            <a:endParaRPr lang="en-US" altLang="en-US" b="1" dirty="0">
              <a:solidFill>
                <a:srgbClr val="002060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>
                <a:solidFill>
                  <a:srgbClr val="002060"/>
                </a:solidFill>
              </a:rPr>
              <a:t>Model 2: </a:t>
            </a:r>
            <a:r>
              <a:rPr lang="en-US" altLang="en-US" b="1" dirty="0" err="1">
                <a:solidFill>
                  <a:srgbClr val="002060"/>
                </a:solidFill>
              </a:rPr>
              <a:t>Zatvoreni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okvirni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ugovor</a:t>
            </a:r>
            <a:r>
              <a:rPr lang="en-GB" altLang="en-US" b="1" dirty="0" smtClean="0">
                <a:solidFill>
                  <a:srgbClr val="002060"/>
                </a:solidFill>
              </a:rPr>
              <a:t>, </a:t>
            </a:r>
            <a:r>
              <a:rPr lang="en-GB" altLang="en-US" b="1" dirty="0" err="1" smtClean="0">
                <a:solidFill>
                  <a:srgbClr val="002060"/>
                </a:solidFill>
              </a:rPr>
              <a:t>sa</a:t>
            </a:r>
            <a:r>
              <a:rPr lang="en-GB" altLang="en-US" b="1" dirty="0" smtClean="0">
                <a:solidFill>
                  <a:srgbClr val="002060"/>
                </a:solidFill>
              </a:rPr>
              <a:t> </a:t>
            </a:r>
            <a:r>
              <a:rPr lang="en-GB" altLang="en-US" b="1" dirty="0" err="1" smtClean="0">
                <a:solidFill>
                  <a:srgbClr val="002060"/>
                </a:solidFill>
              </a:rPr>
              <a:t>nadmetanjem</a:t>
            </a:r>
            <a:r>
              <a:rPr lang="en-GB" altLang="en-US" b="1" dirty="0" smtClean="0">
                <a:solidFill>
                  <a:srgbClr val="002060"/>
                </a:solidFill>
              </a:rPr>
              <a:t> u </a:t>
            </a:r>
            <a:r>
              <a:rPr lang="en-GB" altLang="en-US" b="1" dirty="0" err="1" smtClean="0">
                <a:solidFill>
                  <a:srgbClr val="002060"/>
                </a:solidFill>
              </a:rPr>
              <a:t>drugoj</a:t>
            </a:r>
            <a:r>
              <a:rPr lang="en-GB" altLang="en-US" b="1" dirty="0" smtClean="0">
                <a:solidFill>
                  <a:srgbClr val="002060"/>
                </a:solidFill>
              </a:rPr>
              <a:t> </a:t>
            </a:r>
            <a:r>
              <a:rPr lang="en-GB" altLang="en-US" b="1" dirty="0" err="1" smtClean="0">
                <a:solidFill>
                  <a:srgbClr val="002060"/>
                </a:solidFill>
              </a:rPr>
              <a:t>fazi</a:t>
            </a:r>
            <a:endParaRPr lang="en-GB" altLang="en-US" b="1" dirty="0">
              <a:solidFill>
                <a:srgbClr val="002060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>
                <a:solidFill>
                  <a:srgbClr val="002060"/>
                </a:solidFill>
              </a:rPr>
              <a:t>Model 3: </a:t>
            </a:r>
            <a:r>
              <a:rPr lang="en-GB" altLang="en-US" b="1" dirty="0" err="1" smtClean="0">
                <a:solidFill>
                  <a:srgbClr val="002060"/>
                </a:solidFill>
              </a:rPr>
              <a:t>Otvoreni</a:t>
            </a:r>
            <a:r>
              <a:rPr lang="en-GB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okvirni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ugovor</a:t>
            </a:r>
            <a:r>
              <a:rPr lang="en-GB" altLang="en-US" b="1" dirty="0">
                <a:solidFill>
                  <a:srgbClr val="002060"/>
                </a:solidFill>
              </a:rPr>
              <a:t>, </a:t>
            </a:r>
            <a:r>
              <a:rPr lang="en-GB" altLang="en-US" b="1" dirty="0" err="1">
                <a:solidFill>
                  <a:srgbClr val="002060"/>
                </a:solidFill>
              </a:rPr>
              <a:t>sa</a:t>
            </a:r>
            <a:r>
              <a:rPr lang="en-GB" altLang="en-US" b="1" dirty="0">
                <a:solidFill>
                  <a:srgbClr val="002060"/>
                </a:solidFill>
              </a:rPr>
              <a:t> </a:t>
            </a:r>
            <a:r>
              <a:rPr lang="en-GB" altLang="en-US" b="1" dirty="0" err="1" smtClean="0">
                <a:solidFill>
                  <a:srgbClr val="002060"/>
                </a:solidFill>
              </a:rPr>
              <a:t>nadmetanjem</a:t>
            </a:r>
            <a:r>
              <a:rPr lang="en-GB" altLang="en-US" b="1" dirty="0" smtClean="0">
                <a:solidFill>
                  <a:srgbClr val="002060"/>
                </a:solidFill>
              </a:rPr>
              <a:t> </a:t>
            </a:r>
            <a:r>
              <a:rPr lang="en-GB" altLang="en-US" b="1" dirty="0">
                <a:solidFill>
                  <a:srgbClr val="002060"/>
                </a:solidFill>
              </a:rPr>
              <a:t>u </a:t>
            </a:r>
            <a:r>
              <a:rPr lang="en-GB" altLang="en-US" b="1" dirty="0" err="1">
                <a:solidFill>
                  <a:srgbClr val="002060"/>
                </a:solidFill>
              </a:rPr>
              <a:t>drugoj</a:t>
            </a:r>
            <a:r>
              <a:rPr lang="en-GB" altLang="en-US" b="1" dirty="0">
                <a:solidFill>
                  <a:srgbClr val="002060"/>
                </a:solidFill>
              </a:rPr>
              <a:t> </a:t>
            </a:r>
            <a:r>
              <a:rPr lang="en-GB" altLang="en-US" b="1" dirty="0" err="1">
                <a:solidFill>
                  <a:srgbClr val="002060"/>
                </a:solidFill>
              </a:rPr>
              <a:t>fazi</a:t>
            </a:r>
            <a:endParaRPr lang="en-GB" altLang="en-US" b="1" dirty="0">
              <a:solidFill>
                <a:srgbClr val="002060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200" b="0" dirty="0">
              <a:solidFill>
                <a:schemeClr val="tx1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 smtClean="0">
                <a:solidFill>
                  <a:schemeClr val="tx1"/>
                </a:solidFill>
              </a:rPr>
              <a:t>“</a:t>
            </a:r>
            <a:r>
              <a:rPr lang="en-GB" altLang="en-US" b="0" dirty="0" err="1" smtClean="0">
                <a:solidFill>
                  <a:schemeClr val="tx1"/>
                </a:solidFill>
              </a:rPr>
              <a:t>Zatvoreni</a:t>
            </a:r>
            <a:r>
              <a:rPr lang="en-GB" altLang="en-US" b="0" dirty="0" smtClean="0">
                <a:solidFill>
                  <a:schemeClr val="tx1"/>
                </a:solidFill>
              </a:rPr>
              <a:t>” </a:t>
            </a:r>
            <a:r>
              <a:rPr lang="en-GB" altLang="en-US" b="0" dirty="0" err="1" smtClean="0">
                <a:solidFill>
                  <a:schemeClr val="tx1"/>
                </a:solidFill>
              </a:rPr>
              <a:t>znači</a:t>
            </a:r>
            <a:r>
              <a:rPr lang="en-GB" altLang="en-US" b="0" dirty="0" smtClean="0">
                <a:solidFill>
                  <a:schemeClr val="tx1"/>
                </a:solidFill>
              </a:rPr>
              <a:t> da </a:t>
            </a:r>
            <a:r>
              <a:rPr lang="en-GB" altLang="en-US" b="0" dirty="0" err="1" smtClean="0">
                <a:solidFill>
                  <a:schemeClr val="tx1"/>
                </a:solidFill>
              </a:rPr>
              <a:t>nema</a:t>
            </a:r>
            <a:r>
              <a:rPr lang="en-GB" altLang="en-US" b="0" dirty="0" smtClean="0">
                <a:solidFill>
                  <a:schemeClr val="tx1"/>
                </a:solidFill>
              </a:rPr>
              <a:t> </a:t>
            </a:r>
            <a:r>
              <a:rPr lang="en-GB" altLang="en-US" b="0" dirty="0" err="1" smtClean="0">
                <a:solidFill>
                  <a:schemeClr val="tx1"/>
                </a:solidFill>
              </a:rPr>
              <a:t>novih</a:t>
            </a:r>
            <a:r>
              <a:rPr lang="en-GB" altLang="en-US" b="0" dirty="0" smtClean="0">
                <a:solidFill>
                  <a:schemeClr val="tx1"/>
                </a:solidFill>
              </a:rPr>
              <a:t> </a:t>
            </a:r>
            <a:r>
              <a:rPr lang="en-GB" altLang="en-US" b="0" dirty="0" err="1" smtClean="0">
                <a:solidFill>
                  <a:schemeClr val="tx1"/>
                </a:solidFill>
              </a:rPr>
              <a:t>učesnika</a:t>
            </a:r>
            <a:r>
              <a:rPr lang="en-GB" altLang="en-US" b="0" dirty="0" smtClean="0">
                <a:solidFill>
                  <a:schemeClr val="tx1"/>
                </a:solidFill>
              </a:rPr>
              <a:t> </a:t>
            </a:r>
            <a:r>
              <a:rPr lang="en-GB" altLang="en-US" b="0" dirty="0" err="1" smtClean="0">
                <a:solidFill>
                  <a:schemeClr val="tx1"/>
                </a:solidFill>
              </a:rPr>
              <a:t>posle</a:t>
            </a:r>
            <a:r>
              <a:rPr lang="en-GB" altLang="en-US" b="0" dirty="0" smtClean="0">
                <a:solidFill>
                  <a:schemeClr val="tx1"/>
                </a:solidFill>
              </a:rPr>
              <a:t> </a:t>
            </a:r>
            <a:r>
              <a:rPr lang="en-GB" altLang="en-US" b="0" dirty="0" err="1" smtClean="0">
                <a:solidFill>
                  <a:schemeClr val="tx1"/>
                </a:solidFill>
              </a:rPr>
              <a:t>prve</a:t>
            </a:r>
            <a:r>
              <a:rPr lang="en-GB" altLang="en-US" b="0" dirty="0" smtClean="0">
                <a:solidFill>
                  <a:schemeClr val="tx1"/>
                </a:solidFill>
              </a:rPr>
              <a:t> faze</a:t>
            </a:r>
            <a:endParaRPr lang="en-GB" altLang="en-US" b="0" dirty="0">
              <a:solidFill>
                <a:schemeClr val="tx1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>
                <a:solidFill>
                  <a:schemeClr val="tx1"/>
                </a:solidFill>
              </a:rPr>
              <a:t>“</a:t>
            </a:r>
            <a:r>
              <a:rPr lang="en-GB" altLang="en-US" b="0" dirty="0" err="1" smtClean="0">
                <a:solidFill>
                  <a:schemeClr val="tx1"/>
                </a:solidFill>
              </a:rPr>
              <a:t>Otvoreni</a:t>
            </a:r>
            <a:r>
              <a:rPr lang="en-GB" altLang="en-US" b="0" dirty="0" smtClean="0">
                <a:solidFill>
                  <a:schemeClr val="tx1"/>
                </a:solidFill>
              </a:rPr>
              <a:t>” </a:t>
            </a:r>
            <a:r>
              <a:rPr lang="en-GB" altLang="en-US" b="0" dirty="0" err="1" smtClean="0">
                <a:solidFill>
                  <a:schemeClr val="tx1"/>
                </a:solidFill>
              </a:rPr>
              <a:t>znači</a:t>
            </a:r>
            <a:r>
              <a:rPr lang="en-GB" altLang="en-US" b="0" dirty="0" smtClean="0">
                <a:solidFill>
                  <a:schemeClr val="tx1"/>
                </a:solidFill>
              </a:rPr>
              <a:t> </a:t>
            </a:r>
            <a:r>
              <a:rPr lang="en-GB" altLang="en-US" b="0" dirty="0" err="1" smtClean="0">
                <a:solidFill>
                  <a:schemeClr val="tx1"/>
                </a:solidFill>
              </a:rPr>
              <a:t>nove</a:t>
            </a:r>
            <a:r>
              <a:rPr lang="en-GB" altLang="en-US" b="0" dirty="0" smtClean="0">
                <a:solidFill>
                  <a:schemeClr val="tx1"/>
                </a:solidFill>
              </a:rPr>
              <a:t> </a:t>
            </a:r>
            <a:r>
              <a:rPr lang="en-GB" altLang="en-US" b="0" dirty="0" err="1" smtClean="0">
                <a:solidFill>
                  <a:schemeClr val="tx1"/>
                </a:solidFill>
              </a:rPr>
              <a:t>učesnike</a:t>
            </a:r>
            <a:r>
              <a:rPr lang="en-GB" altLang="en-US" b="0" dirty="0" smtClean="0">
                <a:solidFill>
                  <a:schemeClr val="tx1"/>
                </a:solidFill>
              </a:rPr>
              <a:t> </a:t>
            </a:r>
            <a:r>
              <a:rPr lang="en-GB" altLang="en-US" b="0" dirty="0" err="1" smtClean="0">
                <a:solidFill>
                  <a:schemeClr val="tx1"/>
                </a:solidFill>
              </a:rPr>
              <a:t>tokom</a:t>
            </a:r>
            <a:r>
              <a:rPr lang="en-GB" altLang="en-US" b="0" dirty="0" smtClean="0">
                <a:solidFill>
                  <a:schemeClr val="tx1"/>
                </a:solidFill>
              </a:rPr>
              <a:t> </a:t>
            </a:r>
            <a:r>
              <a:rPr lang="en-GB" altLang="en-US" b="0" dirty="0" err="1" smtClean="0">
                <a:solidFill>
                  <a:schemeClr val="tx1"/>
                </a:solidFill>
              </a:rPr>
              <a:t>čitavog</a:t>
            </a:r>
            <a:r>
              <a:rPr lang="en-GB" altLang="en-US" b="0" dirty="0" smtClean="0">
                <a:solidFill>
                  <a:schemeClr val="tx1"/>
                </a:solidFill>
              </a:rPr>
              <a:t> </a:t>
            </a:r>
            <a:r>
              <a:rPr lang="en-GB" altLang="en-US" b="0" dirty="0" err="1" smtClean="0">
                <a:solidFill>
                  <a:schemeClr val="tx1"/>
                </a:solidFill>
              </a:rPr>
              <a:t>trajanja</a:t>
            </a:r>
            <a:r>
              <a:rPr lang="en-GB" altLang="en-US" b="0" dirty="0" smtClean="0">
                <a:solidFill>
                  <a:schemeClr val="tx1"/>
                </a:solidFill>
              </a:rPr>
              <a:t> </a:t>
            </a:r>
            <a:r>
              <a:rPr lang="en-GB" altLang="en-US" b="0" dirty="0" err="1" smtClean="0">
                <a:solidFill>
                  <a:schemeClr val="tx1"/>
                </a:solidFill>
              </a:rPr>
              <a:t>okvirnog</a:t>
            </a:r>
            <a:r>
              <a:rPr lang="en-GB" altLang="en-US" b="0" dirty="0" smtClean="0">
                <a:solidFill>
                  <a:schemeClr val="tx1"/>
                </a:solidFill>
              </a:rPr>
              <a:t> </a:t>
            </a:r>
            <a:r>
              <a:rPr lang="en-GB" altLang="en-US" b="0" dirty="0" err="1" smtClean="0">
                <a:solidFill>
                  <a:schemeClr val="tx1"/>
                </a:solidFill>
              </a:rPr>
              <a:t>ugovora</a:t>
            </a:r>
            <a:endParaRPr lang="en-GB" altLang="en-US" b="0" dirty="0">
              <a:solidFill>
                <a:schemeClr val="tx1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  <a:p>
            <a:pPr lvl="3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b="0" dirty="0">
              <a:solidFill>
                <a:srgbClr val="145897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b="0" dirty="0">
              <a:solidFill>
                <a:srgbClr val="145897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382000" cy="6096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92500" lnSpcReduction="10000"/>
          </a:bodyPr>
          <a:lstStyle/>
          <a:p>
            <a:pPr indent="-341313" defTabSz="449263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Okvirni</a:t>
            </a:r>
            <a:r>
              <a:rPr lang="en-US" alt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ugovori</a:t>
            </a:r>
            <a:r>
              <a:rPr lang="en-US" alt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alt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UNCITRAL-</a:t>
            </a:r>
            <a:r>
              <a:rPr lang="en-US" alt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</a:t>
            </a:r>
            <a:r>
              <a:rPr lang="en-US" alt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</a:t>
            </a:r>
            <a:r>
              <a:rPr lang="en-US" alt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</a:t>
            </a:r>
            <a:r>
              <a:rPr lang="en-US" alt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zatvoreni</a:t>
            </a:r>
            <a:r>
              <a:rPr lang="en-US" alt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dobavljača</a:t>
            </a:r>
            <a:r>
              <a:rPr lang="en-US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biraju</a:t>
            </a:r>
            <a:r>
              <a:rPr lang="en-US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prvoj</a:t>
            </a:r>
            <a:r>
              <a:rPr lang="en-US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</a:t>
            </a:r>
            <a:endParaRPr lang="en-US" altLang="en-US" sz="35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500" b="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</a:t>
            </a:r>
            <a:r>
              <a:rPr lang="en-US" altLang="en-US" sz="3500" b="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nadmetanja</a:t>
            </a:r>
            <a:r>
              <a:rPr lang="en-US" altLang="en-US" sz="3500" b="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altLang="en-US" sz="3500" b="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drugoj</a:t>
            </a:r>
            <a:r>
              <a:rPr lang="en-US" altLang="en-US" sz="3500" b="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b="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</a:t>
            </a:r>
            <a:r>
              <a:rPr lang="en-US" altLang="en-US" sz="3500" b="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500" b="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altLang="en-US" sz="350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35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en-US" sz="350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</a:t>
            </a:r>
            <a:r>
              <a:rPr lang="en-US" altLang="en-US" sz="35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sz="35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</a:t>
            </a:r>
            <a:r>
              <a:rPr lang="en-US" altLang="en-US" sz="35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uslovi</a:t>
            </a:r>
            <a:r>
              <a:rPr lang="en-US" altLang="en-US" sz="35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utvrđeni</a:t>
            </a:r>
            <a:r>
              <a:rPr lang="en-US" altLang="en-US" sz="35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altLang="en-US" sz="350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prvoj</a:t>
            </a:r>
            <a:r>
              <a:rPr lang="en-US" altLang="en-US" sz="35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</a:t>
            </a:r>
            <a:endParaRPr lang="en-US" altLang="en-US" sz="3500" b="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Koristan</a:t>
            </a:r>
            <a:r>
              <a:rPr lang="en-GB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standardne</a:t>
            </a:r>
            <a:r>
              <a:rPr lang="en-GB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nabavke</a:t>
            </a:r>
            <a:r>
              <a:rPr lang="en-GB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</a:t>
            </a:r>
            <a:r>
              <a:rPr lang="en-GB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varijacija</a:t>
            </a:r>
            <a:r>
              <a:rPr lang="en-GB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GB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gde</a:t>
            </a:r>
            <a:r>
              <a:rPr lang="en-GB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vremena</a:t>
            </a:r>
            <a:r>
              <a:rPr lang="en-GB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količine</a:t>
            </a:r>
            <a:r>
              <a:rPr lang="en-GB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isporuka</a:t>
            </a:r>
            <a:r>
              <a:rPr lang="en-GB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neodređeni</a:t>
            </a:r>
            <a:r>
              <a:rPr lang="en-GB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npr</a:t>
            </a:r>
            <a:r>
              <a:rPr lang="en-GB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kancelarijski</a:t>
            </a:r>
            <a:r>
              <a:rPr lang="en-GB" altLang="en-US" sz="35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5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materijal</a:t>
            </a:r>
            <a:endParaRPr lang="en-GB" altLang="en-US" sz="35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500" b="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Glavna</a:t>
            </a:r>
            <a:r>
              <a:rPr lang="en-GB" altLang="en-US" sz="3500" b="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500" b="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</a:t>
            </a:r>
            <a:r>
              <a:rPr lang="en-GB" altLang="en-US" sz="3500" b="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500" b="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altLang="en-US" sz="3500" b="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administrativna</a:t>
            </a:r>
            <a:r>
              <a:rPr lang="en-GB" altLang="en-US" sz="3500" b="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500" b="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efikasnost</a:t>
            </a:r>
            <a:r>
              <a:rPr lang="en-GB" altLang="en-US" sz="3500" b="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500" b="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ekonomija</a:t>
            </a:r>
            <a:r>
              <a:rPr lang="en-GB" altLang="en-US" sz="3500" b="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500" b="0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obima</a:t>
            </a:r>
            <a:endParaRPr lang="en-GB" altLang="en-US" sz="3500" b="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i="1" dirty="0">
              <a:solidFill>
                <a:srgbClr val="145897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477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lnSpcReduction="10000"/>
          </a:bodyPr>
          <a:lstStyle/>
          <a:p>
            <a:pPr indent="-341313" defTabSz="449263">
              <a:lnSpc>
                <a:spcPct val="90000"/>
              </a:lnSpc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Okvirni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UNCITRAL-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2 (</a:t>
            </a:r>
            <a:r>
              <a:rPr lang="en-US" altLang="en-US" sz="3600" b="1" dirty="0" err="1" smtClean="0">
                <a:solidFill>
                  <a:schemeClr val="tx1"/>
                </a:solidFill>
              </a:rPr>
              <a:t>zatvoreni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)</a:t>
            </a:r>
            <a:endParaRPr lang="en-GB" altLang="en-US" sz="3600" b="0" dirty="0">
              <a:solidFill>
                <a:schemeClr val="tx1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dirty="0" err="1" smtClean="0">
                <a:solidFill>
                  <a:srgbClr val="990000"/>
                </a:solidFill>
              </a:rPr>
              <a:t>Više</a:t>
            </a:r>
            <a:r>
              <a:rPr lang="en-US" altLang="en-US" sz="3200" dirty="0" smtClean="0">
                <a:solidFill>
                  <a:srgbClr val="990000"/>
                </a:solidFill>
              </a:rPr>
              <a:t> od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jednog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dobavljača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,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koji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 se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biraju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 u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prvoj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fazi</a:t>
            </a:r>
            <a:endParaRPr lang="en-US" altLang="en-US" sz="3200" b="0" dirty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0" dirty="0" err="1" smtClean="0">
                <a:solidFill>
                  <a:srgbClr val="002060"/>
                </a:solidFill>
              </a:rPr>
              <a:t>Glavni</a:t>
            </a:r>
            <a:r>
              <a:rPr lang="en-US" altLang="en-US" sz="32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uslovi</a:t>
            </a:r>
            <a:r>
              <a:rPr lang="en-US" altLang="en-US" sz="3200" dirty="0" smtClean="0">
                <a:solidFill>
                  <a:srgbClr val="002060"/>
                </a:solidFill>
              </a:rPr>
              <a:t> se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određuju</a:t>
            </a:r>
            <a:r>
              <a:rPr lang="en-US" altLang="en-US" sz="3200" dirty="0" smtClean="0">
                <a:solidFill>
                  <a:srgbClr val="002060"/>
                </a:solidFill>
              </a:rPr>
              <a:t> u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prvoj</a:t>
            </a:r>
            <a:r>
              <a:rPr lang="en-US" altLang="en-US" sz="3200" dirty="0" smtClean="0">
                <a:solidFill>
                  <a:srgbClr val="00206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fazi</a:t>
            </a:r>
            <a:r>
              <a:rPr lang="en-US" altLang="en-US" sz="3200" b="0" dirty="0" smtClean="0">
                <a:solidFill>
                  <a:srgbClr val="002060"/>
                </a:solidFill>
              </a:rPr>
              <a:t>, </a:t>
            </a:r>
            <a:r>
              <a:rPr lang="en-US" altLang="en-US" sz="3200" b="0" dirty="0" err="1" smtClean="0">
                <a:solidFill>
                  <a:srgbClr val="002060"/>
                </a:solidFill>
              </a:rPr>
              <a:t>putem</a:t>
            </a:r>
            <a:r>
              <a:rPr lang="en-US" altLang="en-US" sz="32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2060"/>
                </a:solidFill>
              </a:rPr>
              <a:t>nadmetanja</a:t>
            </a:r>
            <a:endParaRPr lang="en-US" altLang="en-US" sz="3200" b="0" dirty="0">
              <a:solidFill>
                <a:srgbClr val="00206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0" dirty="0" err="1" smtClean="0">
                <a:solidFill>
                  <a:srgbClr val="990000"/>
                </a:solidFill>
              </a:rPr>
              <a:t>Nadmetanje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 u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drugoj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fazi</a:t>
            </a:r>
            <a:r>
              <a:rPr lang="en-US" altLang="en-US" sz="3200" dirty="0" smtClean="0">
                <a:solidFill>
                  <a:srgbClr val="990000"/>
                </a:solidFill>
              </a:rPr>
              <a:t>, da bi se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finalizirali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preostali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uslovi</a:t>
            </a:r>
            <a:endParaRPr lang="en-US" altLang="en-US" sz="3200" b="0" dirty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0" dirty="0" err="1" smtClean="0">
                <a:solidFill>
                  <a:srgbClr val="002060"/>
                </a:solidFill>
              </a:rPr>
              <a:t>Korisno</a:t>
            </a:r>
            <a:r>
              <a:rPr lang="en-GB" altLang="en-US" sz="32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200" b="0" dirty="0" err="1" smtClean="0">
                <a:solidFill>
                  <a:srgbClr val="002060"/>
                </a:solidFill>
              </a:rPr>
              <a:t>za</a:t>
            </a:r>
            <a:r>
              <a:rPr lang="en-GB" altLang="en-US" sz="3200" b="0" dirty="0" smtClean="0">
                <a:solidFill>
                  <a:srgbClr val="002060"/>
                </a:solidFill>
              </a:rPr>
              <a:t>: </a:t>
            </a:r>
            <a:r>
              <a:rPr lang="en-GB" altLang="en-US" sz="3200" dirty="0" err="1" smtClean="0">
                <a:solidFill>
                  <a:srgbClr val="002060"/>
                </a:solidFill>
              </a:rPr>
              <a:t>stvari</a:t>
            </a:r>
            <a:r>
              <a:rPr lang="en-GB" altLang="en-US" sz="3200" dirty="0" smtClean="0">
                <a:solidFill>
                  <a:srgbClr val="002060"/>
                </a:solidFill>
              </a:rPr>
              <a:t> </a:t>
            </a:r>
            <a:r>
              <a:rPr lang="en-GB" altLang="en-US" sz="3200" dirty="0" err="1" smtClean="0">
                <a:solidFill>
                  <a:srgbClr val="002060"/>
                </a:solidFill>
              </a:rPr>
              <a:t>kod</a:t>
            </a:r>
            <a:r>
              <a:rPr lang="en-GB" altLang="en-US" sz="3200" dirty="0" smtClean="0">
                <a:solidFill>
                  <a:srgbClr val="002060"/>
                </a:solidFill>
              </a:rPr>
              <a:t> </a:t>
            </a:r>
            <a:r>
              <a:rPr lang="en-GB" altLang="en-US" sz="3200" dirty="0" err="1" smtClean="0">
                <a:solidFill>
                  <a:srgbClr val="002060"/>
                </a:solidFill>
              </a:rPr>
              <a:t>kojih</a:t>
            </a:r>
            <a:r>
              <a:rPr lang="en-GB" altLang="en-US" sz="3200" dirty="0" smtClean="0">
                <a:solidFill>
                  <a:srgbClr val="002060"/>
                </a:solidFill>
              </a:rPr>
              <a:t> </a:t>
            </a:r>
            <a:r>
              <a:rPr lang="en-GB" altLang="en-US" sz="3200" dirty="0" err="1" smtClean="0">
                <a:solidFill>
                  <a:srgbClr val="002060"/>
                </a:solidFill>
              </a:rPr>
              <a:t>standardi</a:t>
            </a:r>
            <a:r>
              <a:rPr lang="en-GB" altLang="en-US" sz="3200" dirty="0" smtClean="0">
                <a:solidFill>
                  <a:srgbClr val="002060"/>
                </a:solidFill>
              </a:rPr>
              <a:t> </a:t>
            </a:r>
            <a:r>
              <a:rPr lang="en-GB" altLang="en-US" sz="3200" dirty="0" err="1" smtClean="0">
                <a:solidFill>
                  <a:srgbClr val="002060"/>
                </a:solidFill>
              </a:rPr>
              <a:t>kvaliteta</a:t>
            </a:r>
            <a:r>
              <a:rPr lang="en-GB" altLang="en-US" sz="3200" dirty="0" smtClean="0">
                <a:solidFill>
                  <a:srgbClr val="002060"/>
                </a:solidFill>
              </a:rPr>
              <a:t> </a:t>
            </a:r>
            <a:r>
              <a:rPr lang="en-GB" altLang="en-US" sz="3200" dirty="0" err="1" smtClean="0">
                <a:solidFill>
                  <a:srgbClr val="002060"/>
                </a:solidFill>
              </a:rPr>
              <a:t>ili</a:t>
            </a:r>
            <a:r>
              <a:rPr lang="en-GB" altLang="en-US" sz="3200" dirty="0" smtClean="0">
                <a:solidFill>
                  <a:srgbClr val="002060"/>
                </a:solidFill>
              </a:rPr>
              <a:t> </a:t>
            </a:r>
            <a:r>
              <a:rPr lang="en-GB" altLang="en-US" sz="3200" dirty="0" err="1" smtClean="0">
                <a:solidFill>
                  <a:srgbClr val="002060"/>
                </a:solidFill>
              </a:rPr>
              <a:t>tehnički</a:t>
            </a:r>
            <a:r>
              <a:rPr lang="en-GB" altLang="en-US" sz="3200" dirty="0" smtClean="0">
                <a:solidFill>
                  <a:srgbClr val="002060"/>
                </a:solidFill>
              </a:rPr>
              <a:t> </a:t>
            </a:r>
            <a:r>
              <a:rPr lang="en-GB" altLang="en-US" sz="3200" dirty="0" err="1" smtClean="0">
                <a:solidFill>
                  <a:srgbClr val="002060"/>
                </a:solidFill>
              </a:rPr>
              <a:t>standardi</a:t>
            </a:r>
            <a:r>
              <a:rPr lang="en-GB" altLang="en-US" sz="3200" dirty="0" smtClean="0">
                <a:solidFill>
                  <a:srgbClr val="002060"/>
                </a:solidFill>
              </a:rPr>
              <a:t> </a:t>
            </a:r>
            <a:r>
              <a:rPr lang="en-GB" altLang="en-US" sz="3200" dirty="0" err="1" smtClean="0">
                <a:solidFill>
                  <a:srgbClr val="002060"/>
                </a:solidFill>
              </a:rPr>
              <a:t>mogu</a:t>
            </a:r>
            <a:r>
              <a:rPr lang="en-GB" altLang="en-US" sz="3200" dirty="0" smtClean="0">
                <a:solidFill>
                  <a:srgbClr val="002060"/>
                </a:solidFill>
              </a:rPr>
              <a:t> da </a:t>
            </a:r>
            <a:r>
              <a:rPr lang="en-GB" altLang="en-US" sz="3200" dirty="0" err="1" smtClean="0">
                <a:solidFill>
                  <a:srgbClr val="002060"/>
                </a:solidFill>
              </a:rPr>
              <a:t>variraju</a:t>
            </a:r>
            <a:r>
              <a:rPr lang="en-GB" altLang="en-US" sz="3200" dirty="0" smtClean="0">
                <a:solidFill>
                  <a:srgbClr val="002060"/>
                </a:solidFill>
              </a:rPr>
              <a:t>, </a:t>
            </a:r>
            <a:r>
              <a:rPr lang="en-GB" altLang="en-US" sz="3200" dirty="0" err="1" smtClean="0">
                <a:solidFill>
                  <a:srgbClr val="002060"/>
                </a:solidFill>
              </a:rPr>
              <a:t>kao</a:t>
            </a:r>
            <a:r>
              <a:rPr lang="en-GB" altLang="en-US" sz="3200" dirty="0" smtClean="0">
                <a:solidFill>
                  <a:srgbClr val="002060"/>
                </a:solidFill>
              </a:rPr>
              <a:t> </a:t>
            </a:r>
            <a:r>
              <a:rPr lang="en-GB" altLang="en-US" sz="3200" dirty="0" err="1" smtClean="0">
                <a:solidFill>
                  <a:srgbClr val="002060"/>
                </a:solidFill>
              </a:rPr>
              <a:t>i</a:t>
            </a:r>
            <a:r>
              <a:rPr lang="en-GB" altLang="en-US" sz="3200" dirty="0" smtClean="0">
                <a:solidFill>
                  <a:srgbClr val="002060"/>
                </a:solidFill>
              </a:rPr>
              <a:t> </a:t>
            </a:r>
            <a:r>
              <a:rPr lang="en-GB" altLang="en-US" sz="3200" dirty="0" err="1" smtClean="0">
                <a:solidFill>
                  <a:srgbClr val="002060"/>
                </a:solidFill>
              </a:rPr>
              <a:t>količine</a:t>
            </a:r>
            <a:r>
              <a:rPr lang="en-GB" altLang="en-US" sz="3200" b="0" dirty="0" smtClean="0">
                <a:solidFill>
                  <a:srgbClr val="002060"/>
                </a:solidFill>
              </a:rPr>
              <a:t>/</a:t>
            </a:r>
            <a:r>
              <a:rPr lang="en-GB" altLang="en-US" sz="3200" b="0" dirty="0" err="1" smtClean="0">
                <a:solidFill>
                  <a:srgbClr val="002060"/>
                </a:solidFill>
              </a:rPr>
              <a:t>vreme</a:t>
            </a:r>
            <a:r>
              <a:rPr lang="en-GB" altLang="en-US" sz="32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200" b="0" dirty="0" err="1" smtClean="0">
                <a:solidFill>
                  <a:srgbClr val="002060"/>
                </a:solidFill>
              </a:rPr>
              <a:t>isporuke</a:t>
            </a:r>
            <a:r>
              <a:rPr lang="en-GB" altLang="en-US" sz="3200" b="0" dirty="0" smtClean="0">
                <a:solidFill>
                  <a:srgbClr val="002060"/>
                </a:solidFill>
              </a:rPr>
              <a:t>, </a:t>
            </a:r>
            <a:r>
              <a:rPr lang="en-GB" altLang="en-US" sz="3200" b="0" dirty="0" err="1" smtClean="0">
                <a:solidFill>
                  <a:srgbClr val="002060"/>
                </a:solidFill>
              </a:rPr>
              <a:t>npr</a:t>
            </a:r>
            <a:r>
              <a:rPr lang="en-GB" altLang="en-US" sz="3200" b="0" dirty="0" smtClean="0">
                <a:solidFill>
                  <a:srgbClr val="002060"/>
                </a:solidFill>
              </a:rPr>
              <a:t>. </a:t>
            </a:r>
            <a:r>
              <a:rPr lang="en-GB" altLang="en-US" sz="3200" b="0" dirty="0" err="1" smtClean="0">
                <a:solidFill>
                  <a:srgbClr val="002060"/>
                </a:solidFill>
              </a:rPr>
              <a:t>kompjuterska</a:t>
            </a:r>
            <a:r>
              <a:rPr lang="en-GB" altLang="en-US" sz="32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200" b="0" dirty="0" err="1" smtClean="0">
                <a:solidFill>
                  <a:srgbClr val="002060"/>
                </a:solidFill>
              </a:rPr>
              <a:t>oprema</a:t>
            </a:r>
            <a:endParaRPr lang="en-GB" altLang="en-US" sz="3200" b="0" dirty="0">
              <a:solidFill>
                <a:srgbClr val="00206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0" dirty="0" err="1" smtClean="0">
                <a:solidFill>
                  <a:srgbClr val="990000"/>
                </a:solidFill>
              </a:rPr>
              <a:t>Glavna</a:t>
            </a:r>
            <a:r>
              <a:rPr lang="en-GB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200" b="0" dirty="0" err="1" smtClean="0">
                <a:solidFill>
                  <a:srgbClr val="990000"/>
                </a:solidFill>
              </a:rPr>
              <a:t>korist</a:t>
            </a:r>
            <a:r>
              <a:rPr lang="en-GB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200" b="0" dirty="0">
                <a:solidFill>
                  <a:srgbClr val="990000"/>
                </a:solidFill>
              </a:rPr>
              <a:t>– </a:t>
            </a:r>
            <a:r>
              <a:rPr lang="en-GB" altLang="en-US" sz="3200" b="0" dirty="0" err="1" smtClean="0">
                <a:solidFill>
                  <a:srgbClr val="990000"/>
                </a:solidFill>
              </a:rPr>
              <a:t>administrativna</a:t>
            </a:r>
            <a:r>
              <a:rPr lang="en-GB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200" b="0" dirty="0" err="1" smtClean="0">
                <a:solidFill>
                  <a:srgbClr val="990000"/>
                </a:solidFill>
              </a:rPr>
              <a:t>efikasnost</a:t>
            </a:r>
            <a:r>
              <a:rPr lang="en-GB" altLang="en-US" sz="3200" b="0" dirty="0" smtClean="0">
                <a:solidFill>
                  <a:srgbClr val="990000"/>
                </a:solidFill>
              </a:rPr>
              <a:t>, </a:t>
            </a:r>
            <a:r>
              <a:rPr lang="en-GB" altLang="en-US" sz="3200" b="0" dirty="0" err="1" smtClean="0">
                <a:solidFill>
                  <a:srgbClr val="990000"/>
                </a:solidFill>
              </a:rPr>
              <a:t>ekonomija</a:t>
            </a:r>
            <a:r>
              <a:rPr lang="en-GB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200" b="0" dirty="0" err="1" smtClean="0">
                <a:solidFill>
                  <a:srgbClr val="990000"/>
                </a:solidFill>
              </a:rPr>
              <a:t>obima</a:t>
            </a:r>
            <a:r>
              <a:rPr lang="en-GB" altLang="en-US" sz="3200" b="0" dirty="0" smtClean="0">
                <a:solidFill>
                  <a:srgbClr val="990000"/>
                </a:solidFill>
              </a:rPr>
              <a:t> u </a:t>
            </a:r>
            <a:r>
              <a:rPr lang="en-GB" altLang="en-US" sz="3200" b="0" dirty="0" err="1" smtClean="0">
                <a:solidFill>
                  <a:srgbClr val="990000"/>
                </a:solidFill>
              </a:rPr>
              <a:t>izvesnoj</a:t>
            </a:r>
            <a:r>
              <a:rPr lang="en-GB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200" b="0" dirty="0" err="1" smtClean="0">
                <a:solidFill>
                  <a:srgbClr val="990000"/>
                </a:solidFill>
              </a:rPr>
              <a:t>meri</a:t>
            </a:r>
            <a:endParaRPr lang="en-GB" altLang="en-US" sz="2400" b="0" dirty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6324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indent="-341313" defTabSz="449263">
              <a:lnSpc>
                <a:spcPct val="90000"/>
              </a:lnSpc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Okvirni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ugovori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UNCITRAL-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</a:t>
            </a: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(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otvoreni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)</a:t>
            </a:r>
            <a:endParaRPr lang="en-US" altLang="en-US" sz="3600" b="1" dirty="0">
              <a:solidFill>
                <a:srgbClr val="00206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dirty="0" err="1" smtClean="0">
                <a:solidFill>
                  <a:srgbClr val="990000"/>
                </a:solidFill>
              </a:rPr>
              <a:t>Više</a:t>
            </a:r>
            <a:r>
              <a:rPr lang="en-US" altLang="en-US" sz="3200" dirty="0" smtClean="0">
                <a:solidFill>
                  <a:srgbClr val="990000"/>
                </a:solidFill>
              </a:rPr>
              <a:t> od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jednog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dobavljača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,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pridružuju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 se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toko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m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čitavog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trajanja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okvirnog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ugovora</a:t>
            </a:r>
            <a:endParaRPr lang="en-US" altLang="en-US" sz="3200" b="0" dirty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0" dirty="0" err="1" smtClean="0">
                <a:solidFill>
                  <a:srgbClr val="002060"/>
                </a:solidFill>
              </a:rPr>
              <a:t>Osnovni</a:t>
            </a:r>
            <a:r>
              <a:rPr lang="en-US" altLang="en-US" sz="32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uslovi</a:t>
            </a:r>
            <a:r>
              <a:rPr lang="en-US" altLang="en-US" sz="3200" dirty="0" smtClean="0">
                <a:solidFill>
                  <a:srgbClr val="002060"/>
                </a:solidFill>
              </a:rPr>
              <a:t> se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utvrđuju</a:t>
            </a:r>
            <a:r>
              <a:rPr lang="en-US" altLang="en-US" sz="3200" dirty="0" smtClean="0">
                <a:solidFill>
                  <a:srgbClr val="002060"/>
                </a:solidFill>
              </a:rPr>
              <a:t> u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prvoj</a:t>
            </a:r>
            <a:r>
              <a:rPr lang="en-US" altLang="en-US" sz="3200" dirty="0" smtClean="0">
                <a:solidFill>
                  <a:srgbClr val="00206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fazi</a:t>
            </a:r>
            <a:r>
              <a:rPr lang="en-US" altLang="en-US" sz="3200" dirty="0" smtClean="0">
                <a:solidFill>
                  <a:srgbClr val="002060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ali</a:t>
            </a:r>
            <a:r>
              <a:rPr lang="en-US" altLang="en-US" sz="3200" dirty="0" smtClean="0">
                <a:solidFill>
                  <a:srgbClr val="00206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bez</a:t>
            </a:r>
            <a:r>
              <a:rPr lang="en-US" altLang="en-US" sz="3200" dirty="0" smtClean="0">
                <a:solidFill>
                  <a:srgbClr val="00206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</a:rPr>
              <a:t>nadmetanja</a:t>
            </a:r>
            <a:endParaRPr lang="en-US" altLang="en-US" sz="3200" b="0" dirty="0">
              <a:solidFill>
                <a:srgbClr val="00206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0" dirty="0" err="1" smtClean="0">
                <a:solidFill>
                  <a:srgbClr val="990000"/>
                </a:solidFill>
              </a:rPr>
              <a:t>Nadmetanje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 u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drugoj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fazi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, da bi se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utvrdili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uslovi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za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svaku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nabavku</a:t>
            </a:r>
            <a:endParaRPr lang="en-US" altLang="en-US" sz="3200" b="0" dirty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0" dirty="0" err="1" smtClean="0">
                <a:solidFill>
                  <a:srgbClr val="002060"/>
                </a:solidFill>
              </a:rPr>
              <a:t>Korisni</a:t>
            </a:r>
            <a:r>
              <a:rPr lang="en-GB" altLang="en-US" sz="32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200" b="0" dirty="0" err="1" smtClean="0">
                <a:solidFill>
                  <a:srgbClr val="002060"/>
                </a:solidFill>
              </a:rPr>
              <a:t>za</a:t>
            </a:r>
            <a:r>
              <a:rPr lang="en-GB" altLang="en-US" sz="3200" b="0" dirty="0" smtClean="0">
                <a:solidFill>
                  <a:srgbClr val="002060"/>
                </a:solidFill>
              </a:rPr>
              <a:t>: </a:t>
            </a:r>
            <a:r>
              <a:rPr lang="en-GB" altLang="en-US" sz="3200" b="0" dirty="0" err="1" smtClean="0">
                <a:solidFill>
                  <a:srgbClr val="002060"/>
                </a:solidFill>
              </a:rPr>
              <a:t>korpu</a:t>
            </a:r>
            <a:r>
              <a:rPr lang="en-GB" altLang="en-US" sz="32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200" b="0" dirty="0" err="1" smtClean="0">
                <a:solidFill>
                  <a:srgbClr val="002060"/>
                </a:solidFill>
              </a:rPr>
              <a:t>standardnih</a:t>
            </a:r>
            <a:r>
              <a:rPr lang="en-GB" altLang="en-US" sz="32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200" b="0" dirty="0" err="1" smtClean="0">
                <a:solidFill>
                  <a:srgbClr val="002060"/>
                </a:solidFill>
              </a:rPr>
              <a:t>proizvoda</a:t>
            </a:r>
            <a:r>
              <a:rPr lang="en-GB" altLang="en-US" sz="3200" b="0" dirty="0" smtClean="0">
                <a:solidFill>
                  <a:srgbClr val="002060"/>
                </a:solidFill>
              </a:rPr>
              <a:t>, </a:t>
            </a:r>
            <a:r>
              <a:rPr lang="en-GB" altLang="en-US" sz="3200" b="0" dirty="0" err="1" smtClean="0">
                <a:solidFill>
                  <a:srgbClr val="002060"/>
                </a:solidFill>
              </a:rPr>
              <a:t>elektronske</a:t>
            </a:r>
            <a:r>
              <a:rPr lang="en-GB" altLang="en-US" sz="32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200" b="0" dirty="0" err="1" smtClean="0">
                <a:solidFill>
                  <a:srgbClr val="002060"/>
                </a:solidFill>
              </a:rPr>
              <a:t>kataloge</a:t>
            </a:r>
            <a:endParaRPr lang="en-GB" altLang="en-US" sz="3200" b="0" dirty="0">
              <a:solidFill>
                <a:srgbClr val="00206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0" dirty="0" err="1" smtClean="0">
                <a:solidFill>
                  <a:srgbClr val="990000"/>
                </a:solidFill>
              </a:rPr>
              <a:t>Glavna</a:t>
            </a:r>
            <a:r>
              <a:rPr lang="en-GB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200" b="0" dirty="0" err="1" smtClean="0">
                <a:solidFill>
                  <a:srgbClr val="990000"/>
                </a:solidFill>
              </a:rPr>
              <a:t>korist</a:t>
            </a:r>
            <a:r>
              <a:rPr lang="en-GB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200" b="0" dirty="0">
                <a:solidFill>
                  <a:srgbClr val="990000"/>
                </a:solidFill>
              </a:rPr>
              <a:t>– </a:t>
            </a:r>
            <a:r>
              <a:rPr lang="en-GB" altLang="en-US" sz="3200" dirty="0" err="1">
                <a:solidFill>
                  <a:srgbClr val="990000"/>
                </a:solidFill>
              </a:rPr>
              <a:t>administrativna</a:t>
            </a:r>
            <a:r>
              <a:rPr lang="en-GB" altLang="en-US" sz="3200" dirty="0">
                <a:solidFill>
                  <a:srgbClr val="990000"/>
                </a:solidFill>
              </a:rPr>
              <a:t> </a:t>
            </a:r>
            <a:r>
              <a:rPr lang="en-GB" altLang="en-US" sz="3200" dirty="0" err="1">
                <a:solidFill>
                  <a:srgbClr val="990000"/>
                </a:solidFill>
              </a:rPr>
              <a:t>efikasnost</a:t>
            </a:r>
            <a:r>
              <a:rPr lang="en-GB" altLang="en-US" sz="3200" dirty="0">
                <a:solidFill>
                  <a:srgbClr val="990000"/>
                </a:solidFill>
              </a:rPr>
              <a:t>, </a:t>
            </a:r>
            <a:r>
              <a:rPr lang="en-GB" altLang="en-US" sz="3200" dirty="0" err="1" smtClean="0">
                <a:solidFill>
                  <a:srgbClr val="990000"/>
                </a:solidFill>
              </a:rPr>
              <a:t>ekonomija</a:t>
            </a:r>
            <a:r>
              <a:rPr lang="en-GB" altLang="en-US" sz="3200" dirty="0" smtClean="0">
                <a:solidFill>
                  <a:srgbClr val="990000"/>
                </a:solidFill>
              </a:rPr>
              <a:t> </a:t>
            </a:r>
            <a:r>
              <a:rPr lang="en-GB" altLang="en-US" sz="3200" dirty="0" err="1" smtClean="0">
                <a:solidFill>
                  <a:srgbClr val="990000"/>
                </a:solidFill>
              </a:rPr>
              <a:t>obima</a:t>
            </a:r>
            <a:r>
              <a:rPr lang="en-GB" altLang="en-US" sz="3200" dirty="0" smtClean="0">
                <a:solidFill>
                  <a:srgbClr val="990000"/>
                </a:solidFill>
              </a:rPr>
              <a:t> u </a:t>
            </a:r>
            <a:r>
              <a:rPr lang="en-GB" altLang="en-US" sz="3200" dirty="0" err="1" smtClean="0">
                <a:solidFill>
                  <a:srgbClr val="990000"/>
                </a:solidFill>
              </a:rPr>
              <a:t>izvesnoj</a:t>
            </a:r>
            <a:r>
              <a:rPr lang="en-GB" altLang="en-US" sz="3200" dirty="0" smtClean="0">
                <a:solidFill>
                  <a:srgbClr val="990000"/>
                </a:solidFill>
              </a:rPr>
              <a:t> </a:t>
            </a:r>
            <a:r>
              <a:rPr lang="en-GB" altLang="en-US" sz="3200" dirty="0" err="1" smtClean="0">
                <a:solidFill>
                  <a:srgbClr val="990000"/>
                </a:solidFill>
              </a:rPr>
              <a:t>meri</a:t>
            </a:r>
            <a:endParaRPr lang="en-GB" altLang="en-US" sz="2400" b="0" dirty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4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Elektronske</a:t>
            </a:r>
            <a:r>
              <a:rPr lang="en-US" sz="44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obrnute</a:t>
            </a:r>
            <a:r>
              <a:rPr lang="en-US" sz="44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aukcije</a:t>
            </a:r>
            <a:r>
              <a:rPr lang="en-US" sz="44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(1)</a:t>
            </a:r>
            <a:endParaRPr lang="en-US" sz="4400" b="1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162" y="1143000"/>
            <a:ext cx="8717281" cy="584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b="1" i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Sve</a:t>
            </a:r>
            <a:r>
              <a:rPr lang="en-US" sz="3400" b="1" i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400" b="1" i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popularniji</a:t>
            </a:r>
            <a:r>
              <a:rPr lang="en-US" sz="3400" b="1" i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oblik</a:t>
            </a:r>
            <a:r>
              <a:rPr lang="en-US" sz="34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elektronske</a:t>
            </a:r>
            <a:r>
              <a:rPr lang="en-US" sz="34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trgovine</a:t>
            </a:r>
            <a:endParaRPr lang="en-US" sz="3400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4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Sve</a:t>
            </a:r>
            <a:r>
              <a:rPr lang="en-US" sz="34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više</a:t>
            </a:r>
            <a:r>
              <a:rPr lang="en-US" sz="34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se </a:t>
            </a:r>
            <a:r>
              <a:rPr lang="en-US" sz="34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globalno</a:t>
            </a:r>
            <a:r>
              <a:rPr lang="en-US" sz="34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prihvata</a:t>
            </a:r>
            <a:endParaRPr lang="en-US" sz="3400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4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Najbolja</a:t>
            </a:r>
            <a:r>
              <a:rPr lang="en-US" sz="34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praksa</a:t>
            </a:r>
            <a:r>
              <a:rPr lang="en-US" sz="34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?  </a:t>
            </a:r>
            <a:r>
              <a:rPr lang="en-US" sz="34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Predmet</a:t>
            </a:r>
            <a:r>
              <a:rPr lang="en-US" sz="34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rasprave</a:t>
            </a:r>
            <a:endParaRPr lang="en-US" sz="3400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Tipično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nadmetanje</a:t>
            </a:r>
            <a:r>
              <a:rPr lang="en-US" sz="3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cenama</a:t>
            </a:r>
            <a:r>
              <a:rPr lang="en-US" sz="3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koje</a:t>
            </a:r>
            <a:r>
              <a:rPr lang="en-US" sz="3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se </a:t>
            </a:r>
            <a:r>
              <a:rPr lang="en-US" sz="3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odigrava</a:t>
            </a:r>
            <a:r>
              <a:rPr lang="en-US" sz="3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na</a:t>
            </a:r>
            <a:r>
              <a:rPr lang="en-US" sz="3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internetu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gde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se 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ponuđači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prodavci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dobavljači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nadmeću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/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snižavaju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cenu</a:t>
            </a:r>
            <a:endParaRPr lang="en-US" sz="3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Suprotno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od 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uobičajene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aukcije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gde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se (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kupci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nadmeću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/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podižu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cene</a:t>
            </a:r>
            <a:endParaRPr lang="en-US" sz="3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otuda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naziv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“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obrnuta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aukcija</a:t>
            </a:r>
            <a:r>
              <a:rPr lang="en-US" sz="3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”</a:t>
            </a:r>
            <a:endParaRPr lang="en-US" sz="3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Niski</a:t>
            </a:r>
            <a:r>
              <a:rPr lang="en-US" sz="34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troškovi</a:t>
            </a:r>
            <a:r>
              <a:rPr lang="en-US" sz="34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transakcija</a:t>
            </a:r>
            <a:r>
              <a:rPr lang="en-US" sz="34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velika</a:t>
            </a:r>
            <a:r>
              <a:rPr lang="en-US" sz="34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brzina</a:t>
            </a:r>
            <a:endParaRPr lang="en-US" sz="3400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4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Elektronske</a:t>
            </a:r>
            <a:r>
              <a:rPr lang="en-US" sz="44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obrnute</a:t>
            </a:r>
            <a:r>
              <a:rPr lang="en-US" sz="44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aukcije</a:t>
            </a:r>
            <a:r>
              <a:rPr lang="en-US" sz="44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44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2)</a:t>
            </a:r>
            <a:endParaRPr lang="en-US" sz="4400" b="1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11017"/>
            <a:ext cx="8728843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Generalno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dovode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niskih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cena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navodna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ušteda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”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Smatraju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se </a:t>
            </a: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instrumentom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za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snižavanje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cena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robe/</a:t>
            </a: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česte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proizvode</a:t>
            </a:r>
            <a:endParaRPr lang="en-US" sz="3200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Pazite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se </a:t>
            </a: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lažne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uštede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kod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kupovne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cene</a:t>
            </a:r>
            <a:r>
              <a:rPr lang="en-US" sz="3200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”</a:t>
            </a:r>
            <a:endParaRPr lang="en-US" sz="3200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Mogu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da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uključuju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necenovne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faktore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ili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one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koji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su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povezani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kvalitetom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ili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multiplikatore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endParaRPr lang="en-US" sz="3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Zahtevaju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planiranje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unapred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žrtvuje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se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brzina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endParaRPr lang="en-US" sz="3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Potrebna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je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pretkvalifikacija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/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ocena</a:t>
            </a:r>
            <a:endParaRPr lang="en-US" sz="3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477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92500"/>
          </a:bodyPr>
          <a:lstStyle/>
          <a:p>
            <a:pPr indent="-341313" defTabSz="449263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600" b="1" dirty="0" err="1" smtClean="0">
                <a:solidFill>
                  <a:srgbClr val="002060"/>
                </a:solidFill>
              </a:rPr>
              <a:t>Kako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najbolje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iskoristiti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okvirne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ugovore</a:t>
            </a:r>
            <a:endParaRPr lang="en-GB" altLang="en-US" sz="3600" b="1" dirty="0">
              <a:solidFill>
                <a:srgbClr val="002060"/>
              </a:solidFill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 err="1" smtClean="0">
                <a:solidFill>
                  <a:srgbClr val="FF0000"/>
                </a:solidFill>
              </a:rPr>
              <a:t>Počnite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jednostavno</a:t>
            </a:r>
            <a:endParaRPr lang="en-US" altLang="en-US" b="1" dirty="0">
              <a:solidFill>
                <a:srgbClr val="FF0000"/>
              </a:solidFill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 err="1" smtClean="0">
                <a:solidFill>
                  <a:srgbClr val="00B050"/>
                </a:solidFill>
              </a:rPr>
              <a:t>Eksperimentišite</a:t>
            </a:r>
            <a:r>
              <a:rPr lang="en-GB" altLang="en-US" b="1" dirty="0" smtClean="0">
                <a:solidFill>
                  <a:srgbClr val="00B050"/>
                </a:solidFill>
              </a:rPr>
              <a:t> </a:t>
            </a:r>
            <a:r>
              <a:rPr lang="en-GB" altLang="en-US" b="1" dirty="0" err="1" smtClean="0">
                <a:solidFill>
                  <a:srgbClr val="00B050"/>
                </a:solidFill>
              </a:rPr>
              <a:t>sa</a:t>
            </a:r>
            <a:r>
              <a:rPr lang="en-GB" altLang="en-US" b="1" dirty="0" smtClean="0">
                <a:solidFill>
                  <a:srgbClr val="00B050"/>
                </a:solidFill>
              </a:rPr>
              <a:t> pilot </a:t>
            </a:r>
            <a:r>
              <a:rPr lang="en-GB" altLang="en-US" b="1" dirty="0" err="1" smtClean="0">
                <a:solidFill>
                  <a:srgbClr val="00B050"/>
                </a:solidFill>
              </a:rPr>
              <a:t>šemama</a:t>
            </a:r>
            <a:endParaRPr lang="en-GB" altLang="en-US" b="1" dirty="0">
              <a:solidFill>
                <a:srgbClr val="00B050"/>
              </a:solidFill>
            </a:endParaRPr>
          </a:p>
          <a:p>
            <a:pPr lvl="2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dirty="0" err="1" smtClean="0">
                <a:solidFill>
                  <a:srgbClr val="00B050"/>
                </a:solidFill>
              </a:rPr>
              <a:t>Proizvodi</a:t>
            </a:r>
            <a:r>
              <a:rPr lang="en-GB" altLang="en-US" sz="2800" dirty="0" smtClean="0">
                <a:solidFill>
                  <a:srgbClr val="00B05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B050"/>
                </a:solidFill>
              </a:rPr>
              <a:t>sa</a:t>
            </a:r>
            <a:r>
              <a:rPr lang="en-GB" altLang="en-US" sz="2800" dirty="0" smtClean="0">
                <a:solidFill>
                  <a:srgbClr val="00B05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B050"/>
                </a:solidFill>
              </a:rPr>
              <a:t>tržišnim</a:t>
            </a:r>
            <a:r>
              <a:rPr lang="en-GB" altLang="en-US" sz="2800" dirty="0" smtClean="0">
                <a:solidFill>
                  <a:srgbClr val="00B05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B050"/>
                </a:solidFill>
              </a:rPr>
              <a:t>cenama</a:t>
            </a:r>
            <a:endParaRPr lang="en-GB" altLang="en-US" sz="2800" b="0" dirty="0">
              <a:solidFill>
                <a:srgbClr val="00B050"/>
              </a:solidFill>
            </a:endParaRPr>
          </a:p>
          <a:p>
            <a:pPr lvl="2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b="0" dirty="0" err="1" smtClean="0">
                <a:solidFill>
                  <a:srgbClr val="00B050"/>
                </a:solidFill>
              </a:rPr>
              <a:t>Gde</a:t>
            </a:r>
            <a:r>
              <a:rPr lang="en-GB" altLang="en-US" sz="2800" b="0" dirty="0" smtClean="0">
                <a:solidFill>
                  <a:srgbClr val="00B050"/>
                </a:solidFill>
              </a:rPr>
              <a:t> </a:t>
            </a:r>
            <a:r>
              <a:rPr lang="en-GB" altLang="en-US" sz="2800" b="0" dirty="0" err="1" smtClean="0">
                <a:solidFill>
                  <a:srgbClr val="00B050"/>
                </a:solidFill>
              </a:rPr>
              <a:t>nema</a:t>
            </a:r>
            <a:r>
              <a:rPr lang="en-GB" altLang="en-US" sz="2800" b="0" dirty="0" smtClean="0">
                <a:solidFill>
                  <a:srgbClr val="00B050"/>
                </a:solidFill>
              </a:rPr>
              <a:t> </a:t>
            </a:r>
            <a:r>
              <a:rPr lang="en-GB" altLang="en-US" sz="2800" b="0" dirty="0" err="1" smtClean="0">
                <a:solidFill>
                  <a:srgbClr val="00B050"/>
                </a:solidFill>
              </a:rPr>
              <a:t>znatnih</a:t>
            </a:r>
            <a:r>
              <a:rPr lang="en-GB" altLang="en-US" sz="2800" b="0" dirty="0" smtClean="0">
                <a:solidFill>
                  <a:srgbClr val="00B050"/>
                </a:solidFill>
              </a:rPr>
              <a:t> </a:t>
            </a:r>
            <a:r>
              <a:rPr lang="en-GB" altLang="en-US" sz="2800" b="0" dirty="0" err="1" smtClean="0">
                <a:solidFill>
                  <a:srgbClr val="00B050"/>
                </a:solidFill>
              </a:rPr>
              <a:t>varijacija</a:t>
            </a:r>
            <a:r>
              <a:rPr lang="en-GB" altLang="en-US" sz="2800" b="0" dirty="0" smtClean="0">
                <a:solidFill>
                  <a:srgbClr val="00B05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B050"/>
                </a:solidFill>
              </a:rPr>
              <a:t>kvaliteta</a:t>
            </a:r>
            <a:endParaRPr lang="en-GB" altLang="en-US" sz="2800" b="0" dirty="0">
              <a:solidFill>
                <a:srgbClr val="00B050"/>
              </a:solidFill>
            </a:endParaRPr>
          </a:p>
          <a:p>
            <a:pPr lvl="2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b="0" dirty="0" err="1" smtClean="0">
                <a:solidFill>
                  <a:srgbClr val="00B050"/>
                </a:solidFill>
              </a:rPr>
              <a:t>Bez</a:t>
            </a:r>
            <a:r>
              <a:rPr lang="en-GB" altLang="en-US" sz="2800" b="0" dirty="0" smtClean="0">
                <a:solidFill>
                  <a:srgbClr val="00B050"/>
                </a:solidFill>
              </a:rPr>
              <a:t> </a:t>
            </a:r>
            <a:r>
              <a:rPr lang="en-GB" altLang="en-US" sz="2800" b="0" dirty="0" err="1" smtClean="0">
                <a:solidFill>
                  <a:srgbClr val="00B050"/>
                </a:solidFill>
              </a:rPr>
              <a:t>nadmetanja</a:t>
            </a:r>
            <a:r>
              <a:rPr lang="en-GB" altLang="en-US" sz="2800" b="0" dirty="0" smtClean="0">
                <a:solidFill>
                  <a:srgbClr val="00B050"/>
                </a:solidFill>
              </a:rPr>
              <a:t> u </a:t>
            </a:r>
            <a:r>
              <a:rPr lang="en-GB" altLang="en-US" sz="2800" b="0" dirty="0" err="1" smtClean="0">
                <a:solidFill>
                  <a:srgbClr val="00B050"/>
                </a:solidFill>
              </a:rPr>
              <a:t>drugoj</a:t>
            </a:r>
            <a:r>
              <a:rPr lang="en-GB" altLang="en-US" sz="2800" b="0" dirty="0" smtClean="0">
                <a:solidFill>
                  <a:srgbClr val="00B050"/>
                </a:solidFill>
              </a:rPr>
              <a:t> </a:t>
            </a:r>
            <a:r>
              <a:rPr lang="en-GB" altLang="en-US" sz="2800" b="0" dirty="0" err="1" smtClean="0">
                <a:solidFill>
                  <a:srgbClr val="00B050"/>
                </a:solidFill>
              </a:rPr>
              <a:t>fazi</a:t>
            </a:r>
            <a:endParaRPr lang="en-GB" altLang="en-US" sz="2800" b="0" dirty="0">
              <a:solidFill>
                <a:srgbClr val="00B050"/>
              </a:solidFill>
            </a:endParaRPr>
          </a:p>
          <a:p>
            <a:pPr lvl="2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b="0" dirty="0" err="1" smtClean="0">
                <a:solidFill>
                  <a:srgbClr val="00B050"/>
                </a:solidFill>
              </a:rPr>
              <a:t>Npr</a:t>
            </a:r>
            <a:r>
              <a:rPr lang="en-GB" altLang="en-US" sz="2800" b="0" dirty="0" smtClean="0">
                <a:solidFill>
                  <a:srgbClr val="00B050"/>
                </a:solidFill>
              </a:rPr>
              <a:t>., </a:t>
            </a:r>
            <a:r>
              <a:rPr lang="en-GB" altLang="en-US" sz="2800" b="0" dirty="0" err="1" smtClean="0">
                <a:solidFill>
                  <a:srgbClr val="00B050"/>
                </a:solidFill>
              </a:rPr>
              <a:t>elektronski</a:t>
            </a:r>
            <a:r>
              <a:rPr lang="en-GB" altLang="en-US" sz="2800" b="0" dirty="0" smtClean="0">
                <a:solidFill>
                  <a:srgbClr val="00B050"/>
                </a:solidFill>
              </a:rPr>
              <a:t> </a:t>
            </a:r>
            <a:r>
              <a:rPr lang="en-GB" altLang="en-US" sz="2800" b="0" dirty="0" err="1" smtClean="0">
                <a:solidFill>
                  <a:srgbClr val="00B050"/>
                </a:solidFill>
              </a:rPr>
              <a:t>katalog</a:t>
            </a:r>
            <a:endParaRPr lang="en-GB" altLang="en-US" sz="2800" b="0" dirty="0" smtClean="0">
              <a:solidFill>
                <a:srgbClr val="00B050"/>
              </a:solidFill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 err="1" smtClean="0">
                <a:solidFill>
                  <a:srgbClr val="7030A0"/>
                </a:solidFill>
              </a:rPr>
              <a:t>Tražite</a:t>
            </a:r>
            <a:r>
              <a:rPr lang="en-GB" altLang="en-US" b="1" dirty="0" smtClean="0">
                <a:solidFill>
                  <a:srgbClr val="7030A0"/>
                </a:solidFill>
              </a:rPr>
              <a:t> od </a:t>
            </a:r>
            <a:r>
              <a:rPr lang="en-GB" altLang="en-US" b="1" dirty="0" err="1" smtClean="0">
                <a:solidFill>
                  <a:srgbClr val="7030A0"/>
                </a:solidFill>
              </a:rPr>
              <a:t>službi</a:t>
            </a:r>
            <a:r>
              <a:rPr lang="en-GB" altLang="en-US" b="1" dirty="0" smtClean="0">
                <a:solidFill>
                  <a:srgbClr val="7030A0"/>
                </a:solidFill>
              </a:rPr>
              <a:t> </a:t>
            </a:r>
            <a:r>
              <a:rPr lang="en-GB" altLang="en-US" b="1" dirty="0" err="1" smtClean="0">
                <a:solidFill>
                  <a:srgbClr val="7030A0"/>
                </a:solidFill>
              </a:rPr>
              <a:t>za</a:t>
            </a:r>
            <a:r>
              <a:rPr lang="en-GB" altLang="en-US" b="1" dirty="0" smtClean="0">
                <a:solidFill>
                  <a:srgbClr val="7030A0"/>
                </a:solidFill>
              </a:rPr>
              <a:t> </a:t>
            </a:r>
            <a:r>
              <a:rPr lang="en-GB" altLang="en-US" b="1" dirty="0" err="1" smtClean="0">
                <a:solidFill>
                  <a:srgbClr val="7030A0"/>
                </a:solidFill>
              </a:rPr>
              <a:t>nabavke</a:t>
            </a:r>
            <a:r>
              <a:rPr lang="en-GB" altLang="en-US" b="1" dirty="0" smtClean="0">
                <a:solidFill>
                  <a:srgbClr val="7030A0"/>
                </a:solidFill>
              </a:rPr>
              <a:t> da </a:t>
            </a:r>
            <a:r>
              <a:rPr lang="en-GB" altLang="en-US" b="1" dirty="0" err="1" smtClean="0">
                <a:solidFill>
                  <a:srgbClr val="7030A0"/>
                </a:solidFill>
              </a:rPr>
              <a:t>planiraju</a:t>
            </a:r>
            <a:endParaRPr lang="en-GB" altLang="en-US" b="1" dirty="0">
              <a:solidFill>
                <a:srgbClr val="7030A0"/>
              </a:solidFill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 err="1" smtClean="0">
                <a:solidFill>
                  <a:schemeClr val="tx1"/>
                </a:solidFill>
              </a:rPr>
              <a:t>Odgovarajuće</a:t>
            </a:r>
            <a:r>
              <a:rPr lang="en-GB" altLang="en-US" b="0" dirty="0" smtClean="0">
                <a:solidFill>
                  <a:schemeClr val="tx1"/>
                </a:solidFill>
              </a:rPr>
              <a:t> </a:t>
            </a:r>
            <a:r>
              <a:rPr lang="en-GB" altLang="en-US" b="0" dirty="0" err="1" smtClean="0">
                <a:solidFill>
                  <a:schemeClr val="tx1"/>
                </a:solidFill>
              </a:rPr>
              <a:t>grupisanje</a:t>
            </a:r>
            <a:r>
              <a:rPr lang="en-GB" altLang="en-US" b="0" dirty="0" smtClean="0">
                <a:solidFill>
                  <a:schemeClr val="tx1"/>
                </a:solidFill>
              </a:rPr>
              <a:t> </a:t>
            </a:r>
            <a:r>
              <a:rPr lang="en-GB" altLang="en-US" b="0" dirty="0">
                <a:solidFill>
                  <a:schemeClr val="tx1"/>
                </a:solidFill>
              </a:rPr>
              <a:t>– </a:t>
            </a:r>
            <a:r>
              <a:rPr lang="en-GB" altLang="en-US" b="0" dirty="0" err="1" smtClean="0">
                <a:solidFill>
                  <a:schemeClr val="tx1"/>
                </a:solidFill>
              </a:rPr>
              <a:t>centralizovana</a:t>
            </a:r>
            <a:r>
              <a:rPr lang="en-GB" altLang="en-US" b="0" dirty="0" smtClean="0">
                <a:solidFill>
                  <a:schemeClr val="tx1"/>
                </a:solidFill>
              </a:rPr>
              <a:t> </a:t>
            </a:r>
            <a:r>
              <a:rPr lang="en-GB" altLang="en-US" b="0" dirty="0" err="1" smtClean="0">
                <a:solidFill>
                  <a:schemeClr val="tx1"/>
                </a:solidFill>
              </a:rPr>
              <a:t>kupovina</a:t>
            </a:r>
            <a:r>
              <a:rPr lang="en-GB" altLang="en-US" b="0" dirty="0" smtClean="0">
                <a:solidFill>
                  <a:schemeClr val="tx1"/>
                </a:solidFill>
              </a:rPr>
              <a:t>?</a:t>
            </a:r>
            <a:endParaRPr lang="en-GB" altLang="en-US" b="0" dirty="0">
              <a:solidFill>
                <a:schemeClr val="tx1"/>
              </a:solidFill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dirty="0" err="1" smtClean="0">
                <a:solidFill>
                  <a:srgbClr val="0070C0"/>
                </a:solidFill>
              </a:rPr>
              <a:t>Vodite</a:t>
            </a:r>
            <a:r>
              <a:rPr lang="en-GB" altLang="en-US" dirty="0" smtClean="0">
                <a:solidFill>
                  <a:srgbClr val="0070C0"/>
                </a:solidFill>
              </a:rPr>
              <a:t> </a:t>
            </a:r>
            <a:r>
              <a:rPr lang="en-GB" altLang="en-US" dirty="0" err="1" smtClean="0">
                <a:solidFill>
                  <a:srgbClr val="0070C0"/>
                </a:solidFill>
              </a:rPr>
              <a:t>računa</a:t>
            </a:r>
            <a:r>
              <a:rPr lang="en-GB" altLang="en-US" dirty="0" smtClean="0">
                <a:solidFill>
                  <a:srgbClr val="0070C0"/>
                </a:solidFill>
              </a:rPr>
              <a:t> da ne </a:t>
            </a:r>
            <a:r>
              <a:rPr lang="en-GB" altLang="en-US" dirty="0" err="1" smtClean="0">
                <a:solidFill>
                  <a:srgbClr val="0070C0"/>
                </a:solidFill>
              </a:rPr>
              <a:t>idete</a:t>
            </a:r>
            <a:r>
              <a:rPr lang="en-GB" altLang="en-US" dirty="0" smtClean="0">
                <a:solidFill>
                  <a:srgbClr val="0070C0"/>
                </a:solidFill>
              </a:rPr>
              <a:t> </a:t>
            </a:r>
            <a:r>
              <a:rPr lang="en-GB" altLang="en-US" dirty="0" err="1" smtClean="0">
                <a:solidFill>
                  <a:srgbClr val="0070C0"/>
                </a:solidFill>
              </a:rPr>
              <a:t>protiv</a:t>
            </a:r>
            <a:r>
              <a:rPr lang="en-GB" altLang="en-US" dirty="0" smtClean="0">
                <a:solidFill>
                  <a:srgbClr val="0070C0"/>
                </a:solidFill>
              </a:rPr>
              <a:t> </a:t>
            </a:r>
            <a:r>
              <a:rPr lang="en-GB" altLang="en-US" dirty="0" err="1" smtClean="0">
                <a:solidFill>
                  <a:srgbClr val="0070C0"/>
                </a:solidFill>
              </a:rPr>
              <a:t>drugih</a:t>
            </a:r>
            <a:r>
              <a:rPr lang="en-GB" altLang="en-US" dirty="0" smtClean="0">
                <a:solidFill>
                  <a:srgbClr val="0070C0"/>
                </a:solidFill>
              </a:rPr>
              <a:t> </a:t>
            </a:r>
            <a:r>
              <a:rPr lang="en-GB" altLang="en-US" dirty="0" err="1" smtClean="0">
                <a:solidFill>
                  <a:srgbClr val="0070C0"/>
                </a:solidFill>
              </a:rPr>
              <a:t>državnih</a:t>
            </a:r>
            <a:r>
              <a:rPr lang="en-GB" altLang="en-US" dirty="0" smtClean="0">
                <a:solidFill>
                  <a:srgbClr val="0070C0"/>
                </a:solidFill>
              </a:rPr>
              <a:t> </a:t>
            </a:r>
            <a:r>
              <a:rPr lang="en-GB" altLang="en-US" dirty="0" err="1" smtClean="0">
                <a:solidFill>
                  <a:srgbClr val="0070C0"/>
                </a:solidFill>
              </a:rPr>
              <a:t>ciljeva</a:t>
            </a:r>
            <a:endParaRPr lang="en-GB" altLang="en-US" b="0" dirty="0">
              <a:solidFill>
                <a:srgbClr val="0070C0"/>
              </a:solidFill>
            </a:endParaRPr>
          </a:p>
          <a:p>
            <a:pPr lvl="2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dirty="0" smtClean="0">
                <a:solidFill>
                  <a:srgbClr val="0070C0"/>
                </a:solidFill>
              </a:rPr>
              <a:t>Na primer:</a:t>
            </a:r>
            <a:r>
              <a:rPr lang="en-GB" altLang="en-US" sz="2800" b="0" dirty="0" smtClean="0">
                <a:solidFill>
                  <a:srgbClr val="0070C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70C0"/>
                </a:solidFill>
              </a:rPr>
              <a:t>unapređivanje</a:t>
            </a:r>
            <a:r>
              <a:rPr lang="en-GB" altLang="en-US" sz="2800" dirty="0" smtClean="0">
                <a:solidFill>
                  <a:srgbClr val="0070C0"/>
                </a:solidFill>
              </a:rPr>
              <a:t> MSP</a:t>
            </a:r>
            <a:endParaRPr lang="en-GB" altLang="en-US" b="0" dirty="0">
              <a:solidFill>
                <a:srgbClr val="145897"/>
              </a:solidFill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i="1" dirty="0">
              <a:solidFill>
                <a:srgbClr val="14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18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6248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lnSpcReduction="10000"/>
          </a:bodyPr>
          <a:lstStyle/>
          <a:p>
            <a:pPr indent="-341313" defTabSz="449263">
              <a:lnSpc>
                <a:spcPct val="90000"/>
              </a:lnSpc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600" b="1" dirty="0" smtClean="0">
                <a:solidFill>
                  <a:schemeClr val="tx1"/>
                </a:solidFill>
              </a:rPr>
              <a:t>Mere </a:t>
            </a:r>
            <a:r>
              <a:rPr lang="en-US" altLang="en-US" sz="3600" b="1" dirty="0" err="1" smtClean="0">
                <a:solidFill>
                  <a:schemeClr val="tx1"/>
                </a:solidFill>
              </a:rPr>
              <a:t>zaštite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 – </a:t>
            </a:r>
            <a:r>
              <a:rPr lang="en-US" altLang="en-US" sz="3600" b="1" dirty="0" err="1" smtClean="0">
                <a:solidFill>
                  <a:schemeClr val="tx1"/>
                </a:solidFill>
              </a:rPr>
              <a:t>smanjite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</a:rPr>
              <a:t>rizik</a:t>
            </a:r>
            <a:r>
              <a:rPr lang="en-US" altLang="en-US" sz="3600" b="1" dirty="0" err="1" smtClean="0">
                <a:solidFill>
                  <a:schemeClr val="tx1"/>
                </a:solidFill>
              </a:rPr>
              <a:t>e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</a:rPr>
              <a:t>i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</a:rPr>
              <a:t>povećajte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</a:rPr>
              <a:t>konkurenciju</a:t>
            </a:r>
            <a:endParaRPr lang="en-US" altLang="en-US" sz="3600" b="1" dirty="0">
              <a:solidFill>
                <a:schemeClr val="tx1"/>
              </a:solidFill>
            </a:endParaRPr>
          </a:p>
          <a:p>
            <a:pPr indent="-341313" defTabSz="449263">
              <a:lnSpc>
                <a:spcPct val="90000"/>
              </a:lnSpc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400" b="0" dirty="0">
              <a:solidFill>
                <a:schemeClr val="tx1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dirty="0" err="1" smtClean="0">
                <a:solidFill>
                  <a:srgbClr val="990000"/>
                </a:solidFill>
              </a:rPr>
              <a:t>Primenite</a:t>
            </a:r>
            <a:r>
              <a:rPr lang="en-GB" altLang="en-US" dirty="0" smtClean="0">
                <a:solidFill>
                  <a:srgbClr val="990000"/>
                </a:solidFill>
              </a:rPr>
              <a:t> </a:t>
            </a:r>
            <a:r>
              <a:rPr lang="en-GB" altLang="en-US" dirty="0" err="1" smtClean="0">
                <a:solidFill>
                  <a:srgbClr val="990000"/>
                </a:solidFill>
              </a:rPr>
              <a:t>smernice</a:t>
            </a:r>
            <a:r>
              <a:rPr lang="en-GB" altLang="en-US" dirty="0" smtClean="0">
                <a:solidFill>
                  <a:srgbClr val="990000"/>
                </a:solidFill>
              </a:rPr>
              <a:t>: </a:t>
            </a:r>
            <a:r>
              <a:rPr lang="en-GB" altLang="en-US" dirty="0" err="1" smtClean="0">
                <a:solidFill>
                  <a:srgbClr val="990000"/>
                </a:solidFill>
              </a:rPr>
              <a:t>definisanje</a:t>
            </a:r>
            <a:r>
              <a:rPr lang="en-GB" altLang="en-US" dirty="0" smtClean="0">
                <a:solidFill>
                  <a:srgbClr val="990000"/>
                </a:solidFill>
              </a:rPr>
              <a:t> </a:t>
            </a:r>
            <a:r>
              <a:rPr lang="en-GB" altLang="en-US" dirty="0" err="1" smtClean="0">
                <a:solidFill>
                  <a:srgbClr val="990000"/>
                </a:solidFill>
              </a:rPr>
              <a:t>potreba</a:t>
            </a:r>
            <a:r>
              <a:rPr lang="en-GB" altLang="en-US" dirty="0" smtClean="0">
                <a:solidFill>
                  <a:srgbClr val="990000"/>
                </a:solidFill>
              </a:rPr>
              <a:t>, </a:t>
            </a:r>
            <a:r>
              <a:rPr lang="en-GB" altLang="en-US" dirty="0" err="1" smtClean="0">
                <a:solidFill>
                  <a:srgbClr val="990000"/>
                </a:solidFill>
              </a:rPr>
              <a:t>složenosti</a:t>
            </a:r>
            <a:r>
              <a:rPr lang="en-GB" altLang="en-US" dirty="0" smtClean="0">
                <a:solidFill>
                  <a:srgbClr val="990000"/>
                </a:solidFill>
              </a:rPr>
              <a:t> </a:t>
            </a:r>
            <a:r>
              <a:rPr lang="en-GB" altLang="en-US" dirty="0" err="1" smtClean="0">
                <a:solidFill>
                  <a:srgbClr val="990000"/>
                </a:solidFill>
              </a:rPr>
              <a:t>procedura</a:t>
            </a:r>
            <a:endParaRPr lang="en-US" altLang="en-US" dirty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err="1" smtClean="0">
                <a:solidFill>
                  <a:srgbClr val="002060"/>
                </a:solidFill>
              </a:rPr>
              <a:t>Opravdajte</a:t>
            </a:r>
            <a:r>
              <a:rPr lang="en-US" altLang="en-US" b="0" dirty="0" smtClean="0">
                <a:solidFill>
                  <a:srgbClr val="002060"/>
                </a:solidFill>
              </a:rPr>
              <a:t> </a:t>
            </a:r>
            <a:r>
              <a:rPr lang="en-US" altLang="en-US" b="0" dirty="0" err="1" smtClean="0">
                <a:solidFill>
                  <a:srgbClr val="002060"/>
                </a:solidFill>
              </a:rPr>
              <a:t>korišćenje</a:t>
            </a:r>
            <a:r>
              <a:rPr lang="en-US" altLang="en-US" b="0" dirty="0" smtClean="0">
                <a:solidFill>
                  <a:srgbClr val="002060"/>
                </a:solidFill>
              </a:rPr>
              <a:t> tog </a:t>
            </a:r>
            <a:r>
              <a:rPr lang="en-US" altLang="en-US" b="0" dirty="0" err="1" smtClean="0">
                <a:solidFill>
                  <a:srgbClr val="002060"/>
                </a:solidFill>
              </a:rPr>
              <a:t>instrumenta</a:t>
            </a:r>
            <a:endParaRPr lang="en-US" altLang="en-US" b="0" dirty="0" smtClean="0">
              <a:solidFill>
                <a:srgbClr val="00206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err="1" smtClean="0">
                <a:solidFill>
                  <a:srgbClr val="990000"/>
                </a:solidFill>
              </a:rPr>
              <a:t>Transparentnost</a:t>
            </a:r>
            <a:endParaRPr lang="en-US" altLang="en-US" b="0" dirty="0" smtClean="0">
              <a:solidFill>
                <a:srgbClr val="990000"/>
              </a:solidFill>
            </a:endParaRPr>
          </a:p>
          <a:p>
            <a:pPr lvl="2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dirty="0" err="1" smtClean="0">
                <a:solidFill>
                  <a:srgbClr val="990000"/>
                </a:solidFill>
              </a:rPr>
              <a:t>Zabeležite</a:t>
            </a:r>
            <a:r>
              <a:rPr lang="en-US" altLang="en-US" sz="2800" b="0" dirty="0" smtClean="0">
                <a:solidFill>
                  <a:srgbClr val="990000"/>
                </a:solidFill>
              </a:rPr>
              <a:t>/</a:t>
            </a:r>
            <a:r>
              <a:rPr lang="en-US" altLang="en-US" sz="2800" b="0" dirty="0" err="1" smtClean="0">
                <a:solidFill>
                  <a:srgbClr val="990000"/>
                </a:solidFill>
              </a:rPr>
              <a:t>upamtite</a:t>
            </a:r>
            <a:r>
              <a:rPr lang="en-US" altLang="en-US" sz="28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2800" b="0" dirty="0" err="1" smtClean="0">
                <a:solidFill>
                  <a:srgbClr val="990000"/>
                </a:solidFill>
              </a:rPr>
              <a:t>sve</a:t>
            </a:r>
            <a:r>
              <a:rPr lang="en-US" altLang="en-US" sz="28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2800" b="0" dirty="0" err="1" smtClean="0">
                <a:solidFill>
                  <a:srgbClr val="990000"/>
                </a:solidFill>
              </a:rPr>
              <a:t>odluke</a:t>
            </a:r>
            <a:endParaRPr lang="en-US" altLang="en-US" sz="2800" b="0" dirty="0">
              <a:solidFill>
                <a:srgbClr val="990000"/>
              </a:solidFill>
            </a:endParaRPr>
          </a:p>
          <a:p>
            <a:pPr lvl="2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0" dirty="0" err="1" smtClean="0">
                <a:solidFill>
                  <a:srgbClr val="990000"/>
                </a:solidFill>
              </a:rPr>
              <a:t>Održavajte</a:t>
            </a:r>
            <a:r>
              <a:rPr lang="en-US" altLang="en-US" sz="28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2800" b="0" dirty="0" err="1" smtClean="0">
                <a:solidFill>
                  <a:srgbClr val="990000"/>
                </a:solidFill>
              </a:rPr>
              <a:t>stroge</a:t>
            </a:r>
            <a:r>
              <a:rPr lang="en-US" altLang="en-US" sz="28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2800" b="0" dirty="0" err="1" smtClean="0">
                <a:solidFill>
                  <a:srgbClr val="990000"/>
                </a:solidFill>
              </a:rPr>
              <a:t>mehanizme</a:t>
            </a:r>
            <a:r>
              <a:rPr lang="en-US" altLang="en-US" sz="28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2800" b="0" dirty="0" err="1" smtClean="0">
                <a:solidFill>
                  <a:srgbClr val="990000"/>
                </a:solidFill>
              </a:rPr>
              <a:t>transparentnosti</a:t>
            </a:r>
            <a:r>
              <a:rPr lang="en-US" altLang="en-US" sz="28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2800" b="0" dirty="0" err="1" smtClean="0">
                <a:solidFill>
                  <a:srgbClr val="990000"/>
                </a:solidFill>
              </a:rPr>
              <a:t>tokom</a:t>
            </a:r>
            <a:r>
              <a:rPr lang="en-US" altLang="en-US" sz="28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990000"/>
                </a:solidFill>
              </a:rPr>
              <a:t>čitavog</a:t>
            </a:r>
            <a:r>
              <a:rPr lang="en-US" altLang="en-US" sz="2800" dirty="0" smtClean="0">
                <a:solidFill>
                  <a:srgbClr val="99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990000"/>
                </a:solidFill>
              </a:rPr>
              <a:t>postupka</a:t>
            </a:r>
            <a:endParaRPr lang="en-US" altLang="en-US" sz="2800" b="0" dirty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 err="1" smtClean="0">
                <a:solidFill>
                  <a:srgbClr val="00B050"/>
                </a:solidFill>
              </a:rPr>
              <a:t>Ograničite</a:t>
            </a:r>
            <a:r>
              <a:rPr lang="en-US" altLang="en-US" b="1" dirty="0" smtClean="0">
                <a:solidFill>
                  <a:srgbClr val="00B050"/>
                </a:solidFill>
              </a:rPr>
              <a:t> </a:t>
            </a:r>
            <a:r>
              <a:rPr lang="en-US" altLang="en-US" b="1" dirty="0" err="1" smtClean="0">
                <a:solidFill>
                  <a:srgbClr val="00B050"/>
                </a:solidFill>
              </a:rPr>
              <a:t>trajanje</a:t>
            </a:r>
            <a:r>
              <a:rPr lang="en-US" altLang="en-US" b="1" dirty="0" smtClean="0">
                <a:solidFill>
                  <a:srgbClr val="00B050"/>
                </a:solidFill>
              </a:rPr>
              <a:t> </a:t>
            </a:r>
            <a:r>
              <a:rPr lang="en-US" altLang="en-US" b="1" dirty="0" err="1" smtClean="0">
                <a:solidFill>
                  <a:srgbClr val="00B050"/>
                </a:solidFill>
              </a:rPr>
              <a:t>zatvorenih</a:t>
            </a:r>
            <a:r>
              <a:rPr lang="en-US" altLang="en-US" b="1" dirty="0" smtClean="0">
                <a:solidFill>
                  <a:srgbClr val="00B050"/>
                </a:solidFill>
              </a:rPr>
              <a:t> </a:t>
            </a:r>
            <a:r>
              <a:rPr lang="en-US" altLang="en-US" b="1" dirty="0" err="1" smtClean="0">
                <a:solidFill>
                  <a:srgbClr val="00B050"/>
                </a:solidFill>
              </a:rPr>
              <a:t>okvirnih</a:t>
            </a:r>
            <a:r>
              <a:rPr lang="en-US" altLang="en-US" b="1" dirty="0" smtClean="0">
                <a:solidFill>
                  <a:srgbClr val="00B050"/>
                </a:solidFill>
              </a:rPr>
              <a:t> </a:t>
            </a:r>
            <a:r>
              <a:rPr lang="en-US" altLang="en-US" b="1" dirty="0" err="1" smtClean="0">
                <a:solidFill>
                  <a:srgbClr val="00B050"/>
                </a:solidFill>
              </a:rPr>
              <a:t>ugovora</a:t>
            </a:r>
            <a:endParaRPr lang="en-US" altLang="en-US" b="1" dirty="0">
              <a:solidFill>
                <a:srgbClr val="00B05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 err="1" smtClean="0">
                <a:solidFill>
                  <a:srgbClr val="002060"/>
                </a:solidFill>
              </a:rPr>
              <a:t>Nadzirite</a:t>
            </a:r>
            <a:r>
              <a:rPr lang="en-GB" altLang="en-US" b="0" dirty="0" smtClean="0">
                <a:solidFill>
                  <a:srgbClr val="002060"/>
                </a:solidFill>
              </a:rPr>
              <a:t> </a:t>
            </a:r>
            <a:r>
              <a:rPr lang="en-GB" altLang="en-US" b="0" dirty="0" err="1" smtClean="0">
                <a:solidFill>
                  <a:srgbClr val="002060"/>
                </a:solidFill>
              </a:rPr>
              <a:t>i</a:t>
            </a:r>
            <a:r>
              <a:rPr lang="en-GB" altLang="en-US" b="0" dirty="0" smtClean="0">
                <a:solidFill>
                  <a:srgbClr val="002060"/>
                </a:solidFill>
              </a:rPr>
              <a:t> </a:t>
            </a:r>
            <a:r>
              <a:rPr lang="en-GB" altLang="en-US" b="0" dirty="0" err="1" smtClean="0">
                <a:solidFill>
                  <a:srgbClr val="002060"/>
                </a:solidFill>
              </a:rPr>
              <a:t>ocenjujte</a:t>
            </a:r>
            <a:r>
              <a:rPr lang="en-GB" altLang="en-US" b="0" dirty="0" smtClean="0">
                <a:solidFill>
                  <a:srgbClr val="002060"/>
                </a:solidFill>
              </a:rPr>
              <a:t> </a:t>
            </a:r>
            <a:r>
              <a:rPr lang="en-GB" altLang="en-US" b="0" dirty="0" err="1" smtClean="0">
                <a:solidFill>
                  <a:srgbClr val="002060"/>
                </a:solidFill>
              </a:rPr>
              <a:t>izvršenje</a:t>
            </a:r>
            <a:endParaRPr lang="en-GB" altLang="en-US" b="0" dirty="0" smtClean="0">
              <a:solidFill>
                <a:srgbClr val="00206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 err="1" smtClean="0">
                <a:solidFill>
                  <a:srgbClr val="002060"/>
                </a:solidFill>
              </a:rPr>
              <a:t>Dozvolite</a:t>
            </a:r>
            <a:r>
              <a:rPr lang="en-GB" altLang="en-US" b="0" dirty="0" smtClean="0">
                <a:solidFill>
                  <a:srgbClr val="002060"/>
                </a:solidFill>
              </a:rPr>
              <a:t> </a:t>
            </a:r>
            <a:r>
              <a:rPr lang="en-GB" altLang="en-US" b="0" dirty="0" err="1" smtClean="0">
                <a:solidFill>
                  <a:srgbClr val="002060"/>
                </a:solidFill>
              </a:rPr>
              <a:t>dobavljačima</a:t>
            </a:r>
            <a:r>
              <a:rPr lang="en-GB" altLang="en-US" b="0" dirty="0" smtClean="0">
                <a:solidFill>
                  <a:srgbClr val="002060"/>
                </a:solidFill>
              </a:rPr>
              <a:t> </a:t>
            </a:r>
            <a:r>
              <a:rPr lang="en-GB" altLang="en-US" b="0" dirty="0" smtClean="0">
                <a:solidFill>
                  <a:srgbClr val="002060"/>
                </a:solidFill>
              </a:rPr>
              <a:t>(</a:t>
            </a:r>
            <a:r>
              <a:rPr lang="en-GB" altLang="en-US" b="0" dirty="0" err="1" smtClean="0">
                <a:solidFill>
                  <a:srgbClr val="002060"/>
                </a:solidFill>
              </a:rPr>
              <a:t>privatnicima</a:t>
            </a:r>
            <a:r>
              <a:rPr lang="en-GB" altLang="en-US" b="0" dirty="0" smtClean="0">
                <a:solidFill>
                  <a:srgbClr val="002060"/>
                </a:solidFill>
              </a:rPr>
              <a:t>) </a:t>
            </a:r>
            <a:r>
              <a:rPr lang="en-GB" altLang="en-US" dirty="0" err="1" smtClean="0">
                <a:solidFill>
                  <a:srgbClr val="002060"/>
                </a:solidFill>
              </a:rPr>
              <a:t>osporavanje</a:t>
            </a:r>
            <a:r>
              <a:rPr lang="en-GB" altLang="en-US" dirty="0" smtClean="0">
                <a:solidFill>
                  <a:srgbClr val="002060"/>
                </a:solidFill>
              </a:rPr>
              <a:t> </a:t>
            </a:r>
            <a:r>
              <a:rPr lang="en-GB" altLang="en-US" b="0" dirty="0" smtClean="0">
                <a:solidFill>
                  <a:srgbClr val="002060"/>
                </a:solidFill>
              </a:rPr>
              <a:t>(</a:t>
            </a:r>
            <a:r>
              <a:rPr lang="en-GB" altLang="en-US" b="0" dirty="0" err="1" smtClean="0">
                <a:solidFill>
                  <a:srgbClr val="002060"/>
                </a:solidFill>
              </a:rPr>
              <a:t>protestovanje</a:t>
            </a:r>
            <a:r>
              <a:rPr lang="en-GB" altLang="en-US" b="0" dirty="0" smtClean="0">
                <a:solidFill>
                  <a:srgbClr val="002060"/>
                </a:solidFill>
              </a:rPr>
              <a:t>) u </a:t>
            </a:r>
            <a:r>
              <a:rPr lang="en-GB" altLang="en-US" b="0" dirty="0" err="1" smtClean="0">
                <a:solidFill>
                  <a:srgbClr val="002060"/>
                </a:solidFill>
              </a:rPr>
              <a:t>svim</a:t>
            </a:r>
            <a:r>
              <a:rPr lang="en-GB" altLang="en-US" b="0" dirty="0" smtClean="0">
                <a:solidFill>
                  <a:srgbClr val="002060"/>
                </a:solidFill>
              </a:rPr>
              <a:t> </a:t>
            </a:r>
            <a:r>
              <a:rPr lang="en-GB" altLang="en-US" b="0" dirty="0" err="1" smtClean="0">
                <a:solidFill>
                  <a:srgbClr val="002060"/>
                </a:solidFill>
              </a:rPr>
              <a:t>fazama</a:t>
            </a:r>
            <a:endParaRPr lang="en-GB" altLang="en-US" b="0" dirty="0">
              <a:solidFill>
                <a:srgbClr val="00206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940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63976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0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Izazovi</a:t>
            </a:r>
            <a:r>
              <a:rPr lang="en-US" sz="40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elektronske</a:t>
            </a:r>
            <a:r>
              <a:rPr lang="en-US" sz="40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obrnute</a:t>
            </a:r>
            <a:r>
              <a:rPr lang="en-US" sz="40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aukcije</a:t>
            </a:r>
            <a:endParaRPr lang="en-US" sz="4000" b="1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686800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b="1" dirty="0" err="1" smtClean="0">
                <a:cs typeface="Times New Roman" panose="02020603050405020304" pitchFamily="18" charset="0"/>
              </a:rPr>
              <a:t>Odlučivanje</a:t>
            </a:r>
            <a:r>
              <a:rPr lang="en-US" sz="3200" b="1" dirty="0" smtClean="0">
                <a:cs typeface="Times New Roman" panose="02020603050405020304" pitchFamily="18" charset="0"/>
              </a:rPr>
              <a:t> o tome </a:t>
            </a:r>
            <a:r>
              <a:rPr lang="en-US" sz="3200" b="1" dirty="0" err="1" smtClean="0">
                <a:cs typeface="Times New Roman" panose="02020603050405020304" pitchFamily="18" charset="0"/>
              </a:rPr>
              <a:t>šta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kupiti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korišćenjem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elektronskih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obrnutih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aukcija</a:t>
            </a:r>
            <a:endParaRPr lang="en-US" sz="3200" b="1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Faktor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kvaliteta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Odlučivanje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o tome da li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koristiti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neke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kriterijume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dodeljivanja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ugovora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koji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se ne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baziraju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na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cenama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ako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je to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slučaj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kada</a:t>
            </a:r>
            <a:endParaRPr lang="en-US" sz="3200" b="1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dirty="0" err="1" smtClean="0">
                <a:cs typeface="Times New Roman" panose="02020603050405020304" pitchFamily="18" charset="0"/>
              </a:rPr>
              <a:t>Niska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cena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kao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lažna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ušteda</a:t>
            </a:r>
            <a:endParaRPr lang="en-US" sz="3200" b="1" dirty="0" smtClean="0">
              <a:cs typeface="Times New Roman" panose="02020603050405020304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b="1" dirty="0" err="1" smtClean="0">
                <a:cs typeface="Times New Roman" panose="02020603050405020304" pitchFamily="18" charset="0"/>
              </a:rPr>
              <a:t>Ponašanje</a:t>
            </a:r>
            <a:r>
              <a:rPr lang="en-US" sz="3200" b="1" dirty="0" smtClean="0">
                <a:cs typeface="Times New Roman" panose="02020603050405020304" pitchFamily="18" charset="0"/>
              </a:rPr>
              <a:t>/</a:t>
            </a:r>
            <a:r>
              <a:rPr lang="en-US" sz="3200" b="1" dirty="0" err="1" smtClean="0">
                <a:cs typeface="Times New Roman" panose="02020603050405020304" pitchFamily="18" charset="0"/>
              </a:rPr>
              <a:t>psihologija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na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aukcijama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cs typeface="Times New Roman" panose="02020603050405020304" pitchFamily="18" charset="0"/>
              </a:rPr>
              <a:t>mač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sa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dve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oštrice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cs typeface="Times New Roman" panose="02020603050405020304" pitchFamily="18" charset="0"/>
              </a:rPr>
              <a:t>ušteda</a:t>
            </a:r>
            <a:r>
              <a:rPr lang="en-US" sz="3200" b="1" dirty="0" smtClean="0"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cs typeface="Times New Roman" panose="02020603050405020304" pitchFamily="18" charset="0"/>
              </a:rPr>
              <a:t>nesmotrene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ponude</a:t>
            </a:r>
            <a:endParaRPr lang="en-US" sz="3200" b="1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Potreba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za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pretkvalifikacijom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prodavaca</a:t>
            </a:r>
            <a:endParaRPr lang="en-US" sz="3200" b="1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 lvl="2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47699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92500" lnSpcReduction="20000"/>
          </a:bodyPr>
          <a:lstStyle/>
          <a:p>
            <a:pPr indent="-341313" defTabSz="449263">
              <a:lnSpc>
                <a:spcPct val="90000"/>
              </a:lnSpc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900" b="1" dirty="0" err="1" smtClean="0">
                <a:solidFill>
                  <a:srgbClr val="006600"/>
                </a:solidFill>
              </a:rPr>
              <a:t>Rizici</a:t>
            </a:r>
            <a:r>
              <a:rPr lang="en-US" altLang="en-US" sz="39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3900" b="1" dirty="0" err="1" smtClean="0">
                <a:solidFill>
                  <a:srgbClr val="006600"/>
                </a:solidFill>
              </a:rPr>
              <a:t>okvirnih</a:t>
            </a:r>
            <a:r>
              <a:rPr lang="en-US" altLang="en-US" sz="39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3900" b="1" dirty="0" err="1" smtClean="0">
                <a:solidFill>
                  <a:srgbClr val="006600"/>
                </a:solidFill>
              </a:rPr>
              <a:t>ugovora</a:t>
            </a:r>
            <a:endParaRPr lang="en-US" altLang="en-US" sz="3900" b="1" dirty="0">
              <a:solidFill>
                <a:srgbClr val="006600"/>
              </a:solidFill>
            </a:endParaRPr>
          </a:p>
          <a:p>
            <a:pPr indent="-341313" defTabSz="449263">
              <a:lnSpc>
                <a:spcPct val="9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dirty="0">
              <a:solidFill>
                <a:schemeClr val="tx1"/>
              </a:solidFill>
            </a:endParaRPr>
          </a:p>
          <a:p>
            <a:pPr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000" dirty="0" err="1" smtClean="0">
                <a:solidFill>
                  <a:srgbClr val="990000"/>
                </a:solidFill>
              </a:rPr>
              <a:t>Svojstveni</a:t>
            </a:r>
            <a:r>
              <a:rPr lang="en-US" altLang="en-US" sz="3000" dirty="0" smtClean="0">
                <a:solidFill>
                  <a:srgbClr val="990000"/>
                </a:solidFill>
              </a:rPr>
              <a:t> </a:t>
            </a:r>
            <a:r>
              <a:rPr lang="en-US" altLang="en-US" sz="3000" dirty="0" err="1" smtClean="0">
                <a:solidFill>
                  <a:srgbClr val="990000"/>
                </a:solidFill>
              </a:rPr>
              <a:t>prirodi</a:t>
            </a:r>
            <a:r>
              <a:rPr lang="en-US" altLang="en-US" sz="3000" dirty="0" smtClean="0">
                <a:solidFill>
                  <a:srgbClr val="990000"/>
                </a:solidFill>
              </a:rPr>
              <a:t> </a:t>
            </a:r>
            <a:r>
              <a:rPr lang="en-US" altLang="en-US" sz="3000" dirty="0" err="1" smtClean="0">
                <a:solidFill>
                  <a:srgbClr val="990000"/>
                </a:solidFill>
              </a:rPr>
              <a:t>okvirnih</a:t>
            </a:r>
            <a:r>
              <a:rPr lang="en-US" altLang="en-US" sz="3000" dirty="0" smtClean="0">
                <a:solidFill>
                  <a:srgbClr val="990000"/>
                </a:solidFill>
              </a:rPr>
              <a:t> </a:t>
            </a:r>
            <a:r>
              <a:rPr lang="en-US" altLang="en-US" sz="3000" dirty="0" err="1" smtClean="0">
                <a:solidFill>
                  <a:srgbClr val="990000"/>
                </a:solidFill>
              </a:rPr>
              <a:t>ugovora</a:t>
            </a:r>
            <a:endParaRPr lang="en-US" altLang="en-US" sz="3000" b="0" dirty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000" b="0" dirty="0" err="1" smtClean="0">
                <a:solidFill>
                  <a:srgbClr val="990000"/>
                </a:solidFill>
              </a:rPr>
              <a:t>Rizici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za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konkurenciju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000" b="0" dirty="0">
                <a:solidFill>
                  <a:srgbClr val="990000"/>
                </a:solidFill>
              </a:rPr>
              <a:t>(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generalno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000" dirty="0" err="1" smtClean="0">
                <a:solidFill>
                  <a:srgbClr val="990000"/>
                </a:solidFill>
              </a:rPr>
              <a:t>i</a:t>
            </a:r>
            <a:r>
              <a:rPr lang="en-GB" altLang="en-US" sz="3000" dirty="0" smtClean="0">
                <a:solidFill>
                  <a:srgbClr val="990000"/>
                </a:solidFill>
              </a:rPr>
              <a:t> u </a:t>
            </a:r>
            <a:r>
              <a:rPr lang="en-GB" altLang="en-US" sz="3000" dirty="0" err="1" smtClean="0">
                <a:solidFill>
                  <a:srgbClr val="990000"/>
                </a:solidFill>
              </a:rPr>
              <a:t>drugoj</a:t>
            </a:r>
            <a:r>
              <a:rPr lang="en-GB" altLang="en-US" sz="3000" dirty="0" smtClean="0">
                <a:solidFill>
                  <a:srgbClr val="990000"/>
                </a:solidFill>
              </a:rPr>
              <a:t> </a:t>
            </a:r>
            <a:r>
              <a:rPr lang="en-GB" altLang="en-US" sz="3000" dirty="0" err="1" smtClean="0">
                <a:solidFill>
                  <a:srgbClr val="990000"/>
                </a:solidFill>
              </a:rPr>
              <a:t>fazi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)</a:t>
            </a:r>
            <a:r>
              <a:rPr lang="en-GB" altLang="en-US" sz="3000" b="0" dirty="0">
                <a:solidFill>
                  <a:srgbClr val="990000"/>
                </a:solidFill>
              </a:rPr>
              <a:t>,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pravedan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tretman</a:t>
            </a:r>
            <a:endParaRPr lang="en-GB" altLang="en-US" sz="3000" b="0" dirty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000" b="0" dirty="0" err="1" smtClean="0">
                <a:solidFill>
                  <a:srgbClr val="990000"/>
                </a:solidFill>
              </a:rPr>
              <a:t>Integritet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: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strane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ugovornice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u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zatvorenim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okvirnim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ugovorima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se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poznaju</a:t>
            </a:r>
            <a:endParaRPr lang="en-GB" altLang="en-US" sz="3000" b="0" dirty="0">
              <a:solidFill>
                <a:srgbClr val="990000"/>
              </a:solidFill>
            </a:endParaRPr>
          </a:p>
          <a:p>
            <a:pPr lvl="2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000" b="0" dirty="0" err="1" smtClean="0">
                <a:solidFill>
                  <a:srgbClr val="990000"/>
                </a:solidFill>
              </a:rPr>
              <a:t>Rizici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od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tajnih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dogovora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u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drugoj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fazi</a:t>
            </a:r>
            <a:endParaRPr lang="en-GB" altLang="en-US" sz="3000" b="0" dirty="0">
              <a:solidFill>
                <a:srgbClr val="990000"/>
              </a:solidFill>
            </a:endParaRPr>
          </a:p>
          <a:p>
            <a:pPr lvl="2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000" dirty="0" err="1" smtClean="0">
                <a:solidFill>
                  <a:srgbClr val="990000"/>
                </a:solidFill>
              </a:rPr>
              <a:t>Sukobi</a:t>
            </a:r>
            <a:r>
              <a:rPr lang="en-GB" altLang="en-US" sz="3000" dirty="0" smtClean="0">
                <a:solidFill>
                  <a:srgbClr val="990000"/>
                </a:solidFill>
              </a:rPr>
              <a:t> </a:t>
            </a:r>
            <a:r>
              <a:rPr lang="en-GB" altLang="en-US" sz="3000" dirty="0" err="1" smtClean="0">
                <a:solidFill>
                  <a:srgbClr val="990000"/>
                </a:solidFill>
              </a:rPr>
              <a:t>interesa</a:t>
            </a:r>
            <a:r>
              <a:rPr lang="en-GB" altLang="en-US" sz="3000" dirty="0" smtClean="0">
                <a:solidFill>
                  <a:srgbClr val="990000"/>
                </a:solidFill>
              </a:rPr>
              <a:t> </a:t>
            </a:r>
            <a:r>
              <a:rPr lang="en-GB" altLang="en-US" sz="3000" dirty="0" err="1" smtClean="0">
                <a:solidFill>
                  <a:srgbClr val="990000"/>
                </a:solidFill>
              </a:rPr>
              <a:t>kod</a:t>
            </a:r>
            <a:r>
              <a:rPr lang="en-GB" altLang="en-US" sz="3000" dirty="0" smtClean="0">
                <a:solidFill>
                  <a:srgbClr val="990000"/>
                </a:solidFill>
              </a:rPr>
              <a:t> </a:t>
            </a:r>
            <a:r>
              <a:rPr lang="en-GB" altLang="en-US" sz="3000" dirty="0" err="1" smtClean="0">
                <a:solidFill>
                  <a:srgbClr val="990000"/>
                </a:solidFill>
              </a:rPr>
              <a:t>centralizovanih</a:t>
            </a:r>
            <a:r>
              <a:rPr lang="en-GB" altLang="en-US" sz="3000" dirty="0" smtClean="0">
                <a:solidFill>
                  <a:srgbClr val="990000"/>
                </a:solidFill>
              </a:rPr>
              <a:t> </a:t>
            </a:r>
            <a:r>
              <a:rPr lang="en-GB" altLang="en-US" sz="3000" dirty="0" err="1" smtClean="0">
                <a:solidFill>
                  <a:srgbClr val="990000"/>
                </a:solidFill>
              </a:rPr>
              <a:t>kupovina</a:t>
            </a:r>
            <a:endParaRPr lang="en-US" altLang="en-US" sz="3000" b="0" dirty="0">
              <a:solidFill>
                <a:srgbClr val="990000"/>
              </a:solidFill>
            </a:endParaRPr>
          </a:p>
          <a:p>
            <a:pPr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000" dirty="0" err="1" smtClean="0">
                <a:solidFill>
                  <a:srgbClr val="002060"/>
                </a:solidFill>
              </a:rPr>
              <a:t>Proističu</a:t>
            </a:r>
            <a:r>
              <a:rPr lang="en-US" altLang="en-US" sz="3000" dirty="0" smtClean="0">
                <a:solidFill>
                  <a:srgbClr val="00206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</a:rPr>
              <a:t>iz</a:t>
            </a:r>
            <a:r>
              <a:rPr lang="en-US" altLang="en-US" sz="3000" dirty="0" smtClean="0">
                <a:solidFill>
                  <a:srgbClr val="00206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</a:rPr>
              <a:t>lošeg</a:t>
            </a:r>
            <a:r>
              <a:rPr lang="en-US" altLang="en-US" sz="3000" dirty="0" smtClean="0">
                <a:solidFill>
                  <a:srgbClr val="00206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</a:rPr>
              <a:t>ili</a:t>
            </a:r>
            <a:r>
              <a:rPr lang="en-US" altLang="en-US" sz="3000" dirty="0" smtClean="0">
                <a:solidFill>
                  <a:srgbClr val="00206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</a:rPr>
              <a:t>neadekvatnog</a:t>
            </a:r>
            <a:r>
              <a:rPr lang="en-US" altLang="en-US" sz="3000" dirty="0" smtClean="0">
                <a:solidFill>
                  <a:srgbClr val="00206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</a:rPr>
              <a:t>korišćenja</a:t>
            </a:r>
            <a:endParaRPr lang="en-US" altLang="en-US" sz="3000" b="0" dirty="0">
              <a:solidFill>
                <a:srgbClr val="00206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000" b="0" dirty="0" err="1" smtClean="0">
                <a:solidFill>
                  <a:srgbClr val="002060"/>
                </a:solidFill>
              </a:rPr>
              <a:t>Neusklađivanje</a:t>
            </a:r>
            <a:r>
              <a:rPr lang="en-GB" altLang="en-US" sz="30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002060"/>
                </a:solidFill>
              </a:rPr>
              <a:t>vrste</a:t>
            </a:r>
            <a:r>
              <a:rPr lang="en-GB" altLang="en-US" sz="30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002060"/>
                </a:solidFill>
              </a:rPr>
              <a:t>okvirnog</a:t>
            </a:r>
            <a:r>
              <a:rPr lang="en-GB" altLang="en-US" sz="30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002060"/>
                </a:solidFill>
              </a:rPr>
              <a:t>ugovora</a:t>
            </a:r>
            <a:r>
              <a:rPr lang="en-GB" altLang="en-US" sz="30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002060"/>
                </a:solidFill>
              </a:rPr>
              <a:t>sa</a:t>
            </a:r>
            <a:r>
              <a:rPr lang="en-GB" altLang="en-US" sz="30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002060"/>
                </a:solidFill>
              </a:rPr>
              <a:t>potrebama</a:t>
            </a:r>
            <a:r>
              <a:rPr lang="en-GB" altLang="en-US" sz="30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002060"/>
                </a:solidFill>
              </a:rPr>
              <a:t>lica</a:t>
            </a:r>
            <a:r>
              <a:rPr lang="en-GB" altLang="en-US" sz="30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002060"/>
                </a:solidFill>
              </a:rPr>
              <a:t>koje</a:t>
            </a:r>
            <a:r>
              <a:rPr lang="en-GB" altLang="en-US" sz="30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002060"/>
                </a:solidFill>
              </a:rPr>
              <a:t>vrši</a:t>
            </a:r>
            <a:r>
              <a:rPr lang="en-GB" altLang="en-US" sz="30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002060"/>
                </a:solidFill>
              </a:rPr>
              <a:t>nabavku</a:t>
            </a:r>
            <a:endParaRPr lang="en-GB" altLang="en-US" sz="3000" b="0" dirty="0">
              <a:solidFill>
                <a:srgbClr val="002060"/>
              </a:solidFill>
            </a:endParaRPr>
          </a:p>
          <a:p>
            <a:pPr lvl="2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000" b="0" dirty="0" err="1" smtClean="0">
                <a:solidFill>
                  <a:srgbClr val="002060"/>
                </a:solidFill>
              </a:rPr>
              <a:t>Potencijalne</a:t>
            </a:r>
            <a:r>
              <a:rPr lang="en-GB" altLang="en-US" sz="30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002060"/>
                </a:solidFill>
              </a:rPr>
              <a:t>koristi</a:t>
            </a:r>
            <a:r>
              <a:rPr lang="en-GB" altLang="en-US" sz="3000" b="0" dirty="0" smtClean="0">
                <a:solidFill>
                  <a:srgbClr val="002060"/>
                </a:solidFill>
              </a:rPr>
              <a:t> se </a:t>
            </a:r>
            <a:r>
              <a:rPr lang="en-GB" altLang="en-US" sz="3000" b="0" dirty="0" err="1" smtClean="0">
                <a:solidFill>
                  <a:srgbClr val="002060"/>
                </a:solidFill>
              </a:rPr>
              <a:t>neće</a:t>
            </a:r>
            <a:r>
              <a:rPr lang="en-GB" altLang="en-US" sz="3000" b="0" dirty="0" smtClean="0">
                <a:solidFill>
                  <a:srgbClr val="00206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002060"/>
                </a:solidFill>
              </a:rPr>
              <a:t>pojaviti</a:t>
            </a:r>
            <a:endParaRPr lang="en-GB" altLang="en-US" sz="3000" b="0" dirty="0" smtClean="0">
              <a:solidFill>
                <a:srgbClr val="002060"/>
              </a:solidFill>
            </a:endParaRPr>
          </a:p>
          <a:p>
            <a:pPr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000" b="0" dirty="0" err="1" smtClean="0">
                <a:solidFill>
                  <a:srgbClr val="990000"/>
                </a:solidFill>
              </a:rPr>
              <a:t>Korišćenje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okvirnog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ugovora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“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zato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što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postoji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”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ili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iz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razloga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 “</a:t>
            </a:r>
            <a:r>
              <a:rPr lang="en-GB" altLang="en-US" sz="3000" b="0" dirty="0" err="1" smtClean="0">
                <a:solidFill>
                  <a:srgbClr val="990000"/>
                </a:solidFill>
              </a:rPr>
              <a:t>efikasnosti</a:t>
            </a:r>
            <a:r>
              <a:rPr lang="en-GB" altLang="en-US" sz="3000" b="0" dirty="0" smtClean="0">
                <a:solidFill>
                  <a:srgbClr val="990000"/>
                </a:solidFill>
              </a:rPr>
              <a:t>”</a:t>
            </a:r>
            <a:endParaRPr lang="en-GB" altLang="en-US" sz="3000" b="0" dirty="0" smtClean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000" dirty="0" err="1" smtClean="0">
                <a:solidFill>
                  <a:srgbClr val="990000"/>
                </a:solidFill>
              </a:rPr>
              <a:t>Potrebe</a:t>
            </a:r>
            <a:r>
              <a:rPr lang="en-GB" altLang="en-US" sz="3000" dirty="0" smtClean="0">
                <a:solidFill>
                  <a:srgbClr val="990000"/>
                </a:solidFill>
              </a:rPr>
              <a:t> </a:t>
            </a:r>
            <a:r>
              <a:rPr lang="en-GB" altLang="en-US" sz="3000" dirty="0" err="1" smtClean="0">
                <a:solidFill>
                  <a:srgbClr val="990000"/>
                </a:solidFill>
              </a:rPr>
              <a:t>državnih</a:t>
            </a:r>
            <a:r>
              <a:rPr lang="en-GB" altLang="en-US" sz="3000" dirty="0" smtClean="0">
                <a:solidFill>
                  <a:srgbClr val="990000"/>
                </a:solidFill>
              </a:rPr>
              <a:t> </a:t>
            </a:r>
            <a:r>
              <a:rPr lang="en-GB" altLang="en-US" sz="3000" dirty="0" err="1" smtClean="0">
                <a:solidFill>
                  <a:srgbClr val="990000"/>
                </a:solidFill>
              </a:rPr>
              <a:t>organa</a:t>
            </a:r>
            <a:r>
              <a:rPr lang="en-GB" altLang="en-US" sz="3000" dirty="0" smtClean="0">
                <a:solidFill>
                  <a:srgbClr val="990000"/>
                </a:solidFill>
              </a:rPr>
              <a:t> </a:t>
            </a:r>
            <a:r>
              <a:rPr lang="en-GB" altLang="en-US" sz="3000" dirty="0" err="1" smtClean="0">
                <a:solidFill>
                  <a:srgbClr val="990000"/>
                </a:solidFill>
              </a:rPr>
              <a:t>nisu</a:t>
            </a:r>
            <a:r>
              <a:rPr lang="en-GB" altLang="en-US" sz="3000" dirty="0" smtClean="0">
                <a:solidFill>
                  <a:srgbClr val="990000"/>
                </a:solidFill>
              </a:rPr>
              <a:t> </a:t>
            </a:r>
            <a:r>
              <a:rPr lang="en-GB" altLang="en-US" sz="3000" dirty="0" err="1" smtClean="0">
                <a:solidFill>
                  <a:srgbClr val="990000"/>
                </a:solidFill>
              </a:rPr>
              <a:t>adekvatno</a:t>
            </a:r>
            <a:r>
              <a:rPr lang="en-GB" altLang="en-US" sz="3000" dirty="0" smtClean="0">
                <a:solidFill>
                  <a:srgbClr val="990000"/>
                </a:solidFill>
              </a:rPr>
              <a:t> </a:t>
            </a:r>
            <a:r>
              <a:rPr lang="en-GB" altLang="en-US" sz="3000" dirty="0" err="1" smtClean="0">
                <a:solidFill>
                  <a:srgbClr val="990000"/>
                </a:solidFill>
              </a:rPr>
              <a:t>zadovoljene</a:t>
            </a:r>
            <a:endParaRPr lang="en-US" altLang="en-US" sz="3000" b="0" dirty="0" smtClean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b="0" dirty="0">
              <a:solidFill>
                <a:srgbClr val="145897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1800" b="0" dirty="0">
              <a:solidFill>
                <a:srgbClr val="145897"/>
              </a:solidFill>
            </a:endParaRPr>
          </a:p>
          <a:p>
            <a:pPr lvl="1" defTabSz="449263">
              <a:lnSpc>
                <a:spcPct val="90000"/>
              </a:lnSpc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212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Elektronske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nabavke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805043" cy="6001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cs typeface="Times New Roman" panose="02020603050405020304" pitchFamily="18" charset="0"/>
              </a:rPr>
              <a:t>Generički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termin</a:t>
            </a:r>
            <a:r>
              <a:rPr lang="en-US" sz="3200" b="1" dirty="0" smtClean="0"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cs typeface="Times New Roman" panose="02020603050405020304" pitchFamily="18" charset="0"/>
              </a:rPr>
              <a:t>korišćenje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interneta</a:t>
            </a:r>
            <a:r>
              <a:rPr lang="en-US" sz="3200" b="1" dirty="0" smtClean="0"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cs typeface="Times New Roman" panose="02020603050405020304" pitchFamily="18" charset="0"/>
              </a:rPr>
              <a:t>za</a:t>
            </a:r>
            <a:endParaRPr lang="en-US" sz="3200" b="1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Povećanje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nabavki</a:t>
            </a:r>
            <a:endParaRPr lang="en-US" sz="3200" b="1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Odgovornost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nadzor</a:t>
            </a:r>
            <a:endParaRPr lang="en-US" sz="3200" b="1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Doslednost</a:t>
            </a:r>
            <a:endParaRPr lang="en-US" sz="3200" b="1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Efikasnost</a:t>
            </a:r>
            <a:endParaRPr lang="en-US" sz="3200" b="1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Brzinu</a:t>
            </a:r>
            <a:endParaRPr lang="en-US" sz="3200" b="1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Transparentnost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jednoobraznost</a:t>
            </a:r>
            <a:endParaRPr lang="en-US" sz="3200" b="1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Smanjenje</a:t>
            </a:r>
            <a:r>
              <a:rPr lang="en-US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troškova</a:t>
            </a:r>
            <a:r>
              <a:rPr lang="en-US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transakcija</a:t>
            </a:r>
            <a:endParaRPr lang="en-US" sz="32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Povećanje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konkurencije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naročito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van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granica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cs typeface="Times New Roman" panose="02020603050405020304" pitchFamily="18" charset="0"/>
              </a:rPr>
              <a:t>zemlje</a:t>
            </a:r>
            <a:r>
              <a:rPr lang="en-US" sz="3200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)</a:t>
            </a:r>
            <a:endParaRPr lang="en-US" sz="3200" b="1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Usvajanje</a:t>
            </a:r>
            <a:r>
              <a:rPr lang="en-US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prihvatanje</a:t>
            </a:r>
            <a:r>
              <a:rPr lang="en-US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novih</a:t>
            </a:r>
            <a:r>
              <a:rPr lang="en-US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globalnih</a:t>
            </a:r>
            <a:r>
              <a:rPr lang="en-US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praksi</a:t>
            </a:r>
            <a:r>
              <a:rPr lang="en-US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elektronske</a:t>
            </a:r>
            <a:r>
              <a:rPr lang="en-US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trgovine</a:t>
            </a:r>
            <a:endParaRPr lang="en-US" sz="32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458200" cy="6172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92500" lnSpcReduction="20000"/>
          </a:bodyPr>
          <a:lstStyle/>
          <a:p>
            <a:pPr indent="-341313" defTabSz="449263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Podsetnik</a:t>
            </a:r>
            <a:r>
              <a:rPr lang="en-US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alt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vezi</a:t>
            </a:r>
            <a:r>
              <a:rPr lang="en-US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okvirnim</a:t>
            </a:r>
            <a:r>
              <a:rPr lang="en-US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ugovorima</a:t>
            </a:r>
            <a:endParaRPr lang="en-GB" alt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Okvirni</a:t>
            </a:r>
            <a:r>
              <a:rPr lang="en-US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ugovori</a:t>
            </a:r>
            <a:r>
              <a:rPr lang="en-US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sofisticirani</a:t>
            </a:r>
            <a:r>
              <a:rPr lang="en-US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instrumenti</a:t>
            </a:r>
            <a:endParaRPr lang="en-GB" alt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ponude</a:t>
            </a: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znatne</a:t>
            </a: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potencijalne</a:t>
            </a: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koristi</a:t>
            </a:r>
            <a:endParaRPr lang="en-GB" altLang="en-US" sz="32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teško</a:t>
            </a: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dobiti</a:t>
            </a: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praksi</a:t>
            </a:r>
            <a:endParaRPr lang="en-GB" altLang="en-US" sz="32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Okvirni</a:t>
            </a:r>
            <a:r>
              <a:rPr lang="en-GB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ugovori</a:t>
            </a:r>
            <a:r>
              <a:rPr lang="en-GB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GB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predstavljati</a:t>
            </a:r>
            <a:r>
              <a:rPr lang="en-GB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</a:t>
            </a:r>
            <a:r>
              <a:rPr lang="en-GB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nadmetanje</a:t>
            </a:r>
            <a:endParaRPr lang="en-GB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Centralizovane</a:t>
            </a: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službe</a:t>
            </a: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nabavku</a:t>
            </a:r>
            <a:endParaRPr lang="en-GB" altLang="en-US" sz="3200" b="1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protiv</a:t>
            </a:r>
            <a:endParaRPr lang="en-GB" altLang="en-US" sz="32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Ključna</a:t>
            </a: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podrška</a:t>
            </a: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alt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</a:t>
            </a: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kapaciteta</a:t>
            </a:r>
            <a:endParaRPr lang="en-GB" altLang="en-US" sz="3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</a:t>
            </a: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sredstvo</a:t>
            </a: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je </a:t>
            </a:r>
            <a:r>
              <a:rPr lang="en-GB" alt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</a:t>
            </a: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onoliko</a:t>
            </a: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koliko</a:t>
            </a: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dobri</a:t>
            </a: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ljudi</a:t>
            </a: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njime</a:t>
            </a: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upravljaju</a:t>
            </a: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lvl="1" defTabSz="449263"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i="1" dirty="0">
              <a:solidFill>
                <a:srgbClr val="14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706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057400"/>
            <a:ext cx="8554403" cy="3352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5000" b="1" dirty="0" err="1" smtClean="0">
                <a:solidFill>
                  <a:schemeClr val="bg1"/>
                </a:solidFill>
              </a:rPr>
              <a:t>Zaključak</a:t>
            </a:r>
            <a:endParaRPr lang="en-US" sz="72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" y="5826673"/>
            <a:ext cx="2278772" cy="9906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871097" cy="56356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32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Funkcije</a:t>
            </a:r>
            <a:r>
              <a:rPr lang="en-US" sz="32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elektronskih</a:t>
            </a:r>
            <a:r>
              <a:rPr lang="en-US" sz="32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nabavki</a:t>
            </a:r>
            <a:r>
              <a:rPr lang="en-US" sz="32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lista</a:t>
            </a:r>
            <a:r>
              <a:rPr lang="en-US" sz="32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nije</a:t>
            </a:r>
            <a:r>
              <a:rPr lang="en-US" sz="32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iscrpna</a:t>
            </a:r>
            <a:r>
              <a:rPr lang="en-US" sz="32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8" y="762000"/>
            <a:ext cx="8871098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Jedna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ulazna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tačka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biblioteka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skladište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javnih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informacija</a:t>
            </a:r>
            <a:endParaRPr lang="en-US" sz="24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Registracija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pretkvalifikacija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ugovarača</a:t>
            </a:r>
            <a:endParaRPr lang="en-US" sz="24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Crna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lista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lista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suspendovanih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zabranjenih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ugovarača</a:t>
            </a:r>
            <a:endParaRPr lang="en-US" sz="24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Zakoni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propisi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politike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smernice</a:t>
            </a:r>
            <a:endParaRPr lang="en-US" sz="24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Podaci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o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nabavci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predaja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otkrivanje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informacija</a:t>
            </a:r>
            <a:endParaRPr lang="en-US" sz="24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Potraga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za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glavnim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izvođačem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podizvođačem</a:t>
            </a:r>
            <a:endParaRPr lang="en-US" sz="24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Standardne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klauzule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sa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pravnim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lekovima</a:t>
            </a:r>
            <a:endParaRPr lang="en-US" sz="24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Komunikacija</a:t>
            </a:r>
            <a:endParaRPr lang="en-US" sz="32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Objavljivanje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oglasa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obaveštenja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tendera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zahteva</a:t>
            </a:r>
            <a:endParaRPr lang="en-US" sz="24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Predavanje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ponuda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sertifikata</a:t>
            </a:r>
            <a:endParaRPr lang="en-US" sz="24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Elektronsko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plaćanje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fakturisanje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Elektronski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potpis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elektronska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provera</a:t>
            </a:r>
            <a:endParaRPr lang="en-US" sz="24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Okviri</a:t>
            </a:r>
            <a:r>
              <a:rPr lang="en-US" sz="24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katalozi</a:t>
            </a:r>
            <a:r>
              <a:rPr lang="en-US" sz="24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centralizovani</a:t>
            </a:r>
            <a:r>
              <a:rPr lang="en-US" sz="24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instrumenti</a:t>
            </a:r>
            <a:r>
              <a:rPr lang="en-US" sz="24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za</a:t>
            </a:r>
            <a:r>
              <a:rPr lang="en-US" sz="24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kupovinu</a:t>
            </a:r>
            <a:endParaRPr lang="en-US" sz="2400" b="1" dirty="0" smtClean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Kartica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za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kupovinu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formiranje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lanaca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podataka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nadzor</a:t>
            </a:r>
            <a:endParaRPr lang="en-US" sz="24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E69-6BD3-457B-B2B7-AFA6191DBFF8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Okvirni</a:t>
            </a:r>
            <a:r>
              <a:rPr lang="en-US" sz="44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ugovori</a:t>
            </a:r>
            <a:endParaRPr lang="en-US" sz="4400" b="1" dirty="0" smtClean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Aktuelna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tema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u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celom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svetu</a:t>
            </a:r>
            <a:endParaRPr lang="en-US" sz="2600" b="1" dirty="0" smtClean="0">
              <a:latin typeface="+mn-lt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Važna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EU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inicijativa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aktivnost</a:t>
            </a:r>
            <a:endParaRPr lang="en-US" sz="2600" b="1" dirty="0" smtClean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Pravila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nisu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uvek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jasna</a:t>
            </a:r>
            <a:endParaRPr lang="en-US" sz="2600" b="1" dirty="0" smtClean="0">
              <a:solidFill>
                <a:srgbClr val="99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Vođeni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su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zahtevima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za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brzinom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efikasnošću</a:t>
            </a:r>
            <a:endParaRPr lang="en-US" sz="2600" b="1" dirty="0" smtClean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Analogni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su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ali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birokratskiji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od)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praksi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privatnog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komercijalnog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sektora</a:t>
            </a:r>
            <a:endParaRPr lang="en-US" sz="2600" b="1" dirty="0" smtClean="0">
              <a:solidFill>
                <a:srgbClr val="99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Česta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upotreba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:</a:t>
            </a:r>
            <a:endParaRPr lang="en-US" sz="2600" b="1" dirty="0" smtClean="0">
              <a:latin typeface="+mn-lt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Uobičajene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nabavke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(SAD: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Raspored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federalnih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nabavki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)</a:t>
            </a:r>
            <a:endParaRPr lang="en-US" sz="2600" b="1" dirty="0" smtClean="0">
              <a:latin typeface="+mn-lt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Informaciona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tehnologija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(IT) </a:t>
            </a:r>
          </a:p>
          <a:p>
            <a:pPr lvl="1">
              <a:defRPr/>
            </a:pP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Usluge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naročito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povećanje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broja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anose="02020603050405020304" pitchFamily="18" charset="0"/>
              </a:rPr>
              <a:t>zaposlenih</a:t>
            </a:r>
            <a:r>
              <a:rPr lang="en-US" sz="2600" b="1" dirty="0" smtClean="0">
                <a:latin typeface="+mn-lt"/>
                <a:cs typeface="Times New Roman" panose="02020603050405020304" pitchFamily="18" charset="0"/>
              </a:rPr>
              <a:t>)</a:t>
            </a:r>
            <a:endParaRPr lang="en-US" sz="2600" b="1" dirty="0" smtClean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Trenutno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iznose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30-50 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%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dolara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koji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potiču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iz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nabavki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na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federalnom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nivou</a:t>
            </a:r>
            <a:r>
              <a:rPr lang="en-US" sz="2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u SAD</a:t>
            </a:r>
            <a:endParaRPr lang="en-US" sz="2600" b="1" dirty="0" smtClean="0">
              <a:solidFill>
                <a:srgbClr val="99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3400" y="6096000"/>
            <a:ext cx="914400" cy="4462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300" dirty="0" smtClean="0">
                <a:solidFill>
                  <a:schemeClr val="tx1"/>
                </a:solidFill>
                <a:effectLst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477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indent="-341313" defTabSz="449263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600" b="1" dirty="0" err="1" smtClean="0">
                <a:solidFill>
                  <a:srgbClr val="002060"/>
                </a:solidFill>
              </a:rPr>
              <a:t>Brojni</a:t>
            </a:r>
            <a:r>
              <a:rPr lang="en-GB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GB" altLang="en-US" sz="3600" b="1" dirty="0" err="1" smtClean="0">
                <a:solidFill>
                  <a:srgbClr val="002060"/>
                </a:solidFill>
              </a:rPr>
              <a:t>režimi</a:t>
            </a:r>
            <a:r>
              <a:rPr lang="en-GB" altLang="en-US" sz="3600" b="1" dirty="0" smtClean="0">
                <a:solidFill>
                  <a:srgbClr val="002060"/>
                </a:solidFill>
              </a:rPr>
              <a:t> (</a:t>
            </a:r>
            <a:r>
              <a:rPr lang="en-GB" altLang="en-US" sz="3600" b="1" dirty="0" err="1" smtClean="0">
                <a:solidFill>
                  <a:srgbClr val="002060"/>
                </a:solidFill>
              </a:rPr>
              <a:t>ili</a:t>
            </a:r>
            <a:r>
              <a:rPr lang="en-GB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GB" altLang="en-US" sz="3600" b="1" dirty="0" err="1" smtClean="0">
                <a:solidFill>
                  <a:srgbClr val="002060"/>
                </a:solidFill>
              </a:rPr>
              <a:t>sistemi</a:t>
            </a:r>
            <a:r>
              <a:rPr lang="en-GB" altLang="en-US" sz="3600" b="1" dirty="0" smtClean="0">
                <a:solidFill>
                  <a:srgbClr val="002060"/>
                </a:solidFill>
              </a:rPr>
              <a:t>) </a:t>
            </a:r>
            <a:r>
              <a:rPr lang="en-GB" altLang="en-US" sz="3600" b="1" dirty="0" err="1" smtClean="0">
                <a:solidFill>
                  <a:srgbClr val="002060"/>
                </a:solidFill>
              </a:rPr>
              <a:t>razvijaju</a:t>
            </a:r>
            <a:r>
              <a:rPr lang="en-GB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GB" altLang="en-US" sz="3600" b="1" dirty="0" err="1" smtClean="0">
                <a:solidFill>
                  <a:srgbClr val="002060"/>
                </a:solidFill>
              </a:rPr>
              <a:t>i</a:t>
            </a:r>
            <a:r>
              <a:rPr lang="en-GB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GB" altLang="en-US" sz="3600" b="1" dirty="0" err="1" smtClean="0">
                <a:solidFill>
                  <a:srgbClr val="002060"/>
                </a:solidFill>
              </a:rPr>
              <a:t>regulišu</a:t>
            </a:r>
            <a:r>
              <a:rPr lang="en-GB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GB" altLang="en-US" sz="3600" b="1" dirty="0" err="1" smtClean="0">
                <a:solidFill>
                  <a:srgbClr val="002060"/>
                </a:solidFill>
              </a:rPr>
              <a:t>okvirne</a:t>
            </a:r>
            <a:r>
              <a:rPr lang="en-GB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GB" altLang="en-US" sz="3600" b="1" dirty="0" err="1" smtClean="0">
                <a:solidFill>
                  <a:srgbClr val="002060"/>
                </a:solidFill>
              </a:rPr>
              <a:t>sporazume</a:t>
            </a:r>
            <a:r>
              <a:rPr lang="en-GB" altLang="en-US" sz="3600" b="1" dirty="0" smtClean="0">
                <a:solidFill>
                  <a:srgbClr val="002060"/>
                </a:solidFill>
              </a:rPr>
              <a:t>?</a:t>
            </a:r>
            <a:endParaRPr lang="en-US" altLang="en-US" sz="3600" b="1" dirty="0">
              <a:solidFill>
                <a:srgbClr val="002060"/>
              </a:solidFill>
            </a:endParaRPr>
          </a:p>
          <a:p>
            <a:pPr indent="-341313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400" b="0" u="sng" dirty="0">
              <a:solidFill>
                <a:schemeClr val="tx1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1" dirty="0" smtClean="0">
                <a:solidFill>
                  <a:schemeClr val="tx1"/>
                </a:solidFill>
              </a:rPr>
              <a:t>Model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zakona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UNCITRAL-a</a:t>
            </a:r>
            <a:endParaRPr lang="en-US" altLang="en-US" sz="3200" b="1" dirty="0">
              <a:solidFill>
                <a:schemeClr val="tx1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 err="1" smtClean="0">
                <a:solidFill>
                  <a:schemeClr val="tx1"/>
                </a:solidFill>
              </a:rPr>
              <a:t>Direktive</a:t>
            </a:r>
            <a:r>
              <a:rPr lang="en-GB" altLang="en-US" sz="3200" b="1" dirty="0" smtClean="0">
                <a:solidFill>
                  <a:schemeClr val="tx1"/>
                </a:solidFill>
              </a:rPr>
              <a:t> EU o </a:t>
            </a:r>
            <a:r>
              <a:rPr lang="en-GB" altLang="en-US" sz="3200" b="1" dirty="0" err="1" smtClean="0">
                <a:solidFill>
                  <a:schemeClr val="tx1"/>
                </a:solidFill>
              </a:rPr>
              <a:t>javnim</a:t>
            </a:r>
            <a:r>
              <a:rPr lang="en-GB" altLang="en-US" sz="3200" b="1" dirty="0" smtClean="0">
                <a:solidFill>
                  <a:schemeClr val="tx1"/>
                </a:solidFill>
              </a:rPr>
              <a:t> </a:t>
            </a:r>
            <a:r>
              <a:rPr lang="en-GB" altLang="en-US" sz="3200" b="1" dirty="0" err="1" smtClean="0">
                <a:solidFill>
                  <a:schemeClr val="tx1"/>
                </a:solidFill>
              </a:rPr>
              <a:t>nabavkama</a:t>
            </a:r>
            <a:endParaRPr lang="en-GB" altLang="en-US" sz="3200" b="1" dirty="0">
              <a:solidFill>
                <a:schemeClr val="tx1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1" dirty="0" err="1" smtClean="0">
                <a:solidFill>
                  <a:schemeClr val="tx1"/>
                </a:solidFill>
              </a:rPr>
              <a:t>Propis</a:t>
            </a:r>
            <a:r>
              <a:rPr lang="en-GB" altLang="en-US" sz="3200" b="1" dirty="0" smtClean="0">
                <a:solidFill>
                  <a:schemeClr val="tx1"/>
                </a:solidFill>
              </a:rPr>
              <a:t> SAD o </a:t>
            </a:r>
            <a:r>
              <a:rPr lang="en-GB" altLang="en-US" sz="3200" b="1" dirty="0" err="1" smtClean="0">
                <a:solidFill>
                  <a:schemeClr val="tx1"/>
                </a:solidFill>
              </a:rPr>
              <a:t>federalnim</a:t>
            </a:r>
            <a:r>
              <a:rPr lang="en-GB" altLang="en-US" sz="3200" b="1" dirty="0" smtClean="0">
                <a:solidFill>
                  <a:schemeClr val="tx1"/>
                </a:solidFill>
              </a:rPr>
              <a:t> </a:t>
            </a:r>
            <a:r>
              <a:rPr lang="en-GB" altLang="en-US" sz="3200" b="1" dirty="0" err="1" smtClean="0">
                <a:solidFill>
                  <a:schemeClr val="tx1"/>
                </a:solidFill>
              </a:rPr>
              <a:t>nabavkama</a:t>
            </a:r>
            <a:endParaRPr lang="en-GB" altLang="en-US" sz="3200" b="1" dirty="0">
              <a:solidFill>
                <a:schemeClr val="tx1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 err="1" smtClean="0">
                <a:solidFill>
                  <a:schemeClr val="tx1"/>
                </a:solidFill>
              </a:rPr>
              <a:t>Kanada</a:t>
            </a:r>
            <a:r>
              <a:rPr lang="en-GB" altLang="en-US" b="0" dirty="0">
                <a:solidFill>
                  <a:schemeClr val="tx1"/>
                </a:solidFill>
              </a:rPr>
              <a:t>, </a:t>
            </a:r>
            <a:r>
              <a:rPr lang="en-GB" altLang="en-US" b="0" dirty="0" err="1" smtClean="0">
                <a:solidFill>
                  <a:schemeClr val="tx1"/>
                </a:solidFill>
              </a:rPr>
              <a:t>Australija</a:t>
            </a:r>
            <a:endParaRPr lang="en-GB" altLang="en-US" b="0" dirty="0">
              <a:solidFill>
                <a:schemeClr val="tx1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 err="1" smtClean="0">
                <a:solidFill>
                  <a:schemeClr val="tx1"/>
                </a:solidFill>
              </a:rPr>
              <a:t>Latinska</a:t>
            </a:r>
            <a:r>
              <a:rPr lang="en-GB" altLang="en-US" b="0" dirty="0" smtClean="0">
                <a:solidFill>
                  <a:schemeClr val="tx1"/>
                </a:solidFill>
              </a:rPr>
              <a:t> </a:t>
            </a:r>
            <a:r>
              <a:rPr lang="en-GB" altLang="en-US" b="0" dirty="0" err="1" smtClean="0">
                <a:solidFill>
                  <a:schemeClr val="tx1"/>
                </a:solidFill>
              </a:rPr>
              <a:t>Amerika</a:t>
            </a:r>
            <a:endParaRPr lang="en-GB" altLang="en-US" b="0" dirty="0">
              <a:solidFill>
                <a:schemeClr val="tx1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b="0" dirty="0">
              <a:solidFill>
                <a:schemeClr val="tx1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i="1" dirty="0">
                <a:solidFill>
                  <a:srgbClr val="006600"/>
                </a:solidFill>
              </a:rPr>
              <a:t>UNCITRAL </a:t>
            </a:r>
            <a:r>
              <a:rPr lang="en-GB" altLang="en-US" b="0" i="1" dirty="0" err="1" smtClean="0">
                <a:solidFill>
                  <a:srgbClr val="006600"/>
                </a:solidFill>
              </a:rPr>
              <a:t>i</a:t>
            </a:r>
            <a:r>
              <a:rPr lang="en-GB" altLang="en-US" b="0" i="1" dirty="0" smtClean="0">
                <a:solidFill>
                  <a:srgbClr val="006600"/>
                </a:solidFill>
              </a:rPr>
              <a:t> </a:t>
            </a:r>
            <a:r>
              <a:rPr lang="en-GB" altLang="en-US" b="0" i="1" dirty="0">
                <a:solidFill>
                  <a:srgbClr val="006600"/>
                </a:solidFill>
              </a:rPr>
              <a:t>EU </a:t>
            </a:r>
            <a:r>
              <a:rPr lang="en-GB" altLang="en-US" b="0" i="1" dirty="0" err="1" smtClean="0">
                <a:solidFill>
                  <a:srgbClr val="006600"/>
                </a:solidFill>
              </a:rPr>
              <a:t>imaju</a:t>
            </a:r>
            <a:r>
              <a:rPr lang="en-GB" altLang="en-US" b="0" i="1" dirty="0" smtClean="0">
                <a:solidFill>
                  <a:srgbClr val="006600"/>
                </a:solidFill>
              </a:rPr>
              <a:t> </a:t>
            </a:r>
            <a:r>
              <a:rPr lang="en-GB" altLang="en-US" b="0" i="1" dirty="0" err="1" smtClean="0">
                <a:solidFill>
                  <a:srgbClr val="006600"/>
                </a:solidFill>
              </a:rPr>
              <a:t>slične</a:t>
            </a:r>
            <a:r>
              <a:rPr lang="en-GB" altLang="en-US" b="0" i="1" dirty="0" smtClean="0">
                <a:solidFill>
                  <a:srgbClr val="006600"/>
                </a:solidFill>
              </a:rPr>
              <a:t> </a:t>
            </a:r>
            <a:r>
              <a:rPr lang="en-GB" altLang="en-US" b="0" i="1" dirty="0" err="1" smtClean="0">
                <a:solidFill>
                  <a:srgbClr val="006600"/>
                </a:solidFill>
              </a:rPr>
              <a:t>pristupe</a:t>
            </a:r>
            <a:r>
              <a:rPr lang="en-GB" altLang="en-US" b="0" i="1" dirty="0" smtClean="0">
                <a:solidFill>
                  <a:srgbClr val="006600"/>
                </a:solidFill>
              </a:rPr>
              <a:t>, </a:t>
            </a:r>
            <a:r>
              <a:rPr lang="en-GB" altLang="en-US" b="0" i="1" dirty="0" err="1" smtClean="0">
                <a:solidFill>
                  <a:srgbClr val="006600"/>
                </a:solidFill>
              </a:rPr>
              <a:t>koje</a:t>
            </a:r>
            <a:r>
              <a:rPr lang="en-GB" altLang="en-US" b="0" i="1" dirty="0" smtClean="0">
                <a:solidFill>
                  <a:srgbClr val="006600"/>
                </a:solidFill>
              </a:rPr>
              <a:t> je </a:t>
            </a:r>
            <a:r>
              <a:rPr lang="en-GB" altLang="en-US" b="0" i="1" dirty="0" err="1" smtClean="0">
                <a:solidFill>
                  <a:srgbClr val="006600"/>
                </a:solidFill>
              </a:rPr>
              <a:t>usvojila</a:t>
            </a:r>
            <a:r>
              <a:rPr lang="en-GB" altLang="en-US" b="0" i="1" dirty="0" smtClean="0">
                <a:solidFill>
                  <a:srgbClr val="006600"/>
                </a:solidFill>
              </a:rPr>
              <a:t> </a:t>
            </a:r>
            <a:r>
              <a:rPr lang="en-GB" altLang="en-US" b="0" i="1" dirty="0" err="1" smtClean="0">
                <a:solidFill>
                  <a:srgbClr val="006600"/>
                </a:solidFill>
              </a:rPr>
              <a:t>i</a:t>
            </a:r>
            <a:r>
              <a:rPr lang="en-GB" altLang="en-US" b="0" i="1" dirty="0" smtClean="0">
                <a:solidFill>
                  <a:srgbClr val="006600"/>
                </a:solidFill>
              </a:rPr>
              <a:t> </a:t>
            </a:r>
            <a:r>
              <a:rPr lang="en-GB" altLang="en-US" b="0" i="1" dirty="0" err="1" smtClean="0">
                <a:solidFill>
                  <a:srgbClr val="006600"/>
                </a:solidFill>
              </a:rPr>
              <a:t>Svetska</a:t>
            </a:r>
            <a:r>
              <a:rPr lang="en-GB" altLang="en-US" b="0" i="1" dirty="0" smtClean="0">
                <a:solidFill>
                  <a:srgbClr val="006600"/>
                </a:solidFill>
              </a:rPr>
              <a:t> </a:t>
            </a:r>
            <a:r>
              <a:rPr lang="en-GB" altLang="en-US" b="0" i="1" dirty="0" err="1" smtClean="0">
                <a:solidFill>
                  <a:srgbClr val="006600"/>
                </a:solidFill>
              </a:rPr>
              <a:t>banka</a:t>
            </a:r>
            <a:endParaRPr lang="en-GB" altLang="en-US" b="0" i="1" dirty="0">
              <a:solidFill>
                <a:srgbClr val="006600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i="1" dirty="0" err="1" smtClean="0">
                <a:solidFill>
                  <a:srgbClr val="006600"/>
                </a:solidFill>
              </a:rPr>
              <a:t>Američki</a:t>
            </a:r>
            <a:r>
              <a:rPr lang="en-GB" altLang="en-US" b="0" i="1" dirty="0" smtClean="0">
                <a:solidFill>
                  <a:srgbClr val="006600"/>
                </a:solidFill>
              </a:rPr>
              <a:t> </a:t>
            </a:r>
            <a:r>
              <a:rPr lang="en-GB" altLang="en-US" b="0" i="1" dirty="0" err="1" smtClean="0">
                <a:solidFill>
                  <a:srgbClr val="006600"/>
                </a:solidFill>
              </a:rPr>
              <a:t>i</a:t>
            </a:r>
            <a:r>
              <a:rPr lang="en-GB" altLang="en-US" b="0" i="1" dirty="0" smtClean="0">
                <a:solidFill>
                  <a:srgbClr val="006600"/>
                </a:solidFill>
              </a:rPr>
              <a:t> </a:t>
            </a:r>
            <a:r>
              <a:rPr lang="en-GB" altLang="en-US" b="0" i="1" dirty="0" err="1" smtClean="0">
                <a:solidFill>
                  <a:srgbClr val="006600"/>
                </a:solidFill>
              </a:rPr>
              <a:t>drugi</a:t>
            </a:r>
            <a:r>
              <a:rPr lang="en-GB" altLang="en-US" b="0" i="1" dirty="0" smtClean="0">
                <a:solidFill>
                  <a:srgbClr val="006600"/>
                </a:solidFill>
              </a:rPr>
              <a:t> </a:t>
            </a:r>
            <a:r>
              <a:rPr lang="en-GB" altLang="en-US" b="0" i="1" dirty="0" err="1" smtClean="0">
                <a:solidFill>
                  <a:srgbClr val="006600"/>
                </a:solidFill>
              </a:rPr>
              <a:t>modeli</a:t>
            </a:r>
            <a:r>
              <a:rPr lang="en-GB" altLang="en-US" b="0" i="1" dirty="0" smtClean="0">
                <a:solidFill>
                  <a:srgbClr val="006600"/>
                </a:solidFill>
              </a:rPr>
              <a:t> </a:t>
            </a:r>
            <a:r>
              <a:rPr lang="en-GB" altLang="en-US" b="0" i="1" dirty="0" err="1" smtClean="0">
                <a:solidFill>
                  <a:srgbClr val="006600"/>
                </a:solidFill>
              </a:rPr>
              <a:t>posluju</a:t>
            </a:r>
            <a:r>
              <a:rPr lang="en-GB" altLang="en-US" b="0" i="1" dirty="0" smtClean="0">
                <a:solidFill>
                  <a:srgbClr val="006600"/>
                </a:solidFill>
              </a:rPr>
              <a:t> </a:t>
            </a:r>
            <a:r>
              <a:rPr lang="en-GB" altLang="en-US" i="1" dirty="0" err="1" smtClean="0">
                <a:solidFill>
                  <a:srgbClr val="006600"/>
                </a:solidFill>
              </a:rPr>
              <a:t>samo</a:t>
            </a:r>
            <a:r>
              <a:rPr lang="en-GB" altLang="en-US" i="1" dirty="0" smtClean="0">
                <a:solidFill>
                  <a:srgbClr val="006600"/>
                </a:solidFill>
              </a:rPr>
              <a:t> </a:t>
            </a:r>
            <a:r>
              <a:rPr lang="en-GB" altLang="en-US" i="1" dirty="0" err="1" smtClean="0">
                <a:solidFill>
                  <a:srgbClr val="006600"/>
                </a:solidFill>
              </a:rPr>
              <a:t>sa</a:t>
            </a:r>
            <a:r>
              <a:rPr lang="en-GB" altLang="en-US" i="1" dirty="0" smtClean="0">
                <a:solidFill>
                  <a:srgbClr val="006600"/>
                </a:solidFill>
              </a:rPr>
              <a:t> </a:t>
            </a:r>
            <a:r>
              <a:rPr lang="en-GB" altLang="en-US" i="1" dirty="0" err="1" smtClean="0">
                <a:solidFill>
                  <a:srgbClr val="006600"/>
                </a:solidFill>
              </a:rPr>
              <a:t>otvorenim</a:t>
            </a:r>
            <a:r>
              <a:rPr lang="en-GB" altLang="en-US" i="1" dirty="0" smtClean="0">
                <a:solidFill>
                  <a:srgbClr val="006600"/>
                </a:solidFill>
              </a:rPr>
              <a:t> </a:t>
            </a:r>
            <a:r>
              <a:rPr lang="en-GB" altLang="en-US" i="1" dirty="0" err="1" smtClean="0">
                <a:solidFill>
                  <a:srgbClr val="006600"/>
                </a:solidFill>
              </a:rPr>
              <a:t>okvirnim</a:t>
            </a:r>
            <a:r>
              <a:rPr lang="en-GB" altLang="en-US" i="1" dirty="0" smtClean="0">
                <a:solidFill>
                  <a:srgbClr val="006600"/>
                </a:solidFill>
              </a:rPr>
              <a:t> </a:t>
            </a:r>
            <a:r>
              <a:rPr lang="en-GB" altLang="en-US" i="1" dirty="0" err="1" smtClean="0">
                <a:solidFill>
                  <a:srgbClr val="006600"/>
                </a:solidFill>
              </a:rPr>
              <a:t>sporazumima</a:t>
            </a:r>
            <a:endParaRPr lang="en-GB" altLang="en-US" sz="3200" b="0" i="1" dirty="0">
              <a:solidFill>
                <a:srgbClr val="006600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400" b="0" i="1" dirty="0">
              <a:solidFill>
                <a:srgbClr val="145897"/>
              </a:solidFill>
            </a:endParaRPr>
          </a:p>
          <a:p>
            <a:pPr lvl="3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b="0" dirty="0">
              <a:solidFill>
                <a:srgbClr val="145897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400" b="0" dirty="0">
              <a:solidFill>
                <a:srgbClr val="145897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400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i="1" dirty="0">
              <a:solidFill>
                <a:srgbClr val="145897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6324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indent="-341313" defTabSz="449263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600" b="1" dirty="0" err="1" smtClean="0">
                <a:solidFill>
                  <a:srgbClr val="006600"/>
                </a:solidFill>
              </a:rPr>
              <a:t>Osnovni</a:t>
            </a:r>
            <a:r>
              <a:rPr lang="en-US" altLang="en-US" sz="36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6600"/>
                </a:solidFill>
              </a:rPr>
              <a:t>koncept</a:t>
            </a:r>
            <a:r>
              <a:rPr lang="en-US" altLang="en-US" sz="3600" b="1" dirty="0" smtClean="0">
                <a:solidFill>
                  <a:srgbClr val="006600"/>
                </a:solidFill>
              </a:rPr>
              <a:t>:</a:t>
            </a:r>
            <a:endParaRPr lang="en-US" altLang="en-US" sz="3600" b="1" dirty="0" smtClean="0">
              <a:solidFill>
                <a:srgbClr val="006600"/>
              </a:solidFill>
            </a:endParaRPr>
          </a:p>
          <a:p>
            <a:pPr indent="-341313" defTabSz="449263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400" b="0" u="sng" dirty="0">
              <a:solidFill>
                <a:srgbClr val="145897"/>
              </a:solidFill>
            </a:endParaRPr>
          </a:p>
          <a:p>
            <a:pPr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 err="1" smtClean="0">
                <a:solidFill>
                  <a:srgbClr val="990000"/>
                </a:solidFill>
              </a:rPr>
              <a:t>Postupak</a:t>
            </a:r>
            <a:r>
              <a:rPr lang="en-US" altLang="en-US" b="1" dirty="0" smtClean="0">
                <a:solidFill>
                  <a:srgbClr val="990000"/>
                </a:solidFill>
              </a:rPr>
              <a:t> od </a:t>
            </a:r>
            <a:r>
              <a:rPr lang="en-US" altLang="en-US" b="1" dirty="0" err="1" smtClean="0">
                <a:solidFill>
                  <a:srgbClr val="990000"/>
                </a:solidFill>
              </a:rPr>
              <a:t>dve</a:t>
            </a:r>
            <a:r>
              <a:rPr lang="en-US" altLang="en-US" b="1" dirty="0" smtClean="0">
                <a:solidFill>
                  <a:srgbClr val="990000"/>
                </a:solidFill>
              </a:rPr>
              <a:t> faze</a:t>
            </a:r>
            <a:endParaRPr lang="en-US" altLang="en-US" b="1" dirty="0">
              <a:solidFill>
                <a:srgbClr val="990000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1" dirty="0" err="1" smtClean="0">
                <a:solidFill>
                  <a:srgbClr val="145897"/>
                </a:solidFill>
              </a:rPr>
              <a:t>Faza</a:t>
            </a:r>
            <a:r>
              <a:rPr lang="en-US" altLang="en-US" sz="3200" b="1" dirty="0" smtClean="0">
                <a:solidFill>
                  <a:srgbClr val="145897"/>
                </a:solidFill>
              </a:rPr>
              <a:t> </a:t>
            </a:r>
            <a:r>
              <a:rPr lang="en-US" altLang="en-US" sz="3200" b="1" dirty="0">
                <a:solidFill>
                  <a:srgbClr val="145897"/>
                </a:solidFill>
              </a:rPr>
              <a:t>1: </a:t>
            </a:r>
            <a:r>
              <a:rPr lang="en-US" altLang="en-US" sz="3200" dirty="0" err="1" smtClean="0">
                <a:solidFill>
                  <a:srgbClr val="145897"/>
                </a:solidFill>
              </a:rPr>
              <a:t>zaključenje</a:t>
            </a:r>
            <a:r>
              <a:rPr lang="en-US" altLang="en-US" sz="3200" dirty="0" smtClean="0">
                <a:solidFill>
                  <a:srgbClr val="145897"/>
                </a:solidFill>
              </a:rPr>
              <a:t> </a:t>
            </a:r>
            <a:r>
              <a:rPr lang="en-US" altLang="en-US" sz="3200" dirty="0" err="1" smtClean="0">
                <a:solidFill>
                  <a:srgbClr val="145897"/>
                </a:solidFill>
              </a:rPr>
              <a:t>okvirnog</a:t>
            </a:r>
            <a:r>
              <a:rPr lang="en-US" altLang="en-US" sz="3200" dirty="0" smtClean="0">
                <a:solidFill>
                  <a:srgbClr val="145897"/>
                </a:solidFill>
              </a:rPr>
              <a:t> </a:t>
            </a:r>
            <a:r>
              <a:rPr lang="en-US" altLang="en-US" sz="3200" dirty="0" err="1" smtClean="0">
                <a:solidFill>
                  <a:srgbClr val="145897"/>
                </a:solidFill>
              </a:rPr>
              <a:t>ugovora</a:t>
            </a:r>
            <a:endParaRPr lang="en-US" altLang="en-US" sz="3200" b="0" dirty="0" smtClean="0">
              <a:solidFill>
                <a:srgbClr val="145897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dirty="0" err="1" smtClean="0">
                <a:solidFill>
                  <a:srgbClr val="145897"/>
                </a:solidFill>
              </a:rPr>
              <a:t>Izbor</a:t>
            </a:r>
            <a:r>
              <a:rPr lang="en-US" altLang="en-US" sz="3200" dirty="0" smtClean="0">
                <a:solidFill>
                  <a:srgbClr val="145897"/>
                </a:solidFill>
              </a:rPr>
              <a:t> </a:t>
            </a:r>
            <a:r>
              <a:rPr lang="en-US" altLang="en-US" sz="3200" dirty="0" err="1" smtClean="0">
                <a:solidFill>
                  <a:srgbClr val="145897"/>
                </a:solidFill>
              </a:rPr>
              <a:t>prodavca</a:t>
            </a:r>
            <a:endParaRPr lang="en-US" altLang="en-US" sz="3200" dirty="0" smtClean="0">
              <a:solidFill>
                <a:srgbClr val="145897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dirty="0" err="1" smtClean="0">
                <a:solidFill>
                  <a:srgbClr val="145897"/>
                </a:solidFill>
              </a:rPr>
              <a:t>Utvrđivanje</a:t>
            </a:r>
            <a:r>
              <a:rPr lang="en-US" altLang="en-US" sz="3200" dirty="0" smtClean="0">
                <a:solidFill>
                  <a:srgbClr val="145897"/>
                </a:solidFill>
              </a:rPr>
              <a:t> </a:t>
            </a:r>
            <a:r>
              <a:rPr lang="en-US" altLang="en-US" sz="3200" dirty="0" err="1" smtClean="0">
                <a:solidFill>
                  <a:srgbClr val="145897"/>
                </a:solidFill>
              </a:rPr>
              <a:t>plaforme</a:t>
            </a:r>
            <a:r>
              <a:rPr lang="en-US" altLang="en-US" sz="3200" dirty="0" smtClean="0">
                <a:solidFill>
                  <a:srgbClr val="145897"/>
                </a:solidFill>
              </a:rPr>
              <a:t>, </a:t>
            </a:r>
            <a:r>
              <a:rPr lang="en-US" altLang="en-US" sz="3200" dirty="0" err="1" smtClean="0">
                <a:solidFill>
                  <a:srgbClr val="145897"/>
                </a:solidFill>
              </a:rPr>
              <a:t>sredstva</a:t>
            </a:r>
            <a:r>
              <a:rPr lang="en-US" altLang="en-US" sz="3200" dirty="0" smtClean="0">
                <a:solidFill>
                  <a:srgbClr val="145897"/>
                </a:solidFill>
              </a:rPr>
              <a:t> </a:t>
            </a:r>
            <a:r>
              <a:rPr lang="en-US" altLang="en-US" sz="3200" dirty="0" err="1" smtClean="0">
                <a:solidFill>
                  <a:srgbClr val="145897"/>
                </a:solidFill>
              </a:rPr>
              <a:t>ili</a:t>
            </a:r>
            <a:r>
              <a:rPr lang="en-US" altLang="en-US" sz="3200" dirty="0" smtClean="0">
                <a:solidFill>
                  <a:srgbClr val="145897"/>
                </a:solidFill>
              </a:rPr>
              <a:t> “</a:t>
            </a:r>
            <a:r>
              <a:rPr lang="en-US" altLang="en-US" sz="3200" dirty="0" err="1" smtClean="0">
                <a:solidFill>
                  <a:srgbClr val="145897"/>
                </a:solidFill>
              </a:rPr>
              <a:t>okvira</a:t>
            </a:r>
            <a:r>
              <a:rPr lang="en-US" altLang="en-US" sz="3200" dirty="0" smtClean="0">
                <a:solidFill>
                  <a:srgbClr val="145897"/>
                </a:solidFill>
              </a:rPr>
              <a:t>”</a:t>
            </a:r>
            <a:endParaRPr lang="en-US" altLang="en-US" sz="3200" b="0" dirty="0">
              <a:solidFill>
                <a:srgbClr val="145897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1" dirty="0" err="1" smtClean="0">
                <a:solidFill>
                  <a:srgbClr val="145897"/>
                </a:solidFill>
              </a:rPr>
              <a:t>Faza</a:t>
            </a:r>
            <a:r>
              <a:rPr lang="en-US" altLang="en-US" sz="3200" b="1" dirty="0" smtClean="0">
                <a:solidFill>
                  <a:srgbClr val="145897"/>
                </a:solidFill>
              </a:rPr>
              <a:t> </a:t>
            </a:r>
            <a:r>
              <a:rPr lang="en-US" altLang="en-US" sz="3200" b="1" dirty="0">
                <a:solidFill>
                  <a:srgbClr val="145897"/>
                </a:solidFill>
              </a:rPr>
              <a:t>2: </a:t>
            </a:r>
            <a:r>
              <a:rPr lang="en-US" altLang="en-US" sz="3200" b="0" dirty="0" err="1" smtClean="0">
                <a:solidFill>
                  <a:srgbClr val="145897"/>
                </a:solidFill>
              </a:rPr>
              <a:t>individualna</a:t>
            </a:r>
            <a:r>
              <a:rPr lang="en-US" altLang="en-US" sz="3200" b="0" dirty="0" smtClean="0">
                <a:solidFill>
                  <a:srgbClr val="145897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145897"/>
                </a:solidFill>
              </a:rPr>
              <a:t>nabavka</a:t>
            </a:r>
            <a:r>
              <a:rPr lang="en-US" altLang="en-US" sz="3200" b="0" dirty="0" smtClean="0">
                <a:solidFill>
                  <a:srgbClr val="145897"/>
                </a:solidFill>
              </a:rPr>
              <a:t> (</a:t>
            </a:r>
            <a:r>
              <a:rPr lang="en-US" altLang="en-US" sz="3200" b="0" dirty="0" err="1" smtClean="0">
                <a:solidFill>
                  <a:srgbClr val="145897"/>
                </a:solidFill>
              </a:rPr>
              <a:t>nalozi</a:t>
            </a:r>
            <a:r>
              <a:rPr lang="en-US" altLang="en-US" sz="3200" b="0" dirty="0" smtClean="0">
                <a:solidFill>
                  <a:srgbClr val="145897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145897"/>
                </a:solidFill>
              </a:rPr>
              <a:t>za</a:t>
            </a:r>
            <a:r>
              <a:rPr lang="en-US" altLang="en-US" sz="3200" b="0" dirty="0" smtClean="0">
                <a:solidFill>
                  <a:srgbClr val="145897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145897"/>
                </a:solidFill>
              </a:rPr>
              <a:t>kupovinu</a:t>
            </a:r>
            <a:r>
              <a:rPr lang="en-US" altLang="en-US" sz="3200" b="0" dirty="0" smtClean="0">
                <a:solidFill>
                  <a:srgbClr val="145897"/>
                </a:solidFill>
              </a:rPr>
              <a:t>) </a:t>
            </a:r>
            <a:r>
              <a:rPr lang="en-US" altLang="en-US" sz="3200" dirty="0" err="1" smtClean="0">
                <a:solidFill>
                  <a:srgbClr val="145897"/>
                </a:solidFill>
              </a:rPr>
              <a:t>na</a:t>
            </a:r>
            <a:r>
              <a:rPr lang="en-US" altLang="en-US" sz="3200" dirty="0" smtClean="0">
                <a:solidFill>
                  <a:srgbClr val="145897"/>
                </a:solidFill>
              </a:rPr>
              <a:t> </a:t>
            </a:r>
            <a:r>
              <a:rPr lang="en-US" altLang="en-US" sz="3200" dirty="0" err="1" smtClean="0">
                <a:solidFill>
                  <a:srgbClr val="145897"/>
                </a:solidFill>
              </a:rPr>
              <a:t>osnovu</a:t>
            </a:r>
            <a:r>
              <a:rPr lang="en-US" altLang="en-US" sz="3200" dirty="0" smtClean="0">
                <a:solidFill>
                  <a:srgbClr val="145897"/>
                </a:solidFill>
              </a:rPr>
              <a:t> </a:t>
            </a:r>
            <a:r>
              <a:rPr lang="en-US" altLang="en-US" sz="3200" dirty="0" err="1" smtClean="0">
                <a:solidFill>
                  <a:srgbClr val="145897"/>
                </a:solidFill>
              </a:rPr>
              <a:t>okvirnog</a:t>
            </a:r>
            <a:r>
              <a:rPr lang="en-US" altLang="en-US" sz="3200" dirty="0" smtClean="0">
                <a:solidFill>
                  <a:srgbClr val="145897"/>
                </a:solidFill>
              </a:rPr>
              <a:t> </a:t>
            </a:r>
            <a:r>
              <a:rPr lang="en-US" altLang="en-US" sz="3200" dirty="0" err="1" smtClean="0">
                <a:solidFill>
                  <a:srgbClr val="145897"/>
                </a:solidFill>
              </a:rPr>
              <a:t>ugovora</a:t>
            </a:r>
            <a:endParaRPr lang="en-GB" altLang="en-US" sz="3200" b="0" dirty="0" smtClean="0">
              <a:solidFill>
                <a:srgbClr val="145897"/>
              </a:solidFill>
            </a:endParaRPr>
          </a:p>
          <a:p>
            <a:pPr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dirty="0" smtClean="0">
              <a:solidFill>
                <a:srgbClr val="145897"/>
              </a:solidFill>
            </a:endParaRPr>
          </a:p>
          <a:p>
            <a:pPr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 err="1" smtClean="0">
                <a:solidFill>
                  <a:srgbClr val="990000"/>
                </a:solidFill>
              </a:rPr>
              <a:t>Fleksibilne</a:t>
            </a:r>
            <a:r>
              <a:rPr lang="en-GB" altLang="en-US" b="1" dirty="0" smtClean="0">
                <a:solidFill>
                  <a:srgbClr val="990000"/>
                </a:solidFill>
              </a:rPr>
              <a:t>, </a:t>
            </a:r>
            <a:r>
              <a:rPr lang="en-GB" altLang="en-US" b="1" dirty="0" err="1" smtClean="0">
                <a:solidFill>
                  <a:srgbClr val="990000"/>
                </a:solidFill>
              </a:rPr>
              <a:t>ponovljene</a:t>
            </a:r>
            <a:r>
              <a:rPr lang="en-GB" altLang="en-US" b="1" dirty="0" smtClean="0">
                <a:solidFill>
                  <a:srgbClr val="990000"/>
                </a:solidFill>
              </a:rPr>
              <a:t> </a:t>
            </a:r>
            <a:r>
              <a:rPr lang="en-GB" altLang="en-US" b="1" dirty="0" err="1" smtClean="0">
                <a:solidFill>
                  <a:srgbClr val="990000"/>
                </a:solidFill>
              </a:rPr>
              <a:t>kupovine</a:t>
            </a:r>
            <a:endParaRPr lang="en-GB" altLang="en-US" b="1" dirty="0" smtClean="0">
              <a:solidFill>
                <a:srgbClr val="990000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dirty="0" err="1" smtClean="0">
                <a:solidFill>
                  <a:srgbClr val="145897"/>
                </a:solidFill>
              </a:rPr>
              <a:t>Jedan</a:t>
            </a:r>
            <a:r>
              <a:rPr lang="en-GB" altLang="en-US" sz="3200" dirty="0" smtClean="0">
                <a:solidFill>
                  <a:srgbClr val="145897"/>
                </a:solidFill>
              </a:rPr>
              <a:t> </a:t>
            </a:r>
            <a:r>
              <a:rPr lang="en-GB" altLang="en-US" sz="3200" dirty="0" err="1" smtClean="0">
                <a:solidFill>
                  <a:srgbClr val="145897"/>
                </a:solidFill>
              </a:rPr>
              <a:t>ili</a:t>
            </a:r>
            <a:r>
              <a:rPr lang="en-GB" altLang="en-US" sz="3200" dirty="0" smtClean="0">
                <a:solidFill>
                  <a:srgbClr val="145897"/>
                </a:solidFill>
              </a:rPr>
              <a:t> </a:t>
            </a:r>
            <a:r>
              <a:rPr lang="en-GB" altLang="en-US" sz="3200" dirty="0" err="1" smtClean="0">
                <a:solidFill>
                  <a:srgbClr val="145897"/>
                </a:solidFill>
              </a:rPr>
              <a:t>više</a:t>
            </a:r>
            <a:r>
              <a:rPr lang="en-GB" altLang="en-US" sz="3200" dirty="0" smtClean="0">
                <a:solidFill>
                  <a:srgbClr val="145897"/>
                </a:solidFill>
              </a:rPr>
              <a:t> </a:t>
            </a:r>
            <a:r>
              <a:rPr lang="en-GB" altLang="en-US" sz="3200" dirty="0" err="1" smtClean="0">
                <a:solidFill>
                  <a:srgbClr val="145897"/>
                </a:solidFill>
              </a:rPr>
              <a:t>klijenata</a:t>
            </a:r>
            <a:endParaRPr lang="en-GB" altLang="en-US" sz="3200" dirty="0" smtClean="0">
              <a:solidFill>
                <a:srgbClr val="145897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200" b="0" dirty="0" err="1" smtClean="0">
                <a:solidFill>
                  <a:srgbClr val="145897"/>
                </a:solidFill>
              </a:rPr>
              <a:t>Jedan</a:t>
            </a:r>
            <a:r>
              <a:rPr lang="en-GB" altLang="en-US" sz="3200" b="0" dirty="0" smtClean="0">
                <a:solidFill>
                  <a:srgbClr val="145897"/>
                </a:solidFill>
              </a:rPr>
              <a:t> </a:t>
            </a:r>
            <a:r>
              <a:rPr lang="en-GB" altLang="en-US" sz="3200" b="0" dirty="0" err="1" smtClean="0">
                <a:solidFill>
                  <a:srgbClr val="145897"/>
                </a:solidFill>
              </a:rPr>
              <a:t>ili</a:t>
            </a:r>
            <a:r>
              <a:rPr lang="en-GB" altLang="en-US" sz="3200" b="0" dirty="0" smtClean="0">
                <a:solidFill>
                  <a:srgbClr val="145897"/>
                </a:solidFill>
              </a:rPr>
              <a:t> </a:t>
            </a:r>
            <a:r>
              <a:rPr lang="en-GB" altLang="en-US" sz="3200" b="0" dirty="0" err="1" smtClean="0">
                <a:solidFill>
                  <a:srgbClr val="145897"/>
                </a:solidFill>
              </a:rPr>
              <a:t>više</a:t>
            </a:r>
            <a:r>
              <a:rPr lang="en-GB" altLang="en-US" sz="3200" b="0" dirty="0" smtClean="0">
                <a:solidFill>
                  <a:srgbClr val="145897"/>
                </a:solidFill>
              </a:rPr>
              <a:t> </a:t>
            </a:r>
            <a:r>
              <a:rPr lang="en-GB" altLang="en-US" sz="3200" dirty="0" err="1" smtClean="0">
                <a:solidFill>
                  <a:srgbClr val="145897"/>
                </a:solidFill>
              </a:rPr>
              <a:t>prodavaca</a:t>
            </a:r>
            <a:endParaRPr lang="en-GB" altLang="en-US" sz="3200" b="0" dirty="0">
              <a:solidFill>
                <a:srgbClr val="145897"/>
              </a:solidFill>
            </a:endParaRPr>
          </a:p>
          <a:p>
            <a:pPr lvl="3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b="0" dirty="0">
              <a:solidFill>
                <a:srgbClr val="145897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400" b="0" dirty="0">
              <a:solidFill>
                <a:srgbClr val="145897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400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i="1" dirty="0">
              <a:solidFill>
                <a:srgbClr val="145897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6400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marL="0" indent="0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600" b="1" dirty="0" err="1" smtClean="0">
                <a:solidFill>
                  <a:srgbClr val="006600"/>
                </a:solidFill>
              </a:rPr>
              <a:t>Efikasnost</a:t>
            </a:r>
            <a:endParaRPr lang="en-US" altLang="en-US" sz="3600" b="1" dirty="0">
              <a:solidFill>
                <a:srgbClr val="006600"/>
              </a:solidFill>
            </a:endParaRPr>
          </a:p>
          <a:p>
            <a:pPr lvl="1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0" dirty="0" err="1" smtClean="0">
                <a:solidFill>
                  <a:srgbClr val="990000"/>
                </a:solidFill>
              </a:rPr>
              <a:t>Faza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3200" b="0" dirty="0">
                <a:solidFill>
                  <a:srgbClr val="990000"/>
                </a:solidFill>
              </a:rPr>
              <a:t>1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može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 se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sprovesti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jednom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,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za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990000"/>
                </a:solidFill>
              </a:rPr>
              <a:t>niz</a:t>
            </a:r>
            <a:r>
              <a:rPr lang="en-US" altLang="en-US" sz="32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postupaka</a:t>
            </a:r>
            <a:r>
              <a:rPr lang="en-US" altLang="en-US" sz="3200" dirty="0" smtClean="0">
                <a:solidFill>
                  <a:srgbClr val="99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</a:rPr>
              <a:t>nabavki</a:t>
            </a:r>
            <a:endParaRPr lang="en-US" altLang="en-US" sz="3200" b="0" dirty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0" dirty="0" err="1" smtClean="0">
                <a:solidFill>
                  <a:srgbClr val="145897"/>
                </a:solidFill>
              </a:rPr>
              <a:t>Faza</a:t>
            </a:r>
            <a:r>
              <a:rPr lang="en-US" altLang="en-US" sz="3200" b="0" dirty="0" smtClean="0">
                <a:solidFill>
                  <a:srgbClr val="145897"/>
                </a:solidFill>
              </a:rPr>
              <a:t> </a:t>
            </a:r>
            <a:r>
              <a:rPr lang="en-US" altLang="en-US" sz="3200" b="0" dirty="0">
                <a:solidFill>
                  <a:srgbClr val="145897"/>
                </a:solidFill>
              </a:rPr>
              <a:t>2 </a:t>
            </a:r>
            <a:r>
              <a:rPr lang="en-US" altLang="en-US" sz="3200" b="0" dirty="0" err="1" smtClean="0">
                <a:solidFill>
                  <a:srgbClr val="145897"/>
                </a:solidFill>
              </a:rPr>
              <a:t>može</a:t>
            </a:r>
            <a:r>
              <a:rPr lang="en-US" altLang="en-US" sz="3200" b="0" dirty="0" smtClean="0">
                <a:solidFill>
                  <a:srgbClr val="145897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145897"/>
                </a:solidFill>
              </a:rPr>
              <a:t>biti</a:t>
            </a:r>
            <a:r>
              <a:rPr lang="en-US" altLang="en-US" sz="3200" b="0" dirty="0" smtClean="0">
                <a:solidFill>
                  <a:srgbClr val="145897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145897"/>
                </a:solidFill>
              </a:rPr>
              <a:t>vrlo</a:t>
            </a:r>
            <a:r>
              <a:rPr lang="en-US" altLang="en-US" sz="3200" b="0" dirty="0" smtClean="0">
                <a:solidFill>
                  <a:srgbClr val="145897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145897"/>
                </a:solidFill>
              </a:rPr>
              <a:t>brza</a:t>
            </a:r>
            <a:r>
              <a:rPr lang="en-US" altLang="en-US" sz="3200" b="0" dirty="0" smtClean="0">
                <a:solidFill>
                  <a:srgbClr val="145897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145897"/>
                </a:solidFill>
              </a:rPr>
              <a:t>i</a:t>
            </a:r>
            <a:r>
              <a:rPr lang="en-US" altLang="en-US" sz="3200" b="0" dirty="0" smtClean="0">
                <a:solidFill>
                  <a:srgbClr val="145897"/>
                </a:solidFill>
              </a:rPr>
              <a:t> </a:t>
            </a:r>
            <a:r>
              <a:rPr lang="en-US" altLang="en-US" sz="3200" dirty="0" err="1" smtClean="0">
                <a:solidFill>
                  <a:srgbClr val="145897"/>
                </a:solidFill>
              </a:rPr>
              <a:t>jasna</a:t>
            </a:r>
            <a:endParaRPr lang="en-US" altLang="en-US" sz="3200" b="0" dirty="0">
              <a:solidFill>
                <a:srgbClr val="145897"/>
              </a:solidFill>
            </a:endParaRPr>
          </a:p>
          <a:p>
            <a:pPr lvl="1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0" dirty="0" err="1" smtClean="0">
                <a:solidFill>
                  <a:srgbClr val="990000"/>
                </a:solidFill>
              </a:rPr>
              <a:t>Okvirni</a:t>
            </a:r>
            <a:r>
              <a:rPr lang="en-GB" altLang="en-US" b="0" dirty="0" smtClean="0">
                <a:solidFill>
                  <a:srgbClr val="990000"/>
                </a:solidFill>
              </a:rPr>
              <a:t> </a:t>
            </a:r>
            <a:r>
              <a:rPr lang="en-GB" altLang="en-US" b="0" dirty="0" err="1" smtClean="0">
                <a:solidFill>
                  <a:srgbClr val="990000"/>
                </a:solidFill>
              </a:rPr>
              <a:t>ugovori</a:t>
            </a:r>
            <a:r>
              <a:rPr lang="en-GB" altLang="en-US" b="0" dirty="0" smtClean="0">
                <a:solidFill>
                  <a:srgbClr val="990000"/>
                </a:solidFill>
              </a:rPr>
              <a:t> </a:t>
            </a:r>
            <a:r>
              <a:rPr lang="en-GB" altLang="en-US" b="1" i="1" dirty="0" err="1" smtClean="0">
                <a:solidFill>
                  <a:srgbClr val="990000"/>
                </a:solidFill>
              </a:rPr>
              <a:t>mogu</a:t>
            </a:r>
            <a:r>
              <a:rPr lang="en-GB" altLang="en-US" b="1" i="1" dirty="0" smtClean="0">
                <a:solidFill>
                  <a:srgbClr val="990000"/>
                </a:solidFill>
              </a:rPr>
              <a:t> da </a:t>
            </a:r>
            <a:r>
              <a:rPr lang="en-GB" altLang="en-US" b="1" i="1" dirty="0" err="1" smtClean="0">
                <a:solidFill>
                  <a:srgbClr val="990000"/>
                </a:solidFill>
              </a:rPr>
              <a:t>uštede</a:t>
            </a:r>
            <a:r>
              <a:rPr lang="en-GB" altLang="en-US" b="1" i="1" dirty="0" smtClean="0">
                <a:solidFill>
                  <a:srgbClr val="990000"/>
                </a:solidFill>
              </a:rPr>
              <a:t> </a:t>
            </a:r>
            <a:r>
              <a:rPr lang="en-GB" altLang="en-US" b="1" i="1" dirty="0" err="1" smtClean="0">
                <a:solidFill>
                  <a:srgbClr val="990000"/>
                </a:solidFill>
              </a:rPr>
              <a:t>vreme</a:t>
            </a:r>
            <a:r>
              <a:rPr lang="en-GB" altLang="en-US" b="1" i="1" dirty="0" smtClean="0">
                <a:solidFill>
                  <a:srgbClr val="990000"/>
                </a:solidFill>
              </a:rPr>
              <a:t> </a:t>
            </a:r>
            <a:r>
              <a:rPr lang="en-GB" altLang="en-US" b="1" i="1" dirty="0" err="1" smtClean="0">
                <a:solidFill>
                  <a:srgbClr val="990000"/>
                </a:solidFill>
              </a:rPr>
              <a:t>i</a:t>
            </a:r>
            <a:r>
              <a:rPr lang="en-GB" altLang="en-US" b="1" i="1" dirty="0" smtClean="0">
                <a:solidFill>
                  <a:srgbClr val="990000"/>
                </a:solidFill>
              </a:rPr>
              <a:t> </a:t>
            </a:r>
            <a:r>
              <a:rPr lang="en-GB" altLang="en-US" b="1" i="1" dirty="0" err="1" smtClean="0">
                <a:solidFill>
                  <a:srgbClr val="990000"/>
                </a:solidFill>
              </a:rPr>
              <a:t>novac</a:t>
            </a:r>
            <a:r>
              <a:rPr lang="en-GB" altLang="en-US" b="1" i="1" dirty="0" smtClean="0">
                <a:solidFill>
                  <a:srgbClr val="990000"/>
                </a:solidFill>
              </a:rPr>
              <a:t> </a:t>
            </a:r>
            <a:r>
              <a:rPr lang="en-GB" altLang="en-US" b="1" i="1" dirty="0">
                <a:solidFill>
                  <a:srgbClr val="990000"/>
                </a:solidFill>
              </a:rPr>
              <a:t>– </a:t>
            </a:r>
            <a:r>
              <a:rPr lang="en-GB" altLang="en-US" b="1" i="1" dirty="0" err="1" smtClean="0">
                <a:solidFill>
                  <a:srgbClr val="990000"/>
                </a:solidFill>
              </a:rPr>
              <a:t>naročito</a:t>
            </a:r>
            <a:r>
              <a:rPr lang="en-GB" altLang="en-US" b="1" i="1" dirty="0" smtClean="0">
                <a:solidFill>
                  <a:srgbClr val="990000"/>
                </a:solidFill>
              </a:rPr>
              <a:t> </a:t>
            </a:r>
            <a:r>
              <a:rPr lang="en-GB" altLang="en-US" b="1" i="1" dirty="0" err="1" smtClean="0">
                <a:solidFill>
                  <a:srgbClr val="990000"/>
                </a:solidFill>
              </a:rPr>
              <a:t>kod</a:t>
            </a:r>
            <a:r>
              <a:rPr lang="en-GB" altLang="en-US" b="1" i="1" dirty="0" smtClean="0">
                <a:solidFill>
                  <a:srgbClr val="990000"/>
                </a:solidFill>
              </a:rPr>
              <a:t> </a:t>
            </a:r>
            <a:r>
              <a:rPr lang="en-GB" altLang="en-US" b="1" i="1" dirty="0" err="1" smtClean="0">
                <a:solidFill>
                  <a:srgbClr val="990000"/>
                </a:solidFill>
              </a:rPr>
              <a:t>kupovina</a:t>
            </a:r>
            <a:r>
              <a:rPr lang="en-GB" altLang="en-US" b="1" i="1" dirty="0" smtClean="0">
                <a:solidFill>
                  <a:srgbClr val="990000"/>
                </a:solidFill>
              </a:rPr>
              <a:t> </a:t>
            </a:r>
            <a:r>
              <a:rPr lang="en-GB" altLang="en-US" b="1" i="1" dirty="0" err="1" smtClean="0">
                <a:solidFill>
                  <a:srgbClr val="990000"/>
                </a:solidFill>
              </a:rPr>
              <a:t>koje</a:t>
            </a:r>
            <a:r>
              <a:rPr lang="en-GB" altLang="en-US" b="1" i="1" dirty="0" smtClean="0">
                <a:solidFill>
                  <a:srgbClr val="990000"/>
                </a:solidFill>
              </a:rPr>
              <a:t> se </a:t>
            </a:r>
            <a:r>
              <a:rPr lang="en-GB" altLang="en-US" b="1" i="1" dirty="0" err="1" smtClean="0">
                <a:solidFill>
                  <a:srgbClr val="990000"/>
                </a:solidFill>
              </a:rPr>
              <a:t>ponavljaju</a:t>
            </a:r>
            <a:endParaRPr lang="en-GB" altLang="en-US" b="1" i="1" dirty="0">
              <a:solidFill>
                <a:srgbClr val="990000"/>
              </a:solidFill>
            </a:endParaRPr>
          </a:p>
          <a:p>
            <a:pPr lvl="1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dirty="0" err="1" smtClean="0">
                <a:solidFill>
                  <a:srgbClr val="145897"/>
                </a:solidFill>
              </a:rPr>
              <a:t>Druge</a:t>
            </a:r>
            <a:r>
              <a:rPr lang="en-GB" altLang="en-US" dirty="0" smtClean="0">
                <a:solidFill>
                  <a:srgbClr val="145897"/>
                </a:solidFill>
              </a:rPr>
              <a:t> </a:t>
            </a:r>
            <a:r>
              <a:rPr lang="en-GB" altLang="en-US" dirty="0" err="1" smtClean="0">
                <a:solidFill>
                  <a:srgbClr val="145897"/>
                </a:solidFill>
              </a:rPr>
              <a:t>potencijalne</a:t>
            </a:r>
            <a:r>
              <a:rPr lang="en-GB" altLang="en-US" dirty="0" smtClean="0">
                <a:solidFill>
                  <a:srgbClr val="145897"/>
                </a:solidFill>
              </a:rPr>
              <a:t> </a:t>
            </a:r>
            <a:r>
              <a:rPr lang="en-GB" altLang="en-US" dirty="0" err="1" smtClean="0">
                <a:solidFill>
                  <a:srgbClr val="145897"/>
                </a:solidFill>
              </a:rPr>
              <a:t>koristi</a:t>
            </a:r>
            <a:r>
              <a:rPr lang="en-GB" altLang="en-US" b="0" dirty="0" smtClean="0">
                <a:solidFill>
                  <a:srgbClr val="145897"/>
                </a:solidFill>
              </a:rPr>
              <a:t>:</a:t>
            </a:r>
            <a:endParaRPr lang="en-GB" altLang="en-US" b="0" dirty="0" smtClean="0">
              <a:solidFill>
                <a:srgbClr val="145897"/>
              </a:solidFill>
            </a:endParaRPr>
          </a:p>
          <a:p>
            <a:pPr lvl="2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dirty="0" err="1" smtClean="0">
                <a:solidFill>
                  <a:srgbClr val="145897"/>
                </a:solidFill>
              </a:rPr>
              <a:t>smanjenje</a:t>
            </a:r>
            <a:r>
              <a:rPr lang="en-GB" altLang="en-US" sz="2800" dirty="0" smtClean="0">
                <a:solidFill>
                  <a:srgbClr val="145897"/>
                </a:solidFill>
              </a:rPr>
              <a:t> </a:t>
            </a:r>
            <a:r>
              <a:rPr lang="en-GB" altLang="en-US" sz="2800" dirty="0" err="1" smtClean="0">
                <a:solidFill>
                  <a:srgbClr val="145897"/>
                </a:solidFill>
              </a:rPr>
              <a:t>hitnih</a:t>
            </a:r>
            <a:r>
              <a:rPr lang="en-GB" altLang="en-US" sz="2800" dirty="0" smtClean="0">
                <a:solidFill>
                  <a:srgbClr val="145897"/>
                </a:solidFill>
              </a:rPr>
              <a:t> </a:t>
            </a:r>
            <a:r>
              <a:rPr lang="en-GB" altLang="en-US" sz="2800" dirty="0" err="1" smtClean="0">
                <a:solidFill>
                  <a:srgbClr val="145897"/>
                </a:solidFill>
              </a:rPr>
              <a:t>procedura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;</a:t>
            </a:r>
            <a:endParaRPr lang="en-GB" altLang="en-US" sz="2800" b="0" dirty="0" smtClean="0">
              <a:solidFill>
                <a:srgbClr val="145897"/>
              </a:solidFill>
            </a:endParaRPr>
          </a:p>
          <a:p>
            <a:pPr lvl="2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dirty="0" err="1" smtClean="0">
                <a:solidFill>
                  <a:srgbClr val="145897"/>
                </a:solidFill>
              </a:rPr>
              <a:t>veća</a:t>
            </a:r>
            <a:r>
              <a:rPr lang="en-GB" altLang="en-US" sz="2800" dirty="0" smtClean="0">
                <a:solidFill>
                  <a:srgbClr val="145897"/>
                </a:solidFill>
              </a:rPr>
              <a:t> </a:t>
            </a:r>
            <a:r>
              <a:rPr lang="en-GB" altLang="en-US" sz="2800" dirty="0" err="1" smtClean="0">
                <a:solidFill>
                  <a:srgbClr val="145897"/>
                </a:solidFill>
              </a:rPr>
              <a:t>transparentnost</a:t>
            </a:r>
            <a:endParaRPr lang="en-GB" altLang="en-US" sz="2800" b="0" dirty="0" smtClean="0">
              <a:solidFill>
                <a:srgbClr val="145897"/>
              </a:solidFill>
            </a:endParaRPr>
          </a:p>
          <a:p>
            <a:pPr lvl="2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b="0" dirty="0" err="1" smtClean="0">
                <a:solidFill>
                  <a:srgbClr val="145897"/>
                </a:solidFill>
              </a:rPr>
              <a:t>bolji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 </a:t>
            </a:r>
            <a:r>
              <a:rPr lang="en-GB" altLang="en-US" sz="2800" b="0" dirty="0" err="1" smtClean="0">
                <a:solidFill>
                  <a:srgbClr val="145897"/>
                </a:solidFill>
              </a:rPr>
              <a:t>rezultati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 </a:t>
            </a:r>
            <a:r>
              <a:rPr lang="en-GB" altLang="en-US" sz="2800" b="0" dirty="0" err="1" smtClean="0">
                <a:solidFill>
                  <a:srgbClr val="145897"/>
                </a:solidFill>
              </a:rPr>
              <a:t>kod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 </a:t>
            </a:r>
            <a:r>
              <a:rPr lang="en-GB" altLang="en-US" sz="2800" b="0" dirty="0" err="1" smtClean="0">
                <a:solidFill>
                  <a:srgbClr val="145897"/>
                </a:solidFill>
              </a:rPr>
              <a:t>nabavki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 </a:t>
            </a:r>
            <a:r>
              <a:rPr lang="en-GB" altLang="en-US" sz="2800" b="0" dirty="0" err="1" smtClean="0">
                <a:solidFill>
                  <a:srgbClr val="145897"/>
                </a:solidFill>
              </a:rPr>
              <a:t>malih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 </a:t>
            </a:r>
            <a:r>
              <a:rPr lang="en-GB" altLang="en-US" sz="2800" b="0" dirty="0" err="1" smtClean="0">
                <a:solidFill>
                  <a:srgbClr val="145897"/>
                </a:solidFill>
              </a:rPr>
              <a:t>vrednosti</a:t>
            </a:r>
            <a:endParaRPr lang="en-GB" altLang="en-US" sz="2800" b="0" dirty="0" smtClean="0">
              <a:solidFill>
                <a:srgbClr val="145897"/>
              </a:solidFill>
            </a:endParaRPr>
          </a:p>
          <a:p>
            <a:pPr lvl="2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dirty="0" err="1" smtClean="0">
                <a:solidFill>
                  <a:srgbClr val="145897"/>
                </a:solidFill>
              </a:rPr>
              <a:t>bezbednost</a:t>
            </a:r>
            <a:r>
              <a:rPr lang="en-GB" altLang="en-US" sz="2800" dirty="0" smtClean="0">
                <a:solidFill>
                  <a:srgbClr val="145897"/>
                </a:solidFill>
              </a:rPr>
              <a:t> </a:t>
            </a:r>
            <a:r>
              <a:rPr lang="en-GB" altLang="en-US" sz="2800" dirty="0" err="1" smtClean="0">
                <a:solidFill>
                  <a:srgbClr val="145897"/>
                </a:solidFill>
              </a:rPr>
              <a:t>snabdevanja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, </a:t>
            </a:r>
            <a:r>
              <a:rPr lang="en-GB" altLang="en-US" sz="2800" b="0" dirty="0" err="1" smtClean="0">
                <a:solidFill>
                  <a:srgbClr val="145897"/>
                </a:solidFill>
              </a:rPr>
              <a:t>bolji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 </a:t>
            </a:r>
            <a:r>
              <a:rPr lang="en-GB" altLang="en-US" sz="2800" b="0" dirty="0" err="1" smtClean="0">
                <a:solidFill>
                  <a:srgbClr val="145897"/>
                </a:solidFill>
              </a:rPr>
              <a:t>pristup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 </a:t>
            </a:r>
            <a:r>
              <a:rPr lang="en-GB" altLang="en-US" sz="2800" b="0" dirty="0" err="1" smtClean="0">
                <a:solidFill>
                  <a:srgbClr val="145897"/>
                </a:solidFill>
              </a:rPr>
              <a:t>prethodno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 </a:t>
            </a:r>
            <a:r>
              <a:rPr lang="en-GB" altLang="en-US" sz="2800" b="0" dirty="0" err="1" smtClean="0">
                <a:solidFill>
                  <a:srgbClr val="145897"/>
                </a:solidFill>
              </a:rPr>
              <a:t>odobrenim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/</a:t>
            </a:r>
            <a:r>
              <a:rPr lang="en-GB" altLang="en-US" sz="2800" b="0" dirty="0" err="1" smtClean="0">
                <a:solidFill>
                  <a:srgbClr val="145897"/>
                </a:solidFill>
              </a:rPr>
              <a:t>kvalifikovanim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 </a:t>
            </a:r>
            <a:r>
              <a:rPr lang="en-GB" altLang="en-US" sz="2800" b="0" dirty="0" err="1" smtClean="0">
                <a:solidFill>
                  <a:srgbClr val="145897"/>
                </a:solidFill>
              </a:rPr>
              <a:t>izvorima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 </a:t>
            </a:r>
            <a:r>
              <a:rPr lang="en-GB" altLang="en-US" sz="2800" b="0" dirty="0" err="1" smtClean="0">
                <a:solidFill>
                  <a:srgbClr val="145897"/>
                </a:solidFill>
              </a:rPr>
              <a:t>snabdevanja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/</a:t>
            </a:r>
            <a:r>
              <a:rPr lang="en-GB" altLang="en-US" sz="2800" b="0" dirty="0" err="1" smtClean="0">
                <a:solidFill>
                  <a:srgbClr val="145897"/>
                </a:solidFill>
              </a:rPr>
              <a:t>prodavcima</a:t>
            </a:r>
            <a:endParaRPr lang="en-GB" altLang="en-US" sz="2800" b="0" dirty="0" smtClean="0">
              <a:solidFill>
                <a:srgbClr val="145897"/>
              </a:solidFill>
            </a:endParaRPr>
          </a:p>
          <a:p>
            <a:pPr lvl="2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dirty="0" err="1" smtClean="0">
                <a:solidFill>
                  <a:srgbClr val="145897"/>
                </a:solidFill>
              </a:rPr>
              <a:t>poboljšani</a:t>
            </a:r>
            <a:r>
              <a:rPr lang="en-GB" altLang="en-US" sz="2800" dirty="0" smtClean="0">
                <a:solidFill>
                  <a:srgbClr val="145897"/>
                </a:solidFill>
              </a:rPr>
              <a:t> </a:t>
            </a:r>
            <a:r>
              <a:rPr lang="en-GB" altLang="en-US" sz="2800" dirty="0" err="1" smtClean="0">
                <a:solidFill>
                  <a:srgbClr val="145897"/>
                </a:solidFill>
              </a:rPr>
              <a:t>procesi</a:t>
            </a:r>
            <a:r>
              <a:rPr lang="en-GB" altLang="en-US" sz="2800" b="0" dirty="0" smtClean="0">
                <a:solidFill>
                  <a:srgbClr val="145897"/>
                </a:solidFill>
              </a:rPr>
              <a:t>, </a:t>
            </a:r>
            <a:r>
              <a:rPr lang="en-GB" altLang="en-US" sz="2800" dirty="0" err="1" smtClean="0">
                <a:solidFill>
                  <a:srgbClr val="145897"/>
                </a:solidFill>
              </a:rPr>
              <a:t>veća</a:t>
            </a:r>
            <a:r>
              <a:rPr lang="en-GB" altLang="en-US" sz="2800" dirty="0" smtClean="0">
                <a:solidFill>
                  <a:srgbClr val="145897"/>
                </a:solidFill>
              </a:rPr>
              <a:t> </a:t>
            </a:r>
            <a:r>
              <a:rPr lang="en-GB" altLang="en-US" sz="2800" dirty="0" err="1" smtClean="0">
                <a:solidFill>
                  <a:srgbClr val="145897"/>
                </a:solidFill>
              </a:rPr>
              <a:t>odgovornost</a:t>
            </a:r>
            <a:r>
              <a:rPr lang="en-GB" altLang="en-US" sz="2800" dirty="0" smtClean="0">
                <a:solidFill>
                  <a:srgbClr val="145897"/>
                </a:solidFill>
              </a:rPr>
              <a:t> </a:t>
            </a:r>
            <a:r>
              <a:rPr lang="en-GB" altLang="en-US" sz="2800" dirty="0" err="1" smtClean="0">
                <a:solidFill>
                  <a:srgbClr val="145897"/>
                </a:solidFill>
              </a:rPr>
              <a:t>i</a:t>
            </a:r>
            <a:r>
              <a:rPr lang="en-GB" altLang="en-US" sz="2800" dirty="0" smtClean="0">
                <a:solidFill>
                  <a:srgbClr val="145897"/>
                </a:solidFill>
              </a:rPr>
              <a:t> </a:t>
            </a:r>
            <a:r>
              <a:rPr lang="en-GB" altLang="en-US" sz="2800" dirty="0" err="1" smtClean="0">
                <a:solidFill>
                  <a:srgbClr val="145897"/>
                </a:solidFill>
              </a:rPr>
              <a:t>transparentnost</a:t>
            </a:r>
            <a:r>
              <a:rPr lang="en-GB" altLang="en-US" sz="2800" dirty="0" smtClean="0">
                <a:solidFill>
                  <a:srgbClr val="145897"/>
                </a:solidFill>
              </a:rPr>
              <a:t> </a:t>
            </a:r>
            <a:r>
              <a:rPr lang="en-GB" altLang="en-US" sz="2800" dirty="0" err="1" smtClean="0">
                <a:solidFill>
                  <a:srgbClr val="145897"/>
                </a:solidFill>
              </a:rPr>
              <a:t>putem</a:t>
            </a:r>
            <a:r>
              <a:rPr lang="en-GB" altLang="en-US" sz="2800" dirty="0" smtClean="0">
                <a:solidFill>
                  <a:srgbClr val="145897"/>
                </a:solidFill>
              </a:rPr>
              <a:t> </a:t>
            </a:r>
            <a:r>
              <a:rPr lang="en-GB" altLang="en-US" sz="2800" dirty="0" err="1" smtClean="0">
                <a:solidFill>
                  <a:srgbClr val="145897"/>
                </a:solidFill>
              </a:rPr>
              <a:t>centralizacije</a:t>
            </a:r>
            <a:endParaRPr lang="en-GB" altLang="en-US" sz="2800" b="0" dirty="0">
              <a:solidFill>
                <a:srgbClr val="145897"/>
              </a:solidFill>
            </a:endParaRPr>
          </a:p>
          <a:p>
            <a:pPr lvl="3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b="0" dirty="0">
              <a:solidFill>
                <a:srgbClr val="145897"/>
              </a:solidFill>
            </a:endParaRPr>
          </a:p>
          <a:p>
            <a:pPr lvl="2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b="0" dirty="0">
              <a:solidFill>
                <a:srgbClr val="145897"/>
              </a:solidFill>
            </a:endParaRPr>
          </a:p>
          <a:p>
            <a:pPr lvl="1" defTabSz="449263">
              <a:lnSpc>
                <a:spcPct val="90000"/>
              </a:lnSpc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dirty="0">
              <a:solidFill>
                <a:srgbClr val="145897"/>
              </a:solidFill>
            </a:endParaRPr>
          </a:p>
          <a:p>
            <a:pPr indent="-341313" defTabSz="449263">
              <a:lnSpc>
                <a:spcPct val="90000"/>
              </a:lnSpc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763000" cy="6324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 fontScale="70000" lnSpcReduction="20000"/>
          </a:bodyPr>
          <a:lstStyle/>
          <a:p>
            <a:pPr marL="0" indent="0" defTabSz="449263">
              <a:spcBef>
                <a:spcPct val="0"/>
              </a:spcBef>
              <a:buClr>
                <a:srgbClr val="145897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5200" b="1" dirty="0" err="1" smtClean="0">
                <a:solidFill>
                  <a:schemeClr val="tx1"/>
                </a:solidFill>
              </a:rPr>
              <a:t>Različiti</a:t>
            </a:r>
            <a:r>
              <a:rPr lang="en-US" altLang="en-US" sz="5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5200" b="1" dirty="0" err="1" smtClean="0">
                <a:solidFill>
                  <a:schemeClr val="tx1"/>
                </a:solidFill>
              </a:rPr>
              <a:t>nazivi</a:t>
            </a:r>
            <a:r>
              <a:rPr lang="en-US" altLang="en-US" sz="5200" b="1" dirty="0" smtClean="0">
                <a:solidFill>
                  <a:schemeClr val="tx1"/>
                </a:solidFill>
              </a:rPr>
              <a:t>, </a:t>
            </a:r>
            <a:r>
              <a:rPr lang="en-US" altLang="en-US" sz="5200" b="1" dirty="0" err="1" smtClean="0">
                <a:solidFill>
                  <a:schemeClr val="tx1"/>
                </a:solidFill>
              </a:rPr>
              <a:t>imena</a:t>
            </a:r>
            <a:endParaRPr lang="en-US" altLang="en-US" sz="2100" b="1" dirty="0" smtClean="0">
              <a:solidFill>
                <a:schemeClr val="tx1"/>
              </a:solidFill>
            </a:endParaRPr>
          </a:p>
          <a:p>
            <a:pPr marL="0" indent="0" defTabSz="449263">
              <a:spcBef>
                <a:spcPct val="0"/>
              </a:spcBef>
              <a:buClr>
                <a:srgbClr val="145897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300" b="0" dirty="0" smtClean="0">
              <a:solidFill>
                <a:srgbClr val="002060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100" b="0" dirty="0" smtClean="0">
                <a:solidFill>
                  <a:srgbClr val="145897"/>
                </a:solidFill>
              </a:rPr>
              <a:t>ID/</a:t>
            </a:r>
            <a:r>
              <a:rPr lang="en-US" altLang="en-US" sz="4100" b="0" dirty="0" smtClean="0">
                <a:solidFill>
                  <a:srgbClr val="145897"/>
                </a:solidFill>
              </a:rPr>
              <a:t>IQ (</a:t>
            </a:r>
            <a:r>
              <a:rPr lang="en-US" altLang="en-US" sz="4100" b="0" dirty="0" err="1" smtClean="0">
                <a:solidFill>
                  <a:srgbClr val="145897"/>
                </a:solidFill>
              </a:rPr>
              <a:t>neodređena</a:t>
            </a:r>
            <a:r>
              <a:rPr lang="en-US" altLang="en-US" sz="4100" b="0" dirty="0" smtClean="0">
                <a:solidFill>
                  <a:srgbClr val="145897"/>
                </a:solidFill>
              </a:rPr>
              <a:t> </a:t>
            </a:r>
            <a:r>
              <a:rPr lang="en-US" altLang="en-US" sz="4100" dirty="0" err="1" smtClean="0">
                <a:solidFill>
                  <a:srgbClr val="145897"/>
                </a:solidFill>
              </a:rPr>
              <a:t>isporuka</a:t>
            </a:r>
            <a:r>
              <a:rPr lang="en-US" altLang="en-US" sz="4100" dirty="0" smtClean="0">
                <a:solidFill>
                  <a:srgbClr val="145897"/>
                </a:solidFill>
              </a:rPr>
              <a:t>/</a:t>
            </a:r>
            <a:r>
              <a:rPr lang="en-US" altLang="en-US" sz="4100" dirty="0" err="1" smtClean="0">
                <a:solidFill>
                  <a:srgbClr val="145897"/>
                </a:solidFill>
              </a:rPr>
              <a:t>neodređena</a:t>
            </a:r>
            <a:r>
              <a:rPr lang="en-US" altLang="en-US" sz="4100" dirty="0" smtClean="0">
                <a:solidFill>
                  <a:srgbClr val="145897"/>
                </a:solidFill>
              </a:rPr>
              <a:t> </a:t>
            </a:r>
            <a:r>
              <a:rPr lang="en-US" altLang="en-US" sz="4100" dirty="0" err="1" smtClean="0">
                <a:solidFill>
                  <a:srgbClr val="145897"/>
                </a:solidFill>
              </a:rPr>
              <a:t>količina</a:t>
            </a:r>
            <a:r>
              <a:rPr lang="en-US" altLang="en-US" sz="4100" dirty="0" smtClean="0">
                <a:solidFill>
                  <a:srgbClr val="145897"/>
                </a:solidFill>
              </a:rPr>
              <a:t> - </a:t>
            </a:r>
            <a:r>
              <a:rPr lang="en-US" altLang="en-US" sz="4100" b="0" dirty="0" smtClean="0">
                <a:solidFill>
                  <a:srgbClr val="145897"/>
                </a:solidFill>
              </a:rPr>
              <a:t>indefinite </a:t>
            </a:r>
            <a:r>
              <a:rPr lang="en-US" altLang="en-US" sz="4100" b="0" dirty="0" smtClean="0">
                <a:solidFill>
                  <a:srgbClr val="145897"/>
                </a:solidFill>
              </a:rPr>
              <a:t>delivery/indefinite quantity)</a:t>
            </a: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100" b="0" dirty="0" err="1" smtClean="0">
                <a:solidFill>
                  <a:srgbClr val="990000"/>
                </a:solidFill>
              </a:rPr>
              <a:t>Ugovaranje</a:t>
            </a:r>
            <a:r>
              <a:rPr lang="en-US" altLang="en-US" sz="41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4100" b="0" dirty="0" err="1" smtClean="0">
                <a:solidFill>
                  <a:srgbClr val="990000"/>
                </a:solidFill>
              </a:rPr>
              <a:t>usluga</a:t>
            </a:r>
            <a:r>
              <a:rPr lang="en-US" altLang="en-US" sz="4100" b="0" dirty="0" smtClean="0">
                <a:solidFill>
                  <a:srgbClr val="990000"/>
                </a:solidFill>
              </a:rPr>
              <a:t> (</a:t>
            </a:r>
            <a:r>
              <a:rPr lang="en-US" altLang="en-US" sz="4100" b="0" dirty="0" err="1" smtClean="0">
                <a:solidFill>
                  <a:srgbClr val="990000"/>
                </a:solidFill>
              </a:rPr>
              <a:t>ili</a:t>
            </a:r>
            <a:r>
              <a:rPr lang="en-US" altLang="en-US" sz="41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4100" b="0" dirty="0" err="1" smtClean="0">
                <a:solidFill>
                  <a:srgbClr val="990000"/>
                </a:solidFill>
              </a:rPr>
              <a:t>imovine</a:t>
            </a:r>
            <a:r>
              <a:rPr lang="en-US" altLang="en-US" sz="4100" b="0" dirty="0" smtClean="0">
                <a:solidFill>
                  <a:srgbClr val="990000"/>
                </a:solidFill>
              </a:rPr>
              <a:t>) </a:t>
            </a:r>
            <a:r>
              <a:rPr lang="en-US" altLang="en-US" sz="4100" b="0" dirty="0" err="1" smtClean="0">
                <a:solidFill>
                  <a:srgbClr val="990000"/>
                </a:solidFill>
              </a:rPr>
              <a:t>koje</a:t>
            </a:r>
            <a:r>
              <a:rPr lang="en-US" altLang="en-US" sz="4100" b="0" dirty="0" smtClean="0">
                <a:solidFill>
                  <a:srgbClr val="990000"/>
                </a:solidFill>
              </a:rPr>
              <a:t> ne </a:t>
            </a:r>
            <a:r>
              <a:rPr lang="en-US" altLang="en-US" sz="4100" b="0" dirty="0" err="1" smtClean="0">
                <a:solidFill>
                  <a:srgbClr val="990000"/>
                </a:solidFill>
              </a:rPr>
              <a:t>zahtevaju</a:t>
            </a:r>
            <a:r>
              <a:rPr lang="en-US" altLang="en-US" sz="41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4100" b="0" dirty="0" err="1" smtClean="0">
                <a:solidFill>
                  <a:srgbClr val="990000"/>
                </a:solidFill>
              </a:rPr>
              <a:t>određenu</a:t>
            </a:r>
            <a:r>
              <a:rPr lang="en-US" altLang="en-US" sz="41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4100" b="0" dirty="0" err="1" smtClean="0">
                <a:solidFill>
                  <a:srgbClr val="990000"/>
                </a:solidFill>
              </a:rPr>
              <a:t>količinu</a:t>
            </a:r>
            <a:r>
              <a:rPr lang="en-US" altLang="en-US" sz="41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4100" b="0" dirty="0" err="1" smtClean="0">
                <a:solidFill>
                  <a:srgbClr val="990000"/>
                </a:solidFill>
              </a:rPr>
              <a:t>i</a:t>
            </a:r>
            <a:r>
              <a:rPr lang="en-US" altLang="en-US" sz="41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4100" b="0" dirty="0" err="1" smtClean="0">
                <a:solidFill>
                  <a:srgbClr val="990000"/>
                </a:solidFill>
              </a:rPr>
              <a:t>za</a:t>
            </a:r>
            <a:r>
              <a:rPr lang="en-US" altLang="en-US" sz="41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4100" b="0" dirty="0" err="1" smtClean="0">
                <a:solidFill>
                  <a:srgbClr val="990000"/>
                </a:solidFill>
              </a:rPr>
              <a:t>koje</a:t>
            </a:r>
            <a:r>
              <a:rPr lang="en-US" altLang="en-US" sz="4100" b="0" dirty="0" smtClean="0">
                <a:solidFill>
                  <a:srgbClr val="990000"/>
                </a:solidFill>
              </a:rPr>
              <a:t> je </a:t>
            </a:r>
            <a:r>
              <a:rPr lang="en-US" altLang="en-US" sz="4100" b="0" dirty="0" err="1" smtClean="0">
                <a:solidFill>
                  <a:srgbClr val="990000"/>
                </a:solidFill>
              </a:rPr>
              <a:t>potrebna</a:t>
            </a:r>
            <a:r>
              <a:rPr lang="en-US" altLang="en-US" sz="41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4100" b="0" dirty="0" err="1" smtClean="0">
                <a:solidFill>
                  <a:srgbClr val="990000"/>
                </a:solidFill>
              </a:rPr>
              <a:t>porudžbina</a:t>
            </a:r>
            <a:endParaRPr lang="en-US" altLang="en-US" sz="4100" b="0" dirty="0" smtClean="0">
              <a:solidFill>
                <a:srgbClr val="990000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100" b="0" dirty="0" err="1" smtClean="0">
                <a:solidFill>
                  <a:srgbClr val="145897"/>
                </a:solidFill>
              </a:rPr>
              <a:t>Ugovori</a:t>
            </a:r>
            <a:r>
              <a:rPr lang="en-US" altLang="en-US" sz="4100" b="0" dirty="0" smtClean="0">
                <a:solidFill>
                  <a:srgbClr val="145897"/>
                </a:solidFill>
              </a:rPr>
              <a:t> o </a:t>
            </a:r>
            <a:r>
              <a:rPr lang="en-US" altLang="en-US" sz="4100" b="0" dirty="0" err="1" smtClean="0">
                <a:solidFill>
                  <a:srgbClr val="145897"/>
                </a:solidFill>
              </a:rPr>
              <a:t>snabdevanju</a:t>
            </a:r>
            <a:endParaRPr lang="en-US" altLang="en-US" sz="4100" b="0" dirty="0" smtClean="0">
              <a:solidFill>
                <a:srgbClr val="145897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100" b="0" dirty="0" err="1" smtClean="0">
                <a:solidFill>
                  <a:srgbClr val="990000"/>
                </a:solidFill>
              </a:rPr>
              <a:t>Ugovori</a:t>
            </a:r>
            <a:r>
              <a:rPr lang="en-US" altLang="en-US" sz="4100" b="0" dirty="0" smtClean="0">
                <a:solidFill>
                  <a:srgbClr val="990000"/>
                </a:solidFill>
              </a:rPr>
              <a:t> o </a:t>
            </a:r>
            <a:r>
              <a:rPr lang="en-US" altLang="en-US" sz="4100" b="0" dirty="0" err="1" smtClean="0">
                <a:solidFill>
                  <a:srgbClr val="990000"/>
                </a:solidFill>
              </a:rPr>
              <a:t>periodičnoj</a:t>
            </a:r>
            <a:r>
              <a:rPr lang="en-US" altLang="en-US" sz="4100" b="0" dirty="0" smtClean="0">
                <a:solidFill>
                  <a:srgbClr val="990000"/>
                </a:solidFill>
              </a:rPr>
              <a:t> </a:t>
            </a:r>
            <a:r>
              <a:rPr lang="en-US" altLang="en-US" sz="4100" b="0" dirty="0" err="1" smtClean="0">
                <a:solidFill>
                  <a:srgbClr val="990000"/>
                </a:solidFill>
              </a:rPr>
              <a:t>kupovini</a:t>
            </a:r>
            <a:endParaRPr lang="en-US" altLang="en-US" sz="4100" b="0" dirty="0" smtClean="0">
              <a:solidFill>
                <a:srgbClr val="990000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100" b="1" dirty="0" err="1">
                <a:solidFill>
                  <a:srgbClr val="145897"/>
                </a:solidFill>
              </a:rPr>
              <a:t>K</a:t>
            </a:r>
            <a:r>
              <a:rPr lang="en-US" altLang="en-US" sz="4100" b="1" dirty="0" err="1" smtClean="0">
                <a:solidFill>
                  <a:srgbClr val="145897"/>
                </a:solidFill>
              </a:rPr>
              <a:t>rovni</a:t>
            </a:r>
            <a:r>
              <a:rPr lang="en-US" altLang="en-US" sz="4100" b="0" dirty="0" smtClean="0">
                <a:solidFill>
                  <a:srgbClr val="145897"/>
                </a:solidFill>
              </a:rPr>
              <a:t> </a:t>
            </a:r>
            <a:r>
              <a:rPr lang="en-US" altLang="en-US" sz="4100" dirty="0" err="1" smtClean="0">
                <a:solidFill>
                  <a:srgbClr val="145897"/>
                </a:solidFill>
              </a:rPr>
              <a:t>ugovori</a:t>
            </a:r>
            <a:endParaRPr lang="en-US" altLang="en-US" sz="4100" b="0" dirty="0">
              <a:solidFill>
                <a:srgbClr val="145897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3000" b="0" dirty="0">
              <a:solidFill>
                <a:srgbClr val="145897"/>
              </a:solidFill>
            </a:endParaRPr>
          </a:p>
          <a:p>
            <a:pPr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100" b="0" dirty="0" err="1" smtClean="0">
                <a:solidFill>
                  <a:srgbClr val="006600"/>
                </a:solidFill>
              </a:rPr>
              <a:t>Različite</a:t>
            </a:r>
            <a:r>
              <a:rPr lang="en-US" altLang="en-US" sz="3100" b="0" dirty="0" smtClean="0">
                <a:solidFill>
                  <a:srgbClr val="006600"/>
                </a:solidFill>
              </a:rPr>
              <a:t> </a:t>
            </a:r>
            <a:r>
              <a:rPr lang="en-US" altLang="en-US" sz="3100" b="0" dirty="0" err="1" smtClean="0">
                <a:solidFill>
                  <a:srgbClr val="006600"/>
                </a:solidFill>
              </a:rPr>
              <a:t>vrste</a:t>
            </a:r>
            <a:r>
              <a:rPr lang="en-US" altLang="en-US" sz="3100" b="0" dirty="0" smtClean="0">
                <a:solidFill>
                  <a:srgbClr val="006600"/>
                </a:solidFill>
              </a:rPr>
              <a:t>/</a:t>
            </a:r>
            <a:r>
              <a:rPr lang="en-US" altLang="en-US" sz="3100" b="0" dirty="0" err="1" smtClean="0">
                <a:solidFill>
                  <a:srgbClr val="006600"/>
                </a:solidFill>
              </a:rPr>
              <a:t>procesi</a:t>
            </a:r>
            <a:r>
              <a:rPr lang="en-US" altLang="en-US" sz="3100" b="0" dirty="0" smtClean="0">
                <a:solidFill>
                  <a:srgbClr val="006600"/>
                </a:solidFill>
              </a:rPr>
              <a:t>/</a:t>
            </a:r>
            <a:r>
              <a:rPr lang="en-US" altLang="en-US" sz="3100" b="0" dirty="0" err="1" smtClean="0">
                <a:solidFill>
                  <a:srgbClr val="006600"/>
                </a:solidFill>
              </a:rPr>
              <a:t>platforme</a:t>
            </a:r>
            <a:endParaRPr lang="en-US" altLang="en-US" sz="3100" b="0" dirty="0" smtClean="0">
              <a:solidFill>
                <a:srgbClr val="006600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100" dirty="0" err="1" smtClean="0">
                <a:solidFill>
                  <a:srgbClr val="145897"/>
                </a:solidFill>
              </a:rPr>
              <a:t>Primeri</a:t>
            </a:r>
            <a:endParaRPr lang="en-US" altLang="en-US" sz="3100" b="0" i="0" dirty="0" smtClean="0">
              <a:solidFill>
                <a:srgbClr val="145897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100" b="0" i="0" dirty="0" err="1" smtClean="0">
                <a:solidFill>
                  <a:srgbClr val="145897"/>
                </a:solidFill>
              </a:rPr>
              <a:t>Faza</a:t>
            </a:r>
            <a:r>
              <a:rPr lang="en-US" altLang="en-US" sz="3100" b="0" i="0" dirty="0" smtClean="0">
                <a:solidFill>
                  <a:srgbClr val="145897"/>
                </a:solidFill>
              </a:rPr>
              <a:t> </a:t>
            </a:r>
            <a:r>
              <a:rPr lang="en-US" altLang="en-US" sz="3100" b="0" i="0" dirty="0" smtClean="0">
                <a:solidFill>
                  <a:srgbClr val="145897"/>
                </a:solidFill>
              </a:rPr>
              <a:t>1</a:t>
            </a: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100" b="0" dirty="0" err="1" smtClean="0">
                <a:solidFill>
                  <a:srgbClr val="145897"/>
                </a:solidFill>
              </a:rPr>
              <a:t>svi</a:t>
            </a:r>
            <a:r>
              <a:rPr lang="en-US" altLang="en-US" sz="3100" b="0" dirty="0" smtClean="0">
                <a:solidFill>
                  <a:srgbClr val="145897"/>
                </a:solidFill>
              </a:rPr>
              <a:t> </a:t>
            </a:r>
            <a:r>
              <a:rPr lang="en-US" altLang="en-US" sz="3100" b="0" dirty="0" err="1" smtClean="0">
                <a:solidFill>
                  <a:srgbClr val="145897"/>
                </a:solidFill>
              </a:rPr>
              <a:t>uslovi</a:t>
            </a:r>
            <a:r>
              <a:rPr lang="en-US" altLang="en-US" sz="3100" b="0" dirty="0" smtClean="0">
                <a:solidFill>
                  <a:srgbClr val="145897"/>
                </a:solidFill>
              </a:rPr>
              <a:t> </a:t>
            </a:r>
            <a:r>
              <a:rPr lang="en-US" altLang="en-US" sz="3100" b="0" dirty="0" err="1" smtClean="0">
                <a:solidFill>
                  <a:srgbClr val="145897"/>
                </a:solidFill>
              </a:rPr>
              <a:t>nabavke</a:t>
            </a:r>
            <a:r>
              <a:rPr lang="en-US" altLang="en-US" sz="3100" b="0" dirty="0" smtClean="0">
                <a:solidFill>
                  <a:srgbClr val="145897"/>
                </a:solidFill>
              </a:rPr>
              <a:t> </a:t>
            </a:r>
            <a:r>
              <a:rPr lang="en-US" altLang="en-US" sz="3100" b="0" dirty="0" err="1" smtClean="0">
                <a:solidFill>
                  <a:srgbClr val="145897"/>
                </a:solidFill>
              </a:rPr>
              <a:t>određeni</a:t>
            </a:r>
            <a:r>
              <a:rPr lang="en-US" altLang="en-US" sz="3100" b="0" dirty="0" smtClean="0">
                <a:solidFill>
                  <a:srgbClr val="145897"/>
                </a:solidFill>
              </a:rPr>
              <a:t>, </a:t>
            </a:r>
            <a:r>
              <a:rPr lang="en-US" altLang="en-US" sz="3100" dirty="0" err="1" smtClean="0">
                <a:solidFill>
                  <a:srgbClr val="145897"/>
                </a:solidFill>
              </a:rPr>
              <a:t>dobavljač</a:t>
            </a:r>
            <a:r>
              <a:rPr lang="en-US" altLang="en-US" sz="3100" b="0" dirty="0" smtClean="0">
                <a:solidFill>
                  <a:srgbClr val="145897"/>
                </a:solidFill>
              </a:rPr>
              <a:t>(</a:t>
            </a:r>
            <a:r>
              <a:rPr lang="en-US" altLang="en-US" sz="3100" b="0" dirty="0" err="1" smtClean="0">
                <a:solidFill>
                  <a:srgbClr val="145897"/>
                </a:solidFill>
              </a:rPr>
              <a:t>i</a:t>
            </a:r>
            <a:r>
              <a:rPr lang="en-US" altLang="en-US" sz="3100" b="0" dirty="0" smtClean="0">
                <a:solidFill>
                  <a:srgbClr val="145897"/>
                </a:solidFill>
              </a:rPr>
              <a:t>) </a:t>
            </a:r>
            <a:r>
              <a:rPr lang="en-US" altLang="en-US" sz="3100" b="0" dirty="0" err="1" smtClean="0">
                <a:solidFill>
                  <a:srgbClr val="145897"/>
                </a:solidFill>
              </a:rPr>
              <a:t>izabrani</a:t>
            </a:r>
            <a:r>
              <a:rPr lang="en-US" altLang="en-US" sz="3100" b="0" dirty="0" smtClean="0">
                <a:solidFill>
                  <a:srgbClr val="145897"/>
                </a:solidFill>
              </a:rPr>
              <a:t>, </a:t>
            </a:r>
            <a:r>
              <a:rPr lang="en-US" altLang="en-US" sz="3100" b="0" dirty="0" err="1" smtClean="0">
                <a:solidFill>
                  <a:srgbClr val="145897"/>
                </a:solidFill>
              </a:rPr>
              <a:t>nesiguran</a:t>
            </a:r>
            <a:r>
              <a:rPr lang="en-US" altLang="en-US" sz="3100" b="0" dirty="0" smtClean="0">
                <a:solidFill>
                  <a:srgbClr val="145897"/>
                </a:solidFill>
              </a:rPr>
              <a:t> je </a:t>
            </a:r>
            <a:r>
              <a:rPr lang="en-US" altLang="en-US" sz="3100" b="0" dirty="0" err="1" smtClean="0">
                <a:solidFill>
                  <a:srgbClr val="145897"/>
                </a:solidFill>
              </a:rPr>
              <a:t>jedino</a:t>
            </a:r>
            <a:r>
              <a:rPr lang="en-US" altLang="en-US" sz="3100" b="0" dirty="0" smtClean="0">
                <a:solidFill>
                  <a:srgbClr val="145897"/>
                </a:solidFill>
              </a:rPr>
              <a:t> datum </a:t>
            </a:r>
            <a:r>
              <a:rPr lang="en-US" altLang="en-US" sz="3100" b="0" dirty="0" err="1" smtClean="0">
                <a:solidFill>
                  <a:srgbClr val="145897"/>
                </a:solidFill>
              </a:rPr>
              <a:t>isporuke</a:t>
            </a:r>
            <a:endParaRPr lang="en-US" altLang="en-US" sz="3100" b="0" dirty="0">
              <a:solidFill>
                <a:srgbClr val="145897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100" b="0" dirty="0" err="1" smtClean="0">
                <a:solidFill>
                  <a:srgbClr val="145897"/>
                </a:solidFill>
              </a:rPr>
              <a:t>širok</a:t>
            </a:r>
            <a:r>
              <a:rPr lang="en-GB" altLang="en-US" sz="3100" b="0" dirty="0" smtClean="0">
                <a:solidFill>
                  <a:srgbClr val="145897"/>
                </a:solidFill>
              </a:rPr>
              <a:t> </a:t>
            </a:r>
            <a:r>
              <a:rPr lang="en-GB" altLang="en-US" sz="3100" b="0" dirty="0" err="1" smtClean="0">
                <a:solidFill>
                  <a:srgbClr val="145897"/>
                </a:solidFill>
              </a:rPr>
              <a:t>opis</a:t>
            </a:r>
            <a:r>
              <a:rPr lang="en-GB" altLang="en-US" sz="3100" b="0" dirty="0" smtClean="0">
                <a:solidFill>
                  <a:srgbClr val="145897"/>
                </a:solidFill>
              </a:rPr>
              <a:t> </a:t>
            </a:r>
            <a:r>
              <a:rPr lang="en-GB" altLang="en-US" sz="3100" b="0" dirty="0" err="1" smtClean="0">
                <a:solidFill>
                  <a:srgbClr val="145897"/>
                </a:solidFill>
              </a:rPr>
              <a:t>nabavke</a:t>
            </a:r>
            <a:r>
              <a:rPr lang="en-GB" altLang="en-US" sz="3100" b="0" dirty="0" smtClean="0">
                <a:solidFill>
                  <a:srgbClr val="145897"/>
                </a:solidFill>
              </a:rPr>
              <a:t>, </a:t>
            </a:r>
            <a:r>
              <a:rPr lang="en-GB" altLang="en-US" sz="3100" b="0" dirty="0" err="1" smtClean="0">
                <a:solidFill>
                  <a:srgbClr val="145897"/>
                </a:solidFill>
              </a:rPr>
              <a:t>svaki</a:t>
            </a:r>
            <a:r>
              <a:rPr lang="en-GB" altLang="en-US" sz="3100" b="0" dirty="0" smtClean="0">
                <a:solidFill>
                  <a:srgbClr val="145897"/>
                </a:solidFill>
              </a:rPr>
              <a:t> </a:t>
            </a:r>
            <a:r>
              <a:rPr lang="en-GB" altLang="en-US" sz="3100" b="0" dirty="0" err="1" smtClean="0">
                <a:solidFill>
                  <a:srgbClr val="145897"/>
                </a:solidFill>
              </a:rPr>
              <a:t>dobavljač</a:t>
            </a:r>
            <a:r>
              <a:rPr lang="en-GB" altLang="en-US" sz="3100" b="0" dirty="0" smtClean="0">
                <a:solidFill>
                  <a:srgbClr val="145897"/>
                </a:solidFill>
              </a:rPr>
              <a:t> </a:t>
            </a:r>
            <a:r>
              <a:rPr lang="en-GB" altLang="en-US" sz="3100" dirty="0" err="1" smtClean="0">
                <a:solidFill>
                  <a:srgbClr val="145897"/>
                </a:solidFill>
              </a:rPr>
              <a:t>može</a:t>
            </a:r>
            <a:r>
              <a:rPr lang="en-GB" altLang="en-US" sz="3100" dirty="0" smtClean="0">
                <a:solidFill>
                  <a:srgbClr val="145897"/>
                </a:solidFill>
              </a:rPr>
              <a:t> da </a:t>
            </a:r>
            <a:r>
              <a:rPr lang="en-GB" altLang="en-US" sz="3100" dirty="0" err="1" smtClean="0">
                <a:solidFill>
                  <a:srgbClr val="145897"/>
                </a:solidFill>
              </a:rPr>
              <a:t>učestvuje</a:t>
            </a:r>
            <a:endParaRPr lang="en-GB" altLang="en-US" sz="3100" b="0" dirty="0">
              <a:solidFill>
                <a:srgbClr val="145897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3100" b="0" i="0" dirty="0" err="1" smtClean="0">
                <a:solidFill>
                  <a:srgbClr val="145897"/>
                </a:solidFill>
              </a:rPr>
              <a:t>Drugim</a:t>
            </a:r>
            <a:r>
              <a:rPr lang="en-GB" altLang="en-US" sz="3100" b="0" i="0" dirty="0" smtClean="0">
                <a:solidFill>
                  <a:srgbClr val="145897"/>
                </a:solidFill>
              </a:rPr>
              <a:t> </a:t>
            </a:r>
            <a:r>
              <a:rPr lang="en-GB" altLang="en-US" sz="3100" b="0" i="0" dirty="0" err="1" smtClean="0">
                <a:solidFill>
                  <a:srgbClr val="145897"/>
                </a:solidFill>
              </a:rPr>
              <a:t>rečima</a:t>
            </a:r>
            <a:r>
              <a:rPr lang="en-GB" altLang="en-US" sz="3100" b="0" i="0" dirty="0" smtClean="0">
                <a:solidFill>
                  <a:srgbClr val="145897"/>
                </a:solidFill>
              </a:rPr>
              <a:t> – </a:t>
            </a:r>
            <a:r>
              <a:rPr lang="en-GB" altLang="en-US" sz="3100" dirty="0" smtClean="0">
                <a:solidFill>
                  <a:srgbClr val="145897"/>
                </a:solidFill>
              </a:rPr>
              <a:t>do </a:t>
            </a:r>
            <a:r>
              <a:rPr lang="en-GB" altLang="en-US" sz="3100" dirty="0" err="1" smtClean="0">
                <a:solidFill>
                  <a:srgbClr val="145897"/>
                </a:solidFill>
              </a:rPr>
              <a:t>nadmetanja</a:t>
            </a:r>
            <a:r>
              <a:rPr lang="en-GB" altLang="en-US" sz="3100" dirty="0" smtClean="0">
                <a:solidFill>
                  <a:srgbClr val="145897"/>
                </a:solidFill>
              </a:rPr>
              <a:t> </a:t>
            </a:r>
            <a:r>
              <a:rPr lang="en-GB" altLang="en-US" sz="3100" dirty="0" err="1" smtClean="0">
                <a:solidFill>
                  <a:srgbClr val="145897"/>
                </a:solidFill>
              </a:rPr>
              <a:t>može</a:t>
            </a:r>
            <a:r>
              <a:rPr lang="en-GB" altLang="en-US" sz="3100" dirty="0" smtClean="0">
                <a:solidFill>
                  <a:srgbClr val="145897"/>
                </a:solidFill>
              </a:rPr>
              <a:t> </a:t>
            </a:r>
            <a:r>
              <a:rPr lang="en-GB" altLang="en-US" sz="3100" dirty="0" err="1" smtClean="0">
                <a:solidFill>
                  <a:srgbClr val="145897"/>
                </a:solidFill>
              </a:rPr>
              <a:t>doći</a:t>
            </a:r>
            <a:r>
              <a:rPr lang="en-GB" altLang="en-US" sz="3100" dirty="0" smtClean="0">
                <a:solidFill>
                  <a:srgbClr val="145897"/>
                </a:solidFill>
              </a:rPr>
              <a:t> u </a:t>
            </a:r>
            <a:r>
              <a:rPr lang="en-GB" altLang="en-US" sz="3100" dirty="0" err="1" smtClean="0">
                <a:solidFill>
                  <a:srgbClr val="145897"/>
                </a:solidFill>
              </a:rPr>
              <a:t>prvoj</a:t>
            </a:r>
            <a:r>
              <a:rPr lang="en-GB" altLang="en-US" sz="3100" dirty="0" smtClean="0">
                <a:solidFill>
                  <a:srgbClr val="145897"/>
                </a:solidFill>
              </a:rPr>
              <a:t> </a:t>
            </a:r>
            <a:r>
              <a:rPr lang="en-GB" altLang="en-US" sz="3100" dirty="0" err="1" smtClean="0">
                <a:solidFill>
                  <a:srgbClr val="145897"/>
                </a:solidFill>
              </a:rPr>
              <a:t>ili</a:t>
            </a:r>
            <a:r>
              <a:rPr lang="en-GB" altLang="en-US" sz="3100" dirty="0" smtClean="0">
                <a:solidFill>
                  <a:srgbClr val="145897"/>
                </a:solidFill>
              </a:rPr>
              <a:t> </a:t>
            </a:r>
            <a:r>
              <a:rPr lang="en-GB" altLang="en-US" sz="3100" dirty="0" err="1" smtClean="0">
                <a:solidFill>
                  <a:srgbClr val="145897"/>
                </a:solidFill>
              </a:rPr>
              <a:t>drugoj</a:t>
            </a:r>
            <a:r>
              <a:rPr lang="en-GB" altLang="en-US" sz="3100" dirty="0" smtClean="0">
                <a:solidFill>
                  <a:srgbClr val="145897"/>
                </a:solidFill>
              </a:rPr>
              <a:t> </a:t>
            </a:r>
            <a:r>
              <a:rPr lang="en-GB" altLang="en-US" sz="3100" dirty="0" err="1" smtClean="0">
                <a:solidFill>
                  <a:srgbClr val="145897"/>
                </a:solidFill>
              </a:rPr>
              <a:t>fazi</a:t>
            </a:r>
            <a:r>
              <a:rPr lang="en-GB" altLang="en-US" sz="3100" b="0" i="0" dirty="0" smtClean="0">
                <a:solidFill>
                  <a:srgbClr val="145897"/>
                </a:solidFill>
              </a:rPr>
              <a:t> (</a:t>
            </a:r>
            <a:r>
              <a:rPr lang="en-GB" altLang="en-US" sz="3100" b="0" i="0" dirty="0" err="1" smtClean="0">
                <a:solidFill>
                  <a:srgbClr val="145897"/>
                </a:solidFill>
              </a:rPr>
              <a:t>ili</a:t>
            </a:r>
            <a:r>
              <a:rPr lang="en-GB" altLang="en-US" sz="3100" b="0" i="0" dirty="0" smtClean="0">
                <a:solidFill>
                  <a:srgbClr val="145897"/>
                </a:solidFill>
              </a:rPr>
              <a:t> u </a:t>
            </a:r>
            <a:r>
              <a:rPr lang="en-GB" altLang="en-US" sz="3100" b="0" i="0" dirty="0" err="1" smtClean="0">
                <a:solidFill>
                  <a:srgbClr val="145897"/>
                </a:solidFill>
              </a:rPr>
              <a:t>obe</a:t>
            </a:r>
            <a:r>
              <a:rPr lang="en-GB" altLang="en-US" sz="3100" b="0" i="0" dirty="0" smtClean="0">
                <a:solidFill>
                  <a:srgbClr val="145897"/>
                </a:solidFill>
              </a:rPr>
              <a:t>)</a:t>
            </a:r>
            <a:r>
              <a:rPr lang="en-GB" altLang="en-US" sz="3100" b="0" i="0" dirty="0" smtClean="0">
                <a:solidFill>
                  <a:srgbClr val="145897"/>
                </a:solidFill>
              </a:rPr>
              <a:t>….</a:t>
            </a:r>
            <a:endParaRPr lang="en-GB" altLang="en-US" sz="3100" b="0" i="0" dirty="0">
              <a:solidFill>
                <a:srgbClr val="145897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  <a:p>
            <a:pPr lvl="3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1800" b="0" dirty="0">
              <a:solidFill>
                <a:srgbClr val="145897"/>
              </a:solidFill>
            </a:endParaRPr>
          </a:p>
          <a:p>
            <a:pPr lvl="2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000" b="0" dirty="0">
              <a:solidFill>
                <a:srgbClr val="145897"/>
              </a:solidFill>
            </a:endParaRPr>
          </a:p>
          <a:p>
            <a:pPr lvl="1" defTabSz="449263">
              <a:spcBef>
                <a:spcPct val="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dirty="0">
              <a:solidFill>
                <a:srgbClr val="145897"/>
              </a:solidFill>
            </a:endParaRPr>
          </a:p>
          <a:p>
            <a:pPr indent="-341313" defTabSz="449263">
              <a:spcBef>
                <a:spcPts val="500"/>
              </a:spcBef>
              <a:buClr>
                <a:srgbClr val="145897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000" b="0" i="1" dirty="0">
              <a:solidFill>
                <a:srgbClr val="145897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Pitanja</a:t>
            </a:r>
            <a:r>
              <a:rPr lang="en-US" sz="40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 u </a:t>
            </a:r>
            <a:r>
              <a:rPr lang="en-US" sz="40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vezi</a:t>
            </a:r>
            <a:r>
              <a:rPr lang="en-US" sz="40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sa</a:t>
            </a:r>
            <a:r>
              <a:rPr lang="en-US" sz="40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krovnim</a:t>
            </a:r>
            <a:r>
              <a:rPr lang="en-US" sz="4000" b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ugovorima</a:t>
            </a:r>
            <a:endParaRPr lang="en-US" sz="4000" b="1" dirty="0" smtClean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763000" cy="508262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Ko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može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da se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nadmeće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b="1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Koliko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pobednika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nosilaca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ugovora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Koliko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širok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treba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da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bude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obim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okvirnog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ugovora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b="1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Koliko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dugo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ugovori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treba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 da </a:t>
            </a: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traju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(5+ </a:t>
            </a: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godina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?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Da li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druge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firme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mogu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da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učestvuju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(da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im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budu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dodeljeni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ugovori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tokom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vremena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b="1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Koliko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konkretni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treba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 da </a:t>
            </a: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budu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uslovi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en-US" b="1" dirty="0" smtClean="0">
              <a:solidFill>
                <a:srgbClr val="990000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Da li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treba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garantovati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minimalnu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porudžbinu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količinu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rada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)?</a:t>
            </a:r>
            <a:endParaRPr lang="en-US" b="1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Da li </a:t>
            </a: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veličina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porudžbine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treba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 da </a:t>
            </a: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bude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ograničena</a:t>
            </a:r>
            <a:r>
              <a:rPr lang="en-US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en-US" b="1" dirty="0" smtClean="0">
              <a:solidFill>
                <a:srgbClr val="99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3400" y="6096000"/>
            <a:ext cx="914400" cy="4462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300" dirty="0" smtClean="0">
                <a:solidFill>
                  <a:schemeClr val="tx1"/>
                </a:solidFill>
                <a:effectLst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4FA94456DA014B91BFB059FE3855F4CD"/>
  <p:tag name="TPVERSION" val="5"/>
  <p:tag name="TPFULLVERSION" val="5.2.1.3179"/>
  <p:tag name="PPTVERSION" val="14"/>
  <p:tag name="TPOS" val="2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Romania PPT template (00000002) [Read-Only]" id="{87D7758B-683F-4BA8-829D-74B693E663C2}" vid="{705CE5C4-788C-4375-A56C-92DD9034C761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3220</TotalTime>
  <Words>1338</Words>
  <Application>Microsoft Macintosh PowerPoint</Application>
  <PresentationFormat>On-screen Show (4:3)</PresentationFormat>
  <Paragraphs>234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5_Office Theme</vt:lpstr>
      <vt:lpstr>3_Office Theme</vt:lpstr>
      <vt:lpstr>PowerPoint Presentation</vt:lpstr>
      <vt:lpstr>Elektronske nabavke</vt:lpstr>
      <vt:lpstr>Funkcije elektronskih nabavki (lista nije iscrpna)</vt:lpstr>
      <vt:lpstr>Okvirni ugovori</vt:lpstr>
      <vt:lpstr>PowerPoint Presentation</vt:lpstr>
      <vt:lpstr>PowerPoint Presentation</vt:lpstr>
      <vt:lpstr>PowerPoint Presentation</vt:lpstr>
      <vt:lpstr>PowerPoint Presentation</vt:lpstr>
      <vt:lpstr>Pitanja u vezi sa krovnim ugovorima</vt:lpstr>
      <vt:lpstr>PowerPoint Presentation</vt:lpstr>
      <vt:lpstr>PowerPoint Presentation</vt:lpstr>
      <vt:lpstr>PowerPoint Presentation</vt:lpstr>
      <vt:lpstr>PowerPoint Presentation</vt:lpstr>
      <vt:lpstr>Elektronske obrnute aukcije (1)</vt:lpstr>
      <vt:lpstr>Elektronske obrnute aukcije (2)</vt:lpstr>
      <vt:lpstr>PowerPoint Presentation</vt:lpstr>
      <vt:lpstr>PowerPoint Presentation</vt:lpstr>
      <vt:lpstr>Izazovi: elektronske obrnute aukcije</vt:lpstr>
      <vt:lpstr>PowerPoint Presentation</vt:lpstr>
      <vt:lpstr>PowerPoint Presentation</vt:lpstr>
      <vt:lpstr>PowerPoint Presentation</vt:lpstr>
    </vt:vector>
  </TitlesOfParts>
  <Company>The George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Belgrade - Frameworks and E-Procurement</dc:title>
  <dc:subject>USTDA</dc:subject>
  <dc:creator>Schooner</dc:creator>
  <cp:lastModifiedBy>Apple</cp:lastModifiedBy>
  <cp:revision>116</cp:revision>
  <cp:lastPrinted>2014-04-16T18:34:24Z</cp:lastPrinted>
  <dcterms:created xsi:type="dcterms:W3CDTF">2013-04-29T20:08:03Z</dcterms:created>
  <dcterms:modified xsi:type="dcterms:W3CDTF">2016-05-29T22:07:47Z</dcterms:modified>
  <cp:category>Schooner</cp:category>
</cp:coreProperties>
</file>