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  <p:sldMasterId id="2147483754" r:id="rId2"/>
  </p:sldMasterIdLst>
  <p:notesMasterIdLst>
    <p:notesMasterId r:id="rId24"/>
  </p:notesMasterIdLst>
  <p:handoutMasterIdLst>
    <p:handoutMasterId r:id="rId25"/>
  </p:handoutMasterIdLst>
  <p:sldIdLst>
    <p:sldId id="394" r:id="rId3"/>
    <p:sldId id="360" r:id="rId4"/>
    <p:sldId id="389" r:id="rId5"/>
    <p:sldId id="377" r:id="rId6"/>
    <p:sldId id="368" r:id="rId7"/>
    <p:sldId id="364" r:id="rId8"/>
    <p:sldId id="365" r:id="rId9"/>
    <p:sldId id="366" r:id="rId10"/>
    <p:sldId id="379" r:id="rId11"/>
    <p:sldId id="367" r:id="rId12"/>
    <p:sldId id="369" r:id="rId13"/>
    <p:sldId id="370" r:id="rId14"/>
    <p:sldId id="371" r:id="rId15"/>
    <p:sldId id="362" r:id="rId16"/>
    <p:sldId id="396" r:id="rId17"/>
    <p:sldId id="392" r:id="rId18"/>
    <p:sldId id="391" r:id="rId19"/>
    <p:sldId id="363" r:id="rId20"/>
    <p:sldId id="390" r:id="rId21"/>
    <p:sldId id="393" r:id="rId22"/>
    <p:sldId id="395" r:id="rId23"/>
  </p:sldIdLst>
  <p:sldSz cx="9144000" cy="6858000" type="screen4x3"/>
  <p:notesSz cx="6858000" cy="9236075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0066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58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34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34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FB4E4B-B46B-4368-A932-C1798FB770FB}" type="datetimeFigureOut">
              <a:rPr lang="en-US" smtClean="0"/>
              <a:t>5/27/2016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2971800" cy="4634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72669"/>
            <a:ext cx="2971800" cy="4634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91E6F7-DDC6-40CC-8A9A-A9BB26C34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1036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920B71-C864-4EB3-AE14-EC5DE5C8A698}" type="datetimeFigureOut">
              <a:rPr lang="en-US" smtClean="0"/>
              <a:t>5/27/2016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20775" y="692150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87136"/>
            <a:ext cx="5486400" cy="4156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297180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72668"/>
            <a:ext cx="297180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79B8A5-F8B5-4A71-AE30-CE1FA78F7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226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DD44B7-807E-4731-9E10-B49187271810}" type="slidenum">
              <a:rPr lang="en-GB" altLang="en-US"/>
              <a:pPr/>
              <a:t>5</a:t>
            </a:fld>
            <a:endParaRPr lang="en-GB" altLang="en-US"/>
          </a:p>
        </p:txBody>
      </p:sp>
      <p:sp>
        <p:nvSpPr>
          <p:cNvPr id="21709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87136"/>
            <a:ext cx="5488003" cy="4156234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4944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95908C-EA5D-491E-9CC0-573D28B99458}" type="slidenum">
              <a:rPr lang="en-GB" altLang="en-US"/>
              <a:pPr/>
              <a:t>17</a:t>
            </a:fld>
            <a:endParaRPr lang="en-GB" altLang="en-US"/>
          </a:p>
        </p:txBody>
      </p:sp>
      <p:sp>
        <p:nvSpPr>
          <p:cNvPr id="21913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87136"/>
            <a:ext cx="5488003" cy="4156234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04603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DC0F4A-1CDC-4738-B301-FB52CAA2AFC1}" type="slidenum">
              <a:rPr lang="en-GB" altLang="en-US"/>
              <a:pPr/>
              <a:t>19</a:t>
            </a:fld>
            <a:endParaRPr lang="en-GB" altLang="en-US"/>
          </a:p>
        </p:txBody>
      </p:sp>
      <p:sp>
        <p:nvSpPr>
          <p:cNvPr id="21299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87136"/>
            <a:ext cx="5488003" cy="4156234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91840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1C222C-B795-4EAF-A943-B338BB73077F}" type="slidenum">
              <a:rPr lang="en-GB" altLang="en-US"/>
              <a:pPr/>
              <a:t>20</a:t>
            </a:fld>
            <a:endParaRPr lang="en-GB" altLang="en-US"/>
          </a:p>
        </p:txBody>
      </p:sp>
      <p:sp>
        <p:nvSpPr>
          <p:cNvPr id="22323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87136"/>
            <a:ext cx="5488003" cy="4156234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5873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6239D3-7F9B-4AF4-911C-96D972B0FDEA}" type="slidenum">
              <a:rPr lang="en-GB" altLang="en-US"/>
              <a:pPr/>
              <a:t>6</a:t>
            </a:fld>
            <a:endParaRPr lang="en-GB" altLang="en-US"/>
          </a:p>
        </p:txBody>
      </p:sp>
      <p:sp>
        <p:nvSpPr>
          <p:cNvPr id="16998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87136"/>
            <a:ext cx="5488003" cy="4156234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8531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150387-7AA0-42DB-9E70-75E186736839}" type="slidenum">
              <a:rPr lang="en-GB" altLang="en-US"/>
              <a:pPr/>
              <a:t>7</a:t>
            </a:fld>
            <a:endParaRPr lang="en-GB" altLang="en-US"/>
          </a:p>
        </p:txBody>
      </p:sp>
      <p:sp>
        <p:nvSpPr>
          <p:cNvPr id="20480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87136"/>
            <a:ext cx="5488003" cy="4156234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8384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E3CFE4-C5E5-403D-AC86-4349BFB6FCDE}" type="slidenum">
              <a:rPr lang="en-GB" altLang="en-US"/>
              <a:pPr/>
              <a:t>8</a:t>
            </a:fld>
            <a:endParaRPr lang="en-GB" altLang="en-US"/>
          </a:p>
        </p:txBody>
      </p:sp>
      <p:sp>
        <p:nvSpPr>
          <p:cNvPr id="20070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87136"/>
            <a:ext cx="5488003" cy="4156234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47671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225655-C845-4371-9D74-90B1375F942D}" type="slidenum">
              <a:rPr lang="en-GB" altLang="en-US"/>
              <a:pPr/>
              <a:t>10</a:t>
            </a:fld>
            <a:endParaRPr lang="en-GB" altLang="en-US"/>
          </a:p>
        </p:txBody>
      </p:sp>
      <p:sp>
        <p:nvSpPr>
          <p:cNvPr id="20275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87136"/>
            <a:ext cx="5488003" cy="4156234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35544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BFE6DD-E5C4-4B50-AD34-6B0139ACF13C}" type="slidenum">
              <a:rPr lang="en-GB" altLang="en-US"/>
              <a:pPr/>
              <a:t>11</a:t>
            </a:fld>
            <a:endParaRPr lang="en-GB" altLang="en-US"/>
          </a:p>
        </p:txBody>
      </p:sp>
      <p:sp>
        <p:nvSpPr>
          <p:cNvPr id="17408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87136"/>
            <a:ext cx="5488003" cy="4156234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36690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20AC42-4336-4AE8-8A2B-121F0E94428D}" type="slidenum">
              <a:rPr lang="en-GB" altLang="en-US"/>
              <a:pPr/>
              <a:t>12</a:t>
            </a:fld>
            <a:endParaRPr lang="en-GB" altLang="en-US"/>
          </a:p>
        </p:txBody>
      </p:sp>
      <p:sp>
        <p:nvSpPr>
          <p:cNvPr id="20685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87136"/>
            <a:ext cx="5488003" cy="4156234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6627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706467-1ED5-4FBA-8B89-0EE2EEF299FE}" type="slidenum">
              <a:rPr lang="en-GB" altLang="en-US"/>
              <a:pPr/>
              <a:t>13</a:t>
            </a:fld>
            <a:endParaRPr lang="en-GB" altLang="en-US"/>
          </a:p>
        </p:txBody>
      </p:sp>
      <p:sp>
        <p:nvSpPr>
          <p:cNvPr id="20889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87136"/>
            <a:ext cx="5488003" cy="4156234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55543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EEDF89-16A3-473D-8C03-2D915A53DE88}" type="slidenum">
              <a:rPr lang="en-GB" altLang="en-US"/>
              <a:pPr/>
              <a:t>16</a:t>
            </a:fld>
            <a:endParaRPr lang="en-GB" altLang="en-US"/>
          </a:p>
        </p:txBody>
      </p:sp>
      <p:sp>
        <p:nvSpPr>
          <p:cNvPr id="21504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87136"/>
            <a:ext cx="5488003" cy="4156234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0925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omania PPT slide graphics2.jpg"/>
          <p:cNvPicPr>
            <a:picLocks noChangeAspect="1"/>
          </p:cNvPicPr>
          <p:nvPr userDrawn="1"/>
        </p:nvPicPr>
        <p:blipFill>
          <a:blip r:embed="rId2"/>
          <a:srcRect t="3127"/>
          <a:stretch>
            <a:fillRect/>
          </a:stretch>
        </p:blipFill>
        <p:spPr>
          <a:xfrm>
            <a:off x="-4435" y="0"/>
            <a:ext cx="9153144" cy="68516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6616" y="3135586"/>
            <a:ext cx="7772400" cy="1313792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17397A"/>
                </a:solidFill>
              </a:defRPr>
            </a:lvl1pPr>
          </a:lstStyle>
          <a:p>
            <a:r>
              <a:rPr lang="en-US" dirty="0" smtClean="0"/>
              <a:t>Type Name of Presentation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6616" y="4449378"/>
            <a:ext cx="7281917" cy="578069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B10B1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Type subtitle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410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54597F77-8757-2642-9DBF-DFF5474F4576}" type="datetimeFigureOut">
              <a:rPr lang="en-US" smtClean="0">
                <a:solidFill>
                  <a:prstClr val="black"/>
                </a:solidFill>
              </a:rPr>
              <a:pPr defTabSz="457200"/>
              <a:t>5/27/2016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470D-39BC-CD4B-AC47-2B816E734D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494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54597F77-8757-2642-9DBF-DFF5474F4576}" type="datetimeFigureOut">
              <a:rPr lang="en-US" smtClean="0">
                <a:solidFill>
                  <a:prstClr val="black"/>
                </a:solidFill>
              </a:rPr>
              <a:pPr defTabSz="457200"/>
              <a:t>5/27/2016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470D-39BC-CD4B-AC47-2B816E734D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381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645C4E38-D447-446F-9E8F-047297B07438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457200"/>
              <a:t>5/27/2016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02E69-6BD3-457B-B2B7-AFA6191DBFF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2874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A2166-F83C-45F6-A816-52E27C752DC7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5/27/2016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02E69-6BD3-457B-B2B7-AFA6191DBFF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798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54597F77-8757-2642-9DBF-DFF5474F4576}" type="datetimeFigureOut">
              <a:rPr lang="en-US" smtClean="0">
                <a:solidFill>
                  <a:prstClr val="black"/>
                </a:solidFill>
              </a:rPr>
              <a:pPr defTabSz="457200"/>
              <a:t>5/27/2016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470D-39BC-CD4B-AC47-2B816E734D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7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omania PPT slide graphics.jpg"/>
          <p:cNvPicPr>
            <a:picLocks noChangeAspect="1"/>
          </p:cNvPicPr>
          <p:nvPr userDrawn="1"/>
        </p:nvPicPr>
        <p:blipFill>
          <a:blip r:embed="rId2"/>
          <a:srcRect t="3162"/>
          <a:stretch>
            <a:fillRect/>
          </a:stretch>
        </p:blipFill>
        <p:spPr>
          <a:xfrm>
            <a:off x="0" y="0"/>
            <a:ext cx="9153144" cy="684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292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54597F77-8757-2642-9DBF-DFF5474F4576}" type="datetimeFigureOut">
              <a:rPr lang="en-US" smtClean="0">
                <a:solidFill>
                  <a:prstClr val="black"/>
                </a:solidFill>
              </a:rPr>
              <a:pPr defTabSz="457200"/>
              <a:t>5/27/2016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470D-39BC-CD4B-AC47-2B816E734D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864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54597F77-8757-2642-9DBF-DFF5474F4576}" type="datetimeFigureOut">
              <a:rPr lang="en-US" smtClean="0">
                <a:solidFill>
                  <a:prstClr val="black"/>
                </a:solidFill>
              </a:rPr>
              <a:pPr defTabSz="457200"/>
              <a:t>5/27/2016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470D-39BC-CD4B-AC47-2B816E734D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676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54597F77-8757-2642-9DBF-DFF5474F4576}" type="datetimeFigureOut">
              <a:rPr lang="en-US" smtClean="0">
                <a:solidFill>
                  <a:prstClr val="black"/>
                </a:solidFill>
              </a:rPr>
              <a:pPr defTabSz="457200"/>
              <a:t>5/27/2016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470D-39BC-CD4B-AC47-2B816E734D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518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54597F77-8757-2642-9DBF-DFF5474F4576}" type="datetimeFigureOut">
              <a:rPr lang="en-US" smtClean="0">
                <a:solidFill>
                  <a:prstClr val="black"/>
                </a:solidFill>
              </a:rPr>
              <a:pPr defTabSz="457200"/>
              <a:t>5/27/2016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470D-39BC-CD4B-AC47-2B816E734D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857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54597F77-8757-2642-9DBF-DFF5474F4576}" type="datetimeFigureOut">
              <a:rPr lang="en-US" smtClean="0">
                <a:solidFill>
                  <a:prstClr val="black"/>
                </a:solidFill>
              </a:rPr>
              <a:pPr defTabSz="457200"/>
              <a:t>5/27/2016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470D-39BC-CD4B-AC47-2B816E734D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293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54597F77-8757-2642-9DBF-DFF5474F4576}" type="datetimeFigureOut">
              <a:rPr lang="en-US" smtClean="0">
                <a:solidFill>
                  <a:prstClr val="black"/>
                </a:solidFill>
              </a:rPr>
              <a:pPr defTabSz="457200"/>
              <a:t>5/27/2016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470D-39BC-CD4B-AC47-2B816E734D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479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320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6229" y="5626100"/>
            <a:ext cx="4712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B10B1E"/>
                </a:solidFill>
              </a:defRPr>
            </a:lvl1pPr>
          </a:lstStyle>
          <a:p>
            <a:pPr defTabSz="457200"/>
            <a:fld id="{7EE5470D-39BC-CD4B-AC47-2B816E734DB6}" type="slidenum">
              <a:rPr lang="en-US" smtClean="0"/>
              <a:pPr defTabSz="457200"/>
              <a:t>‹#›</a:t>
            </a:fld>
            <a:endParaRPr lang="en-US" dirty="0"/>
          </a:p>
        </p:txBody>
      </p:sp>
      <p:pic>
        <p:nvPicPr>
          <p:cNvPr id="8" name="Picture 7" descr="Romania PPT slide graphics3.jp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5987671"/>
            <a:ext cx="9144000" cy="87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208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rgbClr val="B10B1E"/>
          </a:solidFill>
          <a:latin typeface="Source Sans Pro Semibold"/>
          <a:ea typeface="+mj-ea"/>
          <a:cs typeface="Source Sans Pro Semi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B10B1E"/>
        </a:buClr>
        <a:buFont typeface="Arial"/>
        <a:buChar char="•"/>
        <a:defRPr sz="3200" b="0" i="0" kern="1200">
          <a:solidFill>
            <a:srgbClr val="17397A"/>
          </a:solidFill>
          <a:latin typeface="Source Sans Pro"/>
          <a:ea typeface="+mn-ea"/>
          <a:cs typeface="Source Sans Pro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B10B1E"/>
        </a:buClr>
        <a:buFont typeface="Wingdings" charset="2"/>
        <a:buChar char="ü"/>
        <a:defRPr sz="2800" b="0" i="0" kern="1200">
          <a:solidFill>
            <a:srgbClr val="17397A"/>
          </a:solidFill>
          <a:latin typeface="Source Sans Pro"/>
          <a:ea typeface="+mn-ea"/>
          <a:cs typeface="Source Sans Pro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B10B1E"/>
        </a:buClr>
        <a:buFont typeface="Arial"/>
        <a:buChar char="•"/>
        <a:defRPr sz="2400" b="0" i="1" kern="1200">
          <a:solidFill>
            <a:srgbClr val="17397A"/>
          </a:solidFill>
          <a:latin typeface="Source Sans Pro"/>
          <a:ea typeface="+mn-ea"/>
          <a:cs typeface="Source Sans Pro"/>
        </a:defRPr>
      </a:lvl3pPr>
      <a:lvl4pPr marL="1828800" indent="-457200" algn="l" defTabSz="457200" rtl="0" eaLnBrk="1" latinLnBrk="0" hangingPunct="1">
        <a:spcBef>
          <a:spcPct val="20000"/>
        </a:spcBef>
        <a:buClr>
          <a:srgbClr val="B10B1E"/>
        </a:buClr>
        <a:buFont typeface="+mj-lt"/>
        <a:buAutoNum type="arabicParenR"/>
        <a:defRPr sz="2000" b="0" i="0" kern="1200">
          <a:solidFill>
            <a:srgbClr val="17397A"/>
          </a:solidFill>
          <a:latin typeface="Source Sans Pro"/>
          <a:ea typeface="+mn-ea"/>
          <a:cs typeface="Source Sans Pro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B10B1E"/>
        </a:buClr>
        <a:buFont typeface="Arial"/>
        <a:buChar char="»"/>
        <a:defRPr sz="2000" b="0" i="0" kern="1200">
          <a:solidFill>
            <a:srgbClr val="17397A"/>
          </a:solidFill>
          <a:latin typeface="Source Sans Pro"/>
          <a:ea typeface="+mn-ea"/>
          <a:cs typeface="Source Sans Pr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C4E38-D447-446F-9E8F-047297B07438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5/27/2016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02E69-6BD3-457B-B2B7-AFA6191DBFF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4044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5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830614"/>
            <a:ext cx="2278772" cy="9906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228600"/>
            <a:ext cx="9144000" cy="548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600" b="1" cap="small" dirty="0">
                <a:solidFill>
                  <a:prstClr val="black"/>
                </a:solidFill>
              </a:rPr>
              <a:t>Changing Paradigm in Public Procurement</a:t>
            </a:r>
            <a:r>
              <a:rPr lang="en-US" sz="3600" b="1" cap="small" dirty="0" smtClean="0">
                <a:solidFill>
                  <a:prstClr val="black"/>
                </a:solidFill>
              </a:rPr>
              <a:t>:</a:t>
            </a:r>
            <a:br>
              <a:rPr lang="en-US" sz="3600" b="1" cap="small" dirty="0" smtClean="0">
                <a:solidFill>
                  <a:prstClr val="black"/>
                </a:solidFill>
              </a:rPr>
            </a:br>
            <a:r>
              <a:rPr lang="en-US" sz="3600" b="1" cap="small" dirty="0" smtClean="0">
                <a:solidFill>
                  <a:prstClr val="black"/>
                </a:solidFill>
              </a:rPr>
              <a:t> Towards </a:t>
            </a:r>
            <a:r>
              <a:rPr lang="en-US" sz="3600" b="1" cap="small" dirty="0">
                <a:solidFill>
                  <a:prstClr val="black"/>
                </a:solidFill>
              </a:rPr>
              <a:t>Value for Money and Higher Efficiency</a:t>
            </a:r>
            <a:r>
              <a:rPr lang="en-US" sz="2600" b="1" dirty="0">
                <a:solidFill>
                  <a:prstClr val="black"/>
                </a:solidFill>
              </a:rPr>
              <a:t/>
            </a:r>
            <a:br>
              <a:rPr lang="en-US" sz="2600" b="1" dirty="0">
                <a:solidFill>
                  <a:prstClr val="black"/>
                </a:solidFill>
              </a:rPr>
            </a:br>
            <a:r>
              <a:rPr lang="en-US" sz="2600" b="1" dirty="0">
                <a:solidFill>
                  <a:prstClr val="black"/>
                </a:solidFill>
              </a:rPr>
              <a:t/>
            </a:r>
            <a:br>
              <a:rPr lang="en-US" sz="2600" b="1" dirty="0">
                <a:solidFill>
                  <a:prstClr val="black"/>
                </a:solidFill>
              </a:rPr>
            </a:br>
            <a:r>
              <a:rPr lang="en-US" sz="3600" b="1" dirty="0">
                <a:solidFill>
                  <a:prstClr val="black"/>
                </a:solidFill>
              </a:rPr>
              <a:t>June 1 and 2, 2016</a:t>
            </a:r>
            <a:br>
              <a:rPr lang="en-US" sz="3600" b="1" dirty="0">
                <a:solidFill>
                  <a:prstClr val="black"/>
                </a:solidFill>
              </a:rPr>
            </a:br>
            <a:r>
              <a:rPr lang="en-US" sz="3600" b="1" dirty="0">
                <a:solidFill>
                  <a:prstClr val="black"/>
                </a:solidFill>
              </a:rPr>
              <a:t>Belgrade, Serbia</a:t>
            </a:r>
            <a:r>
              <a:rPr lang="en-US" sz="1800" dirty="0" smtClean="0">
                <a:solidFill>
                  <a:prstClr val="black"/>
                </a:solidFill>
              </a:rPr>
              <a:t/>
            </a:r>
            <a:br>
              <a:rPr lang="en-US" sz="1800" dirty="0" smtClean="0">
                <a:solidFill>
                  <a:prstClr val="black"/>
                </a:solidFill>
              </a:rPr>
            </a:br>
            <a:r>
              <a:rPr lang="en-US" sz="1300" dirty="0" smtClean="0">
                <a:solidFill>
                  <a:prstClr val="white"/>
                </a:solidFill>
              </a:rPr>
              <a:t/>
            </a:r>
            <a:br>
              <a:rPr lang="en-US" sz="1300" dirty="0" smtClean="0">
                <a:solidFill>
                  <a:prstClr val="white"/>
                </a:solidFill>
              </a:rPr>
            </a:br>
            <a:r>
              <a:rPr lang="en-US" sz="4000" b="1" dirty="0" smtClean="0">
                <a:solidFill>
                  <a:srgbClr val="C00000"/>
                </a:solidFill>
              </a:rPr>
              <a:t>Frameworks</a:t>
            </a:r>
            <a:br>
              <a:rPr lang="en-US" sz="4000" b="1" dirty="0" smtClean="0">
                <a:solidFill>
                  <a:srgbClr val="C00000"/>
                </a:solidFill>
              </a:rPr>
            </a:br>
            <a:r>
              <a:rPr lang="en-US" sz="4000" b="1" dirty="0" smtClean="0">
                <a:solidFill>
                  <a:srgbClr val="C00000"/>
                </a:solidFill>
              </a:rPr>
              <a:t>and</a:t>
            </a:r>
            <a:br>
              <a:rPr lang="en-US" sz="4000" b="1" dirty="0" smtClean="0">
                <a:solidFill>
                  <a:srgbClr val="C00000"/>
                </a:solidFill>
              </a:rPr>
            </a:br>
            <a:r>
              <a:rPr lang="en-US" sz="4000" b="1" dirty="0" smtClean="0">
                <a:solidFill>
                  <a:srgbClr val="C00000"/>
                </a:solidFill>
              </a:rPr>
              <a:t>E-Procurement</a:t>
            </a:r>
            <a:endParaRPr lang="en-US" sz="2000" b="1" dirty="0">
              <a:solidFill>
                <a:srgbClr val="C00000"/>
              </a:solidFill>
            </a:endParaRPr>
          </a:p>
          <a:p>
            <a:pPr>
              <a:defRPr/>
            </a:pPr>
            <a:endParaRPr lang="en-US" sz="2000" b="1" dirty="0">
              <a:solidFill>
                <a:srgbClr val="0000FF"/>
              </a:solidFill>
            </a:endParaRPr>
          </a:p>
          <a:p>
            <a:pPr>
              <a:defRPr/>
            </a:pPr>
            <a:r>
              <a:rPr lang="en-US" sz="4000" b="1" dirty="0" smtClean="0">
                <a:solidFill>
                  <a:srgbClr val="0000FF"/>
                </a:solidFill>
              </a:rPr>
              <a:t>Professor Steve Schooner</a:t>
            </a:r>
          </a:p>
        </p:txBody>
      </p:sp>
    </p:spTree>
    <p:extLst>
      <p:ext uri="{BB962C8B-B14F-4D97-AF65-F5344CB8AC3E}">
        <p14:creationId xmlns:p14="http://schemas.microsoft.com/office/powerpoint/2010/main" val="17369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81000"/>
            <a:ext cx="8610600" cy="62484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normAutofit/>
          </a:bodyPr>
          <a:lstStyle/>
          <a:p>
            <a:pPr defTabSz="449263">
              <a:spcBef>
                <a:spcPct val="0"/>
              </a:spcBef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b="1" dirty="0" smtClean="0">
                <a:solidFill>
                  <a:srgbClr val="002060"/>
                </a:solidFill>
              </a:rPr>
              <a:t>Three </a:t>
            </a:r>
            <a:r>
              <a:rPr lang="en-US" altLang="en-US" b="1" dirty="0">
                <a:solidFill>
                  <a:srgbClr val="002060"/>
                </a:solidFill>
              </a:rPr>
              <a:t>types of framework agreement (</a:t>
            </a:r>
            <a:r>
              <a:rPr lang="en-US" altLang="en-US" b="1" dirty="0" smtClean="0">
                <a:solidFill>
                  <a:srgbClr val="002060"/>
                </a:solidFill>
              </a:rPr>
              <a:t>UNCITRAL Model Law)</a:t>
            </a:r>
            <a:endParaRPr lang="en-US" altLang="en-US" b="1" dirty="0">
              <a:solidFill>
                <a:srgbClr val="002060"/>
              </a:solidFill>
            </a:endParaRPr>
          </a:p>
          <a:p>
            <a:pPr defTabSz="449263">
              <a:spcBef>
                <a:spcPct val="0"/>
              </a:spcBef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en-US" sz="2200" b="1" dirty="0">
              <a:solidFill>
                <a:srgbClr val="002060"/>
              </a:solidFill>
            </a:endParaRPr>
          </a:p>
          <a:p>
            <a:pPr lvl="1" defTabSz="449263">
              <a:spcBef>
                <a:spcPct val="0"/>
              </a:spcBef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b="1" dirty="0">
                <a:solidFill>
                  <a:srgbClr val="002060"/>
                </a:solidFill>
              </a:rPr>
              <a:t>Model 1: Closed framework agreement, no second-stage competition</a:t>
            </a:r>
          </a:p>
          <a:p>
            <a:pPr lvl="1" defTabSz="449263">
              <a:spcBef>
                <a:spcPct val="0"/>
              </a:spcBef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en-US" b="1" dirty="0">
                <a:solidFill>
                  <a:srgbClr val="002060"/>
                </a:solidFill>
              </a:rPr>
              <a:t>Model 2: Closed framework agreement, with second-stage competition</a:t>
            </a:r>
          </a:p>
          <a:p>
            <a:pPr lvl="1" defTabSz="449263">
              <a:spcBef>
                <a:spcPct val="0"/>
              </a:spcBef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en-US" b="1" dirty="0">
                <a:solidFill>
                  <a:srgbClr val="002060"/>
                </a:solidFill>
              </a:rPr>
              <a:t>Model 3: Open framework agreement, with second-stage competition</a:t>
            </a:r>
            <a:endParaRPr lang="en-US" altLang="en-US" b="1" dirty="0">
              <a:solidFill>
                <a:srgbClr val="002060"/>
              </a:solidFill>
            </a:endParaRPr>
          </a:p>
          <a:p>
            <a:pPr lvl="2" defTabSz="449263">
              <a:spcBef>
                <a:spcPct val="0"/>
              </a:spcBef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en-US" sz="2200" b="0" dirty="0">
              <a:solidFill>
                <a:schemeClr val="tx1"/>
              </a:solidFill>
            </a:endParaRPr>
          </a:p>
          <a:p>
            <a:pPr lvl="1" defTabSz="449263">
              <a:spcBef>
                <a:spcPct val="0"/>
              </a:spcBef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en-US" b="0" dirty="0">
                <a:solidFill>
                  <a:schemeClr val="tx1"/>
                </a:solidFill>
              </a:rPr>
              <a:t>“Closed” means no new joiners after first stage</a:t>
            </a:r>
          </a:p>
          <a:p>
            <a:pPr lvl="1" defTabSz="449263">
              <a:spcBef>
                <a:spcPct val="0"/>
              </a:spcBef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en-US" b="0" dirty="0">
                <a:solidFill>
                  <a:schemeClr val="tx1"/>
                </a:solidFill>
              </a:rPr>
              <a:t>“Open” means new joiners throughout life of framework agreement</a:t>
            </a:r>
          </a:p>
          <a:p>
            <a:pPr lvl="2" defTabSz="449263">
              <a:spcBef>
                <a:spcPct val="0"/>
              </a:spcBef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altLang="en-US" sz="2000" b="0" i="1" dirty="0">
              <a:solidFill>
                <a:srgbClr val="145897"/>
              </a:solidFill>
            </a:endParaRPr>
          </a:p>
          <a:p>
            <a:pPr lvl="3" defTabSz="449263">
              <a:spcBef>
                <a:spcPct val="0"/>
              </a:spcBef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en-US" sz="1800" b="0" dirty="0">
              <a:solidFill>
                <a:srgbClr val="145897"/>
              </a:solidFill>
            </a:endParaRPr>
          </a:p>
          <a:p>
            <a:pPr lvl="2" defTabSz="449263">
              <a:spcBef>
                <a:spcPct val="0"/>
              </a:spcBef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en-US" sz="2000" b="0" dirty="0">
              <a:solidFill>
                <a:srgbClr val="145897"/>
              </a:solidFill>
            </a:endParaRPr>
          </a:p>
          <a:p>
            <a:pPr lvl="1" defTabSz="449263">
              <a:spcBef>
                <a:spcPct val="0"/>
              </a:spcBef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altLang="en-US" b="0" dirty="0">
              <a:solidFill>
                <a:srgbClr val="145897"/>
              </a:solidFill>
            </a:endParaRPr>
          </a:p>
          <a:p>
            <a:pPr indent="-341313" defTabSz="449263">
              <a:spcBef>
                <a:spcPts val="500"/>
              </a:spcBef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altLang="en-US" sz="2000" b="0" dirty="0">
              <a:solidFill>
                <a:srgbClr val="145897"/>
              </a:solidFill>
            </a:endParaRPr>
          </a:p>
          <a:p>
            <a:pPr indent="-341313" defTabSz="449263">
              <a:spcBef>
                <a:spcPts val="500"/>
              </a:spcBef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altLang="en-US" sz="2000" b="0" i="1" dirty="0">
              <a:solidFill>
                <a:srgbClr val="145897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81000"/>
            <a:ext cx="8382000" cy="60960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normAutofit fontScale="92500" lnSpcReduction="20000"/>
          </a:bodyPr>
          <a:lstStyle/>
          <a:p>
            <a:pPr indent="-341313" defTabSz="449263"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3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UNCITRAL Model </a:t>
            </a:r>
            <a:r>
              <a:rPr lang="en-US" altLang="en-US" sz="3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framework agreements (closed</a:t>
            </a:r>
            <a:r>
              <a:rPr lang="en-US" altLang="en-US" sz="3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altLang="en-US" sz="3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defTabSz="449263"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35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or more suppliers, selected at first stage</a:t>
            </a:r>
          </a:p>
          <a:p>
            <a:pPr lvl="1" defTabSz="449263"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3500" b="0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n-US" altLang="en-US" sz="3500" b="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competition at the second stage, so all terms and conditions are set at the first stage</a:t>
            </a:r>
          </a:p>
          <a:p>
            <a:pPr lvl="1" defTabSz="449263"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en-US" sz="35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Useful </a:t>
            </a:r>
            <a:r>
              <a:rPr lang="en-GB" altLang="en-US" sz="35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for: standard supplies, without variation, but where delivery times/quantities uncertain: </a:t>
            </a:r>
            <a:r>
              <a:rPr lang="en-GB" altLang="en-US" sz="35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e.g., </a:t>
            </a:r>
            <a:r>
              <a:rPr lang="en-GB" altLang="en-US" sz="35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 stationery</a:t>
            </a:r>
          </a:p>
          <a:p>
            <a:pPr lvl="1" defTabSz="449263"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en-US" sz="3500" b="0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</a:t>
            </a:r>
            <a:r>
              <a:rPr lang="en-GB" altLang="en-US" sz="3500" b="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 – administrative efficiency, economies of scale</a:t>
            </a:r>
          </a:p>
          <a:p>
            <a:pPr lvl="1" defTabSz="449263"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altLang="en-US" b="0" dirty="0">
              <a:solidFill>
                <a:srgbClr val="145897"/>
              </a:solidFill>
            </a:endParaRPr>
          </a:p>
          <a:p>
            <a:pPr lvl="1" defTabSz="449263"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en-US" b="0" dirty="0">
              <a:solidFill>
                <a:srgbClr val="145897"/>
              </a:solidFill>
            </a:endParaRPr>
          </a:p>
          <a:p>
            <a:pPr indent="-341313" defTabSz="449263">
              <a:spcBef>
                <a:spcPts val="500"/>
              </a:spcBef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altLang="en-US" b="0" dirty="0">
              <a:solidFill>
                <a:srgbClr val="145897"/>
              </a:solidFill>
            </a:endParaRPr>
          </a:p>
          <a:p>
            <a:pPr indent="-341313" defTabSz="449263">
              <a:spcBef>
                <a:spcPts val="500"/>
              </a:spcBef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altLang="en-US" b="0" i="1" dirty="0">
              <a:solidFill>
                <a:srgbClr val="145897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686800" cy="64770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normAutofit lnSpcReduction="10000"/>
          </a:bodyPr>
          <a:lstStyle/>
          <a:p>
            <a:pPr indent="-341313" defTabSz="449263">
              <a:lnSpc>
                <a:spcPct val="90000"/>
              </a:lnSpc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3600" b="1" dirty="0" smtClean="0">
                <a:solidFill>
                  <a:schemeClr val="tx1"/>
                </a:solidFill>
              </a:rPr>
              <a:t>UNCITRAL Model </a:t>
            </a:r>
            <a:r>
              <a:rPr lang="en-US" altLang="en-US" sz="3600" b="1" dirty="0">
                <a:solidFill>
                  <a:schemeClr val="tx1"/>
                </a:solidFill>
              </a:rPr>
              <a:t>2 framework agreements (closed</a:t>
            </a:r>
            <a:r>
              <a:rPr lang="en-US" altLang="en-US" sz="3600" b="1" dirty="0" smtClean="0">
                <a:solidFill>
                  <a:schemeClr val="tx1"/>
                </a:solidFill>
              </a:rPr>
              <a:t>)</a:t>
            </a:r>
            <a:endParaRPr lang="en-GB" altLang="en-US" sz="3600" b="0" dirty="0">
              <a:solidFill>
                <a:schemeClr val="tx1"/>
              </a:solidFill>
            </a:endParaRPr>
          </a:p>
          <a:p>
            <a:pPr lvl="1" defTabSz="449263">
              <a:lnSpc>
                <a:spcPct val="90000"/>
              </a:lnSpc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3200" b="0" dirty="0">
                <a:solidFill>
                  <a:srgbClr val="990000"/>
                </a:solidFill>
              </a:rPr>
              <a:t>More than one supplier, selected at first stage</a:t>
            </a:r>
          </a:p>
          <a:p>
            <a:pPr lvl="1" defTabSz="449263">
              <a:lnSpc>
                <a:spcPct val="90000"/>
              </a:lnSpc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3200" b="0" dirty="0" smtClean="0">
                <a:solidFill>
                  <a:srgbClr val="002060"/>
                </a:solidFill>
              </a:rPr>
              <a:t>Main </a:t>
            </a:r>
            <a:r>
              <a:rPr lang="en-US" altLang="en-US" sz="3200" b="0" dirty="0">
                <a:solidFill>
                  <a:srgbClr val="002060"/>
                </a:solidFill>
              </a:rPr>
              <a:t>terms and conditions are set at the first stage, through a competition</a:t>
            </a:r>
          </a:p>
          <a:p>
            <a:pPr lvl="1" defTabSz="449263">
              <a:lnSpc>
                <a:spcPct val="90000"/>
              </a:lnSpc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3200" b="0" dirty="0" smtClean="0">
                <a:solidFill>
                  <a:srgbClr val="990000"/>
                </a:solidFill>
              </a:rPr>
              <a:t>Competition </a:t>
            </a:r>
            <a:r>
              <a:rPr lang="en-US" altLang="en-US" sz="3200" b="0" dirty="0">
                <a:solidFill>
                  <a:srgbClr val="990000"/>
                </a:solidFill>
              </a:rPr>
              <a:t>at the second stage, to </a:t>
            </a:r>
            <a:r>
              <a:rPr lang="en-US" altLang="en-US" sz="3200" b="0" dirty="0" err="1">
                <a:solidFill>
                  <a:srgbClr val="990000"/>
                </a:solidFill>
              </a:rPr>
              <a:t>finalise</a:t>
            </a:r>
            <a:r>
              <a:rPr lang="en-US" altLang="en-US" sz="3200" b="0" dirty="0">
                <a:solidFill>
                  <a:srgbClr val="990000"/>
                </a:solidFill>
              </a:rPr>
              <a:t> remaining terms</a:t>
            </a:r>
          </a:p>
          <a:p>
            <a:pPr lvl="1" defTabSz="449263">
              <a:lnSpc>
                <a:spcPct val="90000"/>
              </a:lnSpc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en-US" sz="3200" b="0" dirty="0" smtClean="0">
                <a:solidFill>
                  <a:srgbClr val="002060"/>
                </a:solidFill>
              </a:rPr>
              <a:t>Useful </a:t>
            </a:r>
            <a:r>
              <a:rPr lang="en-GB" altLang="en-US" sz="3200" b="0" dirty="0">
                <a:solidFill>
                  <a:srgbClr val="002060"/>
                </a:solidFill>
              </a:rPr>
              <a:t>for: items where quality/technical standards may vary as well as quantities/delivery time, </a:t>
            </a:r>
            <a:r>
              <a:rPr lang="en-GB" altLang="en-US" sz="3200" b="0" dirty="0" err="1">
                <a:solidFill>
                  <a:srgbClr val="002060"/>
                </a:solidFill>
              </a:rPr>
              <a:t>eg</a:t>
            </a:r>
            <a:r>
              <a:rPr lang="en-GB" altLang="en-US" sz="3200" b="0" dirty="0">
                <a:solidFill>
                  <a:srgbClr val="002060"/>
                </a:solidFill>
              </a:rPr>
              <a:t> computer equipment</a:t>
            </a:r>
          </a:p>
          <a:p>
            <a:pPr lvl="1" defTabSz="449263">
              <a:lnSpc>
                <a:spcPct val="90000"/>
              </a:lnSpc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en-US" sz="3200" b="0" dirty="0" smtClean="0">
                <a:solidFill>
                  <a:srgbClr val="990000"/>
                </a:solidFill>
              </a:rPr>
              <a:t>Main </a:t>
            </a:r>
            <a:r>
              <a:rPr lang="en-GB" altLang="en-US" sz="3200" b="0" dirty="0">
                <a:solidFill>
                  <a:srgbClr val="990000"/>
                </a:solidFill>
              </a:rPr>
              <a:t>benefit – administrative efficiency, some economies of </a:t>
            </a:r>
            <a:r>
              <a:rPr lang="en-GB" altLang="en-US" sz="3200" b="0" dirty="0" smtClean="0">
                <a:solidFill>
                  <a:srgbClr val="990000"/>
                </a:solidFill>
              </a:rPr>
              <a:t>scale</a:t>
            </a:r>
            <a:endParaRPr lang="en-GB" altLang="en-US" sz="2400" b="0" dirty="0">
              <a:solidFill>
                <a:srgbClr val="990000"/>
              </a:solidFill>
            </a:endParaRPr>
          </a:p>
          <a:p>
            <a:pPr lvl="1" defTabSz="449263">
              <a:lnSpc>
                <a:spcPct val="90000"/>
              </a:lnSpc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en-US" sz="1800" b="0" dirty="0">
              <a:solidFill>
                <a:srgbClr val="145897"/>
              </a:solidFill>
            </a:endParaRPr>
          </a:p>
          <a:p>
            <a:pPr indent="-341313" defTabSz="449263">
              <a:lnSpc>
                <a:spcPct val="90000"/>
              </a:lnSpc>
              <a:spcBef>
                <a:spcPts val="500"/>
              </a:spcBef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altLang="en-US" sz="2000" b="0" dirty="0">
              <a:solidFill>
                <a:srgbClr val="145897"/>
              </a:solidFill>
            </a:endParaRPr>
          </a:p>
          <a:p>
            <a:pPr indent="-341313" defTabSz="449263">
              <a:lnSpc>
                <a:spcPct val="90000"/>
              </a:lnSpc>
              <a:spcBef>
                <a:spcPts val="500"/>
              </a:spcBef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altLang="en-US" sz="2000" b="0" i="1" dirty="0">
              <a:solidFill>
                <a:srgbClr val="145897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81000"/>
            <a:ext cx="8686800" cy="63246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normAutofit/>
          </a:bodyPr>
          <a:lstStyle/>
          <a:p>
            <a:pPr indent="-341313" defTabSz="449263">
              <a:lnSpc>
                <a:spcPct val="90000"/>
              </a:lnSpc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3600" b="1" dirty="0" smtClean="0">
                <a:solidFill>
                  <a:srgbClr val="002060"/>
                </a:solidFill>
              </a:rPr>
              <a:t>UNCITRAL Model </a:t>
            </a:r>
            <a:r>
              <a:rPr lang="en-US" altLang="en-US" sz="3600" b="1" dirty="0">
                <a:solidFill>
                  <a:srgbClr val="002060"/>
                </a:solidFill>
              </a:rPr>
              <a:t>3 framework agreements (open)</a:t>
            </a:r>
          </a:p>
          <a:p>
            <a:pPr lvl="1" defTabSz="449263">
              <a:lnSpc>
                <a:spcPct val="90000"/>
              </a:lnSpc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3200" b="0" dirty="0" smtClean="0">
                <a:solidFill>
                  <a:srgbClr val="990000"/>
                </a:solidFill>
              </a:rPr>
              <a:t>More </a:t>
            </a:r>
            <a:r>
              <a:rPr lang="en-US" altLang="en-US" sz="3200" b="0" dirty="0">
                <a:solidFill>
                  <a:srgbClr val="990000"/>
                </a:solidFill>
              </a:rPr>
              <a:t>than one supplier, joining throughout term of framework agreement</a:t>
            </a:r>
          </a:p>
          <a:p>
            <a:pPr lvl="1" defTabSz="449263">
              <a:lnSpc>
                <a:spcPct val="90000"/>
              </a:lnSpc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3200" b="0" dirty="0" smtClean="0">
                <a:solidFill>
                  <a:srgbClr val="002060"/>
                </a:solidFill>
              </a:rPr>
              <a:t>Basic </a:t>
            </a:r>
            <a:r>
              <a:rPr lang="en-US" altLang="en-US" sz="3200" b="0" dirty="0">
                <a:solidFill>
                  <a:srgbClr val="002060"/>
                </a:solidFill>
              </a:rPr>
              <a:t>terms and conditions are set at the first stage, but without competition</a:t>
            </a:r>
          </a:p>
          <a:p>
            <a:pPr lvl="1" defTabSz="449263">
              <a:lnSpc>
                <a:spcPct val="90000"/>
              </a:lnSpc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3200" b="0" dirty="0" smtClean="0">
                <a:solidFill>
                  <a:srgbClr val="990000"/>
                </a:solidFill>
              </a:rPr>
              <a:t>Competition </a:t>
            </a:r>
            <a:r>
              <a:rPr lang="en-US" altLang="en-US" sz="3200" b="0" dirty="0">
                <a:solidFill>
                  <a:srgbClr val="990000"/>
                </a:solidFill>
              </a:rPr>
              <a:t>at the second stage, to set terms for each procurement</a:t>
            </a:r>
          </a:p>
          <a:p>
            <a:pPr lvl="1" defTabSz="449263">
              <a:lnSpc>
                <a:spcPct val="90000"/>
              </a:lnSpc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en-US" sz="3200" b="0" dirty="0" smtClean="0">
                <a:solidFill>
                  <a:srgbClr val="002060"/>
                </a:solidFill>
              </a:rPr>
              <a:t>Useful </a:t>
            </a:r>
            <a:r>
              <a:rPr lang="en-GB" altLang="en-US" sz="3200" b="0" dirty="0">
                <a:solidFill>
                  <a:srgbClr val="002060"/>
                </a:solidFill>
              </a:rPr>
              <a:t>for: basket of standard items, electronic catalogues</a:t>
            </a:r>
          </a:p>
          <a:p>
            <a:pPr lvl="1" defTabSz="449263">
              <a:lnSpc>
                <a:spcPct val="90000"/>
              </a:lnSpc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en-US" sz="3200" b="0" dirty="0" smtClean="0">
                <a:solidFill>
                  <a:srgbClr val="990000"/>
                </a:solidFill>
              </a:rPr>
              <a:t>Main </a:t>
            </a:r>
            <a:r>
              <a:rPr lang="en-GB" altLang="en-US" sz="3200" b="0" dirty="0">
                <a:solidFill>
                  <a:srgbClr val="990000"/>
                </a:solidFill>
              </a:rPr>
              <a:t>benefit – administrative efficiency, some economies of </a:t>
            </a:r>
            <a:r>
              <a:rPr lang="en-GB" altLang="en-US" sz="3200" b="0" dirty="0" smtClean="0">
                <a:solidFill>
                  <a:srgbClr val="990000"/>
                </a:solidFill>
              </a:rPr>
              <a:t>scale</a:t>
            </a:r>
            <a:endParaRPr lang="en-GB" altLang="en-US" sz="2400" b="0" dirty="0">
              <a:solidFill>
                <a:srgbClr val="990000"/>
              </a:solidFill>
            </a:endParaRPr>
          </a:p>
          <a:p>
            <a:pPr lvl="1" defTabSz="449263">
              <a:lnSpc>
                <a:spcPct val="90000"/>
              </a:lnSpc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en-US" sz="1800" b="0" dirty="0">
              <a:solidFill>
                <a:srgbClr val="145897"/>
              </a:solidFill>
            </a:endParaRPr>
          </a:p>
          <a:p>
            <a:pPr indent="-341313" defTabSz="449263">
              <a:lnSpc>
                <a:spcPct val="90000"/>
              </a:lnSpc>
              <a:spcBef>
                <a:spcPts val="500"/>
              </a:spcBef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altLang="en-US" sz="2000" b="0" dirty="0">
              <a:solidFill>
                <a:srgbClr val="145897"/>
              </a:solidFill>
            </a:endParaRPr>
          </a:p>
          <a:p>
            <a:pPr indent="-341313" defTabSz="449263">
              <a:lnSpc>
                <a:spcPct val="90000"/>
              </a:lnSpc>
              <a:spcBef>
                <a:spcPts val="500"/>
              </a:spcBef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altLang="en-US" sz="2000" b="0" i="1" dirty="0">
              <a:solidFill>
                <a:srgbClr val="145897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pPr marL="457200" indent="-457200"/>
            <a:r>
              <a:rPr lang="en-US" sz="4400" b="1" dirty="0" smtClean="0">
                <a:solidFill>
                  <a:srgbClr val="006600"/>
                </a:solidFill>
                <a:latin typeface="+mn-lt"/>
                <a:cs typeface="Times New Roman" panose="02020603050405020304" pitchFamily="18" charset="0"/>
              </a:rPr>
              <a:t>Electronic  Reverse Auctions (1)</a:t>
            </a:r>
            <a:endParaRPr lang="en-US" sz="4400" b="1" dirty="0">
              <a:solidFill>
                <a:srgbClr val="0066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0162" y="1143000"/>
            <a:ext cx="871728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b="1" i="1" dirty="0" smtClean="0">
                <a:solidFill>
                  <a:srgbClr val="990000"/>
                </a:solidFill>
                <a:cs typeface="Times New Roman" panose="02020603050405020304" pitchFamily="18" charset="0"/>
              </a:rPr>
              <a:t>Increasingly popular </a:t>
            </a:r>
            <a:r>
              <a:rPr lang="en-US" sz="3600" dirty="0" smtClean="0">
                <a:solidFill>
                  <a:srgbClr val="990000"/>
                </a:solidFill>
                <a:cs typeface="Times New Roman" panose="02020603050405020304" pitchFamily="18" charset="0"/>
              </a:rPr>
              <a:t>form of e-commerce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990000"/>
                </a:solidFill>
                <a:cs typeface="Times New Roman" panose="02020603050405020304" pitchFamily="18" charset="0"/>
              </a:rPr>
              <a:t>Gaining </a:t>
            </a:r>
            <a:r>
              <a:rPr lang="en-US" sz="3600" dirty="0" smtClean="0">
                <a:solidFill>
                  <a:srgbClr val="990000"/>
                </a:solidFill>
                <a:cs typeface="Times New Roman" panose="02020603050405020304" pitchFamily="18" charset="0"/>
              </a:rPr>
              <a:t>global acceptance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990000"/>
                </a:solidFill>
                <a:cs typeface="Times New Roman" panose="02020603050405020304" pitchFamily="18" charset="0"/>
              </a:rPr>
              <a:t>Best practice?  Matter of debate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(Typically) </a:t>
            </a:r>
            <a:r>
              <a:rPr lang="en-US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price </a:t>
            </a:r>
            <a:r>
              <a:rPr lang="en-US" sz="3600" b="1" dirty="0">
                <a:solidFill>
                  <a:srgbClr val="002060"/>
                </a:solidFill>
                <a:cs typeface="Times New Roman" panose="02020603050405020304" pitchFamily="18" charset="0"/>
              </a:rPr>
              <a:t>competition conducted on the Internet</a:t>
            </a:r>
            <a:r>
              <a:rPr lang="en-US" sz="3600" dirty="0">
                <a:solidFill>
                  <a:srgbClr val="002060"/>
                </a:solidFill>
                <a:cs typeface="Times New Roman" panose="02020603050405020304" pitchFamily="18" charset="0"/>
              </a:rPr>
              <a:t>, with bidders (vendors, suppliers) bidding/driving the price down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2060"/>
                </a:solidFill>
                <a:cs typeface="Times New Roman" panose="02020603050405020304" pitchFamily="18" charset="0"/>
              </a:rPr>
              <a:t>Opposite of a normal auction, where (buyers) bid/drive prices 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up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hence </a:t>
            </a:r>
            <a:r>
              <a:rPr lang="en-US" sz="3600" dirty="0">
                <a:solidFill>
                  <a:srgbClr val="002060"/>
                </a:solidFill>
                <a:cs typeface="Times New Roman" panose="02020603050405020304" pitchFamily="18" charset="0"/>
              </a:rPr>
              <a:t>the name “reverse auction”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990000"/>
                </a:solidFill>
                <a:cs typeface="Times New Roman" panose="02020603050405020304" pitchFamily="18" charset="0"/>
              </a:rPr>
              <a:t>Low transaction costs, high speed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02E69-6BD3-457B-B2B7-AFA6191DBFF8}" type="slidenum">
              <a:rPr lang="en-US" smtClean="0">
                <a:solidFill>
                  <a:schemeClr val="bg1"/>
                </a:solidFill>
              </a:rPr>
              <a:pPr/>
              <a:t>14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21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pPr marL="457200" indent="-457200"/>
            <a:r>
              <a:rPr lang="en-US" sz="4400" b="1" dirty="0" smtClean="0">
                <a:solidFill>
                  <a:srgbClr val="006600"/>
                </a:solidFill>
                <a:latin typeface="+mn-lt"/>
                <a:cs typeface="Times New Roman" panose="02020603050405020304" pitchFamily="18" charset="0"/>
              </a:rPr>
              <a:t>Electronic  Reverse Auctions (2)</a:t>
            </a:r>
            <a:endParaRPr lang="en-US" sz="4400" b="1" dirty="0">
              <a:solidFill>
                <a:srgbClr val="0066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311017"/>
            <a:ext cx="872884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990000"/>
                </a:solidFill>
                <a:cs typeface="Times New Roman" panose="02020603050405020304" pitchFamily="18" charset="0"/>
              </a:rPr>
              <a:t>Generally produces low prices (putative “savings”)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990000"/>
                </a:solidFill>
                <a:cs typeface="Times New Roman" panose="02020603050405020304" pitchFamily="18" charset="0"/>
              </a:rPr>
              <a:t>Perceived as a tool to drive down prices for commodities/common </a:t>
            </a:r>
            <a:r>
              <a:rPr lang="en-US" sz="3200" dirty="0" smtClean="0">
                <a:solidFill>
                  <a:srgbClr val="990000"/>
                </a:solidFill>
                <a:cs typeface="Times New Roman" panose="02020603050405020304" pitchFamily="18" charset="0"/>
              </a:rPr>
              <a:t>items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990000"/>
                </a:solidFill>
                <a:cs typeface="Times New Roman" panose="02020603050405020304" pitchFamily="18" charset="0"/>
              </a:rPr>
              <a:t>Beware the false economy of “purchase price”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May include non-price or quality related factors (or multipliers)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Requires advance planning (sacrifices speed)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Entails prequalification/evaluation</a:t>
            </a:r>
            <a:endParaRPr lang="en-US" sz="32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02E69-6BD3-457B-B2B7-AFA6191DBFF8}" type="slidenum">
              <a:rPr lang="en-US" smtClean="0">
                <a:solidFill>
                  <a:schemeClr val="bg1"/>
                </a:solidFill>
              </a:rPr>
              <a:pPr/>
              <a:t>15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45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28600"/>
            <a:ext cx="8839200" cy="64770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normAutofit/>
          </a:bodyPr>
          <a:lstStyle/>
          <a:p>
            <a:pPr indent="-341313" defTabSz="449263"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3600" b="1" dirty="0">
                <a:solidFill>
                  <a:srgbClr val="002060"/>
                </a:solidFill>
              </a:rPr>
              <a:t>Getting the most out of framework </a:t>
            </a:r>
            <a:r>
              <a:rPr lang="en-US" altLang="en-US" sz="3600" b="1" dirty="0" smtClean="0">
                <a:solidFill>
                  <a:srgbClr val="002060"/>
                </a:solidFill>
              </a:rPr>
              <a:t>agreements</a:t>
            </a:r>
            <a:endParaRPr lang="en-GB" altLang="en-US" sz="3600" b="1" dirty="0">
              <a:solidFill>
                <a:srgbClr val="002060"/>
              </a:solidFill>
            </a:endParaRPr>
          </a:p>
          <a:p>
            <a:pPr lvl="1" defTabSz="449263"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b="1" dirty="0">
                <a:solidFill>
                  <a:srgbClr val="FF0000"/>
                </a:solidFill>
              </a:rPr>
              <a:t>Start simple</a:t>
            </a:r>
          </a:p>
          <a:p>
            <a:pPr lvl="1" defTabSz="449263"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en-US" b="1" dirty="0" smtClean="0">
                <a:solidFill>
                  <a:srgbClr val="00B050"/>
                </a:solidFill>
              </a:rPr>
              <a:t>Experiment with Pilot </a:t>
            </a:r>
            <a:r>
              <a:rPr lang="en-GB" altLang="en-US" b="1" dirty="0">
                <a:solidFill>
                  <a:srgbClr val="00B050"/>
                </a:solidFill>
              </a:rPr>
              <a:t>schemes</a:t>
            </a:r>
          </a:p>
          <a:p>
            <a:pPr lvl="2" defTabSz="449263"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en-US" sz="2800" b="0" dirty="0">
                <a:solidFill>
                  <a:srgbClr val="00B050"/>
                </a:solidFill>
              </a:rPr>
              <a:t>Items with market price</a:t>
            </a:r>
          </a:p>
          <a:p>
            <a:pPr lvl="2" defTabSz="449263"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en-US" sz="2800" b="0" dirty="0">
                <a:solidFill>
                  <a:srgbClr val="00B050"/>
                </a:solidFill>
              </a:rPr>
              <a:t>Where quality variations are not significant</a:t>
            </a:r>
          </a:p>
          <a:p>
            <a:pPr lvl="2" defTabSz="449263"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en-US" sz="2800" b="0" dirty="0">
                <a:solidFill>
                  <a:srgbClr val="00B050"/>
                </a:solidFill>
              </a:rPr>
              <a:t>Without second-stage competition</a:t>
            </a:r>
          </a:p>
          <a:p>
            <a:pPr lvl="2" defTabSz="449263"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en-US" sz="2800" b="0" dirty="0" smtClean="0">
                <a:solidFill>
                  <a:srgbClr val="00B050"/>
                </a:solidFill>
              </a:rPr>
              <a:t>E.g., </a:t>
            </a:r>
            <a:r>
              <a:rPr lang="en-GB" altLang="en-US" sz="2800" b="0" dirty="0">
                <a:solidFill>
                  <a:srgbClr val="00B050"/>
                </a:solidFill>
              </a:rPr>
              <a:t>an </a:t>
            </a:r>
            <a:r>
              <a:rPr lang="en-GB" altLang="en-US" sz="2800" b="0" dirty="0" smtClean="0">
                <a:solidFill>
                  <a:srgbClr val="00B050"/>
                </a:solidFill>
              </a:rPr>
              <a:t>e-</a:t>
            </a:r>
            <a:r>
              <a:rPr lang="en-GB" altLang="en-US" sz="2800" b="0" dirty="0" err="1" smtClean="0">
                <a:solidFill>
                  <a:srgbClr val="00B050"/>
                </a:solidFill>
              </a:rPr>
              <a:t>catalog</a:t>
            </a:r>
            <a:endParaRPr lang="en-GB" altLang="en-US" sz="2800" b="0" dirty="0" smtClean="0">
              <a:solidFill>
                <a:srgbClr val="00B050"/>
              </a:solidFill>
            </a:endParaRPr>
          </a:p>
          <a:p>
            <a:pPr lvl="1" defTabSz="449263"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en-US" b="1" dirty="0" smtClean="0">
                <a:solidFill>
                  <a:srgbClr val="7030A0"/>
                </a:solidFill>
              </a:rPr>
              <a:t>Require </a:t>
            </a:r>
            <a:r>
              <a:rPr lang="en-GB" altLang="en-US" b="1" dirty="0">
                <a:solidFill>
                  <a:srgbClr val="7030A0"/>
                </a:solidFill>
              </a:rPr>
              <a:t>procuring entities to plan</a:t>
            </a:r>
          </a:p>
          <a:p>
            <a:pPr lvl="1" defTabSz="449263"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en-US" b="0" dirty="0">
                <a:solidFill>
                  <a:schemeClr val="tx1"/>
                </a:solidFill>
              </a:rPr>
              <a:t>Appropriate bundling – centralised purchasing?</a:t>
            </a:r>
          </a:p>
          <a:p>
            <a:pPr lvl="1" defTabSz="449263"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en-US" b="0" dirty="0">
                <a:solidFill>
                  <a:srgbClr val="0070C0"/>
                </a:solidFill>
              </a:rPr>
              <a:t>Beware conflict with other government objectives</a:t>
            </a:r>
          </a:p>
          <a:p>
            <a:pPr lvl="2" defTabSz="449263"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en-US" sz="2800" dirty="0" smtClean="0">
                <a:solidFill>
                  <a:srgbClr val="0070C0"/>
                </a:solidFill>
              </a:rPr>
              <a:t>For example:</a:t>
            </a:r>
            <a:r>
              <a:rPr lang="en-GB" altLang="en-US" sz="2800" b="0" dirty="0" smtClean="0">
                <a:solidFill>
                  <a:srgbClr val="0070C0"/>
                </a:solidFill>
              </a:rPr>
              <a:t> </a:t>
            </a:r>
            <a:r>
              <a:rPr lang="en-GB" altLang="en-US" sz="2800" b="0" dirty="0">
                <a:solidFill>
                  <a:srgbClr val="0070C0"/>
                </a:solidFill>
              </a:rPr>
              <a:t>SME promotion</a:t>
            </a:r>
            <a:endParaRPr lang="en-US" altLang="en-US" sz="2800" b="0" dirty="0">
              <a:solidFill>
                <a:srgbClr val="0070C0"/>
              </a:solidFill>
            </a:endParaRPr>
          </a:p>
          <a:p>
            <a:pPr lvl="1" defTabSz="449263"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altLang="en-US" b="0" dirty="0">
              <a:solidFill>
                <a:srgbClr val="145897"/>
              </a:solidFill>
            </a:endParaRPr>
          </a:p>
          <a:p>
            <a:pPr lvl="1" defTabSz="449263"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en-US" b="0" dirty="0">
              <a:solidFill>
                <a:srgbClr val="145897"/>
              </a:solidFill>
            </a:endParaRPr>
          </a:p>
          <a:p>
            <a:pPr indent="-341313" defTabSz="449263">
              <a:spcBef>
                <a:spcPts val="500"/>
              </a:spcBef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altLang="en-US" b="0" dirty="0">
              <a:solidFill>
                <a:srgbClr val="145897"/>
              </a:solidFill>
            </a:endParaRPr>
          </a:p>
          <a:p>
            <a:pPr indent="-341313" defTabSz="449263">
              <a:spcBef>
                <a:spcPts val="500"/>
              </a:spcBef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altLang="en-US" b="0" i="1" dirty="0">
              <a:solidFill>
                <a:srgbClr val="1458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318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04800"/>
            <a:ext cx="8686800" cy="62484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normAutofit lnSpcReduction="10000"/>
          </a:bodyPr>
          <a:lstStyle/>
          <a:p>
            <a:pPr indent="-341313" defTabSz="449263">
              <a:lnSpc>
                <a:spcPct val="90000"/>
              </a:lnSpc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3600" b="1" dirty="0">
                <a:solidFill>
                  <a:schemeClr val="tx1"/>
                </a:solidFill>
              </a:rPr>
              <a:t>Safeguards </a:t>
            </a:r>
            <a:r>
              <a:rPr lang="en-US" altLang="en-US" sz="3600" b="1" dirty="0" smtClean="0">
                <a:solidFill>
                  <a:schemeClr val="tx1"/>
                </a:solidFill>
              </a:rPr>
              <a:t>- </a:t>
            </a:r>
            <a:r>
              <a:rPr lang="en-US" altLang="en-US" sz="3600" b="1" dirty="0">
                <a:solidFill>
                  <a:schemeClr val="tx1"/>
                </a:solidFill>
              </a:rPr>
              <a:t>reduce risks and promote competition</a:t>
            </a:r>
          </a:p>
          <a:p>
            <a:pPr indent="-341313" defTabSz="449263">
              <a:lnSpc>
                <a:spcPct val="90000"/>
              </a:lnSpc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altLang="en-US" sz="2400" b="0" dirty="0">
              <a:solidFill>
                <a:schemeClr val="tx1"/>
              </a:solidFill>
            </a:endParaRPr>
          </a:p>
          <a:p>
            <a:pPr lvl="1" defTabSz="449263">
              <a:lnSpc>
                <a:spcPct val="90000"/>
              </a:lnSpc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en-US" dirty="0">
                <a:solidFill>
                  <a:srgbClr val="990000"/>
                </a:solidFill>
              </a:rPr>
              <a:t>Promulgate Guidance: defining need, complexity of procedures</a:t>
            </a:r>
            <a:endParaRPr lang="en-US" altLang="en-US" dirty="0">
              <a:solidFill>
                <a:srgbClr val="990000"/>
              </a:solidFill>
            </a:endParaRPr>
          </a:p>
          <a:p>
            <a:pPr lvl="1" defTabSz="449263">
              <a:lnSpc>
                <a:spcPct val="90000"/>
              </a:lnSpc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b="0" dirty="0" smtClean="0">
                <a:solidFill>
                  <a:srgbClr val="002060"/>
                </a:solidFill>
              </a:rPr>
              <a:t>Justify the vehicle’s use</a:t>
            </a:r>
          </a:p>
          <a:p>
            <a:pPr lvl="1" defTabSz="449263">
              <a:lnSpc>
                <a:spcPct val="90000"/>
              </a:lnSpc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b="0" dirty="0" smtClean="0">
                <a:solidFill>
                  <a:srgbClr val="990000"/>
                </a:solidFill>
              </a:rPr>
              <a:t>Transparency</a:t>
            </a:r>
          </a:p>
          <a:p>
            <a:pPr lvl="2" defTabSz="449263">
              <a:lnSpc>
                <a:spcPct val="90000"/>
              </a:lnSpc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2800" b="0" dirty="0" smtClean="0">
                <a:solidFill>
                  <a:srgbClr val="990000"/>
                </a:solidFill>
              </a:rPr>
              <a:t>Record/memorialize </a:t>
            </a:r>
            <a:r>
              <a:rPr lang="en-US" altLang="en-US" sz="2800" b="0" dirty="0">
                <a:solidFill>
                  <a:srgbClr val="990000"/>
                </a:solidFill>
              </a:rPr>
              <a:t>all decisions</a:t>
            </a:r>
          </a:p>
          <a:p>
            <a:pPr lvl="2" defTabSz="449263">
              <a:lnSpc>
                <a:spcPct val="90000"/>
              </a:lnSpc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2800" b="0" dirty="0" smtClean="0">
                <a:solidFill>
                  <a:srgbClr val="990000"/>
                </a:solidFill>
              </a:rPr>
              <a:t>Maintain stringent </a:t>
            </a:r>
            <a:r>
              <a:rPr lang="en-US" altLang="en-US" sz="2800" b="0" dirty="0">
                <a:solidFill>
                  <a:srgbClr val="990000"/>
                </a:solidFill>
              </a:rPr>
              <a:t>transparency mechanisms throughout</a:t>
            </a:r>
          </a:p>
          <a:p>
            <a:pPr lvl="1" defTabSz="449263">
              <a:lnSpc>
                <a:spcPct val="90000"/>
              </a:lnSpc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b="1" dirty="0">
                <a:solidFill>
                  <a:srgbClr val="00B050"/>
                </a:solidFill>
              </a:rPr>
              <a:t>Limit duration of closed framework agreements</a:t>
            </a:r>
          </a:p>
          <a:p>
            <a:pPr lvl="1" defTabSz="449263">
              <a:lnSpc>
                <a:spcPct val="90000"/>
              </a:lnSpc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en-US" b="0" dirty="0">
                <a:solidFill>
                  <a:srgbClr val="002060"/>
                </a:solidFill>
              </a:rPr>
              <a:t>Monitor and evaluate performance </a:t>
            </a:r>
            <a:endParaRPr lang="en-GB" altLang="en-US" b="0" dirty="0" smtClean="0">
              <a:solidFill>
                <a:srgbClr val="002060"/>
              </a:solidFill>
            </a:endParaRPr>
          </a:p>
          <a:p>
            <a:pPr lvl="1" defTabSz="449263">
              <a:lnSpc>
                <a:spcPct val="90000"/>
              </a:lnSpc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en-US" b="0" dirty="0" smtClean="0">
                <a:solidFill>
                  <a:srgbClr val="002060"/>
                </a:solidFill>
              </a:rPr>
              <a:t>Permit suppliers (private industry) to </a:t>
            </a:r>
            <a:r>
              <a:rPr lang="en-GB" altLang="en-US" b="0" dirty="0">
                <a:solidFill>
                  <a:srgbClr val="002060"/>
                </a:solidFill>
              </a:rPr>
              <a:t>challenge </a:t>
            </a:r>
            <a:r>
              <a:rPr lang="en-GB" altLang="en-US" b="0" dirty="0" smtClean="0">
                <a:solidFill>
                  <a:srgbClr val="002060"/>
                </a:solidFill>
              </a:rPr>
              <a:t>(protest) at </a:t>
            </a:r>
            <a:r>
              <a:rPr lang="en-GB" altLang="en-US" b="0" dirty="0">
                <a:solidFill>
                  <a:srgbClr val="002060"/>
                </a:solidFill>
              </a:rPr>
              <a:t>any </a:t>
            </a:r>
            <a:r>
              <a:rPr lang="en-GB" altLang="en-US" b="0" dirty="0" smtClean="0">
                <a:solidFill>
                  <a:srgbClr val="002060"/>
                </a:solidFill>
              </a:rPr>
              <a:t>stage</a:t>
            </a:r>
            <a:endParaRPr lang="en-GB" altLang="en-US" b="0" dirty="0">
              <a:solidFill>
                <a:srgbClr val="002060"/>
              </a:solidFill>
            </a:endParaRPr>
          </a:p>
          <a:p>
            <a:pPr lvl="1" defTabSz="449263">
              <a:lnSpc>
                <a:spcPct val="90000"/>
              </a:lnSpc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en-US" sz="1800" b="0" dirty="0">
              <a:solidFill>
                <a:srgbClr val="145897"/>
              </a:solidFill>
            </a:endParaRPr>
          </a:p>
          <a:p>
            <a:pPr indent="-341313" defTabSz="449263">
              <a:lnSpc>
                <a:spcPct val="90000"/>
              </a:lnSpc>
              <a:spcBef>
                <a:spcPts val="500"/>
              </a:spcBef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altLang="en-US" sz="2000" b="0" dirty="0">
              <a:solidFill>
                <a:srgbClr val="145897"/>
              </a:solidFill>
            </a:endParaRPr>
          </a:p>
          <a:p>
            <a:pPr indent="-341313" defTabSz="449263">
              <a:lnSpc>
                <a:spcPct val="90000"/>
              </a:lnSpc>
              <a:spcBef>
                <a:spcPts val="500"/>
              </a:spcBef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altLang="en-US" sz="2000" b="0" i="1" dirty="0">
              <a:solidFill>
                <a:srgbClr val="1458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3940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15400" cy="639762"/>
          </a:xfrm>
        </p:spPr>
        <p:txBody>
          <a:bodyPr>
            <a:noAutofit/>
          </a:bodyPr>
          <a:lstStyle/>
          <a:p>
            <a:pPr marL="457200" indent="-457200"/>
            <a:r>
              <a:rPr lang="en-US" sz="4000" b="1" dirty="0" smtClean="0">
                <a:solidFill>
                  <a:srgbClr val="006600"/>
                </a:solidFill>
                <a:latin typeface="+mn-lt"/>
                <a:cs typeface="Times New Roman" panose="02020603050405020304" pitchFamily="18" charset="0"/>
              </a:rPr>
              <a:t>Challenges: Electronic</a:t>
            </a:r>
            <a:r>
              <a:rPr lang="en-US" sz="4000" b="1" dirty="0">
                <a:solidFill>
                  <a:srgbClr val="0066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006600"/>
                </a:solidFill>
                <a:latin typeface="+mn-lt"/>
                <a:cs typeface="Times New Roman" panose="02020603050405020304" pitchFamily="18" charset="0"/>
              </a:rPr>
              <a:t>Reverse Auctions</a:t>
            </a:r>
            <a:endParaRPr lang="en-US" sz="4000" b="1" dirty="0">
              <a:solidFill>
                <a:srgbClr val="0066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295400"/>
            <a:ext cx="8686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3200" b="1" dirty="0" smtClean="0">
                <a:cs typeface="Times New Roman" panose="02020603050405020304" pitchFamily="18" charset="0"/>
              </a:rPr>
              <a:t>Deciding what to buy using electronic reverse auctions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990000"/>
                </a:solidFill>
                <a:cs typeface="Times New Roman" panose="02020603050405020304" pitchFamily="18" charset="0"/>
              </a:rPr>
              <a:t>The Quality Factor - Deciding whether to use any non-price award criteria – and, if so, when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200" b="1" dirty="0" smtClean="0">
                <a:cs typeface="Times New Roman" panose="02020603050405020304" pitchFamily="18" charset="0"/>
              </a:rPr>
              <a:t>Low price as a false economy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3200" b="1" dirty="0" smtClean="0">
                <a:cs typeface="Times New Roman" panose="02020603050405020304" pitchFamily="18" charset="0"/>
              </a:rPr>
              <a:t>Auction behavior/psychology – the double edged sword – savings, improvident bids/tenders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990000"/>
                </a:solidFill>
                <a:cs typeface="Times New Roman" panose="02020603050405020304" pitchFamily="18" charset="0"/>
              </a:rPr>
              <a:t>Need to Prequalify vendors</a:t>
            </a:r>
          </a:p>
          <a:p>
            <a:pPr lvl="2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02E69-6BD3-457B-B2B7-AFA6191DBFF8}" type="slidenum">
              <a:rPr lang="en-US" smtClean="0">
                <a:solidFill>
                  <a:schemeClr val="bg1"/>
                </a:solidFill>
              </a:rPr>
              <a:pPr/>
              <a:t>18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16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686800" cy="6476999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normAutofit fontScale="92500" lnSpcReduction="20000"/>
          </a:bodyPr>
          <a:lstStyle/>
          <a:p>
            <a:pPr indent="-341313" defTabSz="449263">
              <a:lnSpc>
                <a:spcPct val="90000"/>
              </a:lnSpc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3900" b="1" dirty="0">
                <a:solidFill>
                  <a:srgbClr val="006600"/>
                </a:solidFill>
              </a:rPr>
              <a:t>Risks of framework agreements</a:t>
            </a:r>
          </a:p>
          <a:p>
            <a:pPr indent="-341313" defTabSz="449263">
              <a:lnSpc>
                <a:spcPct val="90000"/>
              </a:lnSpc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altLang="en-US" sz="2000" b="0" dirty="0">
              <a:solidFill>
                <a:schemeClr val="tx1"/>
              </a:solidFill>
            </a:endParaRPr>
          </a:p>
          <a:p>
            <a:pPr defTabSz="449263">
              <a:lnSpc>
                <a:spcPct val="90000"/>
              </a:lnSpc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3000" b="0" dirty="0">
                <a:solidFill>
                  <a:srgbClr val="990000"/>
                </a:solidFill>
              </a:rPr>
              <a:t>Inherent in the nature of framework agreements</a:t>
            </a:r>
          </a:p>
          <a:p>
            <a:pPr lvl="1" defTabSz="449263">
              <a:lnSpc>
                <a:spcPct val="90000"/>
              </a:lnSpc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en-US" sz="3000" b="0" dirty="0">
                <a:solidFill>
                  <a:srgbClr val="990000"/>
                </a:solidFill>
              </a:rPr>
              <a:t>Risks to competition (generally and at second stage), fair treatment</a:t>
            </a:r>
          </a:p>
          <a:p>
            <a:pPr lvl="1" defTabSz="449263">
              <a:lnSpc>
                <a:spcPct val="90000"/>
              </a:lnSpc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en-US" sz="3000" b="0" dirty="0">
                <a:solidFill>
                  <a:srgbClr val="990000"/>
                </a:solidFill>
              </a:rPr>
              <a:t>Integrity: parties to closed framework agreements know each other</a:t>
            </a:r>
          </a:p>
          <a:p>
            <a:pPr lvl="2" defTabSz="449263">
              <a:lnSpc>
                <a:spcPct val="90000"/>
              </a:lnSpc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en-US" sz="3000" b="0" dirty="0">
                <a:solidFill>
                  <a:srgbClr val="990000"/>
                </a:solidFill>
              </a:rPr>
              <a:t>Risks of collusion at the second stage</a:t>
            </a:r>
          </a:p>
          <a:p>
            <a:pPr lvl="2" defTabSz="449263">
              <a:lnSpc>
                <a:spcPct val="90000"/>
              </a:lnSpc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en-US" sz="3000" b="0" dirty="0">
                <a:solidFill>
                  <a:srgbClr val="990000"/>
                </a:solidFill>
              </a:rPr>
              <a:t>Conflicts of interest with centralised purchasing</a:t>
            </a:r>
            <a:endParaRPr lang="en-US" altLang="en-US" sz="3000" b="0" dirty="0">
              <a:solidFill>
                <a:srgbClr val="990000"/>
              </a:solidFill>
            </a:endParaRPr>
          </a:p>
          <a:p>
            <a:pPr defTabSz="449263">
              <a:lnSpc>
                <a:spcPct val="90000"/>
              </a:lnSpc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3000" b="0" dirty="0" smtClean="0">
                <a:solidFill>
                  <a:srgbClr val="002060"/>
                </a:solidFill>
              </a:rPr>
              <a:t>Arising </a:t>
            </a:r>
            <a:r>
              <a:rPr lang="en-US" altLang="en-US" sz="3000" b="0" dirty="0">
                <a:solidFill>
                  <a:srgbClr val="002060"/>
                </a:solidFill>
              </a:rPr>
              <a:t>from poor or inappropriate use</a:t>
            </a:r>
          </a:p>
          <a:p>
            <a:pPr lvl="1" defTabSz="449263">
              <a:lnSpc>
                <a:spcPct val="90000"/>
              </a:lnSpc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en-US" sz="3000" b="0" dirty="0">
                <a:solidFill>
                  <a:srgbClr val="002060"/>
                </a:solidFill>
              </a:rPr>
              <a:t>Not aligning type of framework agreement to procuring entity’s needs</a:t>
            </a:r>
          </a:p>
          <a:p>
            <a:pPr lvl="2" defTabSz="449263">
              <a:lnSpc>
                <a:spcPct val="90000"/>
              </a:lnSpc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en-US" sz="3000" b="0" dirty="0" smtClean="0">
                <a:solidFill>
                  <a:srgbClr val="002060"/>
                </a:solidFill>
              </a:rPr>
              <a:t>Potential benefits won’t arise</a:t>
            </a:r>
          </a:p>
          <a:p>
            <a:pPr defTabSz="449263">
              <a:lnSpc>
                <a:spcPct val="90000"/>
              </a:lnSpc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en-US" sz="3000" b="0" dirty="0" smtClean="0">
                <a:solidFill>
                  <a:srgbClr val="990000"/>
                </a:solidFill>
              </a:rPr>
              <a:t>Using a framework agreement “because it’s there” or for “efficiency” reasons</a:t>
            </a:r>
          </a:p>
          <a:p>
            <a:pPr lvl="1" defTabSz="449263">
              <a:lnSpc>
                <a:spcPct val="90000"/>
              </a:lnSpc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en-US" sz="3000" b="0" dirty="0" smtClean="0">
                <a:solidFill>
                  <a:srgbClr val="990000"/>
                </a:solidFill>
              </a:rPr>
              <a:t>Government needs not properly met</a:t>
            </a:r>
            <a:endParaRPr lang="en-US" altLang="en-US" sz="3000" b="0" dirty="0" smtClean="0">
              <a:solidFill>
                <a:srgbClr val="990000"/>
              </a:solidFill>
            </a:endParaRPr>
          </a:p>
          <a:p>
            <a:pPr lvl="1" defTabSz="449263">
              <a:lnSpc>
                <a:spcPct val="90000"/>
              </a:lnSpc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en-US" sz="1800" b="0" dirty="0">
              <a:solidFill>
                <a:srgbClr val="145897"/>
              </a:solidFill>
            </a:endParaRPr>
          </a:p>
          <a:p>
            <a:pPr lvl="1" defTabSz="449263">
              <a:lnSpc>
                <a:spcPct val="90000"/>
              </a:lnSpc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altLang="en-US" sz="1800" b="0" dirty="0">
              <a:solidFill>
                <a:srgbClr val="145897"/>
              </a:solidFill>
            </a:endParaRPr>
          </a:p>
          <a:p>
            <a:pPr lvl="1" defTabSz="449263">
              <a:lnSpc>
                <a:spcPct val="90000"/>
              </a:lnSpc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en-US" sz="1800" b="0" dirty="0">
              <a:solidFill>
                <a:srgbClr val="145897"/>
              </a:solidFill>
            </a:endParaRPr>
          </a:p>
          <a:p>
            <a:pPr indent="-341313" defTabSz="449263">
              <a:lnSpc>
                <a:spcPct val="90000"/>
              </a:lnSpc>
              <a:spcBef>
                <a:spcPts val="500"/>
              </a:spcBef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altLang="en-US" sz="2000" b="0" dirty="0">
              <a:solidFill>
                <a:srgbClr val="145897"/>
              </a:solidFill>
            </a:endParaRPr>
          </a:p>
          <a:p>
            <a:pPr indent="-341313" defTabSz="449263">
              <a:lnSpc>
                <a:spcPct val="90000"/>
              </a:lnSpc>
              <a:spcBef>
                <a:spcPts val="500"/>
              </a:spcBef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altLang="en-US" sz="2000" b="0" i="1" dirty="0">
              <a:solidFill>
                <a:srgbClr val="1458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6212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pPr marL="457200" indent="-457200"/>
            <a:r>
              <a:rPr lang="en-US" sz="48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E-Procurement</a:t>
            </a:r>
            <a:endParaRPr lang="en-US" sz="4800" b="1" dirty="0">
              <a:solidFill>
                <a:schemeClr val="accent3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914400"/>
            <a:ext cx="8805043" cy="60016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cs typeface="Times New Roman" panose="02020603050405020304" pitchFamily="18" charset="0"/>
              </a:rPr>
              <a:t>Generic term - use of the Internet 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990000"/>
                </a:solidFill>
                <a:cs typeface="Times New Roman" panose="02020603050405020304" pitchFamily="18" charset="0"/>
              </a:rPr>
              <a:t>Increase procurement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990000"/>
                </a:solidFill>
                <a:cs typeface="Times New Roman" panose="02020603050405020304" pitchFamily="18" charset="0"/>
              </a:rPr>
              <a:t>Accountability and Oversight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990000"/>
                </a:solidFill>
                <a:cs typeface="Times New Roman" panose="02020603050405020304" pitchFamily="18" charset="0"/>
              </a:rPr>
              <a:t>Consistency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990000"/>
                </a:solidFill>
                <a:cs typeface="Times New Roman" panose="02020603050405020304" pitchFamily="18" charset="0"/>
              </a:rPr>
              <a:t>Efficiency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990000"/>
                </a:solidFill>
                <a:cs typeface="Times New Roman" panose="02020603050405020304" pitchFamily="18" charset="0"/>
              </a:rPr>
              <a:t>Speed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990000"/>
                </a:solidFill>
                <a:cs typeface="Times New Roman" panose="02020603050405020304" pitchFamily="18" charset="0"/>
              </a:rPr>
              <a:t>Transparency, Uniformity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Reduce transaction costs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990000"/>
                </a:solidFill>
                <a:cs typeface="Times New Roman" panose="02020603050405020304" pitchFamily="18" charset="0"/>
              </a:rPr>
              <a:t>Increase competition (particularly across borders)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Adopt and embrace evolving global e-commerce practices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02E69-6BD3-457B-B2B7-AFA6191DBFF8}" type="slidenum">
              <a:rPr lang="en-US" smtClean="0">
                <a:solidFill>
                  <a:schemeClr val="bg1"/>
                </a:solidFill>
              </a:rPr>
              <a:pPr/>
              <a:t>2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60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81000"/>
            <a:ext cx="8458200" cy="61722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normAutofit lnSpcReduction="10000"/>
          </a:bodyPr>
          <a:lstStyle/>
          <a:p>
            <a:pPr indent="-341313" defTabSz="449263"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Reminders re: Frameworks</a:t>
            </a:r>
            <a:endParaRPr lang="en-GB" alt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defTabSz="449263"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Frameworks are </a:t>
            </a:r>
            <a:r>
              <a:rPr lang="en-US" alt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sophisticated </a:t>
            </a:r>
            <a:r>
              <a:rPr lang="en-US" alt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tools</a:t>
            </a:r>
            <a:endParaRPr lang="en-GB" alt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defTabSz="449263"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en-US" sz="3200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offer significant </a:t>
            </a:r>
            <a:r>
              <a:rPr lang="en-GB" altLang="en-US" sz="32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 benefits</a:t>
            </a:r>
          </a:p>
          <a:p>
            <a:pPr lvl="2" defTabSz="449263"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en-US" sz="32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be difficult to obtain in </a:t>
            </a:r>
            <a:r>
              <a:rPr lang="en-GB" altLang="en-US" sz="3200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GB" altLang="en-US" sz="3200" b="1" dirty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defTabSz="449263"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Frameworks Can Pose Risks </a:t>
            </a:r>
            <a:r>
              <a:rPr lang="en-GB" alt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GB" alt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Competition</a:t>
            </a:r>
            <a:endParaRPr lang="en-GB" alt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defTabSz="449263"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en-US" sz="32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Centralised purchasing </a:t>
            </a:r>
            <a:r>
              <a:rPr lang="en-GB" altLang="en-US" sz="3200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agencies</a:t>
            </a:r>
          </a:p>
          <a:p>
            <a:pPr lvl="2" defTabSz="449263"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en-US" sz="3200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 </a:t>
            </a:r>
            <a:r>
              <a:rPr lang="en-GB" altLang="en-US" sz="32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altLang="en-US" sz="3200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</a:t>
            </a:r>
            <a:endParaRPr lang="en-GB" altLang="en-US" sz="3200" b="1" dirty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defTabSz="449263"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Capacity development a key support </a:t>
            </a:r>
            <a:endParaRPr lang="en-GB" altLang="en-US" sz="3200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defTabSz="449263"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en-US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tool (or vehicle) is only as good as the people that manage it!</a:t>
            </a:r>
            <a:endParaRPr lang="en-US" altLang="en-US" sz="3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defTabSz="449263"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altLang="en-US" b="0" dirty="0">
              <a:solidFill>
                <a:srgbClr val="145897"/>
              </a:solidFill>
            </a:endParaRPr>
          </a:p>
          <a:p>
            <a:pPr lvl="1" defTabSz="449263"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en-US" b="0" dirty="0">
              <a:solidFill>
                <a:srgbClr val="145897"/>
              </a:solidFill>
            </a:endParaRPr>
          </a:p>
          <a:p>
            <a:pPr indent="-341313" defTabSz="449263">
              <a:spcBef>
                <a:spcPts val="500"/>
              </a:spcBef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altLang="en-US" b="0" dirty="0">
              <a:solidFill>
                <a:srgbClr val="145897"/>
              </a:solidFill>
            </a:endParaRPr>
          </a:p>
          <a:p>
            <a:pPr indent="-341313" defTabSz="449263">
              <a:spcBef>
                <a:spcPts val="500"/>
              </a:spcBef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altLang="en-US" b="0" i="1" dirty="0">
              <a:solidFill>
                <a:srgbClr val="1458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0706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057400"/>
            <a:ext cx="8554403" cy="3352800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sz="15000" b="1" dirty="0" smtClean="0">
                <a:solidFill>
                  <a:schemeClr val="bg1"/>
                </a:solidFill>
              </a:rPr>
              <a:t>Conclusion</a:t>
            </a:r>
          </a:p>
          <a:p>
            <a:pPr eaLnBrk="1" hangingPunct="1"/>
            <a:endParaRPr lang="en-US" sz="7200" b="1" dirty="0" smtClean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3" y="5826673"/>
            <a:ext cx="2278772" cy="990600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" y="152400"/>
            <a:ext cx="8871097" cy="563562"/>
          </a:xfrm>
        </p:spPr>
        <p:txBody>
          <a:bodyPr>
            <a:noAutofit/>
          </a:bodyPr>
          <a:lstStyle/>
          <a:p>
            <a:pPr marL="457200" indent="-457200"/>
            <a:r>
              <a:rPr lang="en-US" sz="3200" b="1" dirty="0" smtClean="0">
                <a:solidFill>
                  <a:srgbClr val="006600"/>
                </a:solidFill>
                <a:latin typeface="+mn-lt"/>
                <a:cs typeface="Times New Roman" panose="02020603050405020304" pitchFamily="18" charset="0"/>
              </a:rPr>
              <a:t>E-Procurement Functions (a non-exclusive list)</a:t>
            </a:r>
            <a:endParaRPr lang="en-US" sz="3200" b="1" dirty="0">
              <a:solidFill>
                <a:srgbClr val="0066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398" y="762000"/>
            <a:ext cx="887109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Single point of entry 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– public information library/repository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Contractor registration/prequalification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Blacklist – list of suspended/barred contractors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Laws, Regulations, Policy, Guidance documents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Procurement Data – submission, disclosure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Search for prime and subcontractors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Standard remedy granting clauses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Communication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Posting: advertisements, notices, tenders, solicitations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Submission: tenders/bids/offers, certifications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E-payment</a:t>
            </a:r>
            <a:r>
              <a:rPr lang="en-US" sz="2400" b="1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(and invoicing)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E-signature, e-verification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Frameworks</a:t>
            </a:r>
            <a:r>
              <a:rPr lang="en-US" sz="2400" b="1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, catalogs, centralized purchasing vehicles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Purchase Card: data concatenation, oversight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02E69-6BD3-457B-B2B7-AFA6191DBFF8}" type="slidenum">
              <a:rPr lang="en-US" smtClean="0">
                <a:solidFill>
                  <a:schemeClr val="bg1"/>
                </a:solidFill>
              </a:rPr>
              <a:pPr/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79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71596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400" b="1" dirty="0" smtClean="0">
                <a:solidFill>
                  <a:srgbClr val="006600"/>
                </a:solidFill>
                <a:latin typeface="+mn-lt"/>
                <a:cs typeface="Times New Roman" panose="02020603050405020304" pitchFamily="18" charset="0"/>
              </a:rPr>
              <a:t>Framework Agreements</a:t>
            </a:r>
          </a:p>
        </p:txBody>
      </p:sp>
      <p:sp>
        <p:nvSpPr>
          <p:cNvPr id="28160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838200"/>
            <a:ext cx="8458200" cy="5082629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800" b="1" dirty="0" smtClean="0">
                <a:latin typeface="+mn-lt"/>
                <a:cs typeface="Times New Roman" panose="02020603050405020304" pitchFamily="18" charset="0"/>
              </a:rPr>
              <a:t>Hot topic across the world</a:t>
            </a:r>
          </a:p>
          <a:p>
            <a:pPr lvl="1">
              <a:defRPr/>
            </a:pPr>
            <a:r>
              <a:rPr lang="en-US" b="1" dirty="0" smtClean="0">
                <a:latin typeface="+mn-lt"/>
                <a:cs typeface="Times New Roman" panose="02020603050405020304" pitchFamily="18" charset="0"/>
              </a:rPr>
              <a:t>Significant EU initiative, activity</a:t>
            </a:r>
          </a:p>
          <a:p>
            <a:pPr eaLnBrk="1" hangingPunct="1">
              <a:defRPr/>
            </a:pPr>
            <a:r>
              <a:rPr lang="en-US" sz="2800" b="1" dirty="0" smtClean="0">
                <a:solidFill>
                  <a:srgbClr val="990000"/>
                </a:solidFill>
                <a:latin typeface="+mn-lt"/>
                <a:cs typeface="Times New Roman" panose="02020603050405020304" pitchFamily="18" charset="0"/>
              </a:rPr>
              <a:t>Rules are not always clear</a:t>
            </a:r>
          </a:p>
          <a:p>
            <a:pPr eaLnBrk="1" hangingPunct="1">
              <a:defRPr/>
            </a:pPr>
            <a:r>
              <a:rPr lang="en-US" sz="2800" b="1" dirty="0" smtClean="0">
                <a:latin typeface="+mn-lt"/>
                <a:cs typeface="Times New Roman" panose="02020603050405020304" pitchFamily="18" charset="0"/>
              </a:rPr>
              <a:t>Driven by demand for speed and efficiency</a:t>
            </a:r>
          </a:p>
          <a:p>
            <a:pPr eaLnBrk="1" hangingPunct="1">
              <a:defRPr/>
            </a:pPr>
            <a:r>
              <a:rPr lang="en-US" sz="2800" b="1" dirty="0" smtClean="0">
                <a:solidFill>
                  <a:srgbClr val="990000"/>
                </a:solidFill>
                <a:latin typeface="+mn-lt"/>
                <a:cs typeface="Times New Roman" panose="02020603050405020304" pitchFamily="18" charset="0"/>
              </a:rPr>
              <a:t>Analogous to (but more bureaucratic than) private sector, commercial sector practices</a:t>
            </a:r>
          </a:p>
          <a:p>
            <a:pPr eaLnBrk="1" hangingPunct="1">
              <a:defRPr/>
            </a:pPr>
            <a:r>
              <a:rPr lang="en-US" sz="2800" b="1" dirty="0" smtClean="0">
                <a:latin typeface="+mn-lt"/>
                <a:cs typeface="Times New Roman" panose="02020603050405020304" pitchFamily="18" charset="0"/>
              </a:rPr>
              <a:t>Common uses:</a:t>
            </a:r>
          </a:p>
          <a:p>
            <a:pPr lvl="1">
              <a:defRPr/>
            </a:pPr>
            <a:r>
              <a:rPr lang="en-US" b="1" dirty="0" smtClean="0">
                <a:latin typeface="+mn-lt"/>
                <a:cs typeface="Times New Roman" panose="02020603050405020304" pitchFamily="18" charset="0"/>
              </a:rPr>
              <a:t>Common Supplies (US: Federal Supply Schedule)</a:t>
            </a:r>
          </a:p>
          <a:p>
            <a:pPr lvl="1">
              <a:defRPr/>
            </a:pPr>
            <a:r>
              <a:rPr lang="en-US" b="1" dirty="0" smtClean="0">
                <a:latin typeface="+mn-lt"/>
                <a:cs typeface="Times New Roman" panose="02020603050405020304" pitchFamily="18" charset="0"/>
              </a:rPr>
              <a:t>Information technology (IT) </a:t>
            </a:r>
          </a:p>
          <a:p>
            <a:pPr lvl="1">
              <a:defRPr/>
            </a:pPr>
            <a:r>
              <a:rPr lang="en-US" b="1" dirty="0" smtClean="0">
                <a:latin typeface="+mn-lt"/>
                <a:cs typeface="Times New Roman" panose="02020603050405020304" pitchFamily="18" charset="0"/>
              </a:rPr>
              <a:t>Services (particularly employee augmentation)</a:t>
            </a:r>
          </a:p>
          <a:p>
            <a:pPr eaLnBrk="1" hangingPunct="1">
              <a:defRPr/>
            </a:pPr>
            <a:r>
              <a:rPr lang="en-US" sz="2800" b="1" dirty="0" smtClean="0">
                <a:solidFill>
                  <a:srgbClr val="990000"/>
                </a:solidFill>
                <a:latin typeface="+mn-lt"/>
                <a:cs typeface="Times New Roman" panose="02020603050405020304" pitchFamily="18" charset="0"/>
              </a:rPr>
              <a:t>Currently represent 30-50 percent of U.S. federal procurement dollars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53400" y="6096000"/>
            <a:ext cx="914400" cy="4462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000" dirty="0" smtClean="0">
              <a:solidFill>
                <a:schemeClr val="tx1"/>
              </a:solidFill>
            </a:endParaRPr>
          </a:p>
          <a:p>
            <a:r>
              <a:rPr lang="en-US" sz="1300" dirty="0" smtClean="0">
                <a:solidFill>
                  <a:schemeClr val="tx1"/>
                </a:solidFill>
                <a:effectLst/>
              </a:rPr>
              <a:t>8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686800" cy="64770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normAutofit lnSpcReduction="10000"/>
          </a:bodyPr>
          <a:lstStyle/>
          <a:p>
            <a:pPr indent="-341313" defTabSz="449263"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en-US" sz="3600" b="1" dirty="0" smtClean="0">
                <a:solidFill>
                  <a:srgbClr val="002060"/>
                </a:solidFill>
              </a:rPr>
              <a:t>Numerous regimes (or systems) deploy and </a:t>
            </a:r>
            <a:r>
              <a:rPr lang="en-GB" altLang="en-US" sz="3600" b="1" dirty="0">
                <a:solidFill>
                  <a:srgbClr val="002060"/>
                </a:solidFill>
              </a:rPr>
              <a:t>regulate framework agreements?</a:t>
            </a:r>
            <a:endParaRPr lang="en-US" altLang="en-US" sz="3600" b="1" dirty="0">
              <a:solidFill>
                <a:srgbClr val="002060"/>
              </a:solidFill>
            </a:endParaRPr>
          </a:p>
          <a:p>
            <a:pPr indent="-341313" defTabSz="44926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altLang="en-US" sz="2400" b="0" u="sng" dirty="0">
              <a:solidFill>
                <a:schemeClr val="tx1"/>
              </a:solidFill>
            </a:endParaRPr>
          </a:p>
          <a:p>
            <a:pPr lvl="1" defTabSz="449263">
              <a:spcBef>
                <a:spcPct val="0"/>
              </a:spcBef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3200" b="1" dirty="0">
                <a:solidFill>
                  <a:schemeClr val="tx1"/>
                </a:solidFill>
              </a:rPr>
              <a:t>The UNCITRAL Model Law</a:t>
            </a:r>
          </a:p>
          <a:p>
            <a:pPr lvl="1" defTabSz="449263">
              <a:spcBef>
                <a:spcPct val="0"/>
              </a:spcBef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en-US" sz="3200" b="1" dirty="0">
                <a:solidFill>
                  <a:schemeClr val="tx1"/>
                </a:solidFill>
              </a:rPr>
              <a:t>The EU Procurement Directives</a:t>
            </a:r>
          </a:p>
          <a:p>
            <a:pPr lvl="1" defTabSz="449263">
              <a:spcBef>
                <a:spcPct val="0"/>
              </a:spcBef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en-US" sz="3200" b="1" dirty="0">
                <a:solidFill>
                  <a:schemeClr val="tx1"/>
                </a:solidFill>
              </a:rPr>
              <a:t>The US Federal Acquisition Regulation</a:t>
            </a:r>
          </a:p>
          <a:p>
            <a:pPr lvl="1" defTabSz="449263">
              <a:spcBef>
                <a:spcPct val="0"/>
              </a:spcBef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en-US" b="0" dirty="0">
                <a:solidFill>
                  <a:schemeClr val="tx1"/>
                </a:solidFill>
              </a:rPr>
              <a:t>Canada, Australia</a:t>
            </a:r>
          </a:p>
          <a:p>
            <a:pPr lvl="1" defTabSz="449263">
              <a:spcBef>
                <a:spcPct val="0"/>
              </a:spcBef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en-US" b="0" dirty="0">
                <a:solidFill>
                  <a:schemeClr val="tx1"/>
                </a:solidFill>
              </a:rPr>
              <a:t>Latin America</a:t>
            </a:r>
          </a:p>
          <a:p>
            <a:pPr lvl="1" defTabSz="449263">
              <a:spcBef>
                <a:spcPct val="0"/>
              </a:spcBef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en-US" b="0" dirty="0">
              <a:solidFill>
                <a:schemeClr val="tx1"/>
              </a:solidFill>
            </a:endParaRPr>
          </a:p>
          <a:p>
            <a:pPr lvl="1" defTabSz="449263">
              <a:spcBef>
                <a:spcPct val="0"/>
              </a:spcBef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en-US" b="0" i="1" dirty="0">
                <a:solidFill>
                  <a:srgbClr val="006600"/>
                </a:solidFill>
              </a:rPr>
              <a:t>UNCITRAL and EU have similar approaches, also adopted by World Bank</a:t>
            </a:r>
          </a:p>
          <a:p>
            <a:pPr lvl="1" defTabSz="449263">
              <a:spcBef>
                <a:spcPct val="0"/>
              </a:spcBef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en-US" b="0" i="1" dirty="0">
                <a:solidFill>
                  <a:srgbClr val="006600"/>
                </a:solidFill>
              </a:rPr>
              <a:t>US and other models operate open framework agreements only</a:t>
            </a:r>
            <a:endParaRPr lang="en-GB" altLang="en-US" sz="3200" b="0" i="1" dirty="0">
              <a:solidFill>
                <a:srgbClr val="006600"/>
              </a:solidFill>
            </a:endParaRPr>
          </a:p>
          <a:p>
            <a:pPr lvl="2" defTabSz="449263">
              <a:spcBef>
                <a:spcPct val="0"/>
              </a:spcBef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altLang="en-US" sz="2400" b="0" i="1" dirty="0">
              <a:solidFill>
                <a:srgbClr val="145897"/>
              </a:solidFill>
            </a:endParaRPr>
          </a:p>
          <a:p>
            <a:pPr lvl="3" defTabSz="449263">
              <a:spcBef>
                <a:spcPct val="0"/>
              </a:spcBef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en-US" sz="2000" b="0" dirty="0">
              <a:solidFill>
                <a:srgbClr val="145897"/>
              </a:solidFill>
            </a:endParaRPr>
          </a:p>
          <a:p>
            <a:pPr lvl="2" defTabSz="449263">
              <a:spcBef>
                <a:spcPct val="0"/>
              </a:spcBef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en-US" sz="2400" b="0" dirty="0">
              <a:solidFill>
                <a:srgbClr val="145897"/>
              </a:solidFill>
            </a:endParaRPr>
          </a:p>
          <a:p>
            <a:pPr lvl="1" defTabSz="449263">
              <a:spcBef>
                <a:spcPct val="0"/>
              </a:spcBef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altLang="en-US" sz="2400" b="0" dirty="0">
              <a:solidFill>
                <a:srgbClr val="145897"/>
              </a:solidFill>
            </a:endParaRPr>
          </a:p>
          <a:p>
            <a:pPr indent="-341313" defTabSz="449263">
              <a:spcBef>
                <a:spcPts val="500"/>
              </a:spcBef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altLang="en-US" b="0" dirty="0">
              <a:solidFill>
                <a:srgbClr val="145897"/>
              </a:solidFill>
            </a:endParaRPr>
          </a:p>
          <a:p>
            <a:pPr indent="-341313" defTabSz="449263">
              <a:spcBef>
                <a:spcPts val="500"/>
              </a:spcBef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altLang="en-US" b="0" i="1" dirty="0">
              <a:solidFill>
                <a:srgbClr val="145897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81000"/>
            <a:ext cx="8686800" cy="63246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normAutofit lnSpcReduction="10000"/>
          </a:bodyPr>
          <a:lstStyle/>
          <a:p>
            <a:pPr indent="-341313" defTabSz="449263"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3600" b="1" dirty="0" smtClean="0">
                <a:solidFill>
                  <a:srgbClr val="006600"/>
                </a:solidFill>
              </a:rPr>
              <a:t>Basic concept:</a:t>
            </a:r>
          </a:p>
          <a:p>
            <a:pPr indent="-341313" defTabSz="449263"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altLang="en-US" sz="2400" b="0" u="sng" dirty="0">
              <a:solidFill>
                <a:srgbClr val="145897"/>
              </a:solidFill>
            </a:endParaRPr>
          </a:p>
          <a:p>
            <a:pPr defTabSz="449263">
              <a:spcBef>
                <a:spcPct val="0"/>
              </a:spcBef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b="1" dirty="0">
                <a:solidFill>
                  <a:srgbClr val="990000"/>
                </a:solidFill>
              </a:rPr>
              <a:t>T</a:t>
            </a:r>
            <a:r>
              <a:rPr lang="en-US" altLang="en-US" b="1" dirty="0" smtClean="0">
                <a:solidFill>
                  <a:srgbClr val="990000"/>
                </a:solidFill>
              </a:rPr>
              <a:t>wo-stage </a:t>
            </a:r>
            <a:r>
              <a:rPr lang="en-US" altLang="en-US" b="1" dirty="0">
                <a:solidFill>
                  <a:srgbClr val="990000"/>
                </a:solidFill>
              </a:rPr>
              <a:t>procedure</a:t>
            </a:r>
          </a:p>
          <a:p>
            <a:pPr lvl="1" defTabSz="449263">
              <a:spcBef>
                <a:spcPct val="0"/>
              </a:spcBef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3200" b="1" dirty="0" smtClean="0">
                <a:solidFill>
                  <a:srgbClr val="145897"/>
                </a:solidFill>
              </a:rPr>
              <a:t>Stage </a:t>
            </a:r>
            <a:r>
              <a:rPr lang="en-US" altLang="en-US" sz="3200" b="1" dirty="0">
                <a:solidFill>
                  <a:srgbClr val="145897"/>
                </a:solidFill>
              </a:rPr>
              <a:t>1: </a:t>
            </a:r>
            <a:r>
              <a:rPr lang="en-US" altLang="en-US" sz="3200" b="0" dirty="0">
                <a:solidFill>
                  <a:srgbClr val="145897"/>
                </a:solidFill>
              </a:rPr>
              <a:t>conclusion of framework </a:t>
            </a:r>
            <a:r>
              <a:rPr lang="en-US" altLang="en-US" sz="3200" b="0" dirty="0" smtClean="0">
                <a:solidFill>
                  <a:srgbClr val="145897"/>
                </a:solidFill>
              </a:rPr>
              <a:t>agreement</a:t>
            </a:r>
          </a:p>
          <a:p>
            <a:pPr lvl="2" defTabSz="449263">
              <a:spcBef>
                <a:spcPct val="0"/>
              </a:spcBef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3200" dirty="0" smtClean="0">
                <a:solidFill>
                  <a:srgbClr val="145897"/>
                </a:solidFill>
              </a:rPr>
              <a:t>Vendor selection</a:t>
            </a:r>
          </a:p>
          <a:p>
            <a:pPr lvl="2" defTabSz="449263">
              <a:spcBef>
                <a:spcPct val="0"/>
              </a:spcBef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3200" b="0" dirty="0" smtClean="0">
                <a:solidFill>
                  <a:srgbClr val="145897"/>
                </a:solidFill>
              </a:rPr>
              <a:t>Establishment of platform, vehicle, or “framework”</a:t>
            </a:r>
            <a:endParaRPr lang="en-US" altLang="en-US" sz="3200" b="0" dirty="0">
              <a:solidFill>
                <a:srgbClr val="145897"/>
              </a:solidFill>
            </a:endParaRPr>
          </a:p>
          <a:p>
            <a:pPr lvl="1" defTabSz="449263">
              <a:spcBef>
                <a:spcPct val="0"/>
              </a:spcBef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3200" b="1" dirty="0">
                <a:solidFill>
                  <a:srgbClr val="145897"/>
                </a:solidFill>
              </a:rPr>
              <a:t>Stage 2: </a:t>
            </a:r>
            <a:r>
              <a:rPr lang="en-US" altLang="en-US" sz="3200" b="0" dirty="0" smtClean="0">
                <a:solidFill>
                  <a:srgbClr val="145897"/>
                </a:solidFill>
              </a:rPr>
              <a:t>individual procurement </a:t>
            </a:r>
            <a:r>
              <a:rPr lang="en-US" altLang="en-US" sz="3200" b="0" dirty="0">
                <a:solidFill>
                  <a:srgbClr val="145897"/>
                </a:solidFill>
              </a:rPr>
              <a:t>(purchase orders) under the framework agreement</a:t>
            </a:r>
            <a:r>
              <a:rPr lang="en-GB" altLang="en-US" sz="3200" b="0" dirty="0">
                <a:solidFill>
                  <a:srgbClr val="145897"/>
                </a:solidFill>
              </a:rPr>
              <a:t> </a:t>
            </a:r>
            <a:endParaRPr lang="en-GB" altLang="en-US" sz="3200" b="0" dirty="0" smtClean="0">
              <a:solidFill>
                <a:srgbClr val="145897"/>
              </a:solidFill>
            </a:endParaRPr>
          </a:p>
          <a:p>
            <a:pPr defTabSz="449263">
              <a:spcBef>
                <a:spcPct val="0"/>
              </a:spcBef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altLang="en-US" dirty="0" smtClean="0">
              <a:solidFill>
                <a:srgbClr val="145897"/>
              </a:solidFill>
            </a:endParaRPr>
          </a:p>
          <a:p>
            <a:pPr defTabSz="449263">
              <a:spcBef>
                <a:spcPct val="0"/>
              </a:spcBef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en-US" b="1" dirty="0" smtClean="0">
                <a:solidFill>
                  <a:srgbClr val="990000"/>
                </a:solidFill>
              </a:rPr>
              <a:t>Flexible, repeated purchases</a:t>
            </a:r>
          </a:p>
          <a:p>
            <a:pPr lvl="1" defTabSz="449263">
              <a:spcBef>
                <a:spcPct val="0"/>
              </a:spcBef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en-US" sz="3200" dirty="0" smtClean="0">
                <a:solidFill>
                  <a:srgbClr val="145897"/>
                </a:solidFill>
              </a:rPr>
              <a:t>One or multiple customers</a:t>
            </a:r>
          </a:p>
          <a:p>
            <a:pPr lvl="1" defTabSz="449263">
              <a:spcBef>
                <a:spcPct val="0"/>
              </a:spcBef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en-US" sz="3200" b="0" dirty="0" smtClean="0">
                <a:solidFill>
                  <a:srgbClr val="145897"/>
                </a:solidFill>
              </a:rPr>
              <a:t>One or multiple vendors</a:t>
            </a:r>
            <a:endParaRPr lang="en-GB" altLang="en-US" sz="3200" b="0" dirty="0">
              <a:solidFill>
                <a:srgbClr val="145897"/>
              </a:solidFill>
            </a:endParaRPr>
          </a:p>
          <a:p>
            <a:pPr lvl="3" defTabSz="449263">
              <a:spcBef>
                <a:spcPct val="0"/>
              </a:spcBef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en-US" sz="2000" b="0" dirty="0">
              <a:solidFill>
                <a:srgbClr val="145897"/>
              </a:solidFill>
            </a:endParaRPr>
          </a:p>
          <a:p>
            <a:pPr lvl="2" defTabSz="449263">
              <a:spcBef>
                <a:spcPct val="0"/>
              </a:spcBef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en-US" sz="2400" b="0" dirty="0">
              <a:solidFill>
                <a:srgbClr val="145897"/>
              </a:solidFill>
            </a:endParaRPr>
          </a:p>
          <a:p>
            <a:pPr lvl="1" defTabSz="449263">
              <a:spcBef>
                <a:spcPct val="0"/>
              </a:spcBef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altLang="en-US" sz="2400" b="0" dirty="0">
              <a:solidFill>
                <a:srgbClr val="145897"/>
              </a:solidFill>
            </a:endParaRPr>
          </a:p>
          <a:p>
            <a:pPr indent="-341313" defTabSz="449263">
              <a:spcBef>
                <a:spcPts val="500"/>
              </a:spcBef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altLang="en-US" b="0" dirty="0">
              <a:solidFill>
                <a:srgbClr val="145897"/>
              </a:solidFill>
            </a:endParaRPr>
          </a:p>
          <a:p>
            <a:pPr indent="-341313" defTabSz="449263">
              <a:spcBef>
                <a:spcPts val="500"/>
              </a:spcBef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altLang="en-US" b="0" i="1" dirty="0">
              <a:solidFill>
                <a:srgbClr val="145897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04800"/>
            <a:ext cx="8686800" cy="64008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normAutofit/>
          </a:bodyPr>
          <a:lstStyle/>
          <a:p>
            <a:pPr marL="0" indent="0" defTabSz="449263">
              <a:lnSpc>
                <a:spcPct val="90000"/>
              </a:lnSpc>
              <a:spcBef>
                <a:spcPct val="0"/>
              </a:spcBef>
              <a:buClr>
                <a:srgbClr val="145897"/>
              </a:buClr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3600" b="1" dirty="0" smtClean="0">
                <a:solidFill>
                  <a:srgbClr val="006600"/>
                </a:solidFill>
              </a:rPr>
              <a:t>Efficiency</a:t>
            </a:r>
            <a:endParaRPr lang="en-US" altLang="en-US" sz="3600" b="1" dirty="0">
              <a:solidFill>
                <a:srgbClr val="006600"/>
              </a:solidFill>
            </a:endParaRPr>
          </a:p>
          <a:p>
            <a:pPr lvl="1" defTabSz="449263">
              <a:lnSpc>
                <a:spcPct val="90000"/>
              </a:lnSpc>
              <a:spcBef>
                <a:spcPct val="0"/>
              </a:spcBef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3200" b="0" dirty="0">
                <a:solidFill>
                  <a:srgbClr val="990000"/>
                </a:solidFill>
              </a:rPr>
              <a:t>Stage 1 can be conducted once, for a series of procurement </a:t>
            </a:r>
            <a:r>
              <a:rPr lang="en-US" altLang="en-US" sz="3200" b="0" dirty="0" smtClean="0">
                <a:solidFill>
                  <a:srgbClr val="990000"/>
                </a:solidFill>
              </a:rPr>
              <a:t>procedures</a:t>
            </a:r>
            <a:endParaRPr lang="en-US" altLang="en-US" sz="3200" b="0" dirty="0">
              <a:solidFill>
                <a:srgbClr val="990000"/>
              </a:solidFill>
            </a:endParaRPr>
          </a:p>
          <a:p>
            <a:pPr lvl="1" defTabSz="449263">
              <a:lnSpc>
                <a:spcPct val="90000"/>
              </a:lnSpc>
              <a:spcBef>
                <a:spcPct val="0"/>
              </a:spcBef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3200" b="0" dirty="0">
                <a:solidFill>
                  <a:srgbClr val="145897"/>
                </a:solidFill>
              </a:rPr>
              <a:t>Stage 2 can be very quick and straightforward</a:t>
            </a:r>
          </a:p>
          <a:p>
            <a:pPr lvl="1" defTabSz="449263">
              <a:lnSpc>
                <a:spcPct val="90000"/>
              </a:lnSpc>
              <a:spcBef>
                <a:spcPct val="0"/>
              </a:spcBef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en-US" b="0" dirty="0" smtClean="0">
                <a:solidFill>
                  <a:srgbClr val="990000"/>
                </a:solidFill>
              </a:rPr>
              <a:t>Framework </a:t>
            </a:r>
            <a:r>
              <a:rPr lang="en-GB" altLang="en-US" b="0" dirty="0">
                <a:solidFill>
                  <a:srgbClr val="990000"/>
                </a:solidFill>
              </a:rPr>
              <a:t>agreements </a:t>
            </a:r>
            <a:r>
              <a:rPr lang="en-GB" altLang="en-US" b="1" i="1" dirty="0">
                <a:solidFill>
                  <a:srgbClr val="990000"/>
                </a:solidFill>
              </a:rPr>
              <a:t>can save time and money – especially for repeated purchases</a:t>
            </a:r>
          </a:p>
          <a:p>
            <a:pPr lvl="1" defTabSz="449263">
              <a:lnSpc>
                <a:spcPct val="90000"/>
              </a:lnSpc>
              <a:spcBef>
                <a:spcPct val="0"/>
              </a:spcBef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en-US" b="0" dirty="0" smtClean="0">
                <a:solidFill>
                  <a:srgbClr val="145897"/>
                </a:solidFill>
              </a:rPr>
              <a:t>Other potential </a:t>
            </a:r>
            <a:r>
              <a:rPr lang="en-GB" altLang="en-US" b="0" dirty="0">
                <a:solidFill>
                  <a:srgbClr val="145897"/>
                </a:solidFill>
              </a:rPr>
              <a:t>benefits</a:t>
            </a:r>
            <a:r>
              <a:rPr lang="en-GB" altLang="en-US" b="0" dirty="0" smtClean="0">
                <a:solidFill>
                  <a:srgbClr val="145897"/>
                </a:solidFill>
              </a:rPr>
              <a:t>:</a:t>
            </a:r>
          </a:p>
          <a:p>
            <a:pPr lvl="2" defTabSz="449263">
              <a:lnSpc>
                <a:spcPct val="90000"/>
              </a:lnSpc>
              <a:spcBef>
                <a:spcPct val="0"/>
              </a:spcBef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en-US" sz="2800" b="0" dirty="0" smtClean="0">
                <a:solidFill>
                  <a:srgbClr val="145897"/>
                </a:solidFill>
              </a:rPr>
              <a:t>reducing </a:t>
            </a:r>
            <a:r>
              <a:rPr lang="en-GB" altLang="en-US" sz="2800" b="0" dirty="0">
                <a:solidFill>
                  <a:srgbClr val="145897"/>
                </a:solidFill>
              </a:rPr>
              <a:t>urgent procedures</a:t>
            </a:r>
            <a:r>
              <a:rPr lang="en-GB" altLang="en-US" sz="2800" b="0" dirty="0" smtClean="0">
                <a:solidFill>
                  <a:srgbClr val="145897"/>
                </a:solidFill>
              </a:rPr>
              <a:t>;</a:t>
            </a:r>
          </a:p>
          <a:p>
            <a:pPr lvl="2" defTabSz="449263">
              <a:lnSpc>
                <a:spcPct val="90000"/>
              </a:lnSpc>
              <a:spcBef>
                <a:spcPct val="0"/>
              </a:spcBef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en-US" sz="2800" b="0" dirty="0" smtClean="0">
                <a:solidFill>
                  <a:srgbClr val="145897"/>
                </a:solidFill>
              </a:rPr>
              <a:t>better transparency</a:t>
            </a:r>
          </a:p>
          <a:p>
            <a:pPr lvl="2" defTabSz="449263">
              <a:lnSpc>
                <a:spcPct val="90000"/>
              </a:lnSpc>
              <a:spcBef>
                <a:spcPct val="0"/>
              </a:spcBef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en-US" sz="2800" b="0" dirty="0" smtClean="0">
                <a:solidFill>
                  <a:srgbClr val="145897"/>
                </a:solidFill>
              </a:rPr>
              <a:t>improved </a:t>
            </a:r>
            <a:r>
              <a:rPr lang="en-GB" altLang="en-US" sz="2800" b="0" dirty="0">
                <a:solidFill>
                  <a:srgbClr val="145897"/>
                </a:solidFill>
              </a:rPr>
              <a:t>outcomes for low-value </a:t>
            </a:r>
            <a:r>
              <a:rPr lang="en-GB" altLang="en-US" sz="2800" b="0" dirty="0" smtClean="0">
                <a:solidFill>
                  <a:srgbClr val="145897"/>
                </a:solidFill>
              </a:rPr>
              <a:t>procurement</a:t>
            </a:r>
          </a:p>
          <a:p>
            <a:pPr lvl="2" defTabSz="449263">
              <a:lnSpc>
                <a:spcPct val="90000"/>
              </a:lnSpc>
              <a:spcBef>
                <a:spcPct val="0"/>
              </a:spcBef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en-US" sz="2800" b="0" dirty="0" smtClean="0">
                <a:solidFill>
                  <a:srgbClr val="145897"/>
                </a:solidFill>
              </a:rPr>
              <a:t>security </a:t>
            </a:r>
            <a:r>
              <a:rPr lang="en-GB" altLang="en-US" sz="2800" b="0" dirty="0">
                <a:solidFill>
                  <a:srgbClr val="145897"/>
                </a:solidFill>
              </a:rPr>
              <a:t>of supply</a:t>
            </a:r>
            <a:r>
              <a:rPr lang="en-GB" altLang="en-US" sz="2800" b="0" dirty="0" smtClean="0">
                <a:solidFill>
                  <a:srgbClr val="145897"/>
                </a:solidFill>
              </a:rPr>
              <a:t>, improved access to pre-approved/qualified sources of supply/vendors</a:t>
            </a:r>
          </a:p>
          <a:p>
            <a:pPr lvl="2" defTabSz="449263">
              <a:lnSpc>
                <a:spcPct val="90000"/>
              </a:lnSpc>
              <a:spcBef>
                <a:spcPct val="0"/>
              </a:spcBef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en-US" sz="2800" b="0" dirty="0" smtClean="0">
                <a:solidFill>
                  <a:srgbClr val="145897"/>
                </a:solidFill>
              </a:rPr>
              <a:t>improved processes, accountability, transparency </a:t>
            </a:r>
            <a:r>
              <a:rPr lang="en-GB" altLang="en-US" sz="2800" b="0" dirty="0">
                <a:solidFill>
                  <a:srgbClr val="145897"/>
                </a:solidFill>
              </a:rPr>
              <a:t>through centralisation</a:t>
            </a:r>
          </a:p>
          <a:p>
            <a:pPr lvl="3" defTabSz="449263">
              <a:lnSpc>
                <a:spcPct val="90000"/>
              </a:lnSpc>
              <a:spcBef>
                <a:spcPct val="0"/>
              </a:spcBef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en-US" sz="1800" b="0" dirty="0">
              <a:solidFill>
                <a:srgbClr val="145897"/>
              </a:solidFill>
            </a:endParaRPr>
          </a:p>
          <a:p>
            <a:pPr lvl="2" defTabSz="449263">
              <a:lnSpc>
                <a:spcPct val="90000"/>
              </a:lnSpc>
              <a:spcBef>
                <a:spcPct val="0"/>
              </a:spcBef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en-US" sz="2000" b="0" dirty="0">
              <a:solidFill>
                <a:srgbClr val="145897"/>
              </a:solidFill>
            </a:endParaRPr>
          </a:p>
          <a:p>
            <a:pPr lvl="1" defTabSz="449263">
              <a:lnSpc>
                <a:spcPct val="90000"/>
              </a:lnSpc>
              <a:spcBef>
                <a:spcPct val="0"/>
              </a:spcBef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altLang="en-US" b="0" dirty="0">
              <a:solidFill>
                <a:srgbClr val="145897"/>
              </a:solidFill>
            </a:endParaRPr>
          </a:p>
          <a:p>
            <a:pPr indent="-341313" defTabSz="449263">
              <a:lnSpc>
                <a:spcPct val="90000"/>
              </a:lnSpc>
              <a:spcBef>
                <a:spcPts val="500"/>
              </a:spcBef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altLang="en-US" sz="2000" b="0" dirty="0">
              <a:solidFill>
                <a:srgbClr val="145897"/>
              </a:solidFill>
            </a:endParaRPr>
          </a:p>
          <a:p>
            <a:pPr indent="-341313" defTabSz="449263">
              <a:lnSpc>
                <a:spcPct val="90000"/>
              </a:lnSpc>
              <a:spcBef>
                <a:spcPts val="500"/>
              </a:spcBef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altLang="en-US" sz="2000" b="0" i="1" dirty="0">
              <a:solidFill>
                <a:srgbClr val="145897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381000"/>
            <a:ext cx="8763000" cy="63246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normAutofit fontScale="77500" lnSpcReduction="20000"/>
          </a:bodyPr>
          <a:lstStyle/>
          <a:p>
            <a:pPr marL="0" indent="0" defTabSz="449263">
              <a:spcBef>
                <a:spcPct val="0"/>
              </a:spcBef>
              <a:buClr>
                <a:srgbClr val="145897"/>
              </a:buClr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5200" b="1" dirty="0" smtClean="0">
                <a:solidFill>
                  <a:schemeClr val="tx1"/>
                </a:solidFill>
              </a:rPr>
              <a:t>Various names, monikers</a:t>
            </a:r>
            <a:endParaRPr lang="en-US" altLang="en-US" sz="2100" b="1" dirty="0" smtClean="0">
              <a:solidFill>
                <a:schemeClr val="tx1"/>
              </a:solidFill>
            </a:endParaRPr>
          </a:p>
          <a:p>
            <a:pPr marL="0" indent="0" defTabSz="449263">
              <a:spcBef>
                <a:spcPct val="0"/>
              </a:spcBef>
              <a:buClr>
                <a:srgbClr val="145897"/>
              </a:buClr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en-US" sz="2300" b="0" dirty="0" smtClean="0">
              <a:solidFill>
                <a:srgbClr val="002060"/>
              </a:solidFill>
            </a:endParaRPr>
          </a:p>
          <a:p>
            <a:pPr lvl="1" defTabSz="449263">
              <a:spcBef>
                <a:spcPct val="0"/>
              </a:spcBef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4100" b="0" dirty="0" smtClean="0">
                <a:solidFill>
                  <a:srgbClr val="145897"/>
                </a:solidFill>
              </a:rPr>
              <a:t>ID/IQs (indefinite delivery/indefinite quantity)</a:t>
            </a:r>
          </a:p>
          <a:p>
            <a:pPr lvl="1" defTabSz="449263">
              <a:spcBef>
                <a:spcPct val="0"/>
              </a:spcBef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4100" b="0" dirty="0" smtClean="0">
                <a:solidFill>
                  <a:srgbClr val="990000"/>
                </a:solidFill>
              </a:rPr>
              <a:t>Task (or delivery) order contracting</a:t>
            </a:r>
          </a:p>
          <a:p>
            <a:pPr lvl="1" defTabSz="449263">
              <a:spcBef>
                <a:spcPct val="0"/>
              </a:spcBef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4100" b="0" dirty="0" smtClean="0">
                <a:solidFill>
                  <a:srgbClr val="145897"/>
                </a:solidFill>
              </a:rPr>
              <a:t>Supply agreements</a:t>
            </a:r>
          </a:p>
          <a:p>
            <a:pPr lvl="1" defTabSz="449263">
              <a:spcBef>
                <a:spcPct val="0"/>
              </a:spcBef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4100" b="0" dirty="0" smtClean="0">
                <a:solidFill>
                  <a:srgbClr val="990000"/>
                </a:solidFill>
              </a:rPr>
              <a:t>Periodic </a:t>
            </a:r>
            <a:r>
              <a:rPr lang="en-US" altLang="en-US" sz="4100" b="0" dirty="0">
                <a:solidFill>
                  <a:srgbClr val="990000"/>
                </a:solidFill>
              </a:rPr>
              <a:t>purchase </a:t>
            </a:r>
            <a:r>
              <a:rPr lang="en-US" altLang="en-US" sz="4100" b="0" dirty="0" smtClean="0">
                <a:solidFill>
                  <a:srgbClr val="990000"/>
                </a:solidFill>
              </a:rPr>
              <a:t>agreements</a:t>
            </a:r>
          </a:p>
          <a:p>
            <a:pPr lvl="1" defTabSz="449263">
              <a:spcBef>
                <a:spcPct val="0"/>
              </a:spcBef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4100" b="1" dirty="0" smtClean="0">
                <a:solidFill>
                  <a:srgbClr val="145897"/>
                </a:solidFill>
              </a:rPr>
              <a:t>Umbrella</a:t>
            </a:r>
            <a:r>
              <a:rPr lang="en-US" altLang="en-US" sz="4100" b="0" dirty="0" smtClean="0">
                <a:solidFill>
                  <a:srgbClr val="145897"/>
                </a:solidFill>
              </a:rPr>
              <a:t> agreements</a:t>
            </a:r>
            <a:endParaRPr lang="en-US" altLang="en-US" sz="4100" b="0" dirty="0">
              <a:solidFill>
                <a:srgbClr val="145897"/>
              </a:solidFill>
            </a:endParaRPr>
          </a:p>
          <a:p>
            <a:pPr lvl="2" defTabSz="449263">
              <a:spcBef>
                <a:spcPct val="0"/>
              </a:spcBef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en-US" sz="3000" b="0" dirty="0">
              <a:solidFill>
                <a:srgbClr val="145897"/>
              </a:solidFill>
            </a:endParaRPr>
          </a:p>
          <a:p>
            <a:pPr defTabSz="449263">
              <a:spcBef>
                <a:spcPct val="0"/>
              </a:spcBef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3100" b="0" dirty="0" smtClean="0">
                <a:solidFill>
                  <a:srgbClr val="006600"/>
                </a:solidFill>
              </a:rPr>
              <a:t>Various types/processes/platforms</a:t>
            </a:r>
          </a:p>
          <a:p>
            <a:pPr lvl="1" defTabSz="449263">
              <a:spcBef>
                <a:spcPct val="0"/>
              </a:spcBef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3100" b="0" i="0" dirty="0" smtClean="0">
                <a:solidFill>
                  <a:srgbClr val="145897"/>
                </a:solidFill>
              </a:rPr>
              <a:t>Examples</a:t>
            </a:r>
          </a:p>
          <a:p>
            <a:pPr lvl="1" defTabSz="449263">
              <a:spcBef>
                <a:spcPct val="0"/>
              </a:spcBef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3100" b="0" i="0" dirty="0" smtClean="0">
                <a:solidFill>
                  <a:srgbClr val="145897"/>
                </a:solidFill>
              </a:rPr>
              <a:t>Stage 1</a:t>
            </a:r>
          </a:p>
          <a:p>
            <a:pPr lvl="2" defTabSz="449263">
              <a:spcBef>
                <a:spcPct val="0"/>
              </a:spcBef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3100" b="0" dirty="0" smtClean="0">
                <a:solidFill>
                  <a:srgbClr val="145897"/>
                </a:solidFill>
              </a:rPr>
              <a:t>all </a:t>
            </a:r>
            <a:r>
              <a:rPr lang="en-US" altLang="en-US" sz="3100" b="0" dirty="0">
                <a:solidFill>
                  <a:srgbClr val="145897"/>
                </a:solidFill>
              </a:rPr>
              <a:t>terms of procurement set, supplier(s) chosen, only delivery date uncertain</a:t>
            </a:r>
          </a:p>
          <a:p>
            <a:pPr lvl="2" defTabSz="449263">
              <a:spcBef>
                <a:spcPct val="0"/>
              </a:spcBef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en-US" sz="3100" b="0" dirty="0" smtClean="0">
                <a:solidFill>
                  <a:srgbClr val="145897"/>
                </a:solidFill>
              </a:rPr>
              <a:t>broad </a:t>
            </a:r>
            <a:r>
              <a:rPr lang="en-GB" altLang="en-US" sz="3100" b="0" dirty="0">
                <a:solidFill>
                  <a:srgbClr val="145897"/>
                </a:solidFill>
              </a:rPr>
              <a:t>description of procurement, any supplier can join</a:t>
            </a:r>
          </a:p>
          <a:p>
            <a:pPr lvl="1" defTabSz="449263">
              <a:spcBef>
                <a:spcPct val="0"/>
              </a:spcBef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en-US" sz="3100" b="0" i="0" dirty="0" smtClean="0">
                <a:solidFill>
                  <a:srgbClr val="145897"/>
                </a:solidFill>
              </a:rPr>
              <a:t>In other words - all </a:t>
            </a:r>
            <a:r>
              <a:rPr lang="en-GB" altLang="en-US" sz="3100" b="0" i="0" dirty="0">
                <a:solidFill>
                  <a:srgbClr val="145897"/>
                </a:solidFill>
              </a:rPr>
              <a:t>competition </a:t>
            </a:r>
            <a:r>
              <a:rPr lang="en-GB" altLang="en-US" sz="3100" b="0" i="0" dirty="0" smtClean="0">
                <a:solidFill>
                  <a:srgbClr val="145897"/>
                </a:solidFill>
              </a:rPr>
              <a:t>may occur at </a:t>
            </a:r>
            <a:r>
              <a:rPr lang="en-GB" altLang="en-US" sz="3100" b="0" i="0" dirty="0">
                <a:solidFill>
                  <a:srgbClr val="145897"/>
                </a:solidFill>
              </a:rPr>
              <a:t>first stage </a:t>
            </a:r>
            <a:r>
              <a:rPr lang="en-GB" altLang="en-US" sz="3100" b="0" i="0" dirty="0" smtClean="0">
                <a:solidFill>
                  <a:srgbClr val="145897"/>
                </a:solidFill>
              </a:rPr>
              <a:t>or second stage (or both)….</a:t>
            </a:r>
            <a:endParaRPr lang="en-GB" altLang="en-US" sz="3100" b="0" i="0" dirty="0">
              <a:solidFill>
                <a:srgbClr val="145897"/>
              </a:solidFill>
            </a:endParaRPr>
          </a:p>
          <a:p>
            <a:pPr lvl="2" defTabSz="449263">
              <a:spcBef>
                <a:spcPct val="0"/>
              </a:spcBef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altLang="en-US" sz="2000" b="0" i="1" dirty="0">
              <a:solidFill>
                <a:srgbClr val="145897"/>
              </a:solidFill>
            </a:endParaRPr>
          </a:p>
          <a:p>
            <a:pPr lvl="3" defTabSz="449263">
              <a:spcBef>
                <a:spcPct val="0"/>
              </a:spcBef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en-US" sz="1800" b="0" dirty="0">
              <a:solidFill>
                <a:srgbClr val="145897"/>
              </a:solidFill>
            </a:endParaRPr>
          </a:p>
          <a:p>
            <a:pPr lvl="2" defTabSz="449263">
              <a:spcBef>
                <a:spcPct val="0"/>
              </a:spcBef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en-US" sz="2000" b="0" dirty="0">
              <a:solidFill>
                <a:srgbClr val="145897"/>
              </a:solidFill>
            </a:endParaRPr>
          </a:p>
          <a:p>
            <a:pPr lvl="1" defTabSz="449263">
              <a:spcBef>
                <a:spcPct val="0"/>
              </a:spcBef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altLang="en-US" b="0" dirty="0">
              <a:solidFill>
                <a:srgbClr val="145897"/>
              </a:solidFill>
            </a:endParaRPr>
          </a:p>
          <a:p>
            <a:pPr indent="-341313" defTabSz="449263">
              <a:spcBef>
                <a:spcPts val="500"/>
              </a:spcBef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altLang="en-US" sz="2000" b="0" dirty="0">
              <a:solidFill>
                <a:srgbClr val="145897"/>
              </a:solidFill>
            </a:endParaRPr>
          </a:p>
          <a:p>
            <a:pPr indent="-341313" defTabSz="449263">
              <a:spcBef>
                <a:spcPts val="500"/>
              </a:spcBef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altLang="en-US" sz="2000" b="0" i="1" dirty="0">
              <a:solidFill>
                <a:srgbClr val="145897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006600"/>
                </a:solidFill>
                <a:latin typeface="+mn-lt"/>
                <a:cs typeface="Times New Roman" panose="02020603050405020304" pitchFamily="18" charset="0"/>
              </a:rPr>
              <a:t>Umbrella Contract Issues</a:t>
            </a:r>
          </a:p>
        </p:txBody>
      </p:sp>
      <p:sp>
        <p:nvSpPr>
          <p:cNvPr id="28774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838200"/>
            <a:ext cx="8763000" cy="5082629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latin typeface="+mj-lt"/>
                <a:cs typeface="Times New Roman" panose="02020603050405020304" pitchFamily="18" charset="0"/>
              </a:rPr>
              <a:t>Who can compete?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rgbClr val="990000"/>
                </a:solidFill>
                <a:latin typeface="+mj-lt"/>
                <a:cs typeface="Times New Roman" panose="02020603050405020304" pitchFamily="18" charset="0"/>
              </a:rPr>
              <a:t>How many winners (contract holders)?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latin typeface="+mj-lt"/>
                <a:cs typeface="Times New Roman" panose="02020603050405020304" pitchFamily="18" charset="0"/>
              </a:rPr>
              <a:t>How broad should framework’s scope be?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rgbClr val="990000"/>
                </a:solidFill>
                <a:latin typeface="+mj-lt"/>
                <a:cs typeface="Times New Roman" panose="02020603050405020304" pitchFamily="18" charset="0"/>
              </a:rPr>
              <a:t>How long should the contracts last? (5+ years?)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latin typeface="+mj-lt"/>
                <a:cs typeface="Times New Roman" panose="02020603050405020304" pitchFamily="18" charset="0"/>
              </a:rPr>
              <a:t>Can additional firms participate (be awarded contracts) over time?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rgbClr val="990000"/>
                </a:solidFill>
                <a:latin typeface="+mj-lt"/>
                <a:cs typeface="Times New Roman" panose="02020603050405020304" pitchFamily="18" charset="0"/>
              </a:rPr>
              <a:t>How specific should the terms be?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latin typeface="+mj-lt"/>
                <a:cs typeface="Times New Roman" panose="02020603050405020304" pitchFamily="18" charset="0"/>
              </a:rPr>
              <a:t>Should a minimum order (amount of work) be guaranteed?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rgbClr val="990000"/>
                </a:solidFill>
                <a:latin typeface="+mj-lt"/>
                <a:cs typeface="Times New Roman" panose="02020603050405020304" pitchFamily="18" charset="0"/>
              </a:rPr>
              <a:t>Should order size be limited?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53400" y="6096000"/>
            <a:ext cx="914400" cy="4462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000" dirty="0" smtClean="0">
              <a:solidFill>
                <a:schemeClr val="tx1"/>
              </a:solidFill>
            </a:endParaRPr>
          </a:p>
          <a:p>
            <a:r>
              <a:rPr lang="en-US" sz="1300" dirty="0" smtClean="0">
                <a:solidFill>
                  <a:schemeClr val="tx1"/>
                </a:solidFill>
                <a:effectLst/>
              </a:rPr>
              <a:t>10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ASPOLLED" val="4FA94456DA014B91BFB059FE3855F4CD"/>
  <p:tag name="TPVERSION" val="5"/>
  <p:tag name="TPFULLVERSION" val="5.2.1.3179"/>
  <p:tag name="PPTVERSION" val="14"/>
  <p:tag name="TPOS" val="2"/>
</p:tagLst>
</file>

<file path=ppt/theme/theme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Romania PPT template (00000002) [Read-Only]" id="{87D7758B-683F-4BA8-829D-74B693E663C2}" vid="{705CE5C4-788C-4375-A56C-92DD9034C761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965</TotalTime>
  <Words>1205</Words>
  <Application>Microsoft Office PowerPoint</Application>
  <PresentationFormat>On-screen Show (4:3)</PresentationFormat>
  <Paragraphs>234</Paragraphs>
  <Slides>21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5_Office Theme</vt:lpstr>
      <vt:lpstr>3_Office Theme</vt:lpstr>
      <vt:lpstr>PowerPoint Presentation</vt:lpstr>
      <vt:lpstr>E-Procurement</vt:lpstr>
      <vt:lpstr>E-Procurement Functions (a non-exclusive list)</vt:lpstr>
      <vt:lpstr>Framework Agreements</vt:lpstr>
      <vt:lpstr>PowerPoint Presentation</vt:lpstr>
      <vt:lpstr>PowerPoint Presentation</vt:lpstr>
      <vt:lpstr>PowerPoint Presentation</vt:lpstr>
      <vt:lpstr>PowerPoint Presentation</vt:lpstr>
      <vt:lpstr>Umbrella Contract Issues</vt:lpstr>
      <vt:lpstr>PowerPoint Presentation</vt:lpstr>
      <vt:lpstr>PowerPoint Presentation</vt:lpstr>
      <vt:lpstr>PowerPoint Presentation</vt:lpstr>
      <vt:lpstr>PowerPoint Presentation</vt:lpstr>
      <vt:lpstr>Electronic  Reverse Auctions (1)</vt:lpstr>
      <vt:lpstr>Electronic  Reverse Auctions (2)</vt:lpstr>
      <vt:lpstr>PowerPoint Presentation</vt:lpstr>
      <vt:lpstr>PowerPoint Presentation</vt:lpstr>
      <vt:lpstr>Challenges: Electronic Reverse Auctions</vt:lpstr>
      <vt:lpstr>PowerPoint Presentation</vt:lpstr>
      <vt:lpstr>PowerPoint Presentation</vt:lpstr>
      <vt:lpstr>PowerPoint Presentation</vt:lpstr>
    </vt:vector>
  </TitlesOfParts>
  <Company>The George Washington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Belgrade - Frameworks and E-Procurement</dc:title>
  <dc:subject>USTDA</dc:subject>
  <dc:creator>Schooner</dc:creator>
  <cp:lastModifiedBy>Laura Sherman</cp:lastModifiedBy>
  <cp:revision>93</cp:revision>
  <cp:lastPrinted>2014-04-16T18:34:24Z</cp:lastPrinted>
  <dcterms:created xsi:type="dcterms:W3CDTF">2013-04-29T20:08:03Z</dcterms:created>
  <dcterms:modified xsi:type="dcterms:W3CDTF">2016-05-27T07:16:31Z</dcterms:modified>
  <cp:category>Schooner</cp:category>
</cp:coreProperties>
</file>