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2"/>
  </p:notesMasterIdLst>
  <p:sldIdLst>
    <p:sldId id="256" r:id="rId2"/>
    <p:sldId id="257" r:id="rId3"/>
    <p:sldId id="289" r:id="rId4"/>
    <p:sldId id="288" r:id="rId5"/>
    <p:sldId id="274" r:id="rId6"/>
    <p:sldId id="269" r:id="rId7"/>
    <p:sldId id="265" r:id="rId8"/>
    <p:sldId id="266" r:id="rId9"/>
    <p:sldId id="280" r:id="rId10"/>
    <p:sldId id="260" r:id="rId11"/>
    <p:sldId id="267" r:id="rId12"/>
    <p:sldId id="268" r:id="rId13"/>
    <p:sldId id="271" r:id="rId14"/>
    <p:sldId id="259" r:id="rId15"/>
    <p:sldId id="275" r:id="rId16"/>
    <p:sldId id="277" r:id="rId17"/>
    <p:sldId id="284" r:id="rId18"/>
    <p:sldId id="270" r:id="rId19"/>
    <p:sldId id="281" r:id="rId20"/>
    <p:sldId id="276" r:id="rId21"/>
    <p:sldId id="279" r:id="rId22"/>
    <p:sldId id="283" r:id="rId23"/>
    <p:sldId id="258" r:id="rId24"/>
    <p:sldId id="261" r:id="rId25"/>
    <p:sldId id="285" r:id="rId26"/>
    <p:sldId id="286" r:id="rId27"/>
    <p:sldId id="287" r:id="rId28"/>
    <p:sldId id="282" r:id="rId29"/>
    <p:sldId id="262" r:id="rId30"/>
    <p:sldId id="264" r:id="rId3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5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857" autoAdjust="0"/>
  </p:normalViewPr>
  <p:slideViewPr>
    <p:cSldViewPr>
      <p:cViewPr>
        <p:scale>
          <a:sx n="67" d="100"/>
          <a:sy n="67" d="100"/>
        </p:scale>
        <p:origin x="-57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[Mappe1]Tabelle1!$A$2</c:f>
              <c:strCache>
                <c:ptCount val="1"/>
                <c:pt idx="0">
                  <c:v>Price</c:v>
                </c:pt>
              </c:strCache>
            </c:strRef>
          </c:tx>
          <c:marker>
            <c:symbol val="none"/>
          </c:marker>
          <c:cat>
            <c:strRef>
              <c:f>[Mappe1]Tabelle1!$B$1:$G$1</c:f>
              <c:strCache>
                <c:ptCount val="6"/>
                <c:pt idx="0">
                  <c:v>Offer 1</c:v>
                </c:pt>
                <c:pt idx="1">
                  <c:v>Offer 2</c:v>
                </c:pt>
                <c:pt idx="2">
                  <c:v>Offer 3</c:v>
                </c:pt>
                <c:pt idx="3">
                  <c:v>Offer 4</c:v>
                </c:pt>
                <c:pt idx="4">
                  <c:v>Offer 5</c:v>
                </c:pt>
                <c:pt idx="5">
                  <c:v>Offer 6</c:v>
                </c:pt>
              </c:strCache>
            </c:strRef>
          </c:cat>
          <c:val>
            <c:numRef>
              <c:f>[Mappe1]Tabelle1!$B$2:$G$2</c:f>
              <c:numCache>
                <c:formatCode>General</c:formatCode>
                <c:ptCount val="6"/>
                <c:pt idx="0">
                  <c:v>100</c:v>
                </c:pt>
                <c:pt idx="1">
                  <c:v>90</c:v>
                </c:pt>
                <c:pt idx="2">
                  <c:v>80</c:v>
                </c:pt>
                <c:pt idx="3">
                  <c:v>70</c:v>
                </c:pt>
                <c:pt idx="4">
                  <c:v>60</c:v>
                </c:pt>
                <c:pt idx="5">
                  <c:v>50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[Mappe1]Tabelle1!$A$3</c:f>
              <c:strCache>
                <c:ptCount val="1"/>
                <c:pt idx="0">
                  <c:v>Score</c:v>
                </c:pt>
              </c:strCache>
            </c:strRef>
          </c:tx>
          <c:marker>
            <c:symbol val="none"/>
          </c:marker>
          <c:cat>
            <c:strRef>
              <c:f>[Mappe1]Tabelle1!$B$1:$G$1</c:f>
              <c:strCache>
                <c:ptCount val="6"/>
                <c:pt idx="0">
                  <c:v>Offer 1</c:v>
                </c:pt>
                <c:pt idx="1">
                  <c:v>Offer 2</c:v>
                </c:pt>
                <c:pt idx="2">
                  <c:v>Offer 3</c:v>
                </c:pt>
                <c:pt idx="3">
                  <c:v>Offer 4</c:v>
                </c:pt>
                <c:pt idx="4">
                  <c:v>Offer 5</c:v>
                </c:pt>
                <c:pt idx="5">
                  <c:v>Offer 6</c:v>
                </c:pt>
              </c:strCache>
            </c:strRef>
          </c:cat>
          <c:val>
            <c:numRef>
              <c:f>[Mappe1]Tabelle1!$B$3:$G$3</c:f>
              <c:numCache>
                <c:formatCode>General</c:formatCode>
                <c:ptCount val="6"/>
                <c:pt idx="0">
                  <c:v>20</c:v>
                </c:pt>
                <c:pt idx="1">
                  <c:v>22.222222222222182</c:v>
                </c:pt>
                <c:pt idx="2">
                  <c:v>25</c:v>
                </c:pt>
                <c:pt idx="3">
                  <c:v>28.571428571428573</c:v>
                </c:pt>
                <c:pt idx="4">
                  <c:v>33.333333333333336</c:v>
                </c:pt>
                <c:pt idx="5">
                  <c:v>40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376576"/>
        <c:axId val="84386560"/>
      </c:lineChart>
      <c:catAx>
        <c:axId val="84376576"/>
        <c:scaling>
          <c:orientation val="minMax"/>
        </c:scaling>
        <c:delete val="0"/>
        <c:axPos val="b"/>
        <c:majorTickMark val="out"/>
        <c:minorTickMark val="none"/>
        <c:tickLblPos val="nextTo"/>
        <c:crossAx val="84386560"/>
        <c:crosses val="autoZero"/>
        <c:auto val="1"/>
        <c:lblAlgn val="ctr"/>
        <c:lblOffset val="100"/>
        <c:noMultiLvlLbl val="0"/>
      </c:catAx>
      <c:valAx>
        <c:axId val="84386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376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0484F-4375-470F-9110-9201951BAB78}" type="datetimeFigureOut">
              <a:rPr lang="de-DE" smtClean="0"/>
              <a:pPr/>
              <a:t>25.05.2016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08376-92B9-45B5-9BBD-4994B5A19A93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2307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63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EU </a:t>
            </a:r>
            <a:r>
              <a:rPr lang="de-DE" dirty="0" err="1" smtClean="0"/>
              <a:t>Lifecycle</a:t>
            </a:r>
            <a:r>
              <a:rPr lang="de-DE" dirty="0" smtClean="0"/>
              <a:t> </a:t>
            </a:r>
            <a:r>
              <a:rPr lang="de-DE" dirty="0" err="1" smtClean="0"/>
              <a:t>costing</a:t>
            </a:r>
            <a:r>
              <a:rPr lang="de-DE" dirty="0" smtClean="0"/>
              <a:t>: all </a:t>
            </a:r>
            <a:r>
              <a:rPr lang="de-DE" dirty="0" err="1" smtClean="0"/>
              <a:t>costs</a:t>
            </a:r>
            <a:r>
              <a:rPr lang="de-DE" dirty="0" smtClean="0"/>
              <a:t> (</a:t>
            </a:r>
            <a:r>
              <a:rPr lang="de-DE" dirty="0" err="1" smtClean="0"/>
              <a:t>purchase</a:t>
            </a:r>
            <a:r>
              <a:rPr lang="de-DE" dirty="0" smtClean="0"/>
              <a:t>, </a:t>
            </a:r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consumption</a:t>
            </a:r>
            <a:r>
              <a:rPr lang="de-DE" dirty="0" smtClean="0"/>
              <a:t>, </a:t>
            </a:r>
            <a:r>
              <a:rPr lang="de-DE" dirty="0" err="1" smtClean="0"/>
              <a:t>maintenance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costs</a:t>
            </a:r>
            <a:r>
              <a:rPr lang="de-DE" baseline="0" dirty="0" smtClean="0"/>
              <a:t>, end </a:t>
            </a:r>
            <a:r>
              <a:rPr lang="de-DE" baseline="0" dirty="0" err="1" smtClean="0"/>
              <a:t>oof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life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costs</a:t>
            </a:r>
            <a:r>
              <a:rPr lang="de-DE" baseline="0" dirty="0" smtClean="0"/>
              <a:t> + </a:t>
            </a:r>
            <a:r>
              <a:rPr lang="de-DE" baseline="0" dirty="0" err="1" smtClean="0"/>
              <a:t>costs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imputed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environmental </a:t>
            </a:r>
            <a:r>
              <a:rPr lang="de-DE" baseline="0" dirty="0" err="1" smtClean="0"/>
              <a:t>externalities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provided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monetary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value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determined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verified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eg</a:t>
            </a:r>
            <a:r>
              <a:rPr lang="de-DE" baseline="0" dirty="0" smtClean="0"/>
              <a:t>. Emission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greenhouse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gases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other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pollutant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emmissions</a:t>
            </a:r>
            <a:endParaRPr lang="de-DE" baseline="0" dirty="0" smtClean="0"/>
          </a:p>
          <a:p>
            <a:endParaRPr lang="de-DE" baseline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Past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experience</a:t>
            </a:r>
            <a:r>
              <a:rPr lang="de-DE" baseline="0" dirty="0" smtClean="0"/>
              <a:t> / </a:t>
            </a:r>
            <a:r>
              <a:rPr lang="de-DE" baseline="0" dirty="0" err="1" smtClean="0"/>
              <a:t>reference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contracts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allowed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under</a:t>
            </a:r>
            <a:r>
              <a:rPr lang="de-DE" baseline="0" dirty="0" smtClean="0"/>
              <a:t> EU </a:t>
            </a:r>
            <a:r>
              <a:rPr lang="de-DE" baseline="0" dirty="0" err="1" smtClean="0"/>
              <a:t>procurement</a:t>
            </a:r>
            <a:endParaRPr lang="de-DE" baseline="0" dirty="0" smtClean="0"/>
          </a:p>
          <a:p>
            <a:r>
              <a:rPr lang="de-DE" baseline="0" dirty="0" err="1" smtClean="0"/>
              <a:t>Criteria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weightings</a:t>
            </a:r>
            <a:r>
              <a:rPr lang="de-DE" baseline="0" dirty="0" smtClean="0"/>
              <a:t> must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published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Preference </a:t>
            </a:r>
            <a:r>
              <a:rPr lang="de-DE" dirty="0" err="1" smtClean="0"/>
              <a:t>points</a:t>
            </a:r>
            <a:r>
              <a:rPr lang="de-DE" dirty="0" smtClean="0"/>
              <a:t>: World Bank = </a:t>
            </a:r>
            <a:r>
              <a:rPr lang="de-DE" dirty="0" err="1" smtClean="0"/>
              <a:t>preference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amount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up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15%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CIP (</a:t>
            </a:r>
            <a:r>
              <a:rPr lang="de-DE" baseline="0" dirty="0" err="1" smtClean="0"/>
              <a:t>price</a:t>
            </a:r>
            <a:r>
              <a:rPr lang="de-DE" baseline="0" dirty="0" smtClean="0"/>
              <a:t> 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destination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price</a:t>
            </a:r>
            <a:r>
              <a:rPr lang="de-DE" baseline="0" dirty="0" smtClean="0"/>
              <a:t>) </a:t>
            </a:r>
            <a:r>
              <a:rPr lang="de-DE" baseline="0" dirty="0" err="1" smtClean="0"/>
              <a:t>added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products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manufactured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country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borrower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works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up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7.5%, </a:t>
            </a:r>
            <a:r>
              <a:rPr lang="de-DE" baseline="0" dirty="0" err="1" smtClean="0"/>
              <a:t>consultants</a:t>
            </a:r>
            <a:r>
              <a:rPr lang="de-DE" baseline="0" dirty="0" smtClean="0"/>
              <a:t> = shortlist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6 </a:t>
            </a:r>
            <a:r>
              <a:rPr lang="de-DE" baseline="0" dirty="0" err="1" smtClean="0"/>
              <a:t>firms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geographic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spread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at</a:t>
            </a:r>
            <a:r>
              <a:rPr lang="de-DE" baseline="0" dirty="0" smtClean="0"/>
              <a:t> least </a:t>
            </a:r>
            <a:r>
              <a:rPr lang="de-DE" baseline="0" dirty="0" err="1" smtClean="0"/>
              <a:t>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developing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country</a:t>
            </a:r>
            <a:endParaRPr lang="de-DE" baseline="0" dirty="0" smtClean="0"/>
          </a:p>
          <a:p>
            <a:endParaRPr lang="de-DE" baseline="0" dirty="0" smtClean="0"/>
          </a:p>
          <a:p>
            <a:r>
              <a:rPr lang="de-DE" baseline="0" dirty="0" err="1" smtClean="0"/>
              <a:t>Selection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criteria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past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contracts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ecological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service</a:t>
            </a:r>
            <a:r>
              <a:rPr lang="de-DE" baseline="0" dirty="0" smtClean="0"/>
              <a:t> / </a:t>
            </a:r>
            <a:r>
              <a:rPr lang="de-DE" baseline="0" dirty="0" err="1" smtClean="0"/>
              <a:t>goods</a:t>
            </a:r>
            <a:r>
              <a:rPr lang="de-DE" baseline="0" dirty="0" smtClean="0"/>
              <a:t> e.g. </a:t>
            </a:r>
            <a:r>
              <a:rPr lang="de-DE" baseline="0" dirty="0" err="1" smtClean="0"/>
              <a:t>using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methods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environment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friendly</a:t>
            </a:r>
            <a:r>
              <a:rPr lang="de-DE" baseline="0" dirty="0" smtClean="0"/>
              <a:t>, ISO </a:t>
            </a:r>
            <a:r>
              <a:rPr lang="de-DE" baseline="0" dirty="0" err="1" smtClean="0"/>
              <a:t>standards</a:t>
            </a:r>
            <a:endParaRPr lang="de-DE" baseline="0" dirty="0" smtClean="0"/>
          </a:p>
          <a:p>
            <a:r>
              <a:rPr lang="de-DE" baseline="0" dirty="0" smtClean="0"/>
              <a:t>Minimum </a:t>
            </a:r>
            <a:r>
              <a:rPr lang="de-DE" baseline="0" dirty="0" err="1" smtClean="0"/>
              <a:t>requirements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service</a:t>
            </a:r>
            <a:r>
              <a:rPr lang="de-DE" baseline="0" dirty="0" smtClean="0"/>
              <a:t> / </a:t>
            </a:r>
            <a:r>
              <a:rPr lang="de-DE" baseline="0" dirty="0" err="1" smtClean="0"/>
              <a:t>goods</a:t>
            </a:r>
            <a:r>
              <a:rPr lang="de-DE" baseline="0" dirty="0" smtClean="0"/>
              <a:t> must </a:t>
            </a:r>
            <a:r>
              <a:rPr lang="de-DE" baseline="0" dirty="0" err="1" smtClean="0"/>
              <a:t>include</a:t>
            </a:r>
            <a:r>
              <a:rPr lang="de-DE" baseline="0" dirty="0" smtClean="0"/>
              <a:t> environmental </a:t>
            </a:r>
            <a:r>
              <a:rPr lang="de-DE" baseline="0" dirty="0" err="1" smtClean="0"/>
              <a:t>features</a:t>
            </a:r>
            <a:r>
              <a:rPr lang="de-DE" baseline="0" dirty="0" smtClean="0"/>
              <a:t>, e.g. </a:t>
            </a:r>
            <a:r>
              <a:rPr lang="de-DE" baseline="0" dirty="0" err="1" smtClean="0"/>
              <a:t>ecological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fleet</a:t>
            </a:r>
            <a:endParaRPr lang="de-DE" baseline="0" dirty="0" smtClean="0"/>
          </a:p>
          <a:p>
            <a:r>
              <a:rPr lang="de-DE" baseline="0" dirty="0" smtClean="0"/>
              <a:t>Award </a:t>
            </a:r>
            <a:r>
              <a:rPr lang="de-DE" baseline="0" dirty="0" err="1" smtClean="0"/>
              <a:t>criteria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more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points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services</a:t>
            </a:r>
            <a:r>
              <a:rPr lang="de-DE" baseline="0" dirty="0" smtClean="0"/>
              <a:t> / </a:t>
            </a:r>
            <a:r>
              <a:rPr lang="de-DE" baseline="0" dirty="0" err="1" smtClean="0"/>
              <a:t>goods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environmental </a:t>
            </a:r>
            <a:r>
              <a:rPr lang="de-DE" baseline="0" dirty="0" err="1" smtClean="0"/>
              <a:t>features</a:t>
            </a:r>
            <a:endParaRPr lang="de-DE" baseline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Case </a:t>
            </a:r>
            <a:r>
              <a:rPr lang="de-DE" dirty="0" err="1" smtClean="0"/>
              <a:t>law</a:t>
            </a:r>
            <a:r>
              <a:rPr lang="de-DE" dirty="0" smtClean="0"/>
              <a:t> </a:t>
            </a:r>
            <a:r>
              <a:rPr lang="de-DE" dirty="0" err="1" smtClean="0"/>
              <a:t>interpretation</a:t>
            </a:r>
            <a:r>
              <a:rPr lang="de-DE" dirty="0" smtClean="0"/>
              <a:t>: </a:t>
            </a:r>
            <a:r>
              <a:rPr lang="de-DE" dirty="0" err="1" smtClean="0"/>
              <a:t>Scoring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baseline="0" dirty="0" smtClean="0"/>
              <a:t> must 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published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influences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way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tenderers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compile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offers</a:t>
            </a:r>
            <a:r>
              <a:rPr lang="de-DE" baseline="0" dirty="0" smtClean="0"/>
              <a:t> (</a:t>
            </a:r>
            <a:r>
              <a:rPr lang="de-DE" baseline="0" dirty="0" err="1" smtClean="0"/>
              <a:t>would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placed</a:t>
            </a:r>
            <a:r>
              <a:rPr lang="de-DE" baseline="0" dirty="0" smtClean="0"/>
              <a:t> different </a:t>
            </a:r>
            <a:r>
              <a:rPr lang="de-DE" baseline="0" dirty="0" err="1" smtClean="0"/>
              <a:t>offers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known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about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scoring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system</a:t>
            </a:r>
            <a:r>
              <a:rPr lang="de-DE" baseline="0" dirty="0" smtClean="0"/>
              <a:t>?) e.g. non linear </a:t>
            </a:r>
            <a:r>
              <a:rPr lang="de-DE" baseline="0" dirty="0" err="1" smtClean="0"/>
              <a:t>systems</a:t>
            </a:r>
            <a:endParaRPr lang="de-DE" baseline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World Bank: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applied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consultants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Selection</a:t>
            </a:r>
            <a:r>
              <a:rPr lang="de-DE" dirty="0" smtClean="0"/>
              <a:t> </a:t>
            </a:r>
            <a:r>
              <a:rPr lang="de-DE" dirty="0" err="1" smtClean="0"/>
              <a:t>criteria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award</a:t>
            </a:r>
            <a:r>
              <a:rPr lang="de-DE" dirty="0" smtClean="0"/>
              <a:t> </a:t>
            </a:r>
            <a:r>
              <a:rPr lang="de-DE" dirty="0" err="1" smtClean="0"/>
              <a:t>criteria</a:t>
            </a:r>
            <a:r>
              <a:rPr lang="de-DE" dirty="0" smtClean="0"/>
              <a:t> not </a:t>
            </a:r>
            <a:r>
              <a:rPr lang="de-DE" dirty="0" err="1" smtClean="0"/>
              <a:t>allowed</a:t>
            </a:r>
            <a:r>
              <a:rPr lang="de-DE" dirty="0" smtClean="0"/>
              <a:t> in</a:t>
            </a:r>
            <a:r>
              <a:rPr lang="de-DE" baseline="0" dirty="0" smtClean="0"/>
              <a:t> EU but </a:t>
            </a:r>
            <a:r>
              <a:rPr lang="de-DE" baseline="0" dirty="0" err="1" smtClean="0"/>
              <a:t>possibly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other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systems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total </a:t>
            </a:r>
            <a:r>
              <a:rPr lang="de-DE" dirty="0" err="1" smtClean="0"/>
              <a:t>costs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21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Same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technical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evaluation</a:t>
            </a:r>
            <a:r>
              <a:rPr lang="de-DE" baseline="0" dirty="0" smtClean="0"/>
              <a:t> = </a:t>
            </a:r>
            <a:r>
              <a:rPr lang="de-DE" baseline="0" dirty="0" err="1" smtClean="0"/>
              <a:t>avoid</a:t>
            </a:r>
            <a:endParaRPr lang="de-DE" baseline="0" dirty="0" smtClean="0"/>
          </a:p>
          <a:p>
            <a:endParaRPr lang="de-DE" baseline="0" dirty="0" smtClean="0"/>
          </a:p>
          <a:p>
            <a:r>
              <a:rPr lang="de-DE" baseline="0" dirty="0" err="1" smtClean="0"/>
              <a:t>Despite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criticism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allowed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announced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33613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negotiation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forbidden</a:t>
            </a:r>
            <a:r>
              <a:rPr lang="de-DE" dirty="0" smtClean="0"/>
              <a:t>: Grey </a:t>
            </a:r>
            <a:r>
              <a:rPr lang="de-DE" dirty="0" err="1" smtClean="0"/>
              <a:t>area</a:t>
            </a:r>
            <a:r>
              <a:rPr lang="de-DE" dirty="0" smtClean="0"/>
              <a:t>, in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doubt</a:t>
            </a:r>
            <a:r>
              <a:rPr lang="de-DE" dirty="0" smtClean="0"/>
              <a:t>, not </a:t>
            </a:r>
            <a:r>
              <a:rPr lang="de-DE" dirty="0" err="1" smtClean="0"/>
              <a:t>take</a:t>
            </a:r>
            <a:r>
              <a:rPr lang="de-DE" dirty="0" smtClean="0"/>
              <a:t> additional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information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account</a:t>
            </a:r>
            <a:endParaRPr lang="de-DE" baseline="0" dirty="0" smtClean="0"/>
          </a:p>
          <a:p>
            <a:r>
              <a:rPr lang="de-DE" baseline="0" dirty="0" err="1" smtClean="0"/>
              <a:t>Abnormally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offer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case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case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comparison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other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bids</a:t>
            </a:r>
            <a:r>
              <a:rPr lang="de-DE" baseline="0" dirty="0" smtClean="0"/>
              <a:t>, -50%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average</a:t>
            </a: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25</a:t>
            </a:fld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26</a:t>
            </a:fld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27</a:t>
            </a:fld>
            <a:endParaRPr 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29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 incentive to externalise or privatise or liberalise</a:t>
            </a:r>
            <a:r>
              <a:rPr lang="en-GB" baseline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services performed by public services or considered</a:t>
            </a:r>
            <a:r>
              <a:rPr lang="en-GB" baseline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of general public interest (post)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 prejudice to freedom of MS to define characteristics of services incl. quality with</a:t>
            </a:r>
            <a:r>
              <a:rPr lang="en-GB" baseline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view to pursue their </a:t>
            </a:r>
            <a:r>
              <a:rPr lang="en-GB" baseline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public objectives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General Agreement on </a:t>
            </a:r>
            <a:r>
              <a:rPr lang="de-DE" dirty="0" err="1" smtClean="0"/>
              <a:t>Tariffs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Trade (GATT) 1948 (</a:t>
            </a:r>
            <a:r>
              <a:rPr lang="de-DE" baseline="0" dirty="0" err="1" smtClean="0"/>
              <a:t>goods</a:t>
            </a:r>
            <a:r>
              <a:rPr lang="de-DE" baseline="0" dirty="0" smtClean="0"/>
              <a:t>) -&gt; World Trade Organisation (WTO) </a:t>
            </a:r>
            <a:r>
              <a:rPr lang="de-DE" baseline="0" dirty="0" err="1" smtClean="0"/>
              <a:t>Urugay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Round</a:t>
            </a:r>
            <a:r>
              <a:rPr lang="de-DE" baseline="0" dirty="0" smtClean="0"/>
              <a:t> 1995 (GATT + GATS (</a:t>
            </a:r>
            <a:r>
              <a:rPr lang="de-DE" baseline="0" dirty="0" err="1" smtClean="0"/>
              <a:t>services</a:t>
            </a:r>
            <a:r>
              <a:rPr lang="de-DE" baseline="0" dirty="0" smtClean="0"/>
              <a:t>) + TRIPS + TRIMS (</a:t>
            </a:r>
            <a:r>
              <a:rPr lang="de-DE" baseline="0" dirty="0" err="1" smtClean="0"/>
              <a:t>trade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policy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review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mechanism</a:t>
            </a:r>
            <a:r>
              <a:rPr lang="de-DE" baseline="0" dirty="0" smtClean="0"/>
              <a:t>) + Dispute </a:t>
            </a:r>
            <a:r>
              <a:rPr lang="de-DE" baseline="0" dirty="0" err="1" smtClean="0"/>
              <a:t>settlement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understanding</a:t>
            </a:r>
            <a:r>
              <a:rPr lang="de-DE" baseline="0" dirty="0" smtClean="0"/>
              <a:t> (DSU)) -&gt; </a:t>
            </a:r>
            <a:r>
              <a:rPr lang="de-DE" baseline="0" dirty="0" err="1" smtClean="0"/>
              <a:t>Government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procurement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agreement</a:t>
            </a:r>
            <a:r>
              <a:rPr lang="de-DE" baseline="0" dirty="0" smtClean="0"/>
              <a:t> (GAP) </a:t>
            </a:r>
            <a:r>
              <a:rPr lang="de-DE" baseline="0" dirty="0" err="1" smtClean="0"/>
              <a:t>plurilateral</a:t>
            </a:r>
            <a:r>
              <a:rPr lang="de-DE" baseline="0" dirty="0" smtClean="0"/>
              <a:t>/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those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signed</a:t>
            </a:r>
            <a:endParaRPr lang="de-DE" baseline="0" dirty="0" smtClean="0"/>
          </a:p>
          <a:p>
            <a:r>
              <a:rPr lang="de-DE" baseline="0" dirty="0" smtClean="0"/>
              <a:t>GPA </a:t>
            </a:r>
            <a:r>
              <a:rPr lang="de-DE" baseline="0" dirty="0" err="1" smtClean="0"/>
              <a:t>members</a:t>
            </a:r>
            <a:r>
              <a:rPr lang="de-DE" baseline="0" dirty="0" smtClean="0"/>
              <a:t>: Armenia, Canada, EU, Hong Kong, </a:t>
            </a:r>
            <a:r>
              <a:rPr lang="de-DE" baseline="0" dirty="0" err="1" smtClean="0"/>
              <a:t>Iceland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Isreal</a:t>
            </a:r>
            <a:r>
              <a:rPr lang="de-DE" baseline="0" dirty="0" smtClean="0"/>
              <a:t>, Japan, Rep.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Corea</a:t>
            </a:r>
            <a:r>
              <a:rPr lang="de-DE" baseline="0" dirty="0" smtClean="0"/>
              <a:t>, Liechtenstein, Montenegro, New </a:t>
            </a:r>
            <a:r>
              <a:rPr lang="de-DE" baseline="0" dirty="0" err="1" smtClean="0"/>
              <a:t>Zealand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Norway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Singapore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Switzerland</a:t>
            </a:r>
            <a:r>
              <a:rPr lang="de-DE" baseline="0" dirty="0" smtClean="0"/>
              <a:t>, Taipei, US</a:t>
            </a:r>
          </a:p>
          <a:p>
            <a:endParaRPr lang="de-DE" baseline="0" dirty="0" smtClean="0"/>
          </a:p>
          <a:p>
            <a:r>
              <a:rPr lang="de-DE" baseline="0" dirty="0" err="1" smtClean="0"/>
              <a:t>Serbia</a:t>
            </a:r>
            <a:r>
              <a:rPr lang="de-DE" baseline="0" dirty="0" smtClean="0"/>
              <a:t>: </a:t>
            </a:r>
          </a:p>
          <a:p>
            <a:r>
              <a:rPr lang="de-DE" baseline="0" dirty="0" smtClean="0"/>
              <a:t>- </a:t>
            </a:r>
            <a:r>
              <a:rPr lang="de-DE" baseline="0" dirty="0" err="1" smtClean="0"/>
              <a:t>negotating</a:t>
            </a:r>
            <a:r>
              <a:rPr lang="de-DE" baseline="0" dirty="0" smtClean="0"/>
              <a:t> WTO </a:t>
            </a:r>
            <a:r>
              <a:rPr lang="de-DE" baseline="0" dirty="0" err="1" smtClean="0"/>
              <a:t>access</a:t>
            </a:r>
            <a:r>
              <a:rPr lang="de-DE" baseline="0" dirty="0" smtClean="0"/>
              <a:t>, bilateral </a:t>
            </a:r>
            <a:r>
              <a:rPr lang="de-DE" baseline="0" dirty="0" err="1" smtClean="0"/>
              <a:t>agreement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EU </a:t>
            </a:r>
            <a:r>
              <a:rPr lang="de-D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Stabilisation </a:t>
            </a:r>
            <a:r>
              <a:rPr lang="de-DE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de-D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Association</a:t>
            </a:r>
            <a:r>
              <a:rPr lang="de-D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Agreement (SAA)  2008</a:t>
            </a:r>
          </a:p>
          <a:p>
            <a:r>
              <a:rPr lang="de-D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Official </a:t>
            </a:r>
            <a:r>
              <a:rPr lang="de-DE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candidate</a:t>
            </a:r>
            <a:r>
              <a:rPr lang="de-DE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EU </a:t>
            </a:r>
            <a:r>
              <a:rPr lang="de-DE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accession</a:t>
            </a:r>
            <a:r>
              <a:rPr lang="de-DE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2012</a:t>
            </a:r>
            <a:endParaRPr lang="de-DE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de-DE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Necessity</a:t>
            </a:r>
            <a:r>
              <a:rPr lang="de-D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de-D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</a:t>
            </a:r>
            <a:r>
              <a:rPr lang="de-D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procurement</a:t>
            </a:r>
            <a:r>
              <a:rPr lang="de-D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law</a:t>
            </a:r>
            <a:r>
              <a:rPr lang="de-D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de-D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EU </a:t>
            </a:r>
            <a:r>
              <a:rPr lang="de-DE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acquis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Can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performed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different </a:t>
            </a:r>
            <a:r>
              <a:rPr lang="de-DE" dirty="0" err="1" smtClean="0"/>
              <a:t>persons</a:t>
            </a:r>
            <a:r>
              <a:rPr lang="de-DE" dirty="0" smtClean="0"/>
              <a:t> / </a:t>
            </a:r>
            <a:r>
              <a:rPr lang="de-DE" dirty="0" err="1" smtClean="0"/>
              <a:t>boards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World Bank: Language:</a:t>
            </a:r>
            <a:r>
              <a:rPr lang="de-DE" baseline="0" dirty="0" smtClean="0"/>
              <a:t> English, French, </a:t>
            </a:r>
            <a:r>
              <a:rPr lang="de-DE" baseline="0" dirty="0" err="1" smtClean="0"/>
              <a:t>Spanish</a:t>
            </a:r>
            <a:r>
              <a:rPr lang="de-DE" baseline="0" dirty="0" smtClean="0"/>
              <a:t> + </a:t>
            </a:r>
            <a:r>
              <a:rPr lang="de-DE" baseline="0" dirty="0" err="1" smtClean="0"/>
              <a:t>Borrower‘s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country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language</a:t>
            </a:r>
            <a:endParaRPr lang="de-DE" baseline="0" dirty="0" smtClean="0"/>
          </a:p>
          <a:p>
            <a:r>
              <a:rPr lang="de-DE" baseline="0" dirty="0" err="1" smtClean="0"/>
              <a:t>Sealing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two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envelopes</a:t>
            </a:r>
            <a:r>
              <a:rPr lang="de-DE" baseline="0" dirty="0" smtClean="0"/>
              <a:t> (</a:t>
            </a:r>
            <a:r>
              <a:rPr lang="de-DE" baseline="0" dirty="0" err="1" smtClean="0"/>
              <a:t>technical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financial</a:t>
            </a:r>
            <a:r>
              <a:rPr lang="de-DE" baseline="0" dirty="0" smtClean="0"/>
              <a:t>) </a:t>
            </a:r>
            <a:r>
              <a:rPr lang="de-DE" baseline="0" dirty="0" err="1" smtClean="0"/>
              <a:t>makes</a:t>
            </a:r>
            <a:r>
              <a:rPr lang="de-DE" baseline="0" dirty="0" smtClean="0"/>
              <a:t> sense </a:t>
            </a:r>
            <a:r>
              <a:rPr lang="de-DE" baseline="0" dirty="0" err="1" smtClean="0"/>
              <a:t>when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financial</a:t>
            </a:r>
            <a:r>
              <a:rPr lang="de-DE" baseline="0" dirty="0" smtClean="0"/>
              <a:t> bis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opened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later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stage</a:t>
            </a:r>
            <a:r>
              <a:rPr lang="de-DE" baseline="0" dirty="0" smtClean="0"/>
              <a:t> (World Bank)</a:t>
            </a:r>
          </a:p>
          <a:p>
            <a:endParaRPr lang="de-DE" baseline="0" dirty="0" smtClean="0"/>
          </a:p>
          <a:p>
            <a:r>
              <a:rPr lang="de-DE" baseline="0" dirty="0" err="1" smtClean="0"/>
              <a:t>No</a:t>
            </a:r>
            <a:r>
              <a:rPr lang="de-DE" baseline="0" dirty="0" smtClean="0"/>
              <a:t> matter </a:t>
            </a:r>
            <a:r>
              <a:rPr lang="de-DE" baseline="0" dirty="0" err="1" smtClean="0"/>
              <a:t>whether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paper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e-</a:t>
            </a:r>
            <a:r>
              <a:rPr lang="de-DE" baseline="0" dirty="0" err="1" smtClean="0"/>
              <a:t>submission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World Bank = exhaustive </a:t>
            </a:r>
            <a:r>
              <a:rPr lang="de-DE" dirty="0" err="1" smtClean="0"/>
              <a:t>definition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fraud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corruption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guidelines</a:t>
            </a:r>
            <a:endParaRPr lang="de-DE" baseline="0" dirty="0" smtClean="0"/>
          </a:p>
          <a:p>
            <a:endParaRPr lang="de-DE" baseline="0" dirty="0" smtClean="0"/>
          </a:p>
          <a:p>
            <a:r>
              <a:rPr lang="de-DE" baseline="0" dirty="0" err="1" smtClean="0"/>
              <a:t>Conviction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participation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criminal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organisation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corruption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fraud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terrorist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offences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money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laundring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terrorist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financing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child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labour</a:t>
            </a:r>
            <a:endParaRPr lang="de-DE" baseline="0" dirty="0" smtClean="0"/>
          </a:p>
          <a:p>
            <a:r>
              <a:rPr lang="de-DE" baseline="0" dirty="0" smtClean="0"/>
              <a:t>Also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person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convicted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member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administrative, </a:t>
            </a:r>
            <a:r>
              <a:rPr lang="de-DE" baseline="0" dirty="0" err="1" smtClean="0"/>
              <a:t>management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supervisory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body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World Bank: idem</a:t>
            </a:r>
          </a:p>
          <a:p>
            <a:r>
              <a:rPr lang="de-DE" dirty="0" smtClean="0"/>
              <a:t>EU: - </a:t>
            </a:r>
            <a:r>
              <a:rPr lang="de-DE" dirty="0" err="1" smtClean="0"/>
              <a:t>yearly</a:t>
            </a:r>
            <a:r>
              <a:rPr lang="de-DE" dirty="0" smtClean="0"/>
              <a:t> </a:t>
            </a:r>
            <a:r>
              <a:rPr lang="de-DE" dirty="0" err="1" smtClean="0"/>
              <a:t>turnover</a:t>
            </a:r>
            <a:r>
              <a:rPr lang="de-DE" dirty="0" smtClean="0"/>
              <a:t> max. </a:t>
            </a:r>
            <a:r>
              <a:rPr lang="de-DE" dirty="0" err="1" smtClean="0"/>
              <a:t>twice</a:t>
            </a:r>
            <a:r>
              <a:rPr lang="de-DE" dirty="0" smtClean="0"/>
              <a:t> </a:t>
            </a:r>
            <a:r>
              <a:rPr lang="de-DE" dirty="0" err="1" smtClean="0"/>
              <a:t>contract</a:t>
            </a:r>
            <a:r>
              <a:rPr lang="de-DE" dirty="0" smtClean="0"/>
              <a:t> </a:t>
            </a:r>
            <a:r>
              <a:rPr lang="de-DE" dirty="0" err="1" smtClean="0"/>
              <a:t>value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ratios</a:t>
            </a:r>
            <a:r>
              <a:rPr lang="de-DE" dirty="0" smtClean="0"/>
              <a:t>, </a:t>
            </a:r>
            <a:r>
              <a:rPr lang="de-DE" dirty="0" err="1" smtClean="0"/>
              <a:t>formula</a:t>
            </a:r>
            <a:r>
              <a:rPr lang="de-DE" baseline="0" dirty="0" smtClean="0"/>
              <a:t> must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published</a:t>
            </a:r>
            <a:endParaRPr lang="de-DE" baseline="0" dirty="0" smtClean="0"/>
          </a:p>
          <a:p>
            <a:pPr>
              <a:buFontTx/>
              <a:buChar char="-"/>
            </a:pPr>
            <a:r>
              <a:rPr lang="de-DE" baseline="0" dirty="0" smtClean="0"/>
              <a:t> per </a:t>
            </a:r>
            <a:r>
              <a:rPr lang="de-DE" baseline="0" dirty="0" err="1" smtClean="0"/>
              <a:t>lot</a:t>
            </a:r>
            <a:endParaRPr lang="de-DE" baseline="0" dirty="0" smtClean="0"/>
          </a:p>
          <a:p>
            <a:pPr>
              <a:buFontTx/>
              <a:buChar char="-"/>
            </a:pPr>
            <a:r>
              <a:rPr lang="de-DE" baseline="0" dirty="0" smtClean="0"/>
              <a:t> European Single </a:t>
            </a:r>
            <a:r>
              <a:rPr lang="de-DE" baseline="0" dirty="0" err="1" smtClean="0"/>
              <a:t>Procurement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Document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self-declaration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supporting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documents</a:t>
            </a:r>
            <a:r>
              <a:rPr lang="de-DE" baseline="0" dirty="0" smtClean="0"/>
              <a:t> in national </a:t>
            </a:r>
            <a:r>
              <a:rPr lang="de-DE" baseline="0" dirty="0" err="1" smtClean="0"/>
              <a:t>procurement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databases</a:t>
            </a:r>
            <a:r>
              <a:rPr lang="de-DE" baseline="0" dirty="0" smtClean="0"/>
              <a:t>, EU </a:t>
            </a:r>
            <a:r>
              <a:rPr lang="de-DE" baseline="0" dirty="0" err="1" smtClean="0"/>
              <a:t>wide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consultation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7E39C0-62D6-43A1-9D6D-968F8CB2512A}" type="datetimeFigureOut">
              <a:rPr lang="de-DE" smtClean="0"/>
              <a:pPr/>
              <a:t>25.05.2016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9C0-62D6-43A1-9D6D-968F8CB2512A}" type="datetimeFigureOut">
              <a:rPr lang="de-DE" smtClean="0"/>
              <a:pPr/>
              <a:t>25.05.2016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9C0-62D6-43A1-9D6D-968F8CB2512A}" type="datetimeFigureOut">
              <a:rPr lang="de-DE" smtClean="0"/>
              <a:pPr/>
              <a:t>25.05.2016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9C0-62D6-43A1-9D6D-968F8CB2512A}" type="datetimeFigureOut">
              <a:rPr lang="de-DE" smtClean="0"/>
              <a:pPr/>
              <a:t>25.05.2016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9C0-62D6-43A1-9D6D-968F8CB2512A}" type="datetimeFigureOut">
              <a:rPr lang="de-DE" smtClean="0"/>
              <a:pPr/>
              <a:t>25.05.2016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9C0-62D6-43A1-9D6D-968F8CB2512A}" type="datetimeFigureOut">
              <a:rPr lang="de-DE" smtClean="0"/>
              <a:pPr/>
              <a:t>25.05.2016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9C0-62D6-43A1-9D6D-968F8CB2512A}" type="datetimeFigureOut">
              <a:rPr lang="de-DE" smtClean="0"/>
              <a:pPr/>
              <a:t>25.05.2016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9C0-62D6-43A1-9D6D-968F8CB2512A}" type="datetimeFigureOut">
              <a:rPr lang="de-DE" smtClean="0"/>
              <a:pPr/>
              <a:t>25.05.2016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9C0-62D6-43A1-9D6D-968F8CB2512A}" type="datetimeFigureOut">
              <a:rPr lang="de-DE" smtClean="0"/>
              <a:pPr/>
              <a:t>25.05.2016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47E39C0-62D6-43A1-9D6D-968F8CB2512A}" type="datetimeFigureOut">
              <a:rPr lang="de-DE" smtClean="0"/>
              <a:pPr/>
              <a:t>25.05.2016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7E39C0-62D6-43A1-9D6D-968F8CB2512A}" type="datetimeFigureOut">
              <a:rPr lang="de-DE" smtClean="0"/>
              <a:pPr/>
              <a:t>25.05.2016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47E39C0-62D6-43A1-9D6D-968F8CB2512A}" type="datetimeFigureOut">
              <a:rPr lang="de-DE" smtClean="0"/>
              <a:pPr/>
              <a:t>25.05.2016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05064"/>
            <a:ext cx="7990656" cy="1656184"/>
          </a:xfrm>
        </p:spPr>
        <p:txBody>
          <a:bodyPr anchor="t">
            <a:normAutofit/>
          </a:bodyPr>
          <a:lstStyle/>
          <a:p>
            <a:pPr algn="r"/>
            <a:r>
              <a:rPr lang="sr-Latn-R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Radionica na temu kako doći do vrednosti u javnim nabavkama</a:t>
            </a:r>
            <a:r>
              <a:rPr lang="de-DE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DE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e-DE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Klub </a:t>
            </a:r>
            <a:r>
              <a:rPr lang="sr-Latn-R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de-DE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oslanika</a:t>
            </a:r>
            <a:br>
              <a:rPr lang="de-DE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sr-Latn-R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Beograd</a:t>
            </a:r>
            <a:r>
              <a:rPr lang="de-DE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, 2 </a:t>
            </a:r>
            <a:r>
              <a:rPr lang="sr-Latn-R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 jun</a:t>
            </a:r>
            <a:r>
              <a:rPr lang="de-DE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2016</a:t>
            </a:r>
            <a:r>
              <a:rPr lang="sr-Latn-R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de-DE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81000" y="1556792"/>
            <a:ext cx="8458200" cy="1728192"/>
          </a:xfrm>
        </p:spPr>
        <p:txBody>
          <a:bodyPr anchor="t">
            <a:noAutofit/>
          </a:bodyPr>
          <a:lstStyle/>
          <a:p>
            <a:pPr algn="l"/>
            <a:r>
              <a:rPr lang="sr-Latn-RS" sz="3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Međunarodna iskustva u ocenjivanju ponuda i odabiru najboljeg ponuđača</a:t>
            </a:r>
            <a:endParaRPr lang="en-GB" sz="3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39552" y="5589240"/>
            <a:ext cx="8604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Natascha Graff</a:t>
            </a:r>
            <a:br>
              <a:rPr lang="de-DE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Procurement</a:t>
            </a:r>
            <a:r>
              <a:rPr lang="de-DE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Analyst</a:t>
            </a:r>
            <a:br>
              <a:rPr lang="de-DE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de-DE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European Central Bank</a:t>
            </a:r>
            <a:endParaRPr lang="de-DE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sr-Latn-R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Kvalifikacioni kriterijumi</a:t>
            </a:r>
            <a:endParaRPr lang="en-GB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20000"/>
              </a:lnSpc>
            </a:pPr>
            <a:r>
              <a:rPr lang="sr-Latn-R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Iskustvo i realizacija prethodnih ugovora </a:t>
            </a:r>
            <a:endParaRPr lang="en-GB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20000"/>
              </a:lnSpc>
            </a:pPr>
            <a:r>
              <a:rPr lang="sr-Latn-R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Kapaciteti - zaposleni, oprema i objekti </a:t>
            </a:r>
            <a:endParaRPr lang="en-GB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20000"/>
              </a:lnSpc>
            </a:pPr>
            <a:r>
              <a:rPr lang="sr-Latn-R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Finansijski položaj 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R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promet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r-Latn-R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finansijski koeficijenti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1" algn="just">
              <a:lnSpc>
                <a:spcPct val="120000"/>
              </a:lnSpc>
              <a:buNone/>
            </a:pPr>
            <a:r>
              <a:rPr lang="sr-Latn-R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 mogu odudarati od ugovora </a:t>
            </a:r>
            <a:endParaRPr lang="en-GB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20000"/>
              </a:lnSpc>
            </a:pPr>
            <a:r>
              <a:rPr lang="sr-Latn-R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 otvorenim postupcima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r-Latn-R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preko minimuma</a:t>
            </a:r>
            <a:endParaRPr lang="en-GB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20000"/>
              </a:lnSpc>
            </a:pPr>
            <a:r>
              <a:rPr lang="sr-Latn-R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 restriktivnim postupcima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r-Latn-R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evaluacija</a:t>
            </a:r>
            <a:endParaRPr lang="en-GB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Kriterijumi za odabir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Komercijalni aspekti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Saglasnost sa uslovima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uključujući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uslovima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plaćanja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Osiguranje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Tehnički aspekti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Minimalni tehnički uslovi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Finansijski aspekti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Period važenja ponude/cene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Maksimalna cena ili trošak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20000"/>
              </a:lnSpc>
              <a:buNone/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4138" lvl="1" indent="0" algn="just">
              <a:lnSpc>
                <a:spcPct val="120000"/>
              </a:lnSpc>
              <a:buNone/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Nepoštovanje uslova dovodi do eliminacije ukoliko su uslovi navedeni u konkursnoj dokumentaciji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Minimalni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obavezni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uslovi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Koncept ekonomski najpovoljnije ponude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Najniža cena ili trošak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Opcija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 drugi faktori, pored cene, izraženi u novcu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npr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svi troškovi tokom veka trajanja 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Najbolji odnos cene i kvaliteta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Izraženo u vidu maksimalnog broja bodova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primer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tehnički aspekt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90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bodova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finansijski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60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bodova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ILI</a:t>
            </a:r>
          </a:p>
          <a:p>
            <a:pPr lvl="1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Izraženo kao procenat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primer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tehnički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60%,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finansijski: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40%),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ILI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Izraženo kao odnos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Primer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tehnički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finansijski aspekt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3/2)</a:t>
            </a:r>
          </a:p>
          <a:p>
            <a:pPr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Samo kvalitet (cena je fiksna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1" algn="just">
              <a:lnSpc>
                <a:spcPct val="120000"/>
              </a:lnSpc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Kriterijumi za odelu ugovora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566124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Kvalitet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lvl="1"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Tehnički kvalitet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Estetske karakteristike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Funkcionalne karakteristike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Dostupnost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Dizajn za sve korisnike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Društvene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ekološke karakteristike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Trgovina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Organizacija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kvalifikacije i iskustvo zaposlenih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tabLst>
                <a:tab pos="8153400" algn="l"/>
              </a:tabLst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Usluga nakon prodaje i tehnička podrška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uslovi dostave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125" indent="2244725" algn="just">
              <a:lnSpc>
                <a:spcPct val="120000"/>
              </a:lnSpc>
              <a:buNone/>
            </a:pPr>
            <a:r>
              <a:rPr lang="sr-Latn-R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Veza sa predmetom ugovora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!</a:t>
            </a:r>
            <a:endParaRPr lang="de-DE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Tehnički kriterijumi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Davanje prednosti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Zakon o kupovini domaće (američke) robe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Okvirni zakon o preferencijalnoj politici javnih nabavki Južne Afrike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Smernice Svetske banke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EU: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društveni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ekološki aspekti mogu biti deo kriterijuma, minimalni uslovi i/ili kriterijumi za dodelu ugovora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/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Horizontalne politike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pPr marL="4121150" indent="0" algn="just">
              <a:buNone/>
            </a:pPr>
            <a:endParaRPr lang="de-DE" sz="16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121150" indent="0" algn="just">
              <a:buNone/>
            </a:pPr>
            <a:r>
              <a:rPr lang="sr-Latn-RS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Ponder </a:t>
            </a:r>
            <a:r>
              <a:rPr lang="en-GB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 %</a:t>
            </a:r>
            <a:r>
              <a:rPr lang="sr-Latn-RS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sr-Latn-RS" sz="16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121150" indent="0" algn="just">
              <a:buNone/>
            </a:pP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100% </a:t>
            </a: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ponude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više od onog što se traži</a:t>
            </a:r>
            <a:endParaRPr lang="en-US" sz="16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121150" indent="0" algn="just">
              <a:buNone/>
            </a:pP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75% </a:t>
            </a: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ponude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 potpunosti u skladu sa traženim uslovima</a:t>
            </a:r>
            <a:endParaRPr lang="en-GB" sz="16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121150" indent="0" algn="just">
              <a:buNone/>
            </a:pP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50% </a:t>
            </a: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ponude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uglavnom u skladu sa traženim uslovima </a:t>
            </a:r>
            <a:endParaRPr lang="en-GB" sz="16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121150" indent="0" algn="just">
              <a:buNone/>
            </a:pP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25% </a:t>
            </a: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ponude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-</a:t>
            </a: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pokazuje značajne nedostatke </a:t>
            </a:r>
            <a:endParaRPr lang="en-GB" sz="16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  <a:tabLst>
                <a:tab pos="4121150" algn="l"/>
              </a:tabLst>
            </a:pPr>
            <a:r>
              <a:rPr lang="sr-Latn-RS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Bodovanje </a:t>
            </a:r>
            <a:r>
              <a:rPr lang="sr-Latn-RS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en-GB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5:	</a:t>
            </a:r>
            <a:r>
              <a:rPr lang="sr-Latn-RS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sr-Latn-RS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odovanje do </a:t>
            </a:r>
            <a:r>
              <a:rPr lang="en-GB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10:</a:t>
            </a:r>
          </a:p>
          <a:p>
            <a:pPr marL="0" indent="0" algn="just">
              <a:buNone/>
              <a:tabLst>
                <a:tab pos="4121150" algn="l"/>
              </a:tabLst>
            </a:pP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5: </a:t>
            </a: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 ponudi se nudi više od traženog            </a:t>
            </a: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10: </a:t>
            </a: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 ponudi</a:t>
            </a: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 više od traženih uslova </a:t>
            </a:r>
            <a:endParaRPr lang="en-GB" sz="16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  <a:tabLst>
                <a:tab pos="4121150" algn="l"/>
              </a:tabLst>
            </a:pP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4: </a:t>
            </a: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ponuda u potpunosti ispunjava uslove       </a:t>
            </a: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9: </a:t>
            </a: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 ponudi  se nudi i više kod nekih uslova</a:t>
            </a:r>
            <a:endParaRPr lang="en-GB" sz="16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  <a:tabLst>
                <a:tab pos="4121150" algn="l"/>
              </a:tabLst>
            </a:pP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3: </a:t>
            </a: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ponuda uglavnom ispunjava uslove</a:t>
            </a:r>
            <a:r>
              <a:rPr lang="sr-Latn-RS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8: </a:t>
            </a: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ponuda u skladu sa uslovima </a:t>
            </a:r>
            <a:endParaRPr lang="en-GB" sz="16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  <a:tabLst>
                <a:tab pos="4121150" algn="l"/>
              </a:tabLst>
            </a:pP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2: </a:t>
            </a: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ponuda ima značajne nedostatke </a:t>
            </a:r>
            <a:r>
              <a:rPr lang="sr-Latn-RS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ponuda ima male nedostatke </a:t>
            </a: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</a:t>
            </a:r>
            <a:endParaRPr lang="en-GB" sz="16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  <a:tabLst>
                <a:tab pos="4121150" algn="l"/>
              </a:tabLst>
            </a:pPr>
            <a:r>
              <a:rPr lang="sr-Latn-RS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oji se mogu ispraviti</a:t>
            </a: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minimalnim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uticajem</a:t>
            </a:r>
            <a:endParaRPr lang="en-GB" sz="16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  <a:tabLst>
                <a:tab pos="4121150" algn="l"/>
              </a:tabLst>
            </a:pP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1: </a:t>
            </a: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ponuda ima značajne nedostatke </a:t>
            </a: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…</a:t>
            </a:r>
          </a:p>
          <a:p>
            <a:pPr marL="0" indent="0" algn="just">
              <a:buNone/>
              <a:tabLst>
                <a:tab pos="4121150" algn="l"/>
              </a:tabLst>
            </a:pPr>
            <a:r>
              <a:rPr lang="sr-Latn-RS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oji se ne mogu ispraviti</a:t>
            </a:r>
            <a:endParaRPr lang="de-DE" sz="16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Bodovanje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tehnička ocena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718" y="1262545"/>
            <a:ext cx="3545773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4067944" y="5877272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4121150" algn="l"/>
              </a:tabLst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Članovi komisije mogu da odeljuju bodove zajednički ili posebno, svako za sebe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0718" y="1239578"/>
            <a:ext cx="1224136" cy="27699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sr-Latn-RS" sz="1200" dirty="0" smtClean="0"/>
              <a:t>Kriterijum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30718" y="1516577"/>
            <a:ext cx="2097066" cy="2616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sr-Latn-RS" sz="1100" dirty="0" smtClean="0"/>
              <a:t>Funkcionalne karakteristike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530718" y="1844824"/>
            <a:ext cx="2097066" cy="2616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sr-Latn-RS" sz="1100" dirty="0" smtClean="0"/>
              <a:t>Ekološke karakteristike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530718" y="2139852"/>
            <a:ext cx="2097066" cy="2616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sr-Latn-RS" sz="1100" dirty="0" smtClean="0"/>
              <a:t>Rok isporuke</a:t>
            </a: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530718" y="2423057"/>
            <a:ext cx="2097066" cy="2616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sr-Latn-RS" sz="1100" dirty="0" smtClean="0"/>
              <a:t>Tehnička podrška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530718" y="2706262"/>
            <a:ext cx="2097066" cy="2616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sr-Latn-RS" sz="1100" dirty="0" smtClean="0"/>
              <a:t>Usluga nakon prodaje</a:t>
            </a:r>
            <a:endParaRPr 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545626" y="3017159"/>
            <a:ext cx="2097066" cy="2616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sr-Latn-RS" sz="1100" dirty="0" smtClean="0"/>
              <a:t>Ukupno</a:t>
            </a:r>
            <a:endParaRPr lang="en-US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2627784" y="1262545"/>
            <a:ext cx="648073" cy="2616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sr-Latn-RS" sz="1100" dirty="0" smtClean="0"/>
              <a:t>Bodovi</a:t>
            </a: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7864" y="1262545"/>
            <a:ext cx="720080" cy="2616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sr-Latn-RS" sz="1100" dirty="0" smtClean="0"/>
              <a:t>Ponder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marL="4121150" indent="0" algn="just">
              <a:buNone/>
            </a:pPr>
            <a:endParaRPr lang="en-GB" sz="1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121150" indent="0" algn="just">
              <a:buNone/>
            </a:pPr>
            <a:endParaRPr lang="en-GB" sz="1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121150" indent="0" algn="just">
              <a:buNone/>
            </a:pPr>
            <a:endParaRPr lang="en-GB" sz="1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121150" indent="0" algn="just">
              <a:buNone/>
            </a:pPr>
            <a:endParaRPr lang="en-GB" sz="1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121150" indent="0" algn="just">
              <a:buNone/>
            </a:pPr>
            <a:endParaRPr lang="en-GB" sz="1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121150" indent="0" algn="just">
              <a:buNone/>
            </a:pPr>
            <a:endParaRPr lang="en-GB" sz="1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121150" indent="0" algn="just">
              <a:buNone/>
            </a:pPr>
            <a:endParaRPr lang="en-GB" sz="1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90700" indent="0" algn="just">
              <a:buNone/>
            </a:pPr>
            <a:endParaRPr lang="en-US" sz="20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90700" indent="0" algn="just">
              <a:buNone/>
            </a:pPr>
            <a:r>
              <a:rPr lang="sr-Latn-RS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Ponder </a:t>
            </a:r>
            <a:r>
              <a:rPr lang="sr-Latn-RS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% </a:t>
            </a:r>
            <a:endParaRPr lang="sr-Latn-RS" sz="20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90700" indent="0" algn="just">
              <a:buNone/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100% </a:t>
            </a:r>
            <a:r>
              <a:rPr lang="sr-Latn-R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ponude predstavlja i više od traženih uslova  </a:t>
            </a:r>
            <a:endParaRPr lang="en-GB" sz="2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90700" indent="0" algn="just">
              <a:buNone/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75% </a:t>
            </a:r>
            <a:r>
              <a:rPr lang="sr-Latn-R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 potpunosti ispunjava tražene uslove </a:t>
            </a:r>
            <a:endParaRPr lang="en-GB" sz="2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90700" indent="0" algn="just">
              <a:buNone/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50% </a:t>
            </a:r>
            <a:r>
              <a:rPr lang="sr-Latn-R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uglavnom ispunjava tražene uslove </a:t>
            </a:r>
            <a:endParaRPr lang="en-GB" sz="2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90700" indent="0" algn="just">
              <a:buNone/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25% </a:t>
            </a:r>
            <a:r>
              <a:rPr lang="sr-Latn-R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pokazuje značajne nedostatke </a:t>
            </a:r>
            <a:endParaRPr lang="en-GB" sz="2000" u="sng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2438" indent="347663" algn="just">
              <a:buNone/>
            </a:pPr>
            <a:r>
              <a:rPr lang="sr-Latn-RS" sz="2000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Metod</a:t>
            </a:r>
            <a:r>
              <a:rPr lang="en-GB" sz="2000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452438" indent="347663" algn="just">
              <a:buNone/>
            </a:pPr>
            <a:r>
              <a:rPr lang="sr-Latn-R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Rezultat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= % * </a:t>
            </a:r>
            <a:r>
              <a:rPr lang="sr-Latn-R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ponder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452628" indent="-342900" algn="just">
              <a:buNone/>
              <a:tabLst>
                <a:tab pos="2517775" algn="l"/>
              </a:tabLst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sr-Latn-R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Može se tražiti da ponuda ostvari određeni minimalan broj bodova da bi bila uzeta u obzir 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de-DE" sz="2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>
                <a:latin typeface="Arial" pitchFamily="34" charset="0"/>
                <a:cs typeface="Arial" pitchFamily="34" charset="0"/>
              </a:rPr>
              <a:t>F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ormule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tehnička ocena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223070"/>
            <a:ext cx="5030273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52028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sr-Latn-RS" sz="1800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Metod</a:t>
            </a:r>
            <a:r>
              <a:rPr lang="en-GB" sz="1800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2</a:t>
            </a: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452628" indent="-342900" algn="just">
              <a:buAutoNum type="alphaLcParenR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Bodovi sa izračunatim relativnim značajem (ponderom)</a:t>
            </a: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broj bodova </a:t>
            </a: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ponder </a:t>
            </a:r>
            <a:endParaRPr lang="en-GB" sz="1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2628" indent="-342900" algn="just">
              <a:buAutoNum type="alphaLcParenR"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Ukupan značaj </a:t>
            </a: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= (</a:t>
            </a: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zbir bodova sa izračunatim relativnim značajem</a:t>
            </a: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mogući </a:t>
            </a: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max. </a:t>
            </a:r>
            <a:r>
              <a:rPr lang="sr-Latn-RS" sz="1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roj bodova</a:t>
            </a: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* </a:t>
            </a: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ukupan ponder</a:t>
            </a:r>
            <a:endParaRPr lang="en-GB" sz="1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2628" indent="-342900" algn="just">
              <a:buNone/>
            </a:pPr>
            <a:r>
              <a:rPr lang="sr-Latn-RS" sz="1800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Metod</a:t>
            </a:r>
            <a:r>
              <a:rPr lang="en-GB" sz="1800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3</a:t>
            </a: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452628" indent="-342900" algn="just">
              <a:buNone/>
            </a:pP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Broj podova sa izračunatim relativnim značajem </a:t>
            </a: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bodovi </a:t>
            </a: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 max </a:t>
            </a: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bodovi </a:t>
            </a: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sr-Latn-RS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ponder </a:t>
            </a:r>
            <a:endParaRPr lang="en-GB" sz="1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2628" indent="-342900" algn="just">
              <a:buNone/>
              <a:tabLst>
                <a:tab pos="2517775" algn="l"/>
              </a:tabLst>
            </a:pP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marL="452628" indent="-342900" algn="just">
              <a:buNone/>
              <a:tabLst>
                <a:tab pos="2517775" algn="l"/>
              </a:tabLst>
            </a:pP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sr-Latn-RS" sz="1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Može se tražiti da ponuda ostvari određeni minimalan broj bodova da bi bila uzeta u obzir </a:t>
            </a:r>
            <a:endParaRPr lang="en-GB" sz="1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>
                <a:latin typeface="Arial" pitchFamily="34" charset="0"/>
                <a:cs typeface="Arial" pitchFamily="34" charset="0"/>
              </a:rPr>
              <a:t>F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ormule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tehnička ocena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96752"/>
            <a:ext cx="7128792" cy="2708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539552" y="1412776"/>
            <a:ext cx="1368152" cy="36933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sr-Latn-RS" dirty="0"/>
              <a:t>Kriterijum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7444" y="1812785"/>
            <a:ext cx="2097066" cy="2616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sr-Latn-RS" sz="1100" dirty="0" smtClean="0"/>
              <a:t>Funkcionalne karakteristike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547443" y="2112067"/>
            <a:ext cx="2224357" cy="2616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sr-Latn-RS" sz="1100" dirty="0" smtClean="0"/>
              <a:t>Ekološke karakteristike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576117" y="2420268"/>
            <a:ext cx="2097066" cy="2616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sr-Latn-RS" sz="1100" dirty="0" smtClean="0"/>
              <a:t>Rok isporuke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560481" y="2779281"/>
            <a:ext cx="2224356" cy="2616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sr-Latn-RS" sz="1100" dirty="0" smtClean="0"/>
              <a:t>Tehnička podrška</a:t>
            </a: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530718" y="3050258"/>
            <a:ext cx="2097066" cy="2616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sr-Latn-RS" sz="1100" dirty="0" smtClean="0"/>
              <a:t>Usluga nakon prodaje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4394076" y="1196752"/>
            <a:ext cx="1266428" cy="60016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sr-Latn-RS" sz="1100" dirty="0" smtClean="0"/>
              <a:t>Maks. broj mogućih bodova</a:t>
            </a:r>
            <a:endParaRPr 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560481" y="3629643"/>
            <a:ext cx="2097066" cy="2616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sr-Latn-RS" sz="1100" dirty="0" smtClean="0"/>
              <a:t>Ukupan krajnji rezultat</a:t>
            </a: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2809795" y="1466637"/>
            <a:ext cx="682085" cy="2616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sr-Latn-RS" sz="1100" dirty="0"/>
              <a:t>B</a:t>
            </a:r>
            <a:r>
              <a:rPr lang="sr-Latn-RS" sz="1100" dirty="0" smtClean="0"/>
              <a:t>odovi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3491880" y="1196752"/>
            <a:ext cx="864096" cy="60016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sr-Latn-RS" sz="1100" dirty="0" smtClean="0"/>
              <a:t>Relativan značaj/</a:t>
            </a:r>
            <a:r>
              <a:rPr lang="sr-Latn-RS" sz="1100" dirty="0"/>
              <a:t>p</a:t>
            </a:r>
            <a:r>
              <a:rPr lang="sr-Latn-RS" sz="1100" dirty="0" smtClean="0"/>
              <a:t>onder</a:t>
            </a:r>
            <a:endParaRPr lang="en-US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560481" y="3368033"/>
            <a:ext cx="2173748" cy="2616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sr-Latn-RS" sz="1100" dirty="0" smtClean="0"/>
              <a:t>Ukupno</a:t>
            </a:r>
            <a:endParaRPr 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547444" y="3342046"/>
            <a:ext cx="2173748" cy="2616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sr-Latn-RS" sz="1100" dirty="0" smtClean="0"/>
              <a:t>Ukupno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5660504" y="1175449"/>
            <a:ext cx="999728" cy="60016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sr-Latn-RS" sz="1100" dirty="0" smtClean="0"/>
              <a:t>Br. bodova * značaj</a:t>
            </a:r>
          </a:p>
          <a:p>
            <a:endParaRPr lang="en-US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6660232" y="1196752"/>
            <a:ext cx="1196652" cy="60016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sr-Latn-RS" sz="1100" dirty="0" smtClean="0"/>
              <a:t>Rezultat korigovan za značaj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Mešanje kriterijuma za odabir i kriterijuma za dodelu ugovora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Primer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bodovi za određeni </a:t>
            </a:r>
            <a:r>
              <a:rPr lang="sr-Latn-RS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broj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sličnih, prethodno </a:t>
            </a:r>
            <a:r>
              <a:rPr lang="sr-Latn-RS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realizovanih projekata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Primer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Bodovi za ukupan broj zaposlenih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Loše objašnjenje bodovanja </a:t>
            </a:r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Primer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komentar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r-Latn-RS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„ponuđena usluga je dobrog kvaliteta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(problem: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nema definicije za „dobar“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1" algn="just">
              <a:lnSpc>
                <a:spcPct val="15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Primer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ponuda ocenjena malim brojem bodova, a komentari na nju samo pozitivni </a:t>
            </a:r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Česte greške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sistem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EU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)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Uvođenje novog kriterijuma za dodelu ugovora tokom procesa evaluacije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Primer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objašnjenje za mali broj bodova obuhvata i negativnu ocenu elementa koji uopšte nije bio predviđen tehničkom specifikacijom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Sredstvo ublažavanja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uspostaviti vezu sa objavljenim uslovima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/>
          </a:bodyPr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Česte greške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sistem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EU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)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sz="20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Ciljevi nabavke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290259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en-GB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Weight: 40 </a:t>
            </a:r>
          </a:p>
          <a:p>
            <a:pPr algn="just">
              <a:buNone/>
            </a:pPr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Broj bodova sa izračunatim relativnim značajem (ponder)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najniža cena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cena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relativan značaj (ponder)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760" lvl="1" indent="-256032" algn="just">
              <a:spcBef>
                <a:spcPts val="400"/>
              </a:spcBef>
              <a:buSzPct val="68000"/>
              <a:buNone/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Valuta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ili fiksna ili razmena po unapred definisanom kursu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>
                <a:latin typeface="Arial" pitchFamily="34" charset="0"/>
                <a:cs typeface="Arial" pitchFamily="34" charset="0"/>
              </a:rPr>
              <a:t>F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ormule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finansijska ocena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628800"/>
            <a:ext cx="5238877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4848" y="1340768"/>
            <a:ext cx="8373616" cy="864095"/>
          </a:xfrm>
        </p:spPr>
        <p:txBody>
          <a:bodyPr>
            <a:normAutofit fontScale="70000" lnSpcReduction="20000"/>
          </a:bodyPr>
          <a:lstStyle/>
          <a:p>
            <a:pPr marL="365125" indent="-365125" algn="ctr">
              <a:buNone/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Problemi koji nastaju prilikom ocene na osnovu podkategorija pondera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125" indent="-365125">
              <a:buNone/>
            </a:pPr>
            <a:r>
              <a:rPr lang="en-GB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</a:p>
          <a:p>
            <a:pPr marL="365125" indent="-365125">
              <a:buNone/>
            </a:pPr>
            <a:r>
              <a:rPr lang="en-GB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sr-Latn-R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Ponder</a:t>
            </a:r>
            <a:r>
              <a:rPr lang="en-GB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 60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Formule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finansijska ocena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172963"/>
            <a:ext cx="7605845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298028"/>
            <a:ext cx="7488832" cy="179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Najniža cena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trošak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/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cena (trošak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*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ponder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885950" indent="-1776413" algn="just">
              <a:lnSpc>
                <a:spcPct val="150000"/>
              </a:lnSpc>
              <a:buNone/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Kritika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	•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ponude se ne ocenjuju pojedinačno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885950" indent="-1776413" algn="just">
              <a:lnSpc>
                <a:spcPct val="150000"/>
              </a:lnSpc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•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nelinearno bodovanje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1885950" indent="-1776413" algn="just">
              <a:lnSpc>
                <a:spcPct val="150000"/>
              </a:lnSpc>
              <a:buNone/>
            </a:pPr>
            <a:r>
              <a:rPr lang="sr-Latn-RS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ostali sistemi zahtevaju </a:t>
            </a:r>
          </a:p>
          <a:p>
            <a:pPr marL="1885950" indent="-1776413" algn="just">
              <a:lnSpc>
                <a:spcPct val="150000"/>
              </a:lnSpc>
              <a:buNone/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definisanje fiksne cene unapred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endParaRPr lang="sr-Latn-R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885950" indent="-1776413" algn="just">
              <a:lnSpc>
                <a:spcPct val="150000"/>
              </a:lnSpc>
              <a:buNone/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Teško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šta raditi ako je </a:t>
            </a:r>
          </a:p>
          <a:p>
            <a:pPr marL="1885950" indent="-1776413" algn="just">
              <a:lnSpc>
                <a:spcPct val="150000"/>
              </a:lnSpc>
              <a:buNone/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ponuđena cena niža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1885950" indent="-1776413" algn="just">
              <a:lnSpc>
                <a:spcPct val="150000"/>
              </a:lnSpc>
              <a:buNone/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Formula za finansijsku ocenu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Diagramm 3"/>
          <p:cNvGraphicFramePr/>
          <p:nvPr/>
        </p:nvGraphicFramePr>
        <p:xfrm>
          <a:off x="5724128" y="2564904"/>
          <a:ext cx="2866255" cy="3231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Formula kada je ponder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50:50:</a:t>
            </a:r>
          </a:p>
          <a:p>
            <a:pPr algn="just">
              <a:lnSpc>
                <a:spcPct val="150000"/>
              </a:lnSpc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r-Latn-R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Bodovi za kvalitet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sr-Latn-R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cena ili trošak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(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ponuda sa najvećim brojem bodova pobeđuje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lnSpc>
                <a:spcPct val="150000"/>
              </a:lnSpc>
              <a:buNone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= </a:t>
            </a:r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broj bodova za kvalitet kupljenih po novčanoj jedinici</a:t>
            </a:r>
            <a:endParaRPr lang="en-GB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GB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Zbir bodova: tehnička ocena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finansijska ocena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50000"/>
              </a:lnSpc>
              <a:buNone/>
            </a:pP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Konačan rezultat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rmAutofit/>
          </a:bodyPr>
          <a:lstStyle/>
          <a:p>
            <a:pPr algn="just"/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Tehničke ponude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Mehanizam zaštite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endParaRPr lang="sr-Latn-R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Minimalan broj bodova </a:t>
            </a:r>
          </a:p>
          <a:p>
            <a:pPr lvl="1" algn="just"/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koji ponuda mora da ostvari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 algn="just"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ili minimalni uslovi koje mora da ispuni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Finansijske ponude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Primer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negativna cena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Mehanizam zaštite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Oceniti scenario koji se nudi u pogledu cene</a:t>
            </a:r>
            <a:endParaRPr lang="de-DE" dirty="0" smtClean="0"/>
          </a:p>
          <a:p>
            <a:pPr lvl="1" algn="just"/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Taktičko nadmetanje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5157192"/>
            <a:ext cx="5400600" cy="1329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268760"/>
            <a:ext cx="363363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Dozvoljeno, sve dok ponuđač nema mogućnost da izmeni ponudu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Naručilac treba da ispravi sve očigledne štamparske greške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Ponude sa neuobičajeno niskom cenom treba odbaciti ali tek nakon razjašnjen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Razjašnjenje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sistem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EU)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5638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sr-Latn-R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Scenario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1: </a:t>
            </a:r>
            <a:r>
              <a:rPr lang="sr-Latn-R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cena je navedena na ispravan način na nekoj drugoj strani ponude </a:t>
            </a:r>
            <a:endParaRPr lang="en-GB" sz="2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Scenario 2: </a:t>
            </a:r>
            <a:r>
              <a:rPr lang="sr-Latn-R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 tenderskoj dokumentaciji navodi se da su cene po satu obavezujuće </a:t>
            </a:r>
            <a:endParaRPr lang="en-GB" sz="2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Scenario 3: </a:t>
            </a:r>
            <a:r>
              <a:rPr lang="sr-Latn-R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 konkursnoj dokumentaciji navodi se da je ukupna cena obavezujuća</a:t>
            </a:r>
            <a:endParaRPr lang="en-GB" sz="2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Scenario 4: </a:t>
            </a:r>
            <a:r>
              <a:rPr lang="sr-Latn-R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 konkursnoj dokumentaciji navodi se da će nekoherentne ponude biti isključene iz nadmetanja </a:t>
            </a:r>
          </a:p>
          <a:p>
            <a:pPr algn="just">
              <a:lnSpc>
                <a:spcPct val="150000"/>
              </a:lnSpc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Scenario 5: </a:t>
            </a:r>
            <a:r>
              <a:rPr lang="sr-Latn-R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 konkursnoj dokumentaciji ne navodi se ništa od gore pomenutog </a:t>
            </a:r>
            <a:endParaRPr lang="en-GB" sz="2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latin typeface="Arial" pitchFamily="34" charset="0"/>
                <a:cs typeface="Arial" pitchFamily="34" charset="0"/>
              </a:rPr>
              <a:t>Štamparske greške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sz="3200" dirty="0" smtClean="0">
                <a:latin typeface="Arial" pitchFamily="34" charset="0"/>
                <a:cs typeface="Arial" pitchFamily="34" charset="0"/>
              </a:rPr>
              <a:t>finansijska ponuda 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124744"/>
            <a:ext cx="733401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Primer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 ponudi se navodi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„Uslužni centar će raditi subotom i nedeljom“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ali je ponuđač hteo da napiše „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...</a:t>
            </a:r>
            <a:r>
              <a:rPr lang="sr-Latn-RS" sz="2400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neće</a:t>
            </a:r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raditi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..</a:t>
            </a:r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“</a:t>
            </a:r>
            <a:endParaRPr lang="en-GB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=&gt; </a:t>
            </a:r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Ako je ukupan broj bodova smanjen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ispravak </a:t>
            </a:r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 principu </a:t>
            </a:r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moguć </a:t>
            </a:r>
            <a:endParaRPr lang="en-GB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Drugi ponuđač je naveo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sr-Latn-RS" sz="24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neće raditi</a:t>
            </a:r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mislio je „radiće“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50000"/>
              </a:lnSpc>
              <a:buNone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=&gt; </a:t>
            </a:r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Ako je ukupan broj bodova viši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ispravak moguć samo ako je jasno iz konteksta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npr. nešto što je navedeno u nekom drugom delu ponude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finansijska ponuda za uslužni centar koji radi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24</a:t>
            </a:r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časa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dana u nedelji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Štamparske greške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tehnička ponuda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Odabrati jasne, objektivne kriterijume koji mogu da se kvantifikuju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Anonimne ponude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Finansijska ponuda treba da ostane poverljiva/zapečaćena sve dok se ne završi ocena tehničke ponude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Članovi komisije koja ocenjuje ponude potpisuju  izjavu da nisu u sukobu interesa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Članovi komisije za ocenjivanje ponuda nisu organizovani po hijerarhijskom principu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Zaštita objektivnosti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Podsticati konkurenciju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učešće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reklamiranje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jednostavnost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transparentnost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Poboljšavati kvalitet konkursne dokumentacije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Gde je moguće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tražiti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 okviru procedure za dodelu ugovora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Gde ima smisla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tražiti intervjue u okviru procedure za dodelu ugovora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 pregovaračkim postupcima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konačna ponuda predmet testiranja</a:t>
            </a:r>
          </a:p>
          <a:p>
            <a:pPr algn="just">
              <a:lnSpc>
                <a:spcPct val="15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 komplikovanim nabavkama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potražiti savet spoljnih stručnjaka </a:t>
            </a:r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Kako do najveće vrednosti za uloženo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Dobijena vrednost za uloženi novac 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Pošteno i objektivno poređenje ponuda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Primena horizontalnih politika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ekološki ili društveni ciljevi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Otkrivanje novih dobavljača, proizvoda ili metoda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Podrška inovacijama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Postupanje u skladu sa zakonom, odgovorno postupanje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…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Ciljevi nabavke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Hvala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!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Podrška – Evropskoj strategiji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2020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ka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pametnom, održivom i inkluzivnom rastu </a:t>
            </a:r>
          </a:p>
          <a:p>
            <a:pPr algn="just"/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Najefikasnija upotreba javnih sredstava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 algn="just"/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Efikasnija javna potrošnja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Olakšan pristup malim i srednjim preduzećima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Podrška zajedničkim društvenim ciljevima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Ciljevi nabavke – Direktiva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EU 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Poštovanje Zakona o javnim nabavkama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propisa i načela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transparentnost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odsustvo diskriminacije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jednakost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proporcionalnost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943350" indent="-3833813" algn="just">
              <a:buNone/>
              <a:tabLst>
                <a:tab pos="361950" algn="l"/>
              </a:tabLst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pravni okvir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EU: 	</a:t>
            </a:r>
            <a:r>
              <a:rPr lang="sr-Latn-R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sr-Latn-R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Sporazum o </a:t>
            </a:r>
            <a:r>
              <a:rPr lang="sr-Latn-RS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JN</a:t>
            </a:r>
            <a:endParaRPr lang="en-GB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943350" indent="-3833813" algn="just">
              <a:buNone/>
            </a:pP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r-Latn-R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Ugovor o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EU </a:t>
            </a:r>
          </a:p>
          <a:p>
            <a:pPr marL="3943350" indent="-3833813" algn="just">
              <a:buNone/>
            </a:pP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r-Latn-R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Direktive i sudska praksa EU</a:t>
            </a:r>
            <a:endParaRPr lang="en-GB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943350" indent="-3833813" algn="just">
              <a:buNone/>
            </a:pP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r-Latn-RS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Nacionalni </a:t>
            </a:r>
            <a:r>
              <a:rPr lang="sr-Latn-RS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zakoni</a:t>
            </a:r>
            <a:endParaRPr lang="en-GB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endParaRPr lang="en-GB" sz="1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=&gt;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Ocena na osnovu objavljenih kriterijuma i procesa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nema fleksibilnosti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!)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upravo zato je potrebno pažljivo birati kriterijume za odabir najbolje ponude i dodelu ugovora kao i proces pripreme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!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Uslov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sr-Latn-R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Formalni uslovi </a:t>
            </a:r>
            <a:endParaRPr lang="en-GB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sr-Latn-R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Eliminacioni kriterijumi</a:t>
            </a:r>
            <a:endParaRPr lang="en-GB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sr-Latn-R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Kriterijumi za odabir </a:t>
            </a:r>
            <a:endParaRPr lang="en-GB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sr-Latn-R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Minimalni uslovi </a:t>
            </a:r>
            <a:endParaRPr lang="en-GB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sr-Latn-R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Kriterijumi za dodelu ugovora </a:t>
            </a:r>
            <a:endParaRPr lang="en-GB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20000"/>
              </a:lnSpc>
            </a:pPr>
            <a:r>
              <a:rPr lang="sr-Latn-R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Tehnički</a:t>
            </a:r>
            <a:endParaRPr lang="en-GB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20000"/>
              </a:lnSpc>
            </a:pPr>
            <a:r>
              <a:rPr lang="sr-Latn-RS" sz="2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sr-Latn-R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inansijski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65125" indent="-3175" algn="just">
              <a:lnSpc>
                <a:spcPct val="120000"/>
              </a:lnSpc>
              <a:buNone/>
            </a:pPr>
            <a:r>
              <a:rPr lang="sr-Latn-R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Nabavke u 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EU: </a:t>
            </a:r>
            <a:r>
              <a:rPr lang="sr-Latn-RS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bez konkretnog redosleda </a:t>
            </a:r>
            <a:endParaRPr lang="en-GB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Koraci u evaluaciji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sr-Latn-RS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Provera ispunjenosti formalnih uslova prilikom otvaranja ponuda</a:t>
            </a: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lvl="1" algn="just">
              <a:lnSpc>
                <a:spcPct val="120000"/>
              </a:lnSpc>
            </a:pPr>
            <a:r>
              <a:rPr lang="sr-Latn-RS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Blagovremeno podnošenje</a:t>
            </a:r>
            <a:endParaRPr lang="en-GB" sz="3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20000"/>
              </a:lnSpc>
            </a:pPr>
            <a:r>
              <a:rPr lang="sr-Latn-RS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Poverljivost ponuda </a:t>
            </a: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RS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neotvorene</a:t>
            </a: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1" algn="just">
              <a:lnSpc>
                <a:spcPct val="120000"/>
              </a:lnSpc>
            </a:pP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Kompletnost</a:t>
            </a:r>
            <a:endParaRPr lang="en-GB" sz="3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20000"/>
              </a:lnSpc>
            </a:pPr>
            <a:r>
              <a:rPr lang="sr-Latn-RS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Potpisi</a:t>
            </a:r>
            <a:endParaRPr lang="en-GB" sz="3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20000"/>
              </a:lnSpc>
            </a:pPr>
            <a:r>
              <a:rPr lang="sr-Latn-RS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Jezik</a:t>
            </a:r>
            <a:endParaRPr lang="de-DE" sz="3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Formalni uslovi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5250" indent="0" algn="just">
              <a:lnSpc>
                <a:spcPct val="120000"/>
              </a:lnSpc>
              <a:buNone/>
            </a:pPr>
            <a:r>
              <a:rPr lang="sr-Latn-R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Pravo učešća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procenjuje se na osnovu nepromenljivih kriterijuma određenih zakonom i drugim propisima, nema mogućnosti za dodavanje novih po sopstvenom nahođenju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Nacionalnost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država u kojoj je osnovan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trgovinski sporazumi između dve ili više država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npr. Sporazum o </a:t>
            </a:r>
            <a:r>
              <a:rPr lang="sr-Latn-RS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JN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Ponuđač je osuđivan za krivično delo navedeno u propisu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Ponuđač krši obaveze vezane za plaćanje poreza ili doprinosa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20000"/>
              </a:lnSpc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Eliminacioni kriterijumi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92500" lnSpcReduction="10000"/>
          </a:bodyPr>
          <a:lstStyle/>
          <a:p>
            <a:pPr marL="95250" indent="0" algn="just">
              <a:lnSpc>
                <a:spcPct val="120000"/>
              </a:lnSpc>
              <a:buNone/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Uslovi koji mogu da čine osnov za eliminaciju u nabavkama EU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95250" indent="0" algn="just">
              <a:lnSpc>
                <a:spcPct val="120000"/>
              </a:lnSpc>
              <a:buNone/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Ponuđač je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Proglasio bankrot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Kriv za ozbiljno kršenje profesionalne etike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Ugrozio nadmetanje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 sukobu interesa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Realizovao prethodni ugovor uz značajne nedostatke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Kriv za ozbiljno pogrešno predstavljanje informacija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Ostvario nezakonit uticaj na odvijanje nabavke 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20000"/>
              </a:lnSpc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Eliminacioni kriterijumi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673</TotalTime>
  <Words>1816</Words>
  <Application>Microsoft Office PowerPoint</Application>
  <PresentationFormat>On-screen Show (4:3)</PresentationFormat>
  <Paragraphs>314</Paragraphs>
  <Slides>30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Deimos</vt:lpstr>
      <vt:lpstr>Radionica na temu kako doći do vrednosti u javnim nabavkama Klub poslanika Beograd, 2 . jun 2016.</vt:lpstr>
      <vt:lpstr>Ciljevi nabavke</vt:lpstr>
      <vt:lpstr>Ciljevi nabavke</vt:lpstr>
      <vt:lpstr>Ciljevi nabavke – Direktiva EU </vt:lpstr>
      <vt:lpstr>Uslov</vt:lpstr>
      <vt:lpstr>Koraci u evaluaciji </vt:lpstr>
      <vt:lpstr>Formalni uslovi</vt:lpstr>
      <vt:lpstr>Eliminacioni kriterijumi</vt:lpstr>
      <vt:lpstr>Eliminacioni kriterijumi</vt:lpstr>
      <vt:lpstr>Kriterijumi za odabir</vt:lpstr>
      <vt:lpstr>Minimalni (obavezni) uslovi </vt:lpstr>
      <vt:lpstr>Kriterijumi za odelu ugovora </vt:lpstr>
      <vt:lpstr>Tehnički kriterijumi </vt:lpstr>
      <vt:lpstr>Horizontalne politike</vt:lpstr>
      <vt:lpstr>Bodovanje – tehnička ocena </vt:lpstr>
      <vt:lpstr>Formule – tehnička ocena </vt:lpstr>
      <vt:lpstr>Formule – tehnička ocena </vt:lpstr>
      <vt:lpstr>Česte greške (sistem EU)</vt:lpstr>
      <vt:lpstr>Česte greške (sistem EU)</vt:lpstr>
      <vt:lpstr>Formule – finansijska ocena </vt:lpstr>
      <vt:lpstr>Formule – finansijska ocena </vt:lpstr>
      <vt:lpstr>Formula za finansijsku ocenu </vt:lpstr>
      <vt:lpstr>Konačan rezultat</vt:lpstr>
      <vt:lpstr>Taktičko nadmetanje</vt:lpstr>
      <vt:lpstr>Razjašnjenje (sistem EU)</vt:lpstr>
      <vt:lpstr>Štamparske greške– finansijska ponuda </vt:lpstr>
      <vt:lpstr>Štamparske greške– tehnička ponuda </vt:lpstr>
      <vt:lpstr>Zaštita objektivnosti </vt:lpstr>
      <vt:lpstr>Kako do najveće vrednosti za uloženo </vt:lpstr>
      <vt:lpstr>Hvala!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on Obtaining Value in Public Procurement Serbian Chamber of Commerce Belgrade, May 31 2016</dc:title>
  <dc:creator>Eigenaar</dc:creator>
  <cp:lastModifiedBy>Svetlana Zorbic</cp:lastModifiedBy>
  <cp:revision>147</cp:revision>
  <dcterms:created xsi:type="dcterms:W3CDTF">2016-04-12T17:44:49Z</dcterms:created>
  <dcterms:modified xsi:type="dcterms:W3CDTF">2016-05-25T13:12:04Z</dcterms:modified>
</cp:coreProperties>
</file>