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57" r:id="rId3"/>
    <p:sldId id="289" r:id="rId4"/>
    <p:sldId id="288" r:id="rId5"/>
    <p:sldId id="274" r:id="rId6"/>
    <p:sldId id="269" r:id="rId7"/>
    <p:sldId id="265" r:id="rId8"/>
    <p:sldId id="266" r:id="rId9"/>
    <p:sldId id="280" r:id="rId10"/>
    <p:sldId id="260" r:id="rId11"/>
    <p:sldId id="267" r:id="rId12"/>
    <p:sldId id="268" r:id="rId13"/>
    <p:sldId id="271" r:id="rId14"/>
    <p:sldId id="259" r:id="rId15"/>
    <p:sldId id="275" r:id="rId16"/>
    <p:sldId id="277" r:id="rId17"/>
    <p:sldId id="284" r:id="rId18"/>
    <p:sldId id="270" r:id="rId19"/>
    <p:sldId id="281" r:id="rId20"/>
    <p:sldId id="276" r:id="rId21"/>
    <p:sldId id="279" r:id="rId22"/>
    <p:sldId id="283" r:id="rId23"/>
    <p:sldId id="258" r:id="rId24"/>
    <p:sldId id="261" r:id="rId25"/>
    <p:sldId id="285" r:id="rId26"/>
    <p:sldId id="286" r:id="rId27"/>
    <p:sldId id="287" r:id="rId28"/>
    <p:sldId id="282" r:id="rId29"/>
    <p:sldId id="262" r:id="rId30"/>
    <p:sldId id="264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731" autoAdjust="0"/>
  </p:normalViewPr>
  <p:slideViewPr>
    <p:cSldViewPr>
      <p:cViewPr varScale="1">
        <p:scale>
          <a:sx n="68" d="100"/>
          <a:sy n="68" d="100"/>
        </p:scale>
        <p:origin x="-16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[Mappe1]Tabelle1!$A$2</c:f>
              <c:strCache>
                <c:ptCount val="1"/>
                <c:pt idx="0">
                  <c:v>Price</c:v>
                </c:pt>
              </c:strCache>
            </c:strRef>
          </c:tx>
          <c:marker>
            <c:symbol val="none"/>
          </c:marker>
          <c:cat>
            <c:strRef>
              <c:f>[Mappe1]Tabelle1!$B$1:$G$1</c:f>
              <c:strCache>
                <c:ptCount val="6"/>
                <c:pt idx="0">
                  <c:v>Offer 1</c:v>
                </c:pt>
                <c:pt idx="1">
                  <c:v>Offer 2</c:v>
                </c:pt>
                <c:pt idx="2">
                  <c:v>Offer 3</c:v>
                </c:pt>
                <c:pt idx="3">
                  <c:v>Offer 4</c:v>
                </c:pt>
                <c:pt idx="4">
                  <c:v>Offer 5</c:v>
                </c:pt>
                <c:pt idx="5">
                  <c:v>Offer 6</c:v>
                </c:pt>
              </c:strCache>
            </c:strRef>
          </c:cat>
          <c:val>
            <c:numRef>
              <c:f>[Mappe1]Tabelle1!$B$2:$G$2</c:f>
              <c:numCache>
                <c:formatCode>General</c:formatCode>
                <c:ptCount val="6"/>
                <c:pt idx="0">
                  <c:v>100</c:v>
                </c:pt>
                <c:pt idx="1">
                  <c:v>90</c:v>
                </c:pt>
                <c:pt idx="2">
                  <c:v>80</c:v>
                </c:pt>
                <c:pt idx="3">
                  <c:v>70</c:v>
                </c:pt>
                <c:pt idx="4">
                  <c:v>60</c:v>
                </c:pt>
                <c:pt idx="5">
                  <c:v>50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[Mappe1]Tabelle1!$A$3</c:f>
              <c:strCache>
                <c:ptCount val="1"/>
                <c:pt idx="0">
                  <c:v>Score</c:v>
                </c:pt>
              </c:strCache>
            </c:strRef>
          </c:tx>
          <c:marker>
            <c:symbol val="none"/>
          </c:marker>
          <c:cat>
            <c:strRef>
              <c:f>[Mappe1]Tabelle1!$B$1:$G$1</c:f>
              <c:strCache>
                <c:ptCount val="6"/>
                <c:pt idx="0">
                  <c:v>Offer 1</c:v>
                </c:pt>
                <c:pt idx="1">
                  <c:v>Offer 2</c:v>
                </c:pt>
                <c:pt idx="2">
                  <c:v>Offer 3</c:v>
                </c:pt>
                <c:pt idx="3">
                  <c:v>Offer 4</c:v>
                </c:pt>
                <c:pt idx="4">
                  <c:v>Offer 5</c:v>
                </c:pt>
                <c:pt idx="5">
                  <c:v>Offer 6</c:v>
                </c:pt>
              </c:strCache>
            </c:strRef>
          </c:cat>
          <c:val>
            <c:numRef>
              <c:f>[Mappe1]Tabelle1!$B$3:$G$3</c:f>
              <c:numCache>
                <c:formatCode>General</c:formatCode>
                <c:ptCount val="6"/>
                <c:pt idx="0">
                  <c:v>20</c:v>
                </c:pt>
                <c:pt idx="1">
                  <c:v>22.222222222222182</c:v>
                </c:pt>
                <c:pt idx="2">
                  <c:v>25</c:v>
                </c:pt>
                <c:pt idx="3">
                  <c:v>28.571428571428573</c:v>
                </c:pt>
                <c:pt idx="4">
                  <c:v>33.333333333333336</c:v>
                </c:pt>
                <c:pt idx="5">
                  <c:v>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551360"/>
        <c:axId val="87757952"/>
      </c:lineChart>
      <c:catAx>
        <c:axId val="87551360"/>
        <c:scaling>
          <c:orientation val="minMax"/>
        </c:scaling>
        <c:delete val="0"/>
        <c:axPos val="b"/>
        <c:majorTickMark val="out"/>
        <c:minorTickMark val="none"/>
        <c:tickLblPos val="nextTo"/>
        <c:crossAx val="87757952"/>
        <c:crosses val="autoZero"/>
        <c:auto val="1"/>
        <c:lblAlgn val="ctr"/>
        <c:lblOffset val="100"/>
        <c:noMultiLvlLbl val="0"/>
      </c:catAx>
      <c:valAx>
        <c:axId val="87757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5513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484F-4375-470F-9110-9201951BAB78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08376-92B9-45B5-9BBD-4994B5A19A9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30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EU </a:t>
            </a:r>
            <a:r>
              <a:rPr lang="de-DE" dirty="0" err="1" smtClean="0"/>
              <a:t>Lifecycle</a:t>
            </a:r>
            <a:r>
              <a:rPr lang="de-DE" dirty="0" smtClean="0"/>
              <a:t> </a:t>
            </a:r>
            <a:r>
              <a:rPr lang="de-DE" dirty="0" err="1" smtClean="0"/>
              <a:t>costing</a:t>
            </a:r>
            <a:r>
              <a:rPr lang="de-DE" dirty="0" smtClean="0"/>
              <a:t>: all </a:t>
            </a:r>
            <a:r>
              <a:rPr lang="de-DE" dirty="0" err="1" smtClean="0"/>
              <a:t>costs</a:t>
            </a:r>
            <a:r>
              <a:rPr lang="de-DE" dirty="0" smtClean="0"/>
              <a:t> (</a:t>
            </a:r>
            <a:r>
              <a:rPr lang="de-DE" dirty="0" err="1" smtClean="0"/>
              <a:t>purchase</a:t>
            </a:r>
            <a:r>
              <a:rPr lang="de-DE" dirty="0" smtClean="0"/>
              <a:t>,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consumption</a:t>
            </a:r>
            <a:r>
              <a:rPr lang="de-DE" dirty="0" smtClean="0"/>
              <a:t>, </a:t>
            </a:r>
            <a:r>
              <a:rPr lang="de-DE" dirty="0" err="1" smtClean="0"/>
              <a:t>maintenance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costs</a:t>
            </a:r>
            <a:r>
              <a:rPr lang="de-DE" baseline="0" dirty="0" smtClean="0"/>
              <a:t>, end </a:t>
            </a:r>
            <a:r>
              <a:rPr lang="de-DE" baseline="0" dirty="0" err="1" smtClean="0"/>
              <a:t>oof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life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costs</a:t>
            </a:r>
            <a:r>
              <a:rPr lang="de-DE" baseline="0" dirty="0" smtClean="0"/>
              <a:t> + </a:t>
            </a:r>
            <a:r>
              <a:rPr lang="de-DE" baseline="0" dirty="0" err="1" smtClean="0"/>
              <a:t>costs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imputed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environmental </a:t>
            </a:r>
            <a:r>
              <a:rPr lang="de-DE" baseline="0" dirty="0" err="1" smtClean="0"/>
              <a:t>externalities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provided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monetary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value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determined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verified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eg</a:t>
            </a:r>
            <a:r>
              <a:rPr lang="de-DE" baseline="0" dirty="0" smtClean="0"/>
              <a:t>. Emission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greenhouse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gases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pollutant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emmissions</a:t>
            </a:r>
            <a:endParaRPr lang="de-DE" baseline="0" dirty="0" smtClean="0"/>
          </a:p>
          <a:p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Past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experience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reference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contracts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allowed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</a:t>
            </a:r>
            <a:r>
              <a:rPr lang="de-DE" baseline="0" dirty="0" smtClean="0"/>
              <a:t> EU </a:t>
            </a:r>
            <a:r>
              <a:rPr lang="de-DE" baseline="0" dirty="0" err="1" smtClean="0"/>
              <a:t>procurement</a:t>
            </a:r>
            <a:endParaRPr lang="de-DE" baseline="0" dirty="0" smtClean="0"/>
          </a:p>
          <a:p>
            <a:r>
              <a:rPr lang="de-DE" baseline="0" dirty="0" err="1" smtClean="0"/>
              <a:t>Criteria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weightings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published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Preference </a:t>
            </a:r>
            <a:r>
              <a:rPr lang="de-DE" dirty="0" err="1" smtClean="0"/>
              <a:t>points</a:t>
            </a:r>
            <a:r>
              <a:rPr lang="de-DE" dirty="0" smtClean="0"/>
              <a:t>: World Bank = </a:t>
            </a:r>
            <a:r>
              <a:rPr lang="de-DE" dirty="0" err="1" smtClean="0"/>
              <a:t>preference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amount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15%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CIP (</a:t>
            </a:r>
            <a:r>
              <a:rPr lang="de-DE" baseline="0" dirty="0" err="1" smtClean="0"/>
              <a:t>price</a:t>
            </a:r>
            <a:r>
              <a:rPr lang="de-DE" baseline="0" dirty="0" smtClean="0"/>
              <a:t> 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destination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price</a:t>
            </a:r>
            <a:r>
              <a:rPr lang="de-DE" baseline="0" dirty="0" smtClean="0"/>
              <a:t>) </a:t>
            </a:r>
            <a:r>
              <a:rPr lang="de-DE" baseline="0" dirty="0" err="1" smtClean="0"/>
              <a:t>added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products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manufactured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country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borrower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works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7.5%, </a:t>
            </a:r>
            <a:r>
              <a:rPr lang="de-DE" baseline="0" dirty="0" err="1" smtClean="0"/>
              <a:t>consultants</a:t>
            </a:r>
            <a:r>
              <a:rPr lang="de-DE" baseline="0" dirty="0" smtClean="0"/>
              <a:t> = shortlist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6 </a:t>
            </a:r>
            <a:r>
              <a:rPr lang="de-DE" baseline="0" dirty="0" err="1" smtClean="0"/>
              <a:t>firms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geographic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least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developing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country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Selection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criteria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past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contracts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ecological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goods</a:t>
            </a:r>
            <a:r>
              <a:rPr lang="de-DE" baseline="0" dirty="0" smtClean="0"/>
              <a:t> e.g. </a:t>
            </a:r>
            <a:r>
              <a:rPr lang="de-DE" baseline="0" dirty="0" err="1" smtClean="0"/>
              <a:t>using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environment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friendly</a:t>
            </a:r>
            <a:r>
              <a:rPr lang="de-DE" baseline="0" dirty="0" smtClean="0"/>
              <a:t>, ISO </a:t>
            </a:r>
            <a:r>
              <a:rPr lang="de-DE" baseline="0" dirty="0" err="1" smtClean="0"/>
              <a:t>standards</a:t>
            </a:r>
            <a:endParaRPr lang="de-DE" baseline="0" dirty="0" smtClean="0"/>
          </a:p>
          <a:p>
            <a:r>
              <a:rPr lang="de-DE" baseline="0" dirty="0" smtClean="0"/>
              <a:t>Minimum </a:t>
            </a:r>
            <a:r>
              <a:rPr lang="de-DE" baseline="0" dirty="0" err="1" smtClean="0"/>
              <a:t>requirements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service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goods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include</a:t>
            </a:r>
            <a:r>
              <a:rPr lang="de-DE" baseline="0" dirty="0" smtClean="0"/>
              <a:t> environmental </a:t>
            </a:r>
            <a:r>
              <a:rPr lang="de-DE" baseline="0" dirty="0" err="1" smtClean="0"/>
              <a:t>features</a:t>
            </a:r>
            <a:r>
              <a:rPr lang="de-DE" baseline="0" dirty="0" smtClean="0"/>
              <a:t>, e.g. </a:t>
            </a:r>
            <a:r>
              <a:rPr lang="de-DE" baseline="0" dirty="0" err="1" smtClean="0"/>
              <a:t>ecological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fleet</a:t>
            </a:r>
            <a:endParaRPr lang="de-DE" baseline="0" dirty="0" smtClean="0"/>
          </a:p>
          <a:p>
            <a:r>
              <a:rPr lang="de-DE" baseline="0" dirty="0" smtClean="0"/>
              <a:t>Award </a:t>
            </a:r>
            <a:r>
              <a:rPr lang="de-DE" baseline="0" dirty="0" err="1" smtClean="0"/>
              <a:t>criteria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points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services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goods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environmental </a:t>
            </a:r>
            <a:r>
              <a:rPr lang="de-DE" baseline="0" dirty="0" err="1" smtClean="0"/>
              <a:t>features</a:t>
            </a:r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Case </a:t>
            </a:r>
            <a:r>
              <a:rPr lang="de-DE" dirty="0" err="1" smtClean="0"/>
              <a:t>law</a:t>
            </a:r>
            <a:r>
              <a:rPr lang="de-DE" dirty="0" smtClean="0"/>
              <a:t> </a:t>
            </a:r>
            <a:r>
              <a:rPr lang="de-DE" dirty="0" err="1" smtClean="0"/>
              <a:t>interpretation</a:t>
            </a:r>
            <a:r>
              <a:rPr lang="de-DE" dirty="0" smtClean="0"/>
              <a:t>: </a:t>
            </a:r>
            <a:r>
              <a:rPr lang="de-DE" dirty="0" err="1" smtClean="0"/>
              <a:t>Scoring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published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influences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tenderers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compile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offers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placed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offers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scoring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</a:t>
            </a:r>
            <a:r>
              <a:rPr lang="de-DE" baseline="0" dirty="0" smtClean="0"/>
              <a:t>?) e.g. non linear </a:t>
            </a:r>
            <a:r>
              <a:rPr lang="de-DE" baseline="0" dirty="0" err="1" smtClean="0"/>
              <a:t>systems</a:t>
            </a:r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Bank: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applied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consultants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Selection</a:t>
            </a:r>
            <a:r>
              <a:rPr lang="de-DE" dirty="0" smtClean="0"/>
              <a:t> </a:t>
            </a:r>
            <a:r>
              <a:rPr lang="de-DE" dirty="0" err="1" smtClean="0"/>
              <a:t>criteria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award</a:t>
            </a:r>
            <a:r>
              <a:rPr lang="de-DE" dirty="0" smtClean="0"/>
              <a:t> </a:t>
            </a:r>
            <a:r>
              <a:rPr lang="de-DE" dirty="0" err="1" smtClean="0"/>
              <a:t>criteria</a:t>
            </a:r>
            <a:r>
              <a:rPr lang="de-DE" dirty="0" smtClean="0"/>
              <a:t> not </a:t>
            </a:r>
            <a:r>
              <a:rPr lang="de-DE" dirty="0" err="1" smtClean="0"/>
              <a:t>allowed</a:t>
            </a:r>
            <a:r>
              <a:rPr lang="de-DE" dirty="0" smtClean="0"/>
              <a:t> in</a:t>
            </a:r>
            <a:r>
              <a:rPr lang="de-DE" baseline="0" dirty="0" smtClean="0"/>
              <a:t> EU but </a:t>
            </a:r>
            <a:r>
              <a:rPr lang="de-DE" baseline="0" dirty="0" err="1" smtClean="0"/>
              <a:t>possibly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total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Same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technical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evaluation</a:t>
            </a:r>
            <a:r>
              <a:rPr lang="de-DE" baseline="0" dirty="0" smtClean="0"/>
              <a:t> = </a:t>
            </a:r>
            <a:r>
              <a:rPr lang="de-DE" baseline="0" dirty="0" err="1" smtClean="0"/>
              <a:t>avoid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Despite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criticism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allowed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announced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negotiation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forbidden</a:t>
            </a:r>
            <a:r>
              <a:rPr lang="de-DE" dirty="0" smtClean="0"/>
              <a:t>: Grey </a:t>
            </a:r>
            <a:r>
              <a:rPr lang="de-DE" dirty="0" err="1" smtClean="0"/>
              <a:t>area</a:t>
            </a:r>
            <a:r>
              <a:rPr lang="de-DE" dirty="0" smtClean="0"/>
              <a:t>,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doubt</a:t>
            </a:r>
            <a:r>
              <a:rPr lang="de-DE" dirty="0" smtClean="0"/>
              <a:t>, not </a:t>
            </a:r>
            <a:r>
              <a:rPr lang="de-DE" dirty="0" err="1" smtClean="0"/>
              <a:t>take</a:t>
            </a:r>
            <a:r>
              <a:rPr lang="de-DE" dirty="0" smtClean="0"/>
              <a:t> additional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information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account</a:t>
            </a:r>
            <a:endParaRPr lang="de-DE" baseline="0" dirty="0" smtClean="0"/>
          </a:p>
          <a:p>
            <a:r>
              <a:rPr lang="de-DE" baseline="0" dirty="0" err="1" smtClean="0"/>
              <a:t>Abnormally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offer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case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case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comparison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bids</a:t>
            </a:r>
            <a:r>
              <a:rPr lang="de-DE" baseline="0" dirty="0" smtClean="0"/>
              <a:t>, -50%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average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incentive to externalise or privatise or liberalise</a:t>
            </a:r>
            <a:r>
              <a:rPr lang="en-GB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services performed by public services or considered</a:t>
            </a:r>
            <a:r>
              <a:rPr lang="en-GB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general public interest (post)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prejudice to freedom of MS to define characteristics of services incl. quality with</a:t>
            </a:r>
            <a:r>
              <a:rPr lang="en-GB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view to pursue their </a:t>
            </a:r>
            <a:r>
              <a:rPr lang="en-GB" baseline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public objectives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General Agreement on </a:t>
            </a:r>
            <a:r>
              <a:rPr lang="de-DE" dirty="0" err="1" smtClean="0"/>
              <a:t>Tariffs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Trade (GATT) 1948 (</a:t>
            </a:r>
            <a:r>
              <a:rPr lang="de-DE" baseline="0" dirty="0" err="1" smtClean="0"/>
              <a:t>goods</a:t>
            </a:r>
            <a:r>
              <a:rPr lang="de-DE" baseline="0" dirty="0" smtClean="0"/>
              <a:t>) -&gt; World Trade Organisation (WTO) </a:t>
            </a:r>
            <a:r>
              <a:rPr lang="de-DE" baseline="0" dirty="0" err="1" smtClean="0"/>
              <a:t>Urugay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Round</a:t>
            </a:r>
            <a:r>
              <a:rPr lang="de-DE" baseline="0" dirty="0" smtClean="0"/>
              <a:t> 1995 (GATT + GATS (</a:t>
            </a:r>
            <a:r>
              <a:rPr lang="de-DE" baseline="0" dirty="0" err="1" smtClean="0"/>
              <a:t>services</a:t>
            </a:r>
            <a:r>
              <a:rPr lang="de-DE" baseline="0" dirty="0" smtClean="0"/>
              <a:t>) + TRIPS + TRIMS (</a:t>
            </a:r>
            <a:r>
              <a:rPr lang="de-DE" baseline="0" dirty="0" err="1" smtClean="0"/>
              <a:t>trade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policy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mechanism</a:t>
            </a:r>
            <a:r>
              <a:rPr lang="de-DE" baseline="0" dirty="0" smtClean="0"/>
              <a:t>) + Dispute </a:t>
            </a:r>
            <a:r>
              <a:rPr lang="de-DE" baseline="0" dirty="0" err="1" smtClean="0"/>
              <a:t>settlement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understanding</a:t>
            </a:r>
            <a:r>
              <a:rPr lang="de-DE" baseline="0" dirty="0" smtClean="0"/>
              <a:t> (DSU)) -&gt; </a:t>
            </a:r>
            <a:r>
              <a:rPr lang="de-DE" baseline="0" dirty="0" err="1" smtClean="0"/>
              <a:t>Government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procurement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agreement</a:t>
            </a:r>
            <a:r>
              <a:rPr lang="de-DE" baseline="0" dirty="0" smtClean="0"/>
              <a:t> (GAP) </a:t>
            </a:r>
            <a:r>
              <a:rPr lang="de-DE" baseline="0" dirty="0" err="1" smtClean="0"/>
              <a:t>plurilateral</a:t>
            </a:r>
            <a:r>
              <a:rPr lang="de-DE" baseline="0" dirty="0" smtClean="0"/>
              <a:t>/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those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signed</a:t>
            </a:r>
            <a:endParaRPr lang="de-DE" baseline="0" dirty="0" smtClean="0"/>
          </a:p>
          <a:p>
            <a:r>
              <a:rPr lang="de-DE" baseline="0" dirty="0" smtClean="0"/>
              <a:t>GPA </a:t>
            </a:r>
            <a:r>
              <a:rPr lang="de-DE" baseline="0" dirty="0" err="1" smtClean="0"/>
              <a:t>members</a:t>
            </a:r>
            <a:r>
              <a:rPr lang="de-DE" baseline="0" dirty="0" smtClean="0"/>
              <a:t>: Armenia, Canada, EU, Hong Kong, </a:t>
            </a:r>
            <a:r>
              <a:rPr lang="de-DE" baseline="0" dirty="0" err="1" smtClean="0"/>
              <a:t>Iceland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Isreal</a:t>
            </a:r>
            <a:r>
              <a:rPr lang="de-DE" baseline="0" dirty="0" smtClean="0"/>
              <a:t>, Japan, Rep.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Corea</a:t>
            </a:r>
            <a:r>
              <a:rPr lang="de-DE" baseline="0" dirty="0" smtClean="0"/>
              <a:t>, Liechtenstein, Montenegro, New </a:t>
            </a:r>
            <a:r>
              <a:rPr lang="de-DE" baseline="0" dirty="0" err="1" smtClean="0"/>
              <a:t>Zealand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Norway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Singapore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Switzerland</a:t>
            </a:r>
            <a:r>
              <a:rPr lang="de-DE" baseline="0" dirty="0" smtClean="0"/>
              <a:t>, Taipei, US</a:t>
            </a:r>
          </a:p>
          <a:p>
            <a:endParaRPr lang="de-DE" baseline="0" dirty="0" smtClean="0"/>
          </a:p>
          <a:p>
            <a:r>
              <a:rPr lang="de-DE" baseline="0" dirty="0" err="1" smtClean="0"/>
              <a:t>Serbia</a:t>
            </a:r>
            <a:r>
              <a:rPr lang="de-DE" baseline="0" dirty="0" smtClean="0"/>
              <a:t>: </a:t>
            </a:r>
          </a:p>
          <a:p>
            <a:r>
              <a:rPr lang="de-DE" baseline="0" dirty="0" smtClean="0"/>
              <a:t>- </a:t>
            </a:r>
            <a:r>
              <a:rPr lang="de-DE" baseline="0" dirty="0" err="1" smtClean="0"/>
              <a:t>negotating</a:t>
            </a:r>
            <a:r>
              <a:rPr lang="de-DE" baseline="0" dirty="0" smtClean="0"/>
              <a:t> WTO </a:t>
            </a:r>
            <a:r>
              <a:rPr lang="de-DE" baseline="0" dirty="0" err="1" smtClean="0"/>
              <a:t>access</a:t>
            </a:r>
            <a:r>
              <a:rPr lang="de-DE" baseline="0" dirty="0" smtClean="0"/>
              <a:t>, bilateral </a:t>
            </a:r>
            <a:r>
              <a:rPr lang="de-DE" baseline="0" dirty="0" err="1" smtClean="0"/>
              <a:t>agreement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EU 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Stabilisation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Association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Agreement (SAA)  2008</a:t>
            </a:r>
          </a:p>
          <a:p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Official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candidate</a:t>
            </a:r>
            <a:r>
              <a:rPr lang="de-DE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EU </a:t>
            </a:r>
            <a:r>
              <a:rPr lang="de-DE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accession</a:t>
            </a:r>
            <a:r>
              <a:rPr lang="de-DE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2012</a:t>
            </a:r>
            <a:endParaRPr lang="de-D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Necessity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procurement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law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EU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acquis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Can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performed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different </a:t>
            </a:r>
            <a:r>
              <a:rPr lang="de-DE" dirty="0" err="1" smtClean="0"/>
              <a:t>persons</a:t>
            </a:r>
            <a:r>
              <a:rPr lang="de-DE" dirty="0" smtClean="0"/>
              <a:t> / </a:t>
            </a:r>
            <a:r>
              <a:rPr lang="de-DE" dirty="0" err="1" smtClean="0"/>
              <a:t>boards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Bank: Language:</a:t>
            </a:r>
            <a:r>
              <a:rPr lang="de-DE" baseline="0" dirty="0" smtClean="0"/>
              <a:t> English, French, </a:t>
            </a:r>
            <a:r>
              <a:rPr lang="de-DE" baseline="0" dirty="0" err="1" smtClean="0"/>
              <a:t>Spanish</a:t>
            </a:r>
            <a:r>
              <a:rPr lang="de-DE" baseline="0" dirty="0" smtClean="0"/>
              <a:t> + </a:t>
            </a:r>
            <a:r>
              <a:rPr lang="de-DE" baseline="0" dirty="0" err="1" smtClean="0"/>
              <a:t>Borrower‘s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country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language</a:t>
            </a:r>
            <a:endParaRPr lang="de-DE" baseline="0" dirty="0" smtClean="0"/>
          </a:p>
          <a:p>
            <a:r>
              <a:rPr lang="de-DE" baseline="0" dirty="0" err="1" smtClean="0"/>
              <a:t>Sealing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envelopes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technical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financial</a:t>
            </a:r>
            <a:r>
              <a:rPr lang="de-DE" baseline="0" dirty="0" smtClean="0"/>
              <a:t>) </a:t>
            </a:r>
            <a:r>
              <a:rPr lang="de-DE" baseline="0" dirty="0" err="1" smtClean="0"/>
              <a:t>makes</a:t>
            </a:r>
            <a:r>
              <a:rPr lang="de-DE" baseline="0" dirty="0" smtClean="0"/>
              <a:t> sense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financial</a:t>
            </a:r>
            <a:r>
              <a:rPr lang="de-DE" baseline="0" dirty="0" smtClean="0"/>
              <a:t> bis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opened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stage</a:t>
            </a:r>
            <a:r>
              <a:rPr lang="de-DE" baseline="0" dirty="0" smtClean="0"/>
              <a:t> (World Bank)</a:t>
            </a:r>
          </a:p>
          <a:p>
            <a:endParaRPr lang="de-DE" baseline="0" dirty="0" smtClean="0"/>
          </a:p>
          <a:p>
            <a:r>
              <a:rPr lang="de-DE" baseline="0" dirty="0" err="1" smtClean="0"/>
              <a:t>No</a:t>
            </a:r>
            <a:r>
              <a:rPr lang="de-DE" baseline="0" dirty="0" smtClean="0"/>
              <a:t> matter </a:t>
            </a:r>
            <a:r>
              <a:rPr lang="de-DE" baseline="0" dirty="0" err="1" smtClean="0"/>
              <a:t>whether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paper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e-</a:t>
            </a:r>
            <a:r>
              <a:rPr lang="de-DE" baseline="0" dirty="0" err="1" smtClean="0"/>
              <a:t>submission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 = exhaustive </a:t>
            </a:r>
            <a:r>
              <a:rPr lang="de-DE" dirty="0" err="1" smtClean="0"/>
              <a:t>definition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fraud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corruption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guidelines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Conviction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participation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criminal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organisation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corruption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fraud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terrorist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offences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money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laundring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terrorist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financing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child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labour</a:t>
            </a:r>
            <a:endParaRPr lang="de-DE" baseline="0" dirty="0" smtClean="0"/>
          </a:p>
          <a:p>
            <a:r>
              <a:rPr lang="de-DE" baseline="0" dirty="0" smtClean="0"/>
              <a:t>Also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person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convicted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member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administrative, </a:t>
            </a:r>
            <a:r>
              <a:rPr lang="de-DE" baseline="0" dirty="0" err="1" smtClean="0"/>
              <a:t>management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supervisory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body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Bank: idem</a:t>
            </a:r>
          </a:p>
          <a:p>
            <a:r>
              <a:rPr lang="de-DE" dirty="0" smtClean="0"/>
              <a:t>EU: - </a:t>
            </a:r>
            <a:r>
              <a:rPr lang="de-DE" dirty="0" err="1" smtClean="0"/>
              <a:t>yearly</a:t>
            </a:r>
            <a:r>
              <a:rPr lang="de-DE" dirty="0" smtClean="0"/>
              <a:t> </a:t>
            </a:r>
            <a:r>
              <a:rPr lang="de-DE" dirty="0" err="1" smtClean="0"/>
              <a:t>turnover</a:t>
            </a:r>
            <a:r>
              <a:rPr lang="de-DE" dirty="0" smtClean="0"/>
              <a:t> max. </a:t>
            </a:r>
            <a:r>
              <a:rPr lang="de-DE" dirty="0" err="1" smtClean="0"/>
              <a:t>twice</a:t>
            </a:r>
            <a:r>
              <a:rPr lang="de-DE" dirty="0" smtClean="0"/>
              <a:t> </a:t>
            </a:r>
            <a:r>
              <a:rPr lang="de-DE" dirty="0" err="1" smtClean="0"/>
              <a:t>contract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ratios</a:t>
            </a:r>
            <a:r>
              <a:rPr lang="de-DE" dirty="0" smtClean="0"/>
              <a:t>, </a:t>
            </a:r>
            <a:r>
              <a:rPr lang="de-DE" dirty="0" err="1" smtClean="0"/>
              <a:t>formula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published</a:t>
            </a:r>
            <a:endParaRPr lang="de-DE" baseline="0" dirty="0" smtClean="0"/>
          </a:p>
          <a:p>
            <a:pPr>
              <a:buFontTx/>
              <a:buChar char="-"/>
            </a:pPr>
            <a:r>
              <a:rPr lang="de-DE" baseline="0" dirty="0" smtClean="0"/>
              <a:t> per </a:t>
            </a:r>
            <a:r>
              <a:rPr lang="de-DE" baseline="0" dirty="0" err="1" smtClean="0"/>
              <a:t>lot</a:t>
            </a:r>
            <a:endParaRPr lang="de-DE" baseline="0" dirty="0" smtClean="0"/>
          </a:p>
          <a:p>
            <a:pPr>
              <a:buFontTx/>
              <a:buChar char="-"/>
            </a:pPr>
            <a:r>
              <a:rPr lang="de-DE" baseline="0" dirty="0" smtClean="0"/>
              <a:t> European Single </a:t>
            </a:r>
            <a:r>
              <a:rPr lang="de-DE" baseline="0" dirty="0" err="1" smtClean="0"/>
              <a:t>Procurement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Document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self-declaration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supporting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documents</a:t>
            </a:r>
            <a:r>
              <a:rPr lang="de-DE" baseline="0" dirty="0" smtClean="0"/>
              <a:t> in national </a:t>
            </a:r>
            <a:r>
              <a:rPr lang="de-DE" baseline="0" dirty="0" err="1" smtClean="0"/>
              <a:t>procurement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databases</a:t>
            </a:r>
            <a:r>
              <a:rPr lang="de-DE" baseline="0" dirty="0" smtClean="0"/>
              <a:t>, EU </a:t>
            </a:r>
            <a:r>
              <a:rPr lang="de-DE" baseline="0" dirty="0" err="1" smtClean="0"/>
              <a:t>wide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consultation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05064"/>
            <a:ext cx="7990656" cy="1656184"/>
          </a:xfrm>
        </p:spPr>
        <p:txBody>
          <a:bodyPr anchor="t">
            <a:normAutofit/>
          </a:bodyPr>
          <a:lstStyle/>
          <a:p>
            <a:pPr algn="r"/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Workshop on </a:t>
            </a:r>
            <a:r>
              <a:rPr lang="de-DE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Obtaining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Value in Public </a:t>
            </a:r>
            <a:r>
              <a:rPr lang="de-DE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Procurement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Klub </a:t>
            </a:r>
            <a:r>
              <a:rPr lang="de-DE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Poslanika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Belgrade, 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 June 2016</a:t>
            </a:r>
            <a:endParaRPr lang="de-DE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1000" y="1556792"/>
            <a:ext cx="8458200" cy="1728192"/>
          </a:xfrm>
        </p:spPr>
        <p:txBody>
          <a:bodyPr anchor="t">
            <a:noAutofit/>
          </a:bodyPr>
          <a:lstStyle/>
          <a:p>
            <a:pPr algn="l"/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International Experience on Ways to Evaluate Tenders and Make the Source Selection Decision</a:t>
            </a:r>
            <a:endParaRPr lang="en-GB" sz="3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39552" y="5589240"/>
            <a:ext cx="8604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Natascha Graff</a:t>
            </a:r>
            <a:b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Procurement</a:t>
            </a:r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Analyst</a:t>
            </a:r>
            <a:b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European Central Bank</a:t>
            </a:r>
            <a:endParaRPr lang="de-D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Qualification criteria</a:t>
            </a:r>
          </a:p>
          <a:p>
            <a:pPr lvl="1"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Experience and past performance</a:t>
            </a:r>
          </a:p>
          <a:p>
            <a:pPr lvl="1"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Capability with respect to personnel, equipment, facilities</a:t>
            </a:r>
          </a:p>
          <a:p>
            <a:pPr lvl="1"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Financial position (turnover, financial ratios)</a:t>
            </a:r>
          </a:p>
          <a:p>
            <a:pPr lvl="1" algn="just">
              <a:lnSpc>
                <a:spcPct val="120000"/>
              </a:lnSpc>
              <a:buNone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May not be disproportionate to contract</a:t>
            </a:r>
          </a:p>
          <a:p>
            <a:pPr lvl="1"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open procedures: pass threshold</a:t>
            </a:r>
          </a:p>
          <a:p>
            <a:pPr lvl="1"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restricted procedures: evaluation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Selection criteria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Commercial aspects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Agreement to terms &amp; conditions, incl. payment terms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Insurance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Technical aspects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Minimum technical requirements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Financial aspects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Price validity period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Maximum price or cost</a:t>
            </a:r>
          </a:p>
          <a:p>
            <a:pPr lvl="1" algn="just">
              <a:lnSpc>
                <a:spcPct val="12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4138" lvl="1" indent="0" algn="just">
              <a:lnSpc>
                <a:spcPct val="12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Non-compliance leads to exclusion if announced in the tender documents</a:t>
            </a:r>
          </a:p>
          <a:p>
            <a:pPr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Minimum (mandatory) requirements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Concept of Most Economically Advantageous Tender: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Lowest price or cost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Option: factors other than price expressed in monetary terms, e.g. Lifecycle costing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Best price-quality ratio</a:t>
            </a:r>
          </a:p>
          <a:p>
            <a:pPr lvl="1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Expressed as maximum achievable points </a:t>
            </a:r>
            <a:b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(example: technical: 90 points, financial: 60 points), OR</a:t>
            </a:r>
          </a:p>
          <a:p>
            <a:pPr lvl="1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Expressed as percentage</a:t>
            </a:r>
            <a:b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(Example: technical 60%, financial 40%), OR</a:t>
            </a:r>
          </a:p>
          <a:p>
            <a:pPr lvl="1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Expressed as ratio</a:t>
            </a:r>
          </a:p>
          <a:p>
            <a:pPr lvl="1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(Example: technical/financial: 3/2)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Quality only (price is fixed)</a:t>
            </a:r>
          </a:p>
          <a:p>
            <a:pPr lvl="1"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Award criteria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566124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Quality: 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Technical merit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Aesthetic characteristics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Functional characteristics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Accessibility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Design for all users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Social/environmental characteristics</a:t>
            </a:r>
          </a:p>
          <a:p>
            <a:pPr lvl="1"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Trading 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Organisation, qualification and experience of staff</a:t>
            </a:r>
          </a:p>
          <a:p>
            <a:pPr>
              <a:lnSpc>
                <a:spcPct val="120000"/>
              </a:lnSpc>
              <a:tabLst>
                <a:tab pos="8153400" algn="l"/>
              </a:tabLst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After sale service and technical assistance, </a:t>
            </a:r>
            <a:b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delivery conditions</a:t>
            </a:r>
          </a:p>
          <a:p>
            <a:pPr marL="365125" indent="2244725" algn="just">
              <a:lnSpc>
                <a:spcPct val="120000"/>
              </a:lnSpc>
              <a:buNone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Link to subject-matter of contract!</a:t>
            </a:r>
            <a:endParaRPr lang="de-DE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Technical award criteria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Preference points: Buy American Act, South African Preferential Procurement Policy Framework Act, World Bank Guidelines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EU: social/environmental aspects can be included into selection criteria, minimum requirements and/or award criteria</a:t>
            </a:r>
          </a:p>
          <a:p>
            <a:pPr algn="just"/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Horizontal policies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marL="4121150" indent="0" algn="just">
              <a:buNone/>
            </a:pPr>
            <a:endParaRPr lang="de-DE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r>
              <a:rPr lang="en-GB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 of weight</a:t>
            </a:r>
          </a:p>
          <a:p>
            <a:pPr marL="4121150" indent="0" algn="just">
              <a:buNone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100% offer exceeds requirements</a:t>
            </a:r>
          </a:p>
          <a:p>
            <a:pPr marL="4121150" indent="0" algn="just">
              <a:buNone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75% offer fully matches requirements</a:t>
            </a:r>
          </a:p>
          <a:p>
            <a:pPr marL="4121150" indent="0" algn="just">
              <a:buNone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50% offer largely matches requirements</a:t>
            </a:r>
          </a:p>
          <a:p>
            <a:pPr marL="4121150" indent="0" algn="just">
              <a:buNone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25% offer shows significant deficiencies</a:t>
            </a:r>
          </a:p>
          <a:p>
            <a:pPr marL="4121150" indent="0" algn="just">
              <a:buNone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Scores out of 5:	Scores out of 10: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5: offer exceeds requirements	10: offer largely exceeds requirements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4: offer fully matches requirements	9: offer exceeds some requirements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3: offer largely matches requirements	8: offer matches requirements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2: offer shows significant deficiencies	7: offer shows small deficiencies with minor 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which can be rectified	impact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1: offer shows significant deficiencies	…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which cannot be rectified	</a:t>
            </a:r>
            <a:endParaRPr lang="de-DE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de-DE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Points – technical evaluation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68760"/>
            <a:ext cx="354577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4067944" y="5877272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121150" algn="l"/>
              </a:tabLst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Evaluation committee members can score jointly or individually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90700" indent="0" algn="just">
              <a:buNone/>
            </a:pP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 of weight</a:t>
            </a:r>
          </a:p>
          <a:p>
            <a:pPr marL="1790700" indent="0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100% offer exceeds requirements</a:t>
            </a:r>
          </a:p>
          <a:p>
            <a:pPr marL="1790700" indent="0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75% offer fully matches requirements</a:t>
            </a:r>
          </a:p>
          <a:p>
            <a:pPr marL="1790700" indent="0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50% offer largely matches requirements</a:t>
            </a:r>
          </a:p>
          <a:p>
            <a:pPr marL="1790700" indent="0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25% offer shows significant deficiencies</a:t>
            </a:r>
            <a:endParaRPr lang="en-GB" sz="2000" u="sng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2438" indent="347663" algn="just">
              <a:buNone/>
            </a:pPr>
            <a:r>
              <a:rPr lang="en-GB" sz="20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Method 1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2438" indent="347663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Score = % * Weight	</a:t>
            </a:r>
          </a:p>
          <a:p>
            <a:pPr marL="452628" indent="-342900" algn="just">
              <a:buNone/>
              <a:tabLst>
                <a:tab pos="2517775" algn="l"/>
              </a:tabLst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Possibility to request minimum pass scores </a:t>
            </a:r>
            <a:endParaRPr lang="de-DE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Formulae – technical evaluation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503027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5202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GB" sz="18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Method  2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2628" indent="-342900" algn="just">
              <a:buAutoNum type="alphaLcParenR"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Weighted points = points * weight</a:t>
            </a:r>
          </a:p>
          <a:p>
            <a:pPr marL="452628" indent="-342900" algn="just">
              <a:buAutoNum type="alphaLcParenR"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Total weighted score = (sum of weighted points / max. possible points) * total weight</a:t>
            </a:r>
          </a:p>
          <a:p>
            <a:pPr marL="452628" indent="-342900" algn="just">
              <a:buNone/>
            </a:pPr>
            <a:r>
              <a:rPr lang="en-GB" sz="18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Method  3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2628" indent="-342900" algn="just">
              <a:buNone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Weighted score = points / max points * weight</a:t>
            </a:r>
          </a:p>
          <a:p>
            <a:pPr marL="452628" indent="-342900" algn="just">
              <a:buNone/>
              <a:tabLst>
                <a:tab pos="2517775" algn="l"/>
              </a:tabLst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452628" indent="-342900" algn="just">
              <a:buNone/>
              <a:tabLst>
                <a:tab pos="2517775" algn="l"/>
              </a:tabLst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Possibility to request minimum pass scores </a:t>
            </a: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Formulae – technical evaluation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7128792" cy="270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confusion between selection and award criteria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Example: points for number of previous similar projects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Example: points for total workforce 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poor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justification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scores</a:t>
            </a: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Example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comment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„</a:t>
            </a:r>
            <a:r>
              <a:rPr lang="de-DE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offered</a:t>
            </a:r>
            <a:r>
              <a:rPr lang="de-DE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service</a:t>
            </a:r>
            <a:r>
              <a:rPr lang="de-DE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de-DE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good</a:t>
            </a:r>
            <a:r>
              <a:rPr lang="de-DE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quality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 (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problem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definition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„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good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“)</a:t>
            </a:r>
          </a:p>
          <a:p>
            <a:pPr lvl="1" algn="just">
              <a:lnSpc>
                <a:spcPct val="150000"/>
              </a:lnSpc>
            </a:pP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Example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offer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scores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low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but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comments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include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only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positive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remarks</a:t>
            </a: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Frequent mistakes (EU system)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introduction of new award criterion during evaluation process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Example: justification for low score includes a negative remark concerning an element that was not required in the technical specifications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Mitigation: establish link with published requirements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Frequent mistakes (EU system)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20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Procurement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Goals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290259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GB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Weight: 40 </a:t>
            </a:r>
          </a:p>
          <a:p>
            <a:pPr algn="just">
              <a:buNone/>
            </a:pP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Weighted Score = lowest cost/cost * weight</a:t>
            </a:r>
          </a:p>
          <a:p>
            <a:pPr algn="just"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lvl="1" indent="-256032" algn="just">
              <a:spcBef>
                <a:spcPts val="400"/>
              </a:spcBef>
              <a:buSzPct val="68000"/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Currency: either fixed or conversion to rate fixed in advance</a:t>
            </a:r>
          </a:p>
          <a:p>
            <a:pPr algn="just">
              <a:buNone/>
            </a:pP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Formulae – Financial evaluation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628800"/>
            <a:ext cx="523887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4848" y="1340768"/>
            <a:ext cx="8373616" cy="864095"/>
          </a:xfrm>
        </p:spPr>
        <p:txBody>
          <a:bodyPr>
            <a:normAutofit fontScale="92500" lnSpcReduction="20000"/>
          </a:bodyPr>
          <a:lstStyle/>
          <a:p>
            <a:pPr marL="365125" indent="-365125" algn="ctr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Problems arising when evaluating with sub-weightings</a:t>
            </a:r>
          </a:p>
          <a:p>
            <a:pPr marL="365125" indent="-365125">
              <a:buNone/>
            </a:pPr>
            <a:r>
              <a:rPr lang="en-GB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 marL="365125" indent="-365125">
              <a:buNone/>
            </a:pPr>
            <a:r>
              <a:rPr lang="en-GB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Weight: 60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Formulae – Financial evaluation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04864"/>
            <a:ext cx="760584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298028"/>
            <a:ext cx="7488832" cy="179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Lowest price(cost) / price(cost) * weight</a:t>
            </a: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Criticised: 	• offers not assessed individually</a:t>
            </a: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• scores not linear </a:t>
            </a: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But: Other systems require fixing</a:t>
            </a: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price beforehand: difficult, </a:t>
            </a: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what to do if offered price lower?</a:t>
            </a:r>
          </a:p>
          <a:p>
            <a:pPr marL="1885950" indent="-1776413"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Formula for financial evaluation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5724128" y="2564904"/>
          <a:ext cx="2866255" cy="3231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Formula when weighting is 50:50: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Quality points / Price or Cost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(highest score wins)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= number of quality points purchased per monetary unit</a:t>
            </a:r>
          </a:p>
          <a:p>
            <a:pPr algn="just">
              <a:lnSpc>
                <a:spcPct val="150000"/>
              </a:lnSpc>
              <a:buNone/>
            </a:pPr>
            <a:endParaRPr lang="en-GB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Sum of technical score + financial score </a:t>
            </a:r>
          </a:p>
          <a:p>
            <a:pPr algn="just">
              <a:lnSpc>
                <a:spcPct val="150000"/>
              </a:lnSpc>
              <a:buNone/>
            </a:pP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Final score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/>
          </a:bodyPr>
          <a:lstStyle/>
          <a:p>
            <a:pPr algn="just"/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Technical bids</a:t>
            </a:r>
          </a:p>
          <a:p>
            <a:pPr lvl="1"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Safeguard: Set minimum </a:t>
            </a:r>
          </a:p>
          <a:p>
            <a:pPr lvl="1" algn="just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pass score thresholds </a:t>
            </a:r>
          </a:p>
          <a:p>
            <a:pPr lvl="1" algn="just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and/or include minimum requirements</a:t>
            </a:r>
          </a:p>
          <a:p>
            <a:pPr algn="just"/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Financial bids</a:t>
            </a:r>
          </a:p>
          <a:p>
            <a:pPr lvl="1" algn="just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Example: negative price</a:t>
            </a:r>
          </a:p>
          <a:p>
            <a:pPr lvl="1"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Safeguard: Evaluate price scenario</a:t>
            </a:r>
          </a:p>
          <a:p>
            <a:pPr>
              <a:buNone/>
            </a:pPr>
            <a:endParaRPr lang="de-DE" dirty="0" smtClean="0"/>
          </a:p>
          <a:p>
            <a:pPr lvl="1" algn="just"/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Tactical bidding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157192"/>
            <a:ext cx="5400600" cy="132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268760"/>
            <a:ext cx="363363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Allowed, as long as the </a:t>
            </a: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is not given an opportunity to change his offer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Obvious clerical errors should be corrected by CA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Abnormally low offers can be rejected, but only after clarification</a:t>
            </a:r>
          </a:p>
          <a:p>
            <a:pPr algn="just">
              <a:lnSpc>
                <a:spcPct val="150000"/>
              </a:lnSpc>
            </a:pP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Clarifications (EU system)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563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1: the price is stated correctly in an other page of the bid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2: the tender documents state that the hourly rates are binding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3: the tender documents state that the total price is binding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4: the tender documents state that incoherent offers will be excluded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5: the tender documents do not state any of the above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Clerical errors – financial bid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24744"/>
            <a:ext cx="733401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Example: Offer states: “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service desk is operational on Saturdays and Sundays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  but the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wanted to write “...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GB" sz="2400" i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operational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..”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=&gt; If score is reduced = correction allowed in principle</a:t>
            </a:r>
          </a:p>
          <a:p>
            <a:pPr algn="just">
              <a:lnSpc>
                <a:spcPct val="150000"/>
              </a:lnSpc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Opposite: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wrote:  “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 not operational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 but meant “</a:t>
            </a:r>
            <a:r>
              <a:rPr lang="en-GB" sz="24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 operational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=&gt; If score is higher = correction allowed only if clear from context (e.g. references in other parts of the offer, 				financial offer for 24/7 service desk)</a:t>
            </a:r>
          </a:p>
          <a:p>
            <a:pPr algn="just">
              <a:lnSpc>
                <a:spcPct val="15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Clerical errors – technical bid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Choose clear, objective and quantifiable criteria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Anonymous bids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Keep financial offer confidential/closed until evaluation of  technical offer is finalised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Evaluators sign declaration of non-conflict of interest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Evaluation committee members have no hierarchical link between them</a:t>
            </a:r>
          </a:p>
          <a:p>
            <a:pPr algn="just"/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Ways to safeguard objectivity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Foster competition / participation (advertisement, simplicity, transparency)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Increase quality of tender documentation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Where feasible: include demonstration into award procedure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Where sensible: include interviews into award procedure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negotiated procedures: hold final offer dry-run</a:t>
            </a: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 complicated tenders: obtain external expert advice</a:t>
            </a: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Obtaining best value for money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Obtain value for money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Achieve fair, objective comparison of bids</a:t>
            </a: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Implement horizontal policies (environmental or social goals)</a:t>
            </a: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Identify new suppliers, new products or methods</a:t>
            </a: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Foster innovation</a:t>
            </a: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Comply with law, ensure accountability</a:t>
            </a:r>
          </a:p>
          <a:p>
            <a:pPr algn="just"/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Procurement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Goals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Thank you!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Support Europe 2020 strategy for smart, sustainable and inclusive growth</a:t>
            </a: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Ensure most efficient use of public funds </a:t>
            </a:r>
          </a:p>
          <a:p>
            <a:pPr lvl="1"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increase efficiency of public spending</a:t>
            </a:r>
          </a:p>
          <a:p>
            <a:pPr lvl="1"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facilitate participation of SMEs</a:t>
            </a:r>
          </a:p>
          <a:p>
            <a:pPr lvl="1"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support common societal goals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Procurement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Goals EU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Directive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Compliance with Procurement Law, Rules and Principles (transparency, non-discrimination, equal treatment, proportionality)</a:t>
            </a:r>
          </a:p>
          <a:p>
            <a:pPr marL="3943350" indent="-3833813" algn="just">
              <a:buNone/>
              <a:tabLst>
                <a:tab pos="361950" algn="l"/>
              </a:tabLst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EU legal Framework: 	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WTO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GPA</a:t>
            </a:r>
          </a:p>
          <a:p>
            <a:pPr marL="3943350" indent="-3833813" algn="just">
              <a:buNone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EU Treaty</a:t>
            </a:r>
          </a:p>
          <a:p>
            <a:pPr marL="3943350" indent="-3833813" algn="just">
              <a:buNone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EU Directives, Case Law</a:t>
            </a:r>
          </a:p>
          <a:p>
            <a:pPr marL="3943350" indent="-3833813" algn="just">
              <a:buNone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National Laws</a:t>
            </a:r>
          </a:p>
          <a:p>
            <a:pPr lvl="1" algn="just"/>
            <a:endParaRPr lang="en-GB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=&gt; Evaluation on basis of published criteria and process (no flexibility!) thus necessity to carefully choose the selection and award criteria and the process during the preparation phase!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Condition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Formal requirements</a:t>
            </a:r>
          </a:p>
          <a:p>
            <a:pPr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Exclusion criteria</a:t>
            </a:r>
          </a:p>
          <a:p>
            <a:pPr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Selection criteria</a:t>
            </a:r>
          </a:p>
          <a:p>
            <a:pPr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Minimum requirements</a:t>
            </a:r>
          </a:p>
          <a:p>
            <a:pPr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Award criteria</a:t>
            </a:r>
          </a:p>
          <a:p>
            <a:pPr lvl="1"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Technical</a:t>
            </a:r>
          </a:p>
          <a:p>
            <a:pPr lvl="1" algn="just">
              <a:lnSpc>
                <a:spcPct val="120000"/>
              </a:lnSpc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Financial </a:t>
            </a:r>
          </a:p>
          <a:p>
            <a:pPr marL="365125" indent="-3175" algn="just">
              <a:lnSpc>
                <a:spcPct val="120000"/>
              </a:lnSpc>
              <a:buNone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EU procurement: no particular order</a:t>
            </a: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Evaluation steps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Formal requirements check at opening: </a:t>
            </a:r>
          </a:p>
          <a:p>
            <a:pPr lvl="1" algn="just">
              <a:lnSpc>
                <a:spcPct val="120000"/>
              </a:lnSpc>
            </a:pP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Timely submission</a:t>
            </a:r>
          </a:p>
          <a:p>
            <a:pPr lvl="1" algn="just">
              <a:lnSpc>
                <a:spcPct val="120000"/>
              </a:lnSpc>
            </a:pP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Confidentiality of bids (unopened)</a:t>
            </a:r>
          </a:p>
          <a:p>
            <a:pPr lvl="1" algn="just">
              <a:lnSpc>
                <a:spcPct val="120000"/>
              </a:lnSpc>
            </a:pP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Completeness</a:t>
            </a:r>
          </a:p>
          <a:p>
            <a:pPr lvl="1" algn="just">
              <a:lnSpc>
                <a:spcPct val="120000"/>
              </a:lnSpc>
            </a:pP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Signatures</a:t>
            </a:r>
          </a:p>
          <a:p>
            <a:pPr lvl="1" algn="just">
              <a:lnSpc>
                <a:spcPct val="120000"/>
              </a:lnSpc>
            </a:pP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Language</a:t>
            </a:r>
            <a:endParaRPr lang="de-DE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Formal requirements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5250" indent="0" algn="just">
              <a:lnSpc>
                <a:spcPct val="120000"/>
              </a:lnSpc>
              <a:buNone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Eligibility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is assessed on basis of fixed criteria required by law and rules, no discretion to insert new criteria: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Nationality/country of registration (multi-/bi-national trade agreements, e.g. GPA)</a:t>
            </a:r>
          </a:p>
          <a:p>
            <a:pPr algn="just">
              <a:lnSpc>
                <a:spcPct val="120000"/>
              </a:lnSpc>
            </a:pP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is convicted by final judgement for crimes listed in regulation</a:t>
            </a:r>
          </a:p>
          <a:p>
            <a:pPr algn="just">
              <a:lnSpc>
                <a:spcPct val="120000"/>
              </a:lnSpc>
            </a:pP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is in breach of its obligation relating to payment of taxes or social contributions</a:t>
            </a:r>
          </a:p>
          <a:p>
            <a:pPr lvl="1"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Exclusion criteria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10000"/>
          </a:bodyPr>
          <a:lstStyle/>
          <a:p>
            <a:pPr marL="95250" indent="0" algn="just">
              <a:lnSpc>
                <a:spcPct val="12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Optional exclusion grounds in EU procurement.</a:t>
            </a:r>
          </a:p>
          <a:p>
            <a:pPr marL="95250" indent="0" algn="just">
              <a:lnSpc>
                <a:spcPct val="120000"/>
              </a:lnSpc>
              <a:buNone/>
            </a:pP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Tenderer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 bankrupt 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 guilty of grave professional misconduct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has distorted competition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 in situation of conflict of interest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has shown significant deficiencies in previous contract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 guilty of serious misrepresentation in supplying information</a:t>
            </a:r>
          </a:p>
          <a:p>
            <a:pPr algn="just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has undertaken to unduly influence the procurement</a:t>
            </a:r>
          </a:p>
          <a:p>
            <a:pPr lvl="1"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Exclusion criteria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1634</Words>
  <Application>Microsoft Office PowerPoint</Application>
  <PresentationFormat>On-screen Show (4:3)</PresentationFormat>
  <Paragraphs>288</Paragraphs>
  <Slides>30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Deimos</vt:lpstr>
      <vt:lpstr>Workshop on Obtaining Value in Public Procurement Klub Poslanika Belgrade, 2 June 2016</vt:lpstr>
      <vt:lpstr>Procurement Goals</vt:lpstr>
      <vt:lpstr>Procurement Goals</vt:lpstr>
      <vt:lpstr>Procurement Goals EU Directive</vt:lpstr>
      <vt:lpstr>Condition</vt:lpstr>
      <vt:lpstr>Evaluation steps</vt:lpstr>
      <vt:lpstr>Formal requirements</vt:lpstr>
      <vt:lpstr>Exclusion criteria</vt:lpstr>
      <vt:lpstr>Exclusion criteria</vt:lpstr>
      <vt:lpstr>Selection criteria</vt:lpstr>
      <vt:lpstr>Minimum (mandatory) requirements</vt:lpstr>
      <vt:lpstr>Award criteria</vt:lpstr>
      <vt:lpstr>Technical award criteria</vt:lpstr>
      <vt:lpstr>Horizontal policies</vt:lpstr>
      <vt:lpstr>Points – technical evaluation</vt:lpstr>
      <vt:lpstr>Formulae – technical evaluation</vt:lpstr>
      <vt:lpstr>Formulae – technical evaluation</vt:lpstr>
      <vt:lpstr>Frequent mistakes (EU system)</vt:lpstr>
      <vt:lpstr>Frequent mistakes (EU system)</vt:lpstr>
      <vt:lpstr>Formulae – Financial evaluation</vt:lpstr>
      <vt:lpstr>Formulae – Financial evaluation</vt:lpstr>
      <vt:lpstr>Formula for financial evaluation</vt:lpstr>
      <vt:lpstr>Final score</vt:lpstr>
      <vt:lpstr>Tactical bidding</vt:lpstr>
      <vt:lpstr>Clarifications (EU system)</vt:lpstr>
      <vt:lpstr>Clerical errors – financial bid</vt:lpstr>
      <vt:lpstr>Clerical errors – technical bid</vt:lpstr>
      <vt:lpstr>Ways to safeguard objectivity</vt:lpstr>
      <vt:lpstr>Obtaining best value for money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Obtaining Value in Public Procurement Serbian Chamber of Commerce Belgrade, May 31 2016</dc:title>
  <dc:creator>Eigenaar</dc:creator>
  <cp:lastModifiedBy>Svetlana Zorbic</cp:lastModifiedBy>
  <cp:revision>102</cp:revision>
  <dcterms:created xsi:type="dcterms:W3CDTF">2016-04-12T17:44:49Z</dcterms:created>
  <dcterms:modified xsi:type="dcterms:W3CDTF">2016-05-09T15:20:06Z</dcterms:modified>
</cp:coreProperties>
</file>