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63" r:id="rId3"/>
    <p:sldId id="257" r:id="rId4"/>
    <p:sldId id="260" r:id="rId5"/>
    <p:sldId id="265" r:id="rId6"/>
    <p:sldId id="261" r:id="rId7"/>
    <p:sldId id="258" r:id="rId8"/>
    <p:sldId id="259" r:id="rId9"/>
    <p:sldId id="266" r:id="rId10"/>
    <p:sldId id="267" r:id="rId11"/>
    <p:sldId id="268" r:id="rId12"/>
    <p:sldId id="269" r:id="rId13"/>
    <p:sldId id="270"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33" autoAdjust="0"/>
  </p:normalViewPr>
  <p:slideViewPr>
    <p:cSldViewPr>
      <p:cViewPr>
        <p:scale>
          <a:sx n="100" d="100"/>
          <a:sy n="100" d="100"/>
        </p:scale>
        <p:origin x="-1848" y="-216"/>
      </p:cViewPr>
      <p:guideLst>
        <p:guide orient="horz" pos="2160"/>
        <p:guide pos="2880"/>
      </p:guideLst>
    </p:cSldViewPr>
  </p:slideViewPr>
  <p:outlineViewPr>
    <p:cViewPr>
      <p:scale>
        <a:sx n="33" d="100"/>
        <a:sy n="33" d="100"/>
      </p:scale>
      <p:origin x="42" y="16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A0DB0A-50BC-449F-B22C-054034E95FB9}" type="datetimeFigureOut">
              <a:rPr lang="en-US" smtClean="0"/>
              <a:t>5/18/2016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01939-99EF-4D21-A74C-19FA2978CFAF}" type="slidenum">
              <a:rPr lang="en-US" smtClean="0"/>
              <a:t>‹#›</a:t>
            </a:fld>
            <a:endParaRPr lang="en-US"/>
          </a:p>
        </p:txBody>
      </p:sp>
    </p:spTree>
    <p:extLst>
      <p:ext uri="{BB962C8B-B14F-4D97-AF65-F5344CB8AC3E}">
        <p14:creationId xmlns:p14="http://schemas.microsoft.com/office/powerpoint/2010/main" val="888244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5C6204-808F-4E5C-9538-F588735044B5}" type="datetime1">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2278686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2F77CE-10C1-4285-AF64-13C63F5D5827}" type="datetime1">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2287965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CF2B36-7A8C-427B-B314-850E00CED906}" type="datetime1">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4074333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6A940-2B47-4AC8-9B3D-9260434C05C2}" type="datetime1">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210670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3DF1BB-B25C-429B-B7FC-C320D9E9206D}" type="datetime1">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175238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4178A9-B703-468D-BD52-5FA368A5387C}" type="datetime1">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3913907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5687FD-CFEF-45FA-9458-5A2D3EA4B126}" type="datetime1">
              <a:rPr lang="en-US" smtClean="0"/>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83328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6DF1BB-3F40-455F-8E8C-DFB96D9304D6}" type="datetime1">
              <a:rPr lang="en-US" smtClean="0"/>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2925861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B1FCA7-304C-4E7A-A97F-A1A1F4BF6CC9}" type="datetime1">
              <a:rPr lang="en-US" smtClean="0"/>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3822112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AA0503-2BE9-41CA-B401-BFB6E914CF50}" type="datetime1">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1549395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061499-5517-4680-B163-85D5F7ED5270}" type="datetime1">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F8EB9-B1B5-405F-9655-299AC594F075}" type="slidenum">
              <a:rPr lang="en-US" smtClean="0"/>
              <a:t>‹#›</a:t>
            </a:fld>
            <a:endParaRPr lang="en-US"/>
          </a:p>
        </p:txBody>
      </p:sp>
    </p:spTree>
    <p:extLst>
      <p:ext uri="{BB962C8B-B14F-4D97-AF65-F5344CB8AC3E}">
        <p14:creationId xmlns:p14="http://schemas.microsoft.com/office/powerpoint/2010/main" val="419368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530CBC-EED9-4DCF-8C4A-CABADD139132}" type="datetime1">
              <a:rPr lang="en-US" smtClean="0"/>
              <a:t>5/18/2016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F8EB9-B1B5-405F-9655-299AC594F075}" type="slidenum">
              <a:rPr lang="en-US" smtClean="0"/>
              <a:t>‹#›</a:t>
            </a:fld>
            <a:endParaRPr lang="en-US"/>
          </a:p>
        </p:txBody>
      </p:sp>
    </p:spTree>
    <p:extLst>
      <p:ext uri="{BB962C8B-B14F-4D97-AF65-F5344CB8AC3E}">
        <p14:creationId xmlns:p14="http://schemas.microsoft.com/office/powerpoint/2010/main" val="412568756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4267199"/>
          </a:xfrm>
        </p:spPr>
        <p:txBody>
          <a:bodyPr>
            <a:normAutofit fontScale="90000"/>
          </a:bodyPr>
          <a:lstStyle/>
          <a:p>
            <a:r>
              <a:rPr lang="en-US" b="1" dirty="0" smtClean="0">
                <a:solidFill>
                  <a:srgbClr val="376092"/>
                </a:solidFill>
                <a:latin typeface="Times Bold Italic" pitchFamily="18" charset="0"/>
              </a:rPr>
              <a:t>Negotiations During Procurements</a:t>
            </a:r>
            <a:r>
              <a:rPr lang="en-US" sz="4000" b="1" dirty="0">
                <a:solidFill>
                  <a:srgbClr val="376092"/>
                </a:solidFill>
                <a:latin typeface="Times Bold Italic" pitchFamily="18" charset="0"/>
              </a:rPr>
              <a:t/>
            </a:r>
            <a:br>
              <a:rPr lang="en-US" sz="4000" b="1" dirty="0">
                <a:solidFill>
                  <a:srgbClr val="376092"/>
                </a:solidFill>
                <a:latin typeface="Times Bold Italic" pitchFamily="18" charset="0"/>
              </a:rPr>
            </a:br>
            <a:r>
              <a:rPr lang="en-US" sz="4000" b="1" dirty="0">
                <a:solidFill>
                  <a:srgbClr val="376092"/>
                </a:solidFill>
                <a:latin typeface="Times Bold Italic" pitchFamily="18" charset="0"/>
              </a:rPr>
              <a:t/>
            </a:r>
            <a:br>
              <a:rPr lang="en-US" sz="4000" b="1" dirty="0">
                <a:solidFill>
                  <a:srgbClr val="376092"/>
                </a:solidFill>
                <a:latin typeface="Times Bold Italic" pitchFamily="18" charset="0"/>
              </a:rPr>
            </a:br>
            <a:r>
              <a:rPr lang="en-US" sz="3100" b="1" dirty="0">
                <a:solidFill>
                  <a:srgbClr val="376092"/>
                </a:solidFill>
                <a:latin typeface="Times Bold Italic" pitchFamily="18" charset="0"/>
              </a:rPr>
              <a:t>Changing Paradigm in Public Procurement: Toward Value for Money and Higher Efficiency</a:t>
            </a:r>
            <a:br>
              <a:rPr lang="en-US" sz="3100" b="1" dirty="0">
                <a:solidFill>
                  <a:srgbClr val="376092"/>
                </a:solidFill>
                <a:latin typeface="Times Bold Italic" pitchFamily="18" charset="0"/>
              </a:rPr>
            </a:br>
            <a:r>
              <a:rPr lang="en-US" sz="3100" b="1" dirty="0" smtClean="0">
                <a:solidFill>
                  <a:srgbClr val="376092"/>
                </a:solidFill>
                <a:latin typeface="Times Bold Italic" pitchFamily="18" charset="0"/>
              </a:rPr>
              <a:t/>
            </a:r>
            <a:br>
              <a:rPr lang="en-US" sz="3100" b="1" dirty="0" smtClean="0">
                <a:solidFill>
                  <a:srgbClr val="376092"/>
                </a:solidFill>
                <a:latin typeface="Times Bold Italic" pitchFamily="18" charset="0"/>
              </a:rPr>
            </a:br>
            <a:r>
              <a:rPr lang="en-US" sz="3100" b="1" dirty="0" smtClean="0">
                <a:solidFill>
                  <a:srgbClr val="376092"/>
                </a:solidFill>
                <a:latin typeface="Times Bold Italic" pitchFamily="18" charset="0"/>
              </a:rPr>
              <a:t>June </a:t>
            </a:r>
            <a:r>
              <a:rPr lang="en-US" sz="3100" b="1" dirty="0">
                <a:solidFill>
                  <a:srgbClr val="376092"/>
                </a:solidFill>
                <a:latin typeface="Times Bold Italic" pitchFamily="18" charset="0"/>
              </a:rPr>
              <a:t>1 and 2, 2016</a:t>
            </a:r>
            <a:br>
              <a:rPr lang="en-US" sz="3100" b="1" dirty="0">
                <a:solidFill>
                  <a:srgbClr val="376092"/>
                </a:solidFill>
                <a:latin typeface="Times Bold Italic" pitchFamily="18" charset="0"/>
              </a:rPr>
            </a:br>
            <a:r>
              <a:rPr lang="en-US" sz="3100" b="1" dirty="0">
                <a:solidFill>
                  <a:srgbClr val="376092"/>
                </a:solidFill>
                <a:latin typeface="Times Bold Italic" pitchFamily="18" charset="0"/>
              </a:rPr>
              <a:t>Belgrade, Serbia</a:t>
            </a:r>
            <a:br>
              <a:rPr lang="en-US" sz="3100" b="1" dirty="0">
                <a:solidFill>
                  <a:srgbClr val="376092"/>
                </a:solidFill>
                <a:latin typeface="Times Bold Italic" pitchFamily="18" charset="0"/>
              </a:rPr>
            </a:br>
            <a:endParaRPr lang="en-US" sz="3100" b="1" dirty="0">
              <a:solidFill>
                <a:srgbClr val="376092"/>
              </a:solidFill>
              <a:latin typeface="Times Bold Italic" pitchFamily="18" charset="0"/>
              <a:cs typeface="Times New Roman" panose="02020603050405020304" pitchFamily="18" charset="0"/>
            </a:endParaRPr>
          </a:p>
        </p:txBody>
      </p:sp>
      <p:sp>
        <p:nvSpPr>
          <p:cNvPr id="3" name="Subtitle 2"/>
          <p:cNvSpPr>
            <a:spLocks noGrp="1"/>
          </p:cNvSpPr>
          <p:nvPr>
            <p:ph type="subTitle" idx="1"/>
          </p:nvPr>
        </p:nvSpPr>
        <p:spPr>
          <a:xfrm>
            <a:off x="5181600" y="4648200"/>
            <a:ext cx="4114800" cy="2014312"/>
          </a:xfrm>
        </p:spPr>
        <p:txBody>
          <a:bodyPr>
            <a:normAutofit/>
          </a:bodyPr>
          <a:lstStyle/>
          <a:p>
            <a:pPr algn="l"/>
            <a:endParaRPr lang="en-US" sz="1600" b="1" dirty="0" smtClean="0">
              <a:solidFill>
                <a:srgbClr val="376092"/>
              </a:solidFill>
              <a:latin typeface="Times New Roman" panose="02020603050405020304" pitchFamily="18" charset="0"/>
              <a:cs typeface="Times New Roman" panose="02020603050405020304" pitchFamily="18" charset="0"/>
            </a:endParaRPr>
          </a:p>
          <a:p>
            <a:pPr algn="l"/>
            <a:r>
              <a:rPr lang="en-US" sz="1600" b="1" dirty="0" smtClean="0">
                <a:solidFill>
                  <a:srgbClr val="376092"/>
                </a:solidFill>
                <a:latin typeface="Times New Roman" panose="02020603050405020304" pitchFamily="18" charset="0"/>
                <a:cs typeface="Times New Roman" panose="02020603050405020304" pitchFamily="18" charset="0"/>
              </a:rPr>
              <a:t>Joshua I. Schwartz</a:t>
            </a:r>
          </a:p>
          <a:p>
            <a:pPr lvl="0" algn="l">
              <a:spcBef>
                <a:spcPts val="0"/>
              </a:spcBef>
            </a:pPr>
            <a:r>
              <a:rPr lang="en-US" sz="1600" b="1" dirty="0">
                <a:solidFill>
                  <a:srgbClr val="376092"/>
                </a:solidFill>
                <a:latin typeface="Times New Roman"/>
              </a:rPr>
              <a:t>Professor of Law and Co-Director, Government Procurement Law Program</a:t>
            </a:r>
          </a:p>
          <a:p>
            <a:pPr algn="l"/>
            <a:r>
              <a:rPr lang="en-US" sz="1600" b="1" dirty="0" smtClean="0">
                <a:solidFill>
                  <a:srgbClr val="376092"/>
                </a:solidFill>
                <a:latin typeface="Times New Roman" panose="02020603050405020304" pitchFamily="18" charset="0"/>
                <a:cs typeface="Times New Roman" panose="02020603050405020304" pitchFamily="18" charset="0"/>
              </a:rPr>
              <a:t>The George Washington University</a:t>
            </a:r>
          </a:p>
          <a:p>
            <a:pPr algn="l"/>
            <a:r>
              <a:rPr lang="en-US" sz="1600" b="1" dirty="0" smtClean="0">
                <a:solidFill>
                  <a:srgbClr val="376092"/>
                </a:solidFill>
                <a:latin typeface="Times New Roman" panose="02020603050405020304" pitchFamily="18" charset="0"/>
                <a:cs typeface="Times New Roman" panose="02020603050405020304" pitchFamily="18" charset="0"/>
              </a:rPr>
              <a:t>   Law School</a:t>
            </a:r>
          </a:p>
          <a:p>
            <a:pPr algn="l"/>
            <a:r>
              <a:rPr lang="en-US" sz="1600" b="1" dirty="0" smtClean="0">
                <a:solidFill>
                  <a:srgbClr val="376092"/>
                </a:solidFill>
                <a:latin typeface="Times New Roman" panose="02020603050405020304" pitchFamily="18" charset="0"/>
                <a:cs typeface="Times New Roman" panose="02020603050405020304" pitchFamily="18" charset="0"/>
              </a:rPr>
              <a:t>Washington, DC</a:t>
            </a:r>
          </a:p>
          <a:p>
            <a:endParaRPr lang="en-US"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5355133"/>
            <a:ext cx="3200400" cy="1391239"/>
          </a:xfrm>
          <a:prstGeom prst="rect">
            <a:avLst/>
          </a:prstGeom>
        </p:spPr>
      </p:pic>
    </p:spTree>
    <p:extLst>
      <p:ext uri="{BB962C8B-B14F-4D97-AF65-F5344CB8AC3E}">
        <p14:creationId xmlns:p14="http://schemas.microsoft.com/office/powerpoint/2010/main" val="3797488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a:cs typeface="Times New Roman"/>
              </a:rPr>
              <a:t>Transparency and Accountability</a:t>
            </a:r>
            <a:endParaRPr lang="en-US" dirty="0"/>
          </a:p>
        </p:txBody>
      </p:sp>
      <p:sp>
        <p:nvSpPr>
          <p:cNvPr id="3" name="Content Placeholder 2"/>
          <p:cNvSpPr>
            <a:spLocks noGrp="1"/>
          </p:cNvSpPr>
          <p:nvPr>
            <p:ph idx="1"/>
          </p:nvPr>
        </p:nvSpPr>
        <p:spPr/>
        <p:txBody>
          <a:bodyPr/>
          <a:lstStyle/>
          <a:p>
            <a:r>
              <a:rPr lang="en-US" dirty="0" smtClean="0">
                <a:latin typeface="Times New Roman"/>
                <a:cs typeface="Times New Roman"/>
              </a:rPr>
              <a:t>In public procurement, as in all public administration, it is important to remember this adage:</a:t>
            </a:r>
          </a:p>
          <a:p>
            <a:endParaRPr lang="en-US" dirty="0">
              <a:latin typeface="Times New Roman"/>
              <a:cs typeface="Times New Roman"/>
            </a:endParaRPr>
          </a:p>
          <a:p>
            <a:r>
              <a:rPr lang="en-US" dirty="0" smtClean="0">
                <a:latin typeface="Times New Roman"/>
                <a:cs typeface="Times New Roman"/>
              </a:rPr>
              <a:t>“The Perfect is the Enemy of the Good”</a:t>
            </a:r>
          </a:p>
          <a:p>
            <a:endParaRPr lang="en-US" dirty="0">
              <a:latin typeface="Times New Roman"/>
              <a:cs typeface="Times New Roman"/>
            </a:endParaRPr>
          </a:p>
          <a:p>
            <a:r>
              <a:rPr lang="en-US" dirty="0" smtClean="0">
                <a:latin typeface="Times New Roman"/>
                <a:cs typeface="Times New Roman"/>
              </a:rPr>
              <a:t>It may be a cliché, but it concisely presents important truths</a:t>
            </a:r>
          </a:p>
          <a:p>
            <a:endParaRPr lang="en-US" dirty="0">
              <a:latin typeface="Times New Roman"/>
              <a:cs typeface="Times New Roman"/>
            </a:endParaRPr>
          </a:p>
        </p:txBody>
      </p:sp>
      <p:sp>
        <p:nvSpPr>
          <p:cNvPr id="4" name="Slide Number Placeholder 3"/>
          <p:cNvSpPr>
            <a:spLocks noGrp="1"/>
          </p:cNvSpPr>
          <p:nvPr>
            <p:ph type="sldNum" sz="quarter" idx="12"/>
          </p:nvPr>
        </p:nvSpPr>
        <p:spPr/>
        <p:txBody>
          <a:bodyPr/>
          <a:lstStyle/>
          <a:p>
            <a:fld id="{1D2F8EB9-B1B5-405F-9655-299AC594F075}" type="slidenum">
              <a:rPr lang="en-US" smtClean="0"/>
              <a:t>10</a:t>
            </a:fld>
            <a:endParaRPr lang="en-US"/>
          </a:p>
        </p:txBody>
      </p:sp>
    </p:spTree>
    <p:extLst>
      <p:ext uri="{BB962C8B-B14F-4D97-AF65-F5344CB8AC3E}">
        <p14:creationId xmlns:p14="http://schemas.microsoft.com/office/powerpoint/2010/main" val="2358059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a:cs typeface="Times New Roman"/>
              </a:rPr>
              <a:t>Transparency and Accountability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a:cs typeface="Times New Roman"/>
              </a:rPr>
              <a:t>Precisely because public procurement officials, even well-trained, experienced ones must exercise judgment, and balance multiple evaluation factors in achieving best value it is almost always possible to imagine a more perfect process</a:t>
            </a:r>
          </a:p>
          <a:p>
            <a:endParaRPr lang="en-US" dirty="0" smtClean="0">
              <a:latin typeface="Times New Roman"/>
              <a:cs typeface="Times New Roman"/>
            </a:endParaRPr>
          </a:p>
          <a:p>
            <a:r>
              <a:rPr lang="en-US" dirty="0" smtClean="0">
                <a:latin typeface="Times New Roman"/>
                <a:cs typeface="Times New Roman"/>
              </a:rPr>
              <a:t>Yet the important values served by public procurement:  achieving value in public goods through the efficient mechanisms of the market, will be importantly disserved if the challenge mechanism is permitted to be abused by approving challenges based on the fact that the procurement process, with hindsight, could have been more perfect.</a:t>
            </a:r>
          </a:p>
          <a:p>
            <a:endParaRPr lang="en-US" dirty="0">
              <a:latin typeface="Times New Roman"/>
              <a:cs typeface="Times New Roman"/>
            </a:endParaRPr>
          </a:p>
          <a:p>
            <a:r>
              <a:rPr lang="en-US" dirty="0" smtClean="0">
                <a:latin typeface="Times New Roman"/>
                <a:cs typeface="Times New Roman"/>
              </a:rPr>
              <a:t>In the end, with hindsight we all could be more perfect; of that I am sure</a:t>
            </a:r>
          </a:p>
        </p:txBody>
      </p:sp>
      <p:sp>
        <p:nvSpPr>
          <p:cNvPr id="4" name="Slide Number Placeholder 3"/>
          <p:cNvSpPr>
            <a:spLocks noGrp="1"/>
          </p:cNvSpPr>
          <p:nvPr>
            <p:ph type="sldNum" sz="quarter" idx="12"/>
          </p:nvPr>
        </p:nvSpPr>
        <p:spPr/>
        <p:txBody>
          <a:bodyPr/>
          <a:lstStyle/>
          <a:p>
            <a:fld id="{1D2F8EB9-B1B5-405F-9655-299AC594F075}" type="slidenum">
              <a:rPr lang="en-US" smtClean="0"/>
              <a:t>11</a:t>
            </a:fld>
            <a:endParaRPr lang="en-US"/>
          </a:p>
        </p:txBody>
      </p:sp>
    </p:spTree>
    <p:extLst>
      <p:ext uri="{BB962C8B-B14F-4D97-AF65-F5344CB8AC3E}">
        <p14:creationId xmlns:p14="http://schemas.microsoft.com/office/powerpoint/2010/main" val="2741260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a:cs typeface="Times New Roman"/>
              </a:rPr>
              <a:t>Transparency and Accountability</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Times New Roman"/>
                <a:cs typeface="Times New Roman"/>
              </a:rPr>
              <a:t>Accordingly, just as procurement officials must learn to exercise prudent judgment in weighing competing values that a particular procurement might achieve,</a:t>
            </a:r>
          </a:p>
          <a:p>
            <a:endParaRPr lang="en-US" dirty="0">
              <a:latin typeface="Times New Roman"/>
              <a:cs typeface="Times New Roman"/>
            </a:endParaRPr>
          </a:p>
          <a:p>
            <a:r>
              <a:rPr lang="en-US" dirty="0" smtClean="0">
                <a:latin typeface="Times New Roman"/>
                <a:cs typeface="Times New Roman"/>
              </a:rPr>
              <a:t>Procurement challenge bodies must exercise prudent judgment in differentiating between mistakes that are substantial and those that are trivial</a:t>
            </a:r>
          </a:p>
          <a:p>
            <a:endParaRPr lang="en-US" dirty="0">
              <a:latin typeface="Times New Roman"/>
              <a:cs typeface="Times New Roman"/>
            </a:endParaRPr>
          </a:p>
        </p:txBody>
      </p:sp>
      <p:sp>
        <p:nvSpPr>
          <p:cNvPr id="4" name="Slide Number Placeholder 3"/>
          <p:cNvSpPr>
            <a:spLocks noGrp="1"/>
          </p:cNvSpPr>
          <p:nvPr>
            <p:ph type="sldNum" sz="quarter" idx="12"/>
          </p:nvPr>
        </p:nvSpPr>
        <p:spPr/>
        <p:txBody>
          <a:bodyPr/>
          <a:lstStyle/>
          <a:p>
            <a:fld id="{1D2F8EB9-B1B5-405F-9655-299AC594F075}" type="slidenum">
              <a:rPr lang="en-US" smtClean="0"/>
              <a:t>12</a:t>
            </a:fld>
            <a:endParaRPr lang="en-US"/>
          </a:p>
        </p:txBody>
      </p:sp>
    </p:spTree>
    <p:extLst>
      <p:ext uri="{BB962C8B-B14F-4D97-AF65-F5344CB8AC3E}">
        <p14:creationId xmlns:p14="http://schemas.microsoft.com/office/powerpoint/2010/main" val="2472791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a:cs typeface="Times New Roman"/>
              </a:rPr>
              <a:t>Transparency and Accountability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a:cs typeface="Times New Roman"/>
              </a:rPr>
              <a:t>It is as important for the challenge or competition authority to reliably set aside action that is done in substantial violation of the required competitive procedures</a:t>
            </a:r>
          </a:p>
          <a:p>
            <a:endParaRPr lang="en-US" dirty="0">
              <a:latin typeface="Times New Roman"/>
              <a:cs typeface="Times New Roman"/>
            </a:endParaRPr>
          </a:p>
          <a:p>
            <a:r>
              <a:rPr lang="en-US" dirty="0" smtClean="0">
                <a:latin typeface="Times New Roman"/>
                <a:cs typeface="Times New Roman"/>
              </a:rPr>
              <a:t>As it is for the challenge body to reject complaints that reflect only the kind of ability that every sports fan has –when his or her side loses—to see how the coach could have done better.</a:t>
            </a:r>
          </a:p>
          <a:p>
            <a:endParaRPr lang="en-US" dirty="0" smtClean="0">
              <a:latin typeface="Times New Roman"/>
              <a:cs typeface="Times New Roman"/>
            </a:endParaRPr>
          </a:p>
          <a:p>
            <a:r>
              <a:rPr lang="en-US" dirty="0" smtClean="0">
                <a:latin typeface="Times New Roman"/>
                <a:cs typeface="Times New Roman"/>
              </a:rPr>
              <a:t>In the United States, because most football matches are played on Sundays, we call this kind of understandable, but ultimately counterproductive perspective Monday morning quarterbacking—and that is not what you want your procurement challenge mechanism to facilitate</a:t>
            </a:r>
          </a:p>
        </p:txBody>
      </p:sp>
      <p:sp>
        <p:nvSpPr>
          <p:cNvPr id="4" name="Slide Number Placeholder 3"/>
          <p:cNvSpPr>
            <a:spLocks noGrp="1"/>
          </p:cNvSpPr>
          <p:nvPr>
            <p:ph type="sldNum" sz="quarter" idx="12"/>
          </p:nvPr>
        </p:nvSpPr>
        <p:spPr/>
        <p:txBody>
          <a:bodyPr/>
          <a:lstStyle/>
          <a:p>
            <a:fld id="{1D2F8EB9-B1B5-405F-9655-299AC594F075}" type="slidenum">
              <a:rPr lang="en-US" smtClean="0"/>
              <a:t>13</a:t>
            </a:fld>
            <a:endParaRPr lang="en-US"/>
          </a:p>
        </p:txBody>
      </p:sp>
    </p:spTree>
    <p:extLst>
      <p:ext uri="{BB962C8B-B14F-4D97-AF65-F5344CB8AC3E}">
        <p14:creationId xmlns:p14="http://schemas.microsoft.com/office/powerpoint/2010/main" val="798756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376092"/>
                </a:solidFill>
                <a:latin typeface="Times New Roman" panose="02020603050405020304" pitchFamily="18" charset="0"/>
                <a:cs typeface="Times New Roman" panose="02020603050405020304" pitchFamily="18" charset="0"/>
              </a:rPr>
              <a:t>Transparency &amp; Accountability</a:t>
            </a:r>
            <a:endParaRPr lang="en-US" dirty="0"/>
          </a:p>
        </p:txBody>
      </p:sp>
      <p:sp>
        <p:nvSpPr>
          <p:cNvPr id="3" name="Content Placeholder 2"/>
          <p:cNvSpPr>
            <a:spLocks noGrp="1"/>
          </p:cNvSpPr>
          <p:nvPr>
            <p:ph idx="1"/>
          </p:nvPr>
        </p:nvSpPr>
        <p:spPr/>
        <p:txBody>
          <a:bodyPr>
            <a:normAutofit fontScale="92500" lnSpcReduction="10000"/>
          </a:bodyPr>
          <a:lstStyle/>
          <a:p>
            <a:pPr marL="342900" lvl="1" indent="-342900">
              <a:buFont typeface="Arial" panose="020B0604020202020204" pitchFamily="34" charset="0"/>
              <a:buChar char="•"/>
            </a:pPr>
            <a:r>
              <a:rPr lang="en-US" sz="2400" b="1" dirty="0" smtClean="0">
                <a:solidFill>
                  <a:srgbClr val="376092"/>
                </a:solidFill>
                <a:latin typeface="Times New Roman" panose="02020603050405020304" pitchFamily="18" charset="0"/>
                <a:cs typeface="Times New Roman" panose="02020603050405020304" pitchFamily="18" charset="0"/>
              </a:rPr>
              <a:t>On the other hand, in </a:t>
            </a:r>
            <a:r>
              <a:rPr lang="en-US" sz="2400" b="1" dirty="0">
                <a:solidFill>
                  <a:srgbClr val="376092"/>
                </a:solidFill>
                <a:latin typeface="Times New Roman" panose="02020603050405020304" pitchFamily="18" charset="0"/>
                <a:cs typeface="Times New Roman" panose="02020603050405020304" pitchFamily="18" charset="0"/>
              </a:rPr>
              <a:t>many </a:t>
            </a:r>
            <a:r>
              <a:rPr lang="en-US" sz="2400" b="1" dirty="0" smtClean="0">
                <a:solidFill>
                  <a:srgbClr val="376092"/>
                </a:solidFill>
                <a:latin typeface="Times New Roman" panose="02020603050405020304" pitchFamily="18" charset="0"/>
                <a:cs typeface="Times New Roman" panose="02020603050405020304" pitchFamily="18" charset="0"/>
              </a:rPr>
              <a:t>too many national systems the </a:t>
            </a:r>
            <a:r>
              <a:rPr lang="en-US" sz="2400" b="1" dirty="0">
                <a:solidFill>
                  <a:srgbClr val="376092"/>
                </a:solidFill>
                <a:latin typeface="Times New Roman" panose="02020603050405020304" pitchFamily="18" charset="0"/>
                <a:cs typeface="Times New Roman" panose="02020603050405020304" pitchFamily="18" charset="0"/>
              </a:rPr>
              <a:t>weakness of the challenge mechanism means that negotiations create risks that are not adequately </a:t>
            </a:r>
            <a:r>
              <a:rPr lang="en-US" sz="2400" b="1" dirty="0" smtClean="0">
                <a:solidFill>
                  <a:srgbClr val="376092"/>
                </a:solidFill>
                <a:latin typeface="Times New Roman" panose="02020603050405020304" pitchFamily="18" charset="0"/>
                <a:cs typeface="Times New Roman" panose="02020603050405020304" pitchFamily="18" charset="0"/>
              </a:rPr>
              <a:t>controlled </a:t>
            </a:r>
          </a:p>
          <a:p>
            <a:pPr marL="342900" lvl="1" indent="-342900">
              <a:buFont typeface="Arial" panose="020B0604020202020204" pitchFamily="34" charset="0"/>
              <a:buChar char="•"/>
            </a:pPr>
            <a:endParaRPr lang="en-US" sz="2400" b="1" dirty="0">
              <a:solidFill>
                <a:srgbClr val="376092"/>
              </a:solidFill>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sz="2400" b="1" dirty="0" smtClean="0">
                <a:solidFill>
                  <a:srgbClr val="376092"/>
                </a:solidFill>
                <a:latin typeface="Times New Roman" panose="02020603050405020304" pitchFamily="18" charset="0"/>
                <a:cs typeface="Times New Roman" panose="02020603050405020304" pitchFamily="18" charset="0"/>
              </a:rPr>
              <a:t>The right choice is not the same for every country</a:t>
            </a:r>
          </a:p>
          <a:p>
            <a:pPr marL="342900" lvl="1" indent="-342900">
              <a:buFont typeface="Arial" panose="020B0604020202020204" pitchFamily="34" charset="0"/>
              <a:buChar char="•"/>
            </a:pPr>
            <a:endParaRPr lang="en-US" sz="2400" b="1" dirty="0" smtClean="0">
              <a:solidFill>
                <a:srgbClr val="376092"/>
              </a:solidFill>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sz="2400" b="1" dirty="0" smtClean="0">
                <a:solidFill>
                  <a:srgbClr val="376092"/>
                </a:solidFill>
                <a:latin typeface="Times New Roman" panose="02020603050405020304" pitchFamily="18" charset="0"/>
                <a:cs typeface="Times New Roman" panose="02020603050405020304" pitchFamily="18" charset="0"/>
              </a:rPr>
              <a:t>Nor is the right choice the same for each country over the course of its history and development</a:t>
            </a:r>
          </a:p>
          <a:p>
            <a:pPr marL="342900" lvl="1" indent="-342900">
              <a:buFont typeface="Arial" panose="020B0604020202020204" pitchFamily="34" charset="0"/>
              <a:buChar char="•"/>
            </a:pPr>
            <a:endParaRPr lang="en-US" sz="2400" b="1" dirty="0">
              <a:solidFill>
                <a:srgbClr val="376092"/>
              </a:solidFill>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sz="2400" b="1" dirty="0" smtClean="0">
                <a:solidFill>
                  <a:srgbClr val="376092"/>
                </a:solidFill>
                <a:latin typeface="Times New Roman" panose="02020603050405020304" pitchFamily="18" charset="0"/>
                <a:cs typeface="Times New Roman" panose="02020603050405020304" pitchFamily="18" charset="0"/>
              </a:rPr>
              <a:t>The right choice for any country may thus depend on the state of development of its procurement system, </a:t>
            </a:r>
            <a:r>
              <a:rPr lang="en-US" sz="2400" b="1" smtClean="0">
                <a:solidFill>
                  <a:srgbClr val="376092"/>
                </a:solidFill>
                <a:latin typeface="Times New Roman" panose="02020603050405020304" pitchFamily="18" charset="0"/>
                <a:cs typeface="Times New Roman" panose="02020603050405020304" pitchFamily="18" charset="0"/>
              </a:rPr>
              <a:t>its professional procurement </a:t>
            </a:r>
            <a:r>
              <a:rPr lang="en-US" sz="2400" b="1" dirty="0" smtClean="0">
                <a:solidFill>
                  <a:srgbClr val="376092"/>
                </a:solidFill>
                <a:latin typeface="Times New Roman" panose="02020603050405020304" pitchFamily="18" charset="0"/>
                <a:cs typeface="Times New Roman" panose="02020603050405020304" pitchFamily="18" charset="0"/>
              </a:rPr>
              <a:t>workforce and its </a:t>
            </a:r>
            <a:r>
              <a:rPr lang="en-US" sz="2400" b="1" smtClean="0">
                <a:solidFill>
                  <a:srgbClr val="376092"/>
                </a:solidFill>
                <a:latin typeface="Times New Roman" panose="02020603050405020304" pitchFamily="18" charset="0"/>
                <a:cs typeface="Times New Roman" panose="02020603050405020304" pitchFamily="18" charset="0"/>
              </a:rPr>
              <a:t>challenge mechanism, </a:t>
            </a:r>
            <a:r>
              <a:rPr lang="en-US" sz="2400" b="1" dirty="0" smtClean="0">
                <a:solidFill>
                  <a:srgbClr val="376092"/>
                </a:solidFill>
                <a:latin typeface="Times New Roman" panose="02020603050405020304" pitchFamily="18" charset="0"/>
                <a:cs typeface="Times New Roman" panose="02020603050405020304" pitchFamily="18" charset="0"/>
              </a:rPr>
              <a:t>and may thus change over time</a:t>
            </a:r>
            <a:endParaRPr lang="en-US" sz="2400" b="1" dirty="0">
              <a:solidFill>
                <a:srgbClr val="376092"/>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1D2F8EB9-B1B5-405F-9655-299AC594F075}" type="slidenum">
              <a:rPr lang="en-US" smtClean="0"/>
              <a:t>14</a:t>
            </a:fld>
            <a:endParaRPr lang="en-US"/>
          </a:p>
        </p:txBody>
      </p:sp>
    </p:spTree>
    <p:extLst>
      <p:ext uri="{BB962C8B-B14F-4D97-AF65-F5344CB8AC3E}">
        <p14:creationId xmlns:p14="http://schemas.microsoft.com/office/powerpoint/2010/main" val="2982870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solidFill>
                  <a:srgbClr val="376092"/>
                </a:solidFill>
                <a:latin typeface="Times New Roman" panose="02020603050405020304" pitchFamily="18" charset="0"/>
                <a:cs typeface="Times New Roman" panose="02020603050405020304" pitchFamily="18" charset="0"/>
              </a:rPr>
              <a:t>“Negotiations” Defined </a:t>
            </a:r>
            <a:endParaRPr lang="en-US" b="1" dirty="0">
              <a:solidFill>
                <a:srgbClr val="37609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25562"/>
            <a:ext cx="8229600" cy="4525963"/>
          </a:xfrm>
        </p:spPr>
        <p:txBody>
          <a:bodyPr>
            <a:normAutofit fontScale="77500" lnSpcReduction="20000"/>
          </a:bodyPr>
          <a:lstStyle/>
          <a:p>
            <a:pPr marL="0" indent="0">
              <a:buNone/>
            </a:pPr>
            <a:r>
              <a:rPr lang="en-US" sz="2500" b="1" i="1" dirty="0" smtClean="0">
                <a:solidFill>
                  <a:srgbClr val="376092"/>
                </a:solidFill>
                <a:latin typeface="Times New Roman" panose="02020603050405020304" pitchFamily="18" charset="0"/>
                <a:cs typeface="Times New Roman" panose="02020603050405020304" pitchFamily="18" charset="0"/>
              </a:rPr>
              <a:t>It is essential to start by making clear exactly what I mean, and do not mean by using the term </a:t>
            </a:r>
            <a:r>
              <a:rPr lang="en-US" sz="2500" b="1" i="1" u="sng" dirty="0" smtClean="0">
                <a:solidFill>
                  <a:srgbClr val="376092"/>
                </a:solidFill>
                <a:latin typeface="Times New Roman" panose="02020603050405020304" pitchFamily="18" charset="0"/>
                <a:cs typeface="Times New Roman" panose="02020603050405020304" pitchFamily="18" charset="0"/>
              </a:rPr>
              <a:t>negotiation</a:t>
            </a:r>
            <a:r>
              <a:rPr lang="en-US" sz="2500" b="1" i="1" dirty="0" smtClean="0">
                <a:solidFill>
                  <a:srgbClr val="376092"/>
                </a:solidFill>
                <a:latin typeface="Times New Roman" panose="02020603050405020304" pitchFamily="18" charset="0"/>
                <a:cs typeface="Times New Roman" panose="02020603050405020304" pitchFamily="18" charset="0"/>
              </a:rPr>
              <a:t>s.</a:t>
            </a:r>
          </a:p>
          <a:p>
            <a:pPr marL="0" indent="0">
              <a:buNone/>
            </a:pPr>
            <a:endParaRPr lang="en-US" sz="2500" b="1" i="1" dirty="0">
              <a:solidFill>
                <a:srgbClr val="376092"/>
              </a:solidFill>
              <a:latin typeface="Times New Roman" panose="02020603050405020304" pitchFamily="18" charset="0"/>
              <a:cs typeface="Times New Roman" panose="02020603050405020304" pitchFamily="18" charset="0"/>
            </a:endParaRPr>
          </a:p>
          <a:p>
            <a:pPr marL="0" indent="0">
              <a:buNone/>
            </a:pPr>
            <a:r>
              <a:rPr lang="en-US" sz="2500" b="1" i="1" dirty="0" smtClean="0">
                <a:solidFill>
                  <a:srgbClr val="376092"/>
                </a:solidFill>
                <a:latin typeface="Times New Roman" panose="02020603050405020304" pitchFamily="18" charset="0"/>
                <a:cs typeface="Times New Roman" panose="02020603050405020304" pitchFamily="18" charset="0"/>
              </a:rPr>
              <a:t>This is especially true because the term is used differently in different legal cultures, where it sometimes has the sense of a non-competitive means of procurement—which is exactly what I do NOT mean when I use this term</a:t>
            </a:r>
          </a:p>
          <a:p>
            <a:pPr marL="0" indent="0">
              <a:buNone/>
            </a:pPr>
            <a:endParaRPr lang="en-US" sz="2500" b="1" i="1" dirty="0" smtClean="0">
              <a:solidFill>
                <a:srgbClr val="376092"/>
              </a:solidFill>
              <a:latin typeface="Times New Roman" panose="02020603050405020304" pitchFamily="18" charset="0"/>
              <a:cs typeface="Times New Roman" panose="02020603050405020304" pitchFamily="18" charset="0"/>
            </a:endParaRPr>
          </a:p>
          <a:p>
            <a:pPr marL="514350" lvl="1" indent="0">
              <a:buNone/>
            </a:pPr>
            <a:r>
              <a:rPr lang="en-US" b="1" dirty="0" smtClean="0">
                <a:solidFill>
                  <a:srgbClr val="376092"/>
                </a:solidFill>
                <a:latin typeface="Times New Roman" panose="02020603050405020304" pitchFamily="18" charset="0"/>
                <a:cs typeface="Times New Roman" panose="02020603050405020304" pitchFamily="18" charset="0"/>
              </a:rPr>
              <a:t> So, for us, “Negotiations”  are </a:t>
            </a:r>
          </a:p>
          <a:p>
            <a:pPr lvl="2"/>
            <a:r>
              <a:rPr lang="en-US" b="1" dirty="0" smtClean="0">
                <a:solidFill>
                  <a:srgbClr val="376092"/>
                </a:solidFill>
                <a:latin typeface="Times New Roman" panose="02020603050405020304" pitchFamily="18" charset="0"/>
                <a:cs typeface="Times New Roman" panose="02020603050405020304" pitchFamily="18" charset="0"/>
              </a:rPr>
              <a:t>Separate ---but parallel </a:t>
            </a:r>
          </a:p>
          <a:p>
            <a:pPr lvl="2"/>
            <a:r>
              <a:rPr lang="en-US" b="1" dirty="0">
                <a:solidFill>
                  <a:srgbClr val="376092"/>
                </a:solidFill>
                <a:latin typeface="Times New Roman" panose="02020603050405020304" pitchFamily="18" charset="0"/>
                <a:cs typeface="Times New Roman" panose="02020603050405020304" pitchFamily="18" charset="0"/>
              </a:rPr>
              <a:t>i</a:t>
            </a:r>
            <a:r>
              <a:rPr lang="en-US" b="1" dirty="0" smtClean="0">
                <a:solidFill>
                  <a:srgbClr val="376092"/>
                </a:solidFill>
                <a:latin typeface="Times New Roman" panose="02020603050405020304" pitchFamily="18" charset="0"/>
                <a:cs typeface="Times New Roman" panose="02020603050405020304" pitchFamily="18" charset="0"/>
              </a:rPr>
              <a:t>nteractive conversations </a:t>
            </a:r>
          </a:p>
          <a:p>
            <a:pPr lvl="2"/>
            <a:r>
              <a:rPr lang="en-US" b="1" dirty="0" smtClean="0">
                <a:solidFill>
                  <a:srgbClr val="376092"/>
                </a:solidFill>
                <a:latin typeface="Times New Roman" panose="02020603050405020304" pitchFamily="18" charset="0"/>
                <a:cs typeface="Times New Roman" panose="02020603050405020304" pitchFamily="18" charset="0"/>
              </a:rPr>
              <a:t>between responsible government procurement officials and </a:t>
            </a:r>
            <a:r>
              <a:rPr lang="en-US" b="1" i="1" dirty="0" smtClean="0">
                <a:solidFill>
                  <a:srgbClr val="376092"/>
                </a:solidFill>
                <a:latin typeface="Times New Roman" panose="02020603050405020304" pitchFamily="18" charset="0"/>
                <a:cs typeface="Times New Roman" panose="02020603050405020304" pitchFamily="18" charset="0"/>
              </a:rPr>
              <a:t>each</a:t>
            </a:r>
            <a:r>
              <a:rPr lang="en-US" b="1" dirty="0" smtClean="0">
                <a:solidFill>
                  <a:srgbClr val="376092"/>
                </a:solidFill>
                <a:latin typeface="Times New Roman" panose="02020603050405020304" pitchFamily="18" charset="0"/>
                <a:cs typeface="Times New Roman" panose="02020603050405020304" pitchFamily="18" charset="0"/>
              </a:rPr>
              <a:t> of multiple </a:t>
            </a:r>
            <a:r>
              <a:rPr lang="en-US" b="1" dirty="0" err="1" smtClean="0">
                <a:solidFill>
                  <a:srgbClr val="376092"/>
                </a:solidFill>
                <a:latin typeface="Times New Roman" panose="02020603050405020304" pitchFamily="18" charset="0"/>
                <a:cs typeface="Times New Roman" panose="02020603050405020304" pitchFamily="18" charset="0"/>
              </a:rPr>
              <a:t>offerors</a:t>
            </a:r>
            <a:endParaRPr lang="en-US" b="1" dirty="0" smtClean="0">
              <a:solidFill>
                <a:srgbClr val="376092"/>
              </a:solidFill>
              <a:latin typeface="Times New Roman" panose="02020603050405020304" pitchFamily="18" charset="0"/>
              <a:cs typeface="Times New Roman" panose="02020603050405020304" pitchFamily="18" charset="0"/>
            </a:endParaRPr>
          </a:p>
          <a:p>
            <a:pPr lvl="2"/>
            <a:r>
              <a:rPr lang="en-US" b="1" dirty="0" smtClean="0">
                <a:solidFill>
                  <a:srgbClr val="376092"/>
                </a:solidFill>
                <a:latin typeface="Times New Roman" panose="02020603050405020304" pitchFamily="18" charset="0"/>
                <a:cs typeface="Times New Roman" panose="02020603050405020304" pitchFamily="18" charset="0"/>
              </a:rPr>
              <a:t> about each entity’s offer, </a:t>
            </a:r>
          </a:p>
          <a:p>
            <a:pPr lvl="2"/>
            <a:r>
              <a:rPr lang="en-US" b="1" dirty="0" smtClean="0">
                <a:solidFill>
                  <a:srgbClr val="376092"/>
                </a:solidFill>
                <a:latin typeface="Times New Roman" panose="02020603050405020304" pitchFamily="18" charset="0"/>
                <a:cs typeface="Times New Roman" panose="02020603050405020304" pitchFamily="18" charset="0"/>
              </a:rPr>
              <a:t>during the competition for the contract, </a:t>
            </a:r>
          </a:p>
          <a:p>
            <a:pPr lvl="2"/>
            <a:r>
              <a:rPr lang="en-US" b="1" i="1" dirty="0" smtClean="0">
                <a:solidFill>
                  <a:srgbClr val="376092"/>
                </a:solidFill>
                <a:latin typeface="Times New Roman" panose="02020603050405020304" pitchFamily="18" charset="0"/>
                <a:cs typeface="Times New Roman" panose="02020603050405020304" pitchFamily="18" charset="0"/>
              </a:rPr>
              <a:t>before</a:t>
            </a:r>
            <a:r>
              <a:rPr lang="en-US" b="1" dirty="0" smtClean="0">
                <a:solidFill>
                  <a:srgbClr val="376092"/>
                </a:solidFill>
                <a:latin typeface="Times New Roman" panose="02020603050405020304" pitchFamily="18" charset="0"/>
                <a:cs typeface="Times New Roman" panose="02020603050405020304" pitchFamily="18" charset="0"/>
              </a:rPr>
              <a:t> the winning </a:t>
            </a:r>
            <a:r>
              <a:rPr lang="en-US" b="1" dirty="0" err="1" smtClean="0">
                <a:solidFill>
                  <a:srgbClr val="376092"/>
                </a:solidFill>
                <a:latin typeface="Times New Roman" panose="02020603050405020304" pitchFamily="18" charset="0"/>
                <a:cs typeface="Times New Roman" panose="02020603050405020304" pitchFamily="18" charset="0"/>
              </a:rPr>
              <a:t>offeror</a:t>
            </a:r>
            <a:r>
              <a:rPr lang="en-US" b="1" dirty="0" smtClean="0">
                <a:solidFill>
                  <a:srgbClr val="376092"/>
                </a:solidFill>
                <a:latin typeface="Times New Roman" panose="02020603050405020304" pitchFamily="18" charset="0"/>
                <a:cs typeface="Times New Roman" panose="02020603050405020304" pitchFamily="18" charset="0"/>
              </a:rPr>
              <a:t> is selected</a:t>
            </a:r>
            <a:endParaRPr lang="en-US" b="1" dirty="0">
              <a:solidFill>
                <a:srgbClr val="376092"/>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52004"/>
            <a:ext cx="2057400" cy="894368"/>
          </a:xfrm>
          <a:prstGeom prst="rect">
            <a:avLst/>
          </a:prstGeom>
        </p:spPr>
      </p:pic>
      <p:sp>
        <p:nvSpPr>
          <p:cNvPr id="4" name="Slide Number Placeholder 3"/>
          <p:cNvSpPr>
            <a:spLocks noGrp="1"/>
          </p:cNvSpPr>
          <p:nvPr>
            <p:ph type="sldNum" sz="quarter" idx="12"/>
          </p:nvPr>
        </p:nvSpPr>
        <p:spPr/>
        <p:txBody>
          <a:bodyPr/>
          <a:lstStyle/>
          <a:p>
            <a:fld id="{1D2F8EB9-B1B5-405F-9655-299AC594F075}" type="slidenum">
              <a:rPr lang="en-US" smtClean="0"/>
              <a:t>2</a:t>
            </a:fld>
            <a:endParaRPr lang="en-US"/>
          </a:p>
        </p:txBody>
      </p:sp>
    </p:spTree>
    <p:extLst>
      <p:ext uri="{BB962C8B-B14F-4D97-AF65-F5344CB8AC3E}">
        <p14:creationId xmlns:p14="http://schemas.microsoft.com/office/powerpoint/2010/main" val="415481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solidFill>
                  <a:srgbClr val="376092"/>
                </a:solidFill>
                <a:latin typeface="Times New Roman" panose="02020603050405020304" pitchFamily="18" charset="0"/>
                <a:cs typeface="Times New Roman" panose="02020603050405020304" pitchFamily="18" charset="0"/>
              </a:rPr>
              <a:t>“Negotiations” </a:t>
            </a:r>
            <a:r>
              <a:rPr lang="en-US" b="1" dirty="0" smtClean="0">
                <a:solidFill>
                  <a:srgbClr val="376092"/>
                </a:solidFill>
                <a:latin typeface="Times New Roman" panose="02020603050405020304" pitchFamily="18" charset="0"/>
                <a:cs typeface="Times New Roman" panose="02020603050405020304" pitchFamily="18" charset="0"/>
              </a:rPr>
              <a:t>and Competition</a:t>
            </a:r>
            <a:endParaRPr lang="en-US" b="1" dirty="0">
              <a:solidFill>
                <a:srgbClr val="37609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0" y="1524479"/>
            <a:ext cx="7505700" cy="4327525"/>
          </a:xfrm>
        </p:spPr>
        <p:txBody>
          <a:bodyPr>
            <a:noAutofit/>
          </a:bodyPr>
          <a:lstStyle/>
          <a:p>
            <a:r>
              <a:rPr lang="en-US" sz="2400" b="1" dirty="0" smtClean="0">
                <a:solidFill>
                  <a:srgbClr val="376092"/>
                </a:solidFill>
                <a:latin typeface="Times New Roman" panose="02020603050405020304" pitchFamily="18" charset="0"/>
                <a:cs typeface="Times New Roman" panose="02020603050405020304" pitchFamily="18" charset="0"/>
              </a:rPr>
              <a:t>In many systems, “negotiated procurements” refers to </a:t>
            </a:r>
            <a:r>
              <a:rPr lang="en-US" sz="2400" b="1" dirty="0" err="1" smtClean="0">
                <a:solidFill>
                  <a:srgbClr val="376092"/>
                </a:solidFill>
                <a:latin typeface="Times New Roman" panose="02020603050405020304" pitchFamily="18" charset="0"/>
                <a:cs typeface="Times New Roman" panose="02020603050405020304" pitchFamily="18" charset="0"/>
              </a:rPr>
              <a:t>uncompeted</a:t>
            </a:r>
            <a:r>
              <a:rPr lang="en-US" sz="2400" b="1" dirty="0" smtClean="0">
                <a:solidFill>
                  <a:srgbClr val="376092"/>
                </a:solidFill>
                <a:latin typeface="Times New Roman" panose="02020603050405020304" pitchFamily="18" charset="0"/>
                <a:cs typeface="Times New Roman" panose="02020603050405020304" pitchFamily="18" charset="0"/>
              </a:rPr>
              <a:t> direct awards – that is </a:t>
            </a:r>
            <a:r>
              <a:rPr lang="en-US" sz="2400" b="1" i="1" dirty="0" smtClean="0">
                <a:solidFill>
                  <a:srgbClr val="376092"/>
                </a:solidFill>
                <a:latin typeface="Times New Roman" panose="02020603050405020304" pitchFamily="18" charset="0"/>
                <a:cs typeface="Times New Roman" panose="02020603050405020304" pitchFamily="18" charset="0"/>
              </a:rPr>
              <a:t>not</a:t>
            </a:r>
            <a:r>
              <a:rPr lang="en-US" sz="2400" b="1" dirty="0" smtClean="0">
                <a:solidFill>
                  <a:srgbClr val="376092"/>
                </a:solidFill>
                <a:latin typeface="Times New Roman" panose="02020603050405020304" pitchFamily="18" charset="0"/>
                <a:cs typeface="Times New Roman" panose="02020603050405020304" pitchFamily="18" charset="0"/>
              </a:rPr>
              <a:t> what we are discussing here</a:t>
            </a:r>
          </a:p>
          <a:p>
            <a:endParaRPr lang="en-US" sz="2400" b="1" dirty="0">
              <a:solidFill>
                <a:srgbClr val="376092"/>
              </a:solidFill>
              <a:latin typeface="Times New Roman" panose="02020603050405020304" pitchFamily="18" charset="0"/>
              <a:cs typeface="Times New Roman" panose="02020603050405020304" pitchFamily="18" charset="0"/>
            </a:endParaRPr>
          </a:p>
          <a:p>
            <a:r>
              <a:rPr lang="en-US" sz="2400" b="1" dirty="0" smtClean="0">
                <a:solidFill>
                  <a:srgbClr val="376092"/>
                </a:solidFill>
                <a:latin typeface="Times New Roman" panose="02020603050405020304" pitchFamily="18" charset="0"/>
                <a:cs typeface="Times New Roman" panose="02020603050405020304" pitchFamily="18" charset="0"/>
              </a:rPr>
              <a:t>That is, negotiations, done properly can be part of a fully competitive system of procurement</a:t>
            </a:r>
          </a:p>
          <a:p>
            <a:endParaRPr lang="en-US" sz="2400" b="1" dirty="0" smtClean="0">
              <a:solidFill>
                <a:srgbClr val="376092"/>
              </a:solidFill>
              <a:latin typeface="Times New Roman" panose="02020603050405020304" pitchFamily="18" charset="0"/>
              <a:cs typeface="Times New Roman" panose="02020603050405020304" pitchFamily="18" charset="0"/>
            </a:endParaRPr>
          </a:p>
          <a:p>
            <a:r>
              <a:rPr lang="en-US" sz="2400" b="1" dirty="0" smtClean="0">
                <a:solidFill>
                  <a:srgbClr val="376092"/>
                </a:solidFill>
                <a:latin typeface="Times New Roman" panose="02020603050405020304" pitchFamily="18" charset="0"/>
                <a:cs typeface="Times New Roman" panose="02020603050405020304" pitchFamily="18" charset="0"/>
              </a:rPr>
              <a:t>To emphasize this point, in the United States were call this technique of proper procurement “Competitive Negotiation.” </a:t>
            </a:r>
          </a:p>
          <a:p>
            <a:pPr marL="0" indent="0">
              <a:buNone/>
            </a:pPr>
            <a:endParaRPr lang="en-US" sz="3000" b="1" dirty="0">
              <a:solidFill>
                <a:srgbClr val="376092"/>
              </a:solidFill>
              <a:latin typeface="Times New Roman" panose="02020603050405020304" pitchFamily="18" charset="0"/>
              <a:cs typeface="Times New Roman" panose="02020603050405020304" pitchFamily="18" charset="0"/>
            </a:endParaRPr>
          </a:p>
          <a:p>
            <a:pPr marL="0" indent="0">
              <a:buNone/>
            </a:pPr>
            <a:endParaRPr lang="en-US" sz="3000" b="1" dirty="0">
              <a:solidFill>
                <a:srgbClr val="376092"/>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52004"/>
            <a:ext cx="2057400" cy="894368"/>
          </a:xfrm>
          <a:prstGeom prst="rect">
            <a:avLst/>
          </a:prstGeom>
        </p:spPr>
      </p:pic>
      <p:sp>
        <p:nvSpPr>
          <p:cNvPr id="4" name="Slide Number Placeholder 3"/>
          <p:cNvSpPr>
            <a:spLocks noGrp="1"/>
          </p:cNvSpPr>
          <p:nvPr>
            <p:ph type="sldNum" sz="quarter" idx="12"/>
          </p:nvPr>
        </p:nvSpPr>
        <p:spPr/>
        <p:txBody>
          <a:bodyPr/>
          <a:lstStyle/>
          <a:p>
            <a:fld id="{1D2F8EB9-B1B5-405F-9655-299AC594F075}" type="slidenum">
              <a:rPr lang="en-US" smtClean="0"/>
              <a:t>3</a:t>
            </a:fld>
            <a:endParaRPr lang="en-US"/>
          </a:p>
        </p:txBody>
      </p:sp>
    </p:spTree>
    <p:extLst>
      <p:ext uri="{BB962C8B-B14F-4D97-AF65-F5344CB8AC3E}">
        <p14:creationId xmlns:p14="http://schemas.microsoft.com/office/powerpoint/2010/main" val="1319255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r>
              <a:rPr lang="en-US" b="1" dirty="0" smtClean="0">
                <a:solidFill>
                  <a:srgbClr val="376092"/>
                </a:solidFill>
                <a:latin typeface="Times New Roman" panose="02020603050405020304" pitchFamily="18" charset="0"/>
                <a:cs typeface="Times New Roman" panose="02020603050405020304" pitchFamily="18" charset="0"/>
              </a:rPr>
              <a:t>Negotiations:  Advantages and Disadvantages</a:t>
            </a:r>
            <a:endParaRPr lang="en-US" dirty="0">
              <a:solidFill>
                <a:srgbClr val="37609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326041"/>
            <a:ext cx="8610600" cy="4525963"/>
          </a:xfrm>
        </p:spPr>
        <p:txBody>
          <a:bodyPr>
            <a:normAutofit/>
          </a:bodyPr>
          <a:lstStyle/>
          <a:p>
            <a:pPr marL="571500" indent="-457200"/>
            <a:endParaRPr lang="en-US" sz="2800" b="1" dirty="0" smtClean="0">
              <a:solidFill>
                <a:srgbClr val="376092"/>
              </a:solidFill>
              <a:latin typeface="Times New Roman" panose="02020603050405020304" pitchFamily="18" charset="0"/>
              <a:ea typeface="+mj-ea"/>
              <a:cs typeface="Times New Roman" panose="02020603050405020304" pitchFamily="18" charset="0"/>
            </a:endParaRPr>
          </a:p>
          <a:p>
            <a:pPr marL="114300" indent="0">
              <a:buNone/>
            </a:pPr>
            <a:r>
              <a:rPr lang="en-US" b="1" dirty="0" smtClean="0">
                <a:solidFill>
                  <a:srgbClr val="376092"/>
                </a:solidFill>
                <a:latin typeface="Times New Roman" panose="02020603050405020304" pitchFamily="18" charset="0"/>
                <a:ea typeface="+mj-ea"/>
                <a:cs typeface="Times New Roman" panose="02020603050405020304" pitchFamily="18" charset="0"/>
              </a:rPr>
              <a:t>It is fair to say that allowing the use of competitive negotiations has both advantage and drawbacks.  We will describe both, starting with the advantages</a:t>
            </a:r>
          </a:p>
          <a:p>
            <a:pPr marL="571500" indent="-457200"/>
            <a:endParaRPr lang="en-US" sz="2800" b="1" dirty="0" smtClean="0">
              <a:solidFill>
                <a:srgbClr val="376092"/>
              </a:solidFill>
              <a:latin typeface="Times New Roman" panose="02020603050405020304" pitchFamily="18" charset="0"/>
              <a:ea typeface="+mj-ea"/>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52004"/>
            <a:ext cx="2057400" cy="894368"/>
          </a:xfrm>
          <a:prstGeom prst="rect">
            <a:avLst/>
          </a:prstGeom>
        </p:spPr>
      </p:pic>
      <p:sp>
        <p:nvSpPr>
          <p:cNvPr id="4" name="Slide Number Placeholder 3"/>
          <p:cNvSpPr>
            <a:spLocks noGrp="1"/>
          </p:cNvSpPr>
          <p:nvPr>
            <p:ph type="sldNum" sz="quarter" idx="12"/>
          </p:nvPr>
        </p:nvSpPr>
        <p:spPr/>
        <p:txBody>
          <a:bodyPr/>
          <a:lstStyle/>
          <a:p>
            <a:fld id="{1D2F8EB9-B1B5-405F-9655-299AC594F075}" type="slidenum">
              <a:rPr lang="en-US" smtClean="0"/>
              <a:t>4</a:t>
            </a:fld>
            <a:endParaRPr lang="en-US"/>
          </a:p>
        </p:txBody>
      </p:sp>
    </p:spTree>
    <p:extLst>
      <p:ext uri="{BB962C8B-B14F-4D97-AF65-F5344CB8AC3E}">
        <p14:creationId xmlns:p14="http://schemas.microsoft.com/office/powerpoint/2010/main" val="866943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cs typeface="Times New Roman"/>
              </a:rPr>
              <a:t>Advantages of Negotiations</a:t>
            </a:r>
            <a:endParaRPr lang="en-US" b="1" dirty="0">
              <a:latin typeface="Times New Roman"/>
              <a:cs typeface="Times New Roman"/>
            </a:endParaRPr>
          </a:p>
        </p:txBody>
      </p:sp>
      <p:sp>
        <p:nvSpPr>
          <p:cNvPr id="3" name="Content Placeholder 2"/>
          <p:cNvSpPr>
            <a:spLocks noGrp="1"/>
          </p:cNvSpPr>
          <p:nvPr>
            <p:ph idx="1"/>
          </p:nvPr>
        </p:nvSpPr>
        <p:spPr/>
        <p:txBody>
          <a:bodyPr/>
          <a:lstStyle/>
          <a:p>
            <a:pPr marL="971550" lvl="1" indent="-457200"/>
            <a:r>
              <a:rPr lang="en-US" sz="2400" b="1" dirty="0">
                <a:solidFill>
                  <a:srgbClr val="376092"/>
                </a:solidFill>
                <a:latin typeface="Times New Roman" panose="02020603050405020304" pitchFamily="18" charset="0"/>
                <a:cs typeface="Times New Roman" panose="02020603050405020304" pitchFamily="18" charset="0"/>
              </a:rPr>
              <a:t>Government can </a:t>
            </a:r>
            <a:r>
              <a:rPr lang="en-US" sz="2400" b="1" dirty="0" smtClean="0">
                <a:solidFill>
                  <a:srgbClr val="376092"/>
                </a:solidFill>
                <a:latin typeface="Times New Roman" panose="02020603050405020304" pitchFamily="18" charset="0"/>
                <a:cs typeface="Times New Roman" panose="02020603050405020304" pitchFamily="18" charset="0"/>
              </a:rPr>
              <a:t>refine and define </a:t>
            </a:r>
            <a:r>
              <a:rPr lang="en-US" sz="2400" b="1" dirty="0">
                <a:solidFill>
                  <a:srgbClr val="376092"/>
                </a:solidFill>
                <a:latin typeface="Times New Roman" panose="02020603050405020304" pitchFamily="18" charset="0"/>
                <a:cs typeface="Times New Roman" panose="02020603050405020304" pitchFamily="18" charset="0"/>
              </a:rPr>
              <a:t>its needs better, based on review of bids &amp; negotiations</a:t>
            </a:r>
          </a:p>
          <a:p>
            <a:pPr marL="571500" indent="-457200"/>
            <a:endParaRPr lang="en-US" sz="1000" b="1" dirty="0">
              <a:solidFill>
                <a:srgbClr val="376092"/>
              </a:solidFill>
              <a:latin typeface="Times New Roman" panose="02020603050405020304" pitchFamily="18" charset="0"/>
              <a:cs typeface="Times New Roman" panose="02020603050405020304" pitchFamily="18" charset="0"/>
            </a:endParaRPr>
          </a:p>
          <a:p>
            <a:pPr marL="971550" lvl="1" indent="-457200"/>
            <a:r>
              <a:rPr lang="en-US" sz="2400" b="1" dirty="0">
                <a:solidFill>
                  <a:srgbClr val="376092"/>
                </a:solidFill>
                <a:latin typeface="Times New Roman" panose="02020603050405020304" pitchFamily="18" charset="0"/>
                <a:cs typeface="Times New Roman" panose="02020603050405020304" pitchFamily="18" charset="0"/>
              </a:rPr>
              <a:t>Government can ask questions, and get answers, to better understand the </a:t>
            </a:r>
            <a:r>
              <a:rPr lang="en-US" sz="2400" b="1" dirty="0" smtClean="0">
                <a:solidFill>
                  <a:srgbClr val="376092"/>
                </a:solidFill>
                <a:latin typeface="Times New Roman" panose="02020603050405020304" pitchFamily="18" charset="0"/>
                <a:cs typeface="Times New Roman" panose="02020603050405020304" pitchFamily="18" charset="0"/>
              </a:rPr>
              <a:t>bids </a:t>
            </a:r>
            <a:r>
              <a:rPr lang="en-US" sz="2400" b="1" dirty="0">
                <a:solidFill>
                  <a:srgbClr val="376092"/>
                </a:solidFill>
                <a:latin typeface="Times New Roman" panose="02020603050405020304" pitchFamily="18" charset="0"/>
                <a:cs typeface="Times New Roman" panose="02020603050405020304" pitchFamily="18" charset="0"/>
              </a:rPr>
              <a:t>received</a:t>
            </a:r>
          </a:p>
          <a:p>
            <a:pPr marL="571500" indent="-457200"/>
            <a:endParaRPr lang="en-US" sz="1000" b="1" dirty="0">
              <a:solidFill>
                <a:srgbClr val="376092"/>
              </a:solidFill>
              <a:latin typeface="Times New Roman" panose="02020603050405020304" pitchFamily="18" charset="0"/>
              <a:cs typeface="Times New Roman" panose="02020603050405020304" pitchFamily="18" charset="0"/>
            </a:endParaRPr>
          </a:p>
          <a:p>
            <a:pPr marL="971550" lvl="1" indent="-457200"/>
            <a:r>
              <a:rPr lang="en-US" sz="2400" b="1" dirty="0">
                <a:solidFill>
                  <a:srgbClr val="376092"/>
                </a:solidFill>
                <a:latin typeface="Times New Roman" panose="02020603050405020304" pitchFamily="18" charset="0"/>
                <a:cs typeface="Times New Roman" panose="02020603050405020304" pitchFamily="18" charset="0"/>
              </a:rPr>
              <a:t>Government can tell bidders problems seen in bid, and give bidders the chance to improve their bids</a:t>
            </a:r>
          </a:p>
          <a:p>
            <a:endParaRPr lang="en-US" dirty="0"/>
          </a:p>
        </p:txBody>
      </p:sp>
      <p:sp>
        <p:nvSpPr>
          <p:cNvPr id="4" name="Slide Number Placeholder 3"/>
          <p:cNvSpPr>
            <a:spLocks noGrp="1"/>
          </p:cNvSpPr>
          <p:nvPr>
            <p:ph type="sldNum" sz="quarter" idx="12"/>
          </p:nvPr>
        </p:nvSpPr>
        <p:spPr/>
        <p:txBody>
          <a:bodyPr/>
          <a:lstStyle/>
          <a:p>
            <a:fld id="{1D2F8EB9-B1B5-405F-9655-299AC594F075}" type="slidenum">
              <a:rPr lang="en-US" smtClean="0"/>
              <a:t>5</a:t>
            </a:fld>
            <a:endParaRPr lang="en-US"/>
          </a:p>
        </p:txBody>
      </p:sp>
    </p:spTree>
    <p:extLst>
      <p:ext uri="{BB962C8B-B14F-4D97-AF65-F5344CB8AC3E}">
        <p14:creationId xmlns:p14="http://schemas.microsoft.com/office/powerpoint/2010/main" val="409967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smtClean="0">
                <a:solidFill>
                  <a:srgbClr val="376092"/>
                </a:solidFill>
                <a:latin typeface="Times New Roman" panose="02020603050405020304" pitchFamily="18" charset="0"/>
                <a:cs typeface="Times New Roman" panose="02020603050405020304" pitchFamily="18" charset="0"/>
              </a:rPr>
              <a:t>Negotiations</a:t>
            </a:r>
            <a:r>
              <a:rPr lang="en-US" b="1" dirty="0">
                <a:solidFill>
                  <a:srgbClr val="376092"/>
                </a:solidFill>
                <a:latin typeface="Times New Roman" panose="02020603050405020304" pitchFamily="18" charset="0"/>
                <a:cs typeface="Times New Roman" panose="02020603050405020304" pitchFamily="18" charset="0"/>
              </a:rPr>
              <a:t>:  </a:t>
            </a:r>
            <a:r>
              <a:rPr lang="en-US" b="1" dirty="0" smtClean="0">
                <a:solidFill>
                  <a:srgbClr val="376092"/>
                </a:solidFill>
                <a:latin typeface="Times New Roman" panose="02020603050405020304" pitchFamily="18" charset="0"/>
                <a:cs typeface="Times New Roman" panose="02020603050405020304" pitchFamily="18" charset="0"/>
              </a:rPr>
              <a:t>Disadvantages and Risks</a:t>
            </a:r>
            <a:endParaRPr lang="en-US" dirty="0">
              <a:solidFill>
                <a:srgbClr val="37609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25562"/>
            <a:ext cx="8229600" cy="4525963"/>
          </a:xfrm>
        </p:spPr>
        <p:txBody>
          <a:bodyPr>
            <a:noAutofit/>
          </a:bodyPr>
          <a:lstStyle/>
          <a:p>
            <a:pPr marL="914400" lvl="1" indent="-457200">
              <a:buFont typeface="Arial" pitchFamily="34" charset="0"/>
              <a:buChar char="•"/>
            </a:pPr>
            <a:r>
              <a:rPr lang="en-US" b="1" i="1" dirty="0" smtClean="0">
                <a:solidFill>
                  <a:srgbClr val="376092"/>
                </a:solidFill>
                <a:latin typeface="Times New Roman" panose="02020603050405020304" pitchFamily="18" charset="0"/>
                <a:cs typeface="Times New Roman" panose="02020603050405020304" pitchFamily="18" charset="0"/>
              </a:rPr>
              <a:t>Inefficiency</a:t>
            </a:r>
            <a:r>
              <a:rPr lang="en-US" b="1" dirty="0" smtClean="0">
                <a:solidFill>
                  <a:srgbClr val="376092"/>
                </a:solidFill>
                <a:latin typeface="Times New Roman" panose="02020603050405020304" pitchFamily="18" charset="0"/>
                <a:cs typeface="Times New Roman" panose="02020603050405020304" pitchFamily="18" charset="0"/>
              </a:rPr>
              <a:t> (negotiations take time, especially because firms must then be given the opportunity to revise their bids)</a:t>
            </a:r>
          </a:p>
          <a:p>
            <a:pPr marL="457200" lvl="1" indent="0">
              <a:buNone/>
            </a:pPr>
            <a:endParaRPr lang="en-US" sz="1000" b="1" dirty="0" smtClean="0">
              <a:solidFill>
                <a:srgbClr val="376092"/>
              </a:solidFill>
              <a:latin typeface="Times New Roman" panose="02020603050405020304" pitchFamily="18" charset="0"/>
              <a:cs typeface="Times New Roman" panose="02020603050405020304" pitchFamily="18" charset="0"/>
            </a:endParaRPr>
          </a:p>
          <a:p>
            <a:pPr marL="914400" lvl="1" indent="-457200">
              <a:buFont typeface="Arial" pitchFamily="34" charset="0"/>
              <a:buChar char="•"/>
            </a:pPr>
            <a:r>
              <a:rPr lang="en-US" b="1" i="1" dirty="0" smtClean="0">
                <a:solidFill>
                  <a:srgbClr val="376092"/>
                </a:solidFill>
                <a:latin typeface="Times New Roman" panose="02020603050405020304" pitchFamily="18" charset="0"/>
                <a:cs typeface="Times New Roman" panose="02020603050405020304" pitchFamily="18" charset="0"/>
              </a:rPr>
              <a:t>Lack of transparency </a:t>
            </a:r>
            <a:r>
              <a:rPr lang="en-US" b="1" dirty="0" smtClean="0">
                <a:solidFill>
                  <a:srgbClr val="376092"/>
                </a:solidFill>
                <a:latin typeface="Times New Roman" panose="02020603050405020304" pitchFamily="18" charset="0"/>
                <a:cs typeface="Times New Roman" panose="02020603050405020304" pitchFamily="18" charset="0"/>
              </a:rPr>
              <a:t>(because negotiations need to be with one firm at a time, so as to avoid sharing proprietary information with other bidders)</a:t>
            </a:r>
          </a:p>
          <a:p>
            <a:pPr marL="914400" lvl="1" indent="-457200">
              <a:buFont typeface="Arial" pitchFamily="34" charset="0"/>
              <a:buChar char="•"/>
            </a:pPr>
            <a:endParaRPr lang="en-US" sz="1000" b="1" dirty="0" smtClean="0">
              <a:solidFill>
                <a:srgbClr val="376092"/>
              </a:solidFill>
              <a:latin typeface="Times New Roman" panose="02020603050405020304" pitchFamily="18" charset="0"/>
              <a:cs typeface="Times New Roman" panose="02020603050405020304" pitchFamily="18" charset="0"/>
            </a:endParaRPr>
          </a:p>
          <a:p>
            <a:pPr marL="914400" lvl="1" indent="-457200">
              <a:buFont typeface="Arial" pitchFamily="34" charset="0"/>
              <a:buChar char="•"/>
            </a:pPr>
            <a:r>
              <a:rPr lang="en-US" b="1" i="1" dirty="0" smtClean="0">
                <a:solidFill>
                  <a:srgbClr val="376092"/>
                </a:solidFill>
                <a:latin typeface="Times New Roman" panose="02020603050405020304" pitchFamily="18" charset="0"/>
                <a:cs typeface="Times New Roman" panose="02020603050405020304" pitchFamily="18" charset="0"/>
              </a:rPr>
              <a:t>Risk of favoritism or corruption </a:t>
            </a:r>
            <a:r>
              <a:rPr lang="en-US" b="1" dirty="0" smtClean="0">
                <a:solidFill>
                  <a:srgbClr val="376092"/>
                </a:solidFill>
                <a:latin typeface="Times New Roman" panose="02020603050405020304" pitchFamily="18" charset="0"/>
                <a:cs typeface="Times New Roman" panose="02020603050405020304" pitchFamily="18" charset="0"/>
              </a:rPr>
              <a:t>(one bidder may receive extra information or “coaching”)</a:t>
            </a:r>
            <a:endParaRPr lang="en-US" b="1" dirty="0">
              <a:solidFill>
                <a:srgbClr val="376092"/>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52004"/>
            <a:ext cx="2057400" cy="894368"/>
          </a:xfrm>
          <a:prstGeom prst="rect">
            <a:avLst/>
          </a:prstGeom>
        </p:spPr>
      </p:pic>
      <p:sp>
        <p:nvSpPr>
          <p:cNvPr id="4" name="Slide Number Placeholder 3"/>
          <p:cNvSpPr>
            <a:spLocks noGrp="1"/>
          </p:cNvSpPr>
          <p:nvPr>
            <p:ph type="sldNum" sz="quarter" idx="12"/>
          </p:nvPr>
        </p:nvSpPr>
        <p:spPr/>
        <p:txBody>
          <a:bodyPr/>
          <a:lstStyle/>
          <a:p>
            <a:fld id="{1D2F8EB9-B1B5-405F-9655-299AC594F075}" type="slidenum">
              <a:rPr lang="en-US" smtClean="0"/>
              <a:t>6</a:t>
            </a:fld>
            <a:endParaRPr lang="en-US"/>
          </a:p>
        </p:txBody>
      </p:sp>
    </p:spTree>
    <p:extLst>
      <p:ext uri="{BB962C8B-B14F-4D97-AF65-F5344CB8AC3E}">
        <p14:creationId xmlns:p14="http://schemas.microsoft.com/office/powerpoint/2010/main" val="8669433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b="1" dirty="0" smtClean="0">
                <a:solidFill>
                  <a:srgbClr val="376092"/>
                </a:solidFill>
                <a:latin typeface="Times New Roman" panose="02020603050405020304" pitchFamily="18" charset="0"/>
                <a:cs typeface="Times New Roman" panose="02020603050405020304" pitchFamily="18" charset="0"/>
              </a:rPr>
              <a:t>Use of Negotiations</a:t>
            </a:r>
            <a:endParaRPr lang="en-US" b="1" dirty="0">
              <a:solidFill>
                <a:srgbClr val="37609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4373563"/>
          </a:xfrm>
        </p:spPr>
        <p:txBody>
          <a:bodyPr>
            <a:normAutofit fontScale="92500" lnSpcReduction="10000"/>
          </a:bodyPr>
          <a:lstStyle/>
          <a:p>
            <a:r>
              <a:rPr lang="en-US" sz="2800" b="1" dirty="0" smtClean="0">
                <a:solidFill>
                  <a:srgbClr val="376092"/>
                </a:solidFill>
                <a:latin typeface="Times New Roman" panose="02020603050405020304" pitchFamily="18" charset="0"/>
                <a:cs typeface="Times New Roman" panose="02020603050405020304" pitchFamily="18" charset="0"/>
              </a:rPr>
              <a:t>U.S. routinely allows negotiations, provided that they are done in the manner that I call competitive</a:t>
            </a:r>
          </a:p>
          <a:p>
            <a:endParaRPr lang="en-US" sz="1000" b="1" dirty="0" smtClean="0">
              <a:solidFill>
                <a:srgbClr val="376092"/>
              </a:solidFill>
              <a:latin typeface="Times New Roman" panose="02020603050405020304" pitchFamily="18" charset="0"/>
              <a:cs typeface="Times New Roman" panose="02020603050405020304" pitchFamily="18" charset="0"/>
            </a:endParaRPr>
          </a:p>
          <a:p>
            <a:r>
              <a:rPr lang="en-US" sz="2800" b="1" dirty="0" smtClean="0">
                <a:solidFill>
                  <a:srgbClr val="376092"/>
                </a:solidFill>
                <a:latin typeface="Times New Roman" panose="02020603050405020304" pitchFamily="18" charset="0"/>
                <a:cs typeface="Times New Roman" panose="02020603050405020304" pitchFamily="18" charset="0"/>
              </a:rPr>
              <a:t>The E.U. historically has imposed significant limits on use of negotiations, although the trend there is to significantly relax the limits</a:t>
            </a:r>
          </a:p>
          <a:p>
            <a:endParaRPr lang="en-US" sz="1000" b="1" dirty="0" smtClean="0">
              <a:solidFill>
                <a:srgbClr val="376092"/>
              </a:solidFill>
              <a:latin typeface="Times New Roman" panose="02020603050405020304" pitchFamily="18" charset="0"/>
              <a:cs typeface="Times New Roman" panose="02020603050405020304" pitchFamily="18" charset="0"/>
            </a:endParaRPr>
          </a:p>
          <a:p>
            <a:r>
              <a:rPr lang="en-US" sz="2800" b="1" dirty="0" smtClean="0">
                <a:solidFill>
                  <a:srgbClr val="376092"/>
                </a:solidFill>
                <a:latin typeface="Times New Roman" panose="02020603050405020304" pitchFamily="18" charset="0"/>
                <a:cs typeface="Times New Roman" panose="02020603050405020304" pitchFamily="18" charset="0"/>
              </a:rPr>
              <a:t>The WTO GPA is neutral</a:t>
            </a:r>
          </a:p>
          <a:p>
            <a:endParaRPr lang="en-US" sz="1000" b="1" dirty="0" smtClean="0">
              <a:solidFill>
                <a:srgbClr val="376092"/>
              </a:solidFill>
              <a:latin typeface="Times New Roman" panose="02020603050405020304" pitchFamily="18" charset="0"/>
              <a:cs typeface="Times New Roman" panose="02020603050405020304" pitchFamily="18" charset="0"/>
            </a:endParaRPr>
          </a:p>
          <a:p>
            <a:r>
              <a:rPr lang="en-US" sz="2800" b="1" dirty="0" smtClean="0">
                <a:solidFill>
                  <a:srgbClr val="376092"/>
                </a:solidFill>
                <a:latin typeface="Times New Roman" panose="02020603050405020304" pitchFamily="18" charset="0"/>
                <a:cs typeface="Times New Roman" panose="02020603050405020304" pitchFamily="18" charset="0"/>
              </a:rPr>
              <a:t>The UNCITRAL Model Procurement Law cautions about risks and discourages their use, except in limited circumstances</a:t>
            </a:r>
            <a:endParaRPr lang="en-US" sz="2800" b="1" dirty="0">
              <a:solidFill>
                <a:srgbClr val="376092"/>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52004"/>
            <a:ext cx="2057400" cy="894368"/>
          </a:xfrm>
          <a:prstGeom prst="rect">
            <a:avLst/>
          </a:prstGeom>
        </p:spPr>
      </p:pic>
      <p:sp>
        <p:nvSpPr>
          <p:cNvPr id="4" name="Slide Number Placeholder 3"/>
          <p:cNvSpPr>
            <a:spLocks noGrp="1"/>
          </p:cNvSpPr>
          <p:nvPr>
            <p:ph type="sldNum" sz="quarter" idx="12"/>
          </p:nvPr>
        </p:nvSpPr>
        <p:spPr/>
        <p:txBody>
          <a:bodyPr/>
          <a:lstStyle/>
          <a:p>
            <a:fld id="{1D2F8EB9-B1B5-405F-9655-299AC594F075}" type="slidenum">
              <a:rPr lang="en-US" smtClean="0"/>
              <a:t>7</a:t>
            </a:fld>
            <a:endParaRPr lang="en-US"/>
          </a:p>
        </p:txBody>
      </p:sp>
    </p:spTree>
    <p:extLst>
      <p:ext uri="{BB962C8B-B14F-4D97-AF65-F5344CB8AC3E}">
        <p14:creationId xmlns:p14="http://schemas.microsoft.com/office/powerpoint/2010/main" val="348656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376092"/>
                </a:solidFill>
                <a:latin typeface="Times New Roman" panose="02020603050405020304" pitchFamily="18" charset="0"/>
                <a:cs typeface="Times New Roman" panose="02020603050405020304" pitchFamily="18" charset="0"/>
              </a:rPr>
              <a:t>Transparency &amp; Accountability</a:t>
            </a:r>
            <a:endParaRPr lang="en-US" b="1" dirty="0">
              <a:solidFill>
                <a:srgbClr val="37609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1"/>
            <a:ext cx="8229600" cy="4343399"/>
          </a:xfrm>
        </p:spPr>
        <p:txBody>
          <a:bodyPr>
            <a:normAutofit/>
          </a:bodyPr>
          <a:lstStyle/>
          <a:p>
            <a:pPr marL="457200" lvl="1" indent="0">
              <a:buNone/>
            </a:pPr>
            <a:r>
              <a:rPr lang="en-US" sz="2400" b="1" dirty="0" smtClean="0">
                <a:solidFill>
                  <a:srgbClr val="376092"/>
                </a:solidFill>
                <a:latin typeface="Times New Roman" panose="02020603050405020304" pitchFamily="18" charset="0"/>
                <a:cs typeface="Times New Roman" panose="02020603050405020304" pitchFamily="18" charset="0"/>
              </a:rPr>
              <a:t>Due to the risk of favoritism or corruption during negotiations, it is especially important that transparency and accountability be preserved</a:t>
            </a:r>
          </a:p>
          <a:p>
            <a:pPr marL="457200" lvl="1" indent="0">
              <a:buNone/>
            </a:pPr>
            <a:endParaRPr lang="en-US" sz="2400" b="1" dirty="0">
              <a:solidFill>
                <a:srgbClr val="376092"/>
              </a:solidFill>
              <a:latin typeface="Times New Roman" panose="02020603050405020304" pitchFamily="18" charset="0"/>
              <a:cs typeface="Times New Roman" panose="02020603050405020304" pitchFamily="18" charset="0"/>
            </a:endParaRPr>
          </a:p>
          <a:p>
            <a:pPr marL="457200" lvl="1" indent="0">
              <a:buNone/>
            </a:pPr>
            <a:r>
              <a:rPr lang="en-US" sz="2400" b="1" dirty="0" smtClean="0">
                <a:solidFill>
                  <a:srgbClr val="376092"/>
                </a:solidFill>
                <a:latin typeface="Times New Roman" panose="02020603050405020304" pitchFamily="18" charset="0"/>
                <a:cs typeface="Times New Roman" panose="02020603050405020304" pitchFamily="18" charset="0"/>
              </a:rPr>
              <a:t>One way to do that is through creating and supporting a robust challenge (bid protest) mechanism, which allows an independent body to review what transpired during negotiations</a:t>
            </a:r>
          </a:p>
          <a:p>
            <a:pPr marL="457200" lvl="1" indent="0">
              <a:buNone/>
            </a:pPr>
            <a:endParaRPr lang="en-US" sz="2400" b="1" dirty="0" smtClean="0">
              <a:solidFill>
                <a:srgbClr val="376092"/>
              </a:solidFill>
              <a:latin typeface="Times New Roman" panose="02020603050405020304" pitchFamily="18" charset="0"/>
              <a:cs typeface="Times New Roman" panose="02020603050405020304" pitchFamily="18" charset="0"/>
            </a:endParaRPr>
          </a:p>
          <a:p>
            <a:endParaRPr lang="en-US" dirty="0" smtClean="0">
              <a:solidFill>
                <a:srgbClr val="376092"/>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52004"/>
            <a:ext cx="2057400" cy="894368"/>
          </a:xfrm>
          <a:prstGeom prst="rect">
            <a:avLst/>
          </a:prstGeom>
        </p:spPr>
      </p:pic>
      <p:sp>
        <p:nvSpPr>
          <p:cNvPr id="4" name="Slide Number Placeholder 3"/>
          <p:cNvSpPr>
            <a:spLocks noGrp="1"/>
          </p:cNvSpPr>
          <p:nvPr>
            <p:ph type="sldNum" sz="quarter" idx="12"/>
          </p:nvPr>
        </p:nvSpPr>
        <p:spPr/>
        <p:txBody>
          <a:bodyPr/>
          <a:lstStyle/>
          <a:p>
            <a:fld id="{1D2F8EB9-B1B5-405F-9655-299AC594F075}" type="slidenum">
              <a:rPr lang="en-US" smtClean="0"/>
              <a:t>8</a:t>
            </a:fld>
            <a:endParaRPr lang="en-US"/>
          </a:p>
        </p:txBody>
      </p:sp>
    </p:spTree>
    <p:extLst>
      <p:ext uri="{BB962C8B-B14F-4D97-AF65-F5344CB8AC3E}">
        <p14:creationId xmlns:p14="http://schemas.microsoft.com/office/powerpoint/2010/main" val="1849407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a:cs typeface="Times New Roman"/>
              </a:rPr>
              <a:t>Transparency and Accountability</a:t>
            </a:r>
            <a:endParaRPr lang="en-US" dirty="0">
              <a:latin typeface="Times New Roman"/>
              <a:cs typeface="Times New Roman"/>
            </a:endParaRPr>
          </a:p>
        </p:txBody>
      </p:sp>
      <p:sp>
        <p:nvSpPr>
          <p:cNvPr id="3" name="Content Placeholder 2"/>
          <p:cNvSpPr>
            <a:spLocks noGrp="1"/>
          </p:cNvSpPr>
          <p:nvPr>
            <p:ph idx="1"/>
          </p:nvPr>
        </p:nvSpPr>
        <p:spPr/>
        <p:txBody>
          <a:bodyPr/>
          <a:lstStyle/>
          <a:p>
            <a:r>
              <a:rPr lang="en-US" dirty="0" smtClean="0">
                <a:latin typeface="Times New Roman"/>
                <a:cs typeface="Times New Roman"/>
              </a:rPr>
              <a:t>On the other hand, in some legal and business cultures, the opportunities that a robust challenge mechanism presents to disappointed bidders to slow down the process can be and sometimes are abused.</a:t>
            </a:r>
          </a:p>
          <a:p>
            <a:r>
              <a:rPr lang="en-US" dirty="0" smtClean="0">
                <a:latin typeface="Times New Roman"/>
                <a:cs typeface="Times New Roman"/>
              </a:rPr>
              <a:t>So a procurement challenge mechanism needs to be robust, and transparent, but it also calls for the exercise of judgment</a:t>
            </a:r>
          </a:p>
          <a:p>
            <a:endParaRPr lang="en-US" dirty="0">
              <a:latin typeface="Times New Roman"/>
              <a:cs typeface="Times New Roman"/>
            </a:endParaRPr>
          </a:p>
        </p:txBody>
      </p:sp>
      <p:sp>
        <p:nvSpPr>
          <p:cNvPr id="4" name="Slide Number Placeholder 3"/>
          <p:cNvSpPr>
            <a:spLocks noGrp="1"/>
          </p:cNvSpPr>
          <p:nvPr>
            <p:ph type="sldNum" sz="quarter" idx="12"/>
          </p:nvPr>
        </p:nvSpPr>
        <p:spPr/>
        <p:txBody>
          <a:bodyPr/>
          <a:lstStyle/>
          <a:p>
            <a:fld id="{1D2F8EB9-B1B5-405F-9655-299AC594F075}" type="slidenum">
              <a:rPr lang="en-US" smtClean="0"/>
              <a:t>9</a:t>
            </a:fld>
            <a:endParaRPr lang="en-US"/>
          </a:p>
        </p:txBody>
      </p:sp>
    </p:spTree>
    <p:extLst>
      <p:ext uri="{BB962C8B-B14F-4D97-AF65-F5344CB8AC3E}">
        <p14:creationId xmlns:p14="http://schemas.microsoft.com/office/powerpoint/2010/main" val="3397011057"/>
      </p:ext>
    </p:extLst>
  </p:cSld>
  <p:clrMapOvr>
    <a:masterClrMapping/>
  </p:clrMapOvr>
</p:sld>
</file>

<file path=ppt/theme/theme1.xml><?xml version="1.0" encoding="utf-8"?>
<a:theme xmlns:a="http://schemas.openxmlformats.org/drawingml/2006/main" name="Office Theme">
  <a:themeElements>
    <a:clrScheme name="Botswana Project">
      <a:dk1>
        <a:srgbClr val="376092"/>
      </a:dk1>
      <a:lt1>
        <a:srgbClr val="376092"/>
      </a:lt1>
      <a:dk2>
        <a:srgbClr val="376092"/>
      </a:dk2>
      <a:lt2>
        <a:srgbClr val="376092"/>
      </a:lt2>
      <a:accent1>
        <a:srgbClr val="376092"/>
      </a:accent1>
      <a:accent2>
        <a:srgbClr val="376092"/>
      </a:accent2>
      <a:accent3>
        <a:srgbClr val="376092"/>
      </a:accent3>
      <a:accent4>
        <a:srgbClr val="376092"/>
      </a:accent4>
      <a:accent5>
        <a:srgbClr val="376092"/>
      </a:accent5>
      <a:accent6>
        <a:srgbClr val="376092"/>
      </a:accent6>
      <a:hlink>
        <a:srgbClr val="376092"/>
      </a:hlink>
      <a:folHlink>
        <a:srgbClr val="37609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TotalTime>
  <Words>946</Words>
  <Application>Microsoft Office PowerPoint</Application>
  <PresentationFormat>On-screen Show (4:3)</PresentationFormat>
  <Paragraphs>98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Negotiations During Procurements  Changing Paradigm in Public Procurement: Toward Value for Money and Higher Efficiency  June 1 and 2, 2016 Belgrade, Serbia </vt:lpstr>
      <vt:lpstr>“Negotiations” Defined </vt:lpstr>
      <vt:lpstr>“Negotiations” and Competition</vt:lpstr>
      <vt:lpstr>Negotiations:  Advantages and Disadvantages</vt:lpstr>
      <vt:lpstr>Advantages of Negotiations</vt:lpstr>
      <vt:lpstr>Negotiations:  Disadvantages and Risks</vt:lpstr>
      <vt:lpstr>Use of Negotiations</vt:lpstr>
      <vt:lpstr>Transparency &amp; Accountability</vt:lpstr>
      <vt:lpstr>Transparency and Accountability</vt:lpstr>
      <vt:lpstr>Transparency and Accountability</vt:lpstr>
      <vt:lpstr>Transparency and Accountability</vt:lpstr>
      <vt:lpstr>Transparency and Accountability</vt:lpstr>
      <vt:lpstr>Transparency and Accountability</vt:lpstr>
      <vt:lpstr>Transparency &amp; Accountability</vt:lpstr>
    </vt:vector>
  </TitlesOfParts>
  <Company>gwlaw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Procurement &amp; Procurement Processes: International Perspectives on  Why They Matter &amp; What the Current Hot Topics Are</dc:title>
  <dc:creator>Jessica P. Pierce</dc:creator>
  <cp:lastModifiedBy>Laura Sherman</cp:lastModifiedBy>
  <cp:revision>46</cp:revision>
  <cp:lastPrinted>2016-05-12T15:58:28Z</cp:lastPrinted>
  <dcterms:created xsi:type="dcterms:W3CDTF">2014-02-14T15:25:04Z</dcterms:created>
  <dcterms:modified xsi:type="dcterms:W3CDTF">2016-05-18T08:42:07Z</dcterms:modified>
</cp:coreProperties>
</file>