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9"/>
  </p:notesMasterIdLst>
  <p:sldIdLst>
    <p:sldId id="257" r:id="rId2"/>
    <p:sldId id="276" r:id="rId3"/>
    <p:sldId id="277" r:id="rId4"/>
    <p:sldId id="280" r:id="rId5"/>
    <p:sldId id="279" r:id="rId6"/>
    <p:sldId id="278" r:id="rId7"/>
    <p:sldId id="285" r:id="rId8"/>
    <p:sldId id="301" r:id="rId9"/>
    <p:sldId id="281" r:id="rId10"/>
    <p:sldId id="282" r:id="rId11"/>
    <p:sldId id="286" r:id="rId12"/>
    <p:sldId id="283" r:id="rId13"/>
    <p:sldId id="284" r:id="rId14"/>
    <p:sldId id="265" r:id="rId15"/>
    <p:sldId id="264" r:id="rId16"/>
    <p:sldId id="273" r:id="rId17"/>
    <p:sldId id="274" r:id="rId18"/>
    <p:sldId id="302" r:id="rId19"/>
    <p:sldId id="266" r:id="rId20"/>
    <p:sldId id="267" r:id="rId21"/>
    <p:sldId id="268" r:id="rId22"/>
    <p:sldId id="275" r:id="rId23"/>
    <p:sldId id="269" r:id="rId24"/>
    <p:sldId id="270" r:id="rId25"/>
    <p:sldId id="271" r:id="rId26"/>
    <p:sldId id="287" r:id="rId27"/>
    <p:sldId id="288" r:id="rId28"/>
    <p:sldId id="291" r:id="rId29"/>
    <p:sldId id="292" r:id="rId30"/>
    <p:sldId id="289" r:id="rId31"/>
    <p:sldId id="293" r:id="rId32"/>
    <p:sldId id="295" r:id="rId33"/>
    <p:sldId id="296" r:id="rId34"/>
    <p:sldId id="297" r:id="rId35"/>
    <p:sldId id="298" r:id="rId36"/>
    <p:sldId id="299" r:id="rId37"/>
    <p:sldId id="300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7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E4905-685A-4240-B807-E26C02468147}" type="datetimeFigureOut">
              <a:rPr lang="en-US" smtClean="0"/>
              <a:t>5/25/2016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6082E-41E3-4B40-92E3-0D3C1E096C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962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DB2-667E-447F-80ED-D56CFBFE1963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t>5/25/2016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464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FA00-A795-4B65-8CA6-965FF228D588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t>5/25/2016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628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5BD83-BAC7-4D9D-BBFD-611A876D67A1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t>5/25/2016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95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AF164-8A58-482A-9468-EEA5B97A09E7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t>5/25/2016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319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50599-16ED-4F5E-B83F-A82C3BC9BA8B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t>5/25/2016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484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1A2AC-BC8A-4752-9B2C-6F41CF5B87FE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t>5/25/2016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520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8F1E1-6064-49F2-A527-46D1E477A063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t>5/25/2016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342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5128-6AEA-4AF1-9C55-7696EB4381FF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t>5/25/2016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37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02438-37AA-4DB9-88F8-9D4440A2C664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t>5/25/2016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086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CD6C2-7E68-46F3-878B-9CF428AD8A94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t>5/25/2016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76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ABB0-ED4B-4A31-B4C0-BF9C28089440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t>5/25/2016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985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243E9-E32F-4277-BFBC-9734F73EA3A1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t>5/25/2016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1385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52401"/>
            <a:ext cx="8686800" cy="4191000"/>
          </a:xfrm>
        </p:spPr>
        <p:txBody>
          <a:bodyPr>
            <a:normAutofit fontScale="90000"/>
          </a:bodyPr>
          <a:lstStyle/>
          <a:p>
            <a:r>
              <a:rPr lang="sr-Latn-RS" sz="4000" b="1" dirty="0" smtClean="0">
                <a:solidFill>
                  <a:schemeClr val="bg2"/>
                </a:solidFill>
              </a:rPr>
              <a:t>Prikaz nabavke kojom se dobija najveća vrednost : Primena necenovnih kriterijuma kao faktora evaluacije</a:t>
            </a:r>
            <a:r>
              <a:rPr lang="sr-Latn-RS" b="1" dirty="0" smtClean="0">
                <a:solidFill>
                  <a:schemeClr val="bg2"/>
                </a:solidFill>
              </a:rPr>
              <a:t/>
            </a:r>
            <a:br>
              <a:rPr lang="sr-Latn-RS" b="1" dirty="0" smtClean="0">
                <a:solidFill>
                  <a:schemeClr val="bg2"/>
                </a:solidFill>
              </a:rPr>
            </a:br>
            <a:r>
              <a:rPr lang="sr-Latn-RS" b="1" dirty="0" smtClean="0">
                <a:solidFill>
                  <a:schemeClr val="bg2"/>
                </a:solidFill>
              </a:rPr>
              <a:t/>
            </a:r>
            <a:br>
              <a:rPr lang="sr-Latn-RS" b="1" dirty="0" smtClean="0">
                <a:solidFill>
                  <a:schemeClr val="bg2"/>
                </a:solidFill>
              </a:rPr>
            </a:br>
            <a:r>
              <a:rPr lang="sr-Latn-RS" sz="3600" b="1" dirty="0" smtClean="0">
                <a:solidFill>
                  <a:srgbClr val="376092"/>
                </a:solidFill>
                <a:latin typeface="Times Bold Italic" pitchFamily="18" charset="0"/>
              </a:rPr>
              <a:t>P</a:t>
            </a:r>
            <a:r>
              <a:rPr lang="sr-Latn-RS" sz="2800" b="1" dirty="0" smtClean="0">
                <a:solidFill>
                  <a:srgbClr val="376092"/>
                </a:solidFill>
                <a:latin typeface="Times Bold Italic" pitchFamily="18" charset="0"/>
              </a:rPr>
              <a:t>romena paradigme javnih nabavki: ka vrednosti za </a:t>
            </a:r>
            <a:r>
              <a:rPr lang="sr-Latn-RS" sz="2800" b="1" dirty="0">
                <a:solidFill>
                  <a:srgbClr val="376092"/>
                </a:solidFill>
                <a:latin typeface="Times Bold Italic" pitchFamily="18" charset="0"/>
              </a:rPr>
              <a:t>uloženo i većoj efikasnosti</a:t>
            </a:r>
            <a:r>
              <a:rPr lang="en-US" sz="2800" b="1" dirty="0">
                <a:solidFill>
                  <a:srgbClr val="376092"/>
                </a:solidFill>
                <a:latin typeface="Times Bold Italic" pitchFamily="18" charset="0"/>
              </a:rPr>
              <a:t/>
            </a:r>
            <a:br>
              <a:rPr lang="en-US" sz="2800" b="1" dirty="0">
                <a:solidFill>
                  <a:srgbClr val="376092"/>
                </a:solidFill>
                <a:latin typeface="Times Bold Italic" pitchFamily="18" charset="0"/>
              </a:rPr>
            </a:br>
            <a:r>
              <a:rPr lang="en-US" sz="2500" b="1" dirty="0">
                <a:solidFill>
                  <a:srgbClr val="376092"/>
                </a:solidFill>
                <a:latin typeface="Times Bold Italic" pitchFamily="18" charset="0"/>
              </a:rPr>
              <a:t/>
            </a:r>
            <a:br>
              <a:rPr lang="en-US" sz="2500" b="1" dirty="0">
                <a:solidFill>
                  <a:srgbClr val="376092"/>
                </a:solidFill>
                <a:latin typeface="Times Bold Italic" pitchFamily="18" charset="0"/>
              </a:rPr>
            </a:br>
            <a:r>
              <a:rPr lang="en-US" sz="2500" b="1" dirty="0" smtClean="0">
                <a:solidFill>
                  <a:srgbClr val="376092"/>
                </a:solidFill>
                <a:latin typeface="Times Bold Italic" pitchFamily="18" charset="0"/>
              </a:rPr>
              <a:t>1</a:t>
            </a:r>
            <a:r>
              <a:rPr lang="sr-Latn-RS" sz="2500" b="1" dirty="0" smtClean="0">
                <a:solidFill>
                  <a:srgbClr val="376092"/>
                </a:solidFill>
                <a:latin typeface="Times Bold Italic" pitchFamily="18" charset="0"/>
              </a:rPr>
              <a:t>. i</a:t>
            </a:r>
            <a:r>
              <a:rPr lang="en-US" sz="2500" b="1" dirty="0" smtClean="0">
                <a:solidFill>
                  <a:srgbClr val="376092"/>
                </a:solidFill>
                <a:latin typeface="Times Bold Italic" pitchFamily="18" charset="0"/>
              </a:rPr>
              <a:t> 2</a:t>
            </a:r>
            <a:r>
              <a:rPr lang="sr-Latn-RS" sz="2500" b="1" dirty="0" smtClean="0">
                <a:solidFill>
                  <a:srgbClr val="376092"/>
                </a:solidFill>
                <a:latin typeface="Times Bold Italic" pitchFamily="18" charset="0"/>
              </a:rPr>
              <a:t>. jun</a:t>
            </a:r>
            <a:r>
              <a:rPr lang="en-US" sz="2500" b="1" dirty="0" smtClean="0">
                <a:solidFill>
                  <a:srgbClr val="376092"/>
                </a:solidFill>
                <a:latin typeface="Times Bold Italic" pitchFamily="18" charset="0"/>
              </a:rPr>
              <a:t> 2016</a:t>
            </a:r>
            <a:r>
              <a:rPr lang="sr-Latn-RS" sz="2500" b="1" dirty="0" smtClean="0">
                <a:solidFill>
                  <a:srgbClr val="376092"/>
                </a:solidFill>
                <a:latin typeface="Times Bold Italic" pitchFamily="18" charset="0"/>
              </a:rPr>
              <a:t>.</a:t>
            </a:r>
            <a:r>
              <a:rPr lang="en-US" sz="2500" b="1" dirty="0" smtClean="0">
                <a:solidFill>
                  <a:srgbClr val="376092"/>
                </a:solidFill>
                <a:latin typeface="Times Bold Italic" pitchFamily="18" charset="0"/>
              </a:rPr>
              <a:t/>
            </a:r>
            <a:br>
              <a:rPr lang="en-US" sz="2500" b="1" dirty="0" smtClean="0">
                <a:solidFill>
                  <a:srgbClr val="376092"/>
                </a:solidFill>
                <a:latin typeface="Times Bold Italic" pitchFamily="18" charset="0"/>
              </a:rPr>
            </a:br>
            <a:r>
              <a:rPr lang="sr-Latn-RS" sz="2500" b="1" dirty="0" smtClean="0">
                <a:solidFill>
                  <a:srgbClr val="376092"/>
                </a:solidFill>
                <a:latin typeface="Times Bold Italic" pitchFamily="18" charset="0"/>
              </a:rPr>
              <a:t>Beograd</a:t>
            </a:r>
            <a:r>
              <a:rPr lang="en-US" sz="2500" b="1" dirty="0" smtClean="0">
                <a:solidFill>
                  <a:srgbClr val="376092"/>
                </a:solidFill>
                <a:latin typeface="Times Bold Italic" pitchFamily="18" charset="0"/>
              </a:rPr>
              <a:t>, </a:t>
            </a:r>
            <a:r>
              <a:rPr lang="sr-Latn-RS" sz="2500" b="1" dirty="0" smtClean="0">
                <a:solidFill>
                  <a:srgbClr val="376092"/>
                </a:solidFill>
                <a:latin typeface="Times Bold Italic" pitchFamily="18" charset="0"/>
              </a:rPr>
              <a:t>Srbija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81600" y="4876800"/>
            <a:ext cx="373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2"/>
                </a:solidFill>
              </a:rPr>
              <a:t>Joshua I. Schwartz</a:t>
            </a:r>
            <a:endParaRPr lang="en-US" sz="1600" b="1" dirty="0">
              <a:solidFill>
                <a:schemeClr val="bg2"/>
              </a:solidFill>
            </a:endParaRPr>
          </a:p>
          <a:p>
            <a:r>
              <a:rPr lang="en-US" sz="1600" b="1" dirty="0" smtClean="0">
                <a:solidFill>
                  <a:schemeClr val="bg2"/>
                </a:solidFill>
              </a:rPr>
              <a:t>Professor of Law and Co-Director, Government </a:t>
            </a:r>
            <a:r>
              <a:rPr lang="en-US" sz="1600" b="1" dirty="0">
                <a:solidFill>
                  <a:schemeClr val="bg2"/>
                </a:solidFill>
              </a:rPr>
              <a:t>Procurement </a:t>
            </a:r>
            <a:r>
              <a:rPr lang="en-US" sz="1600" b="1" dirty="0" smtClean="0">
                <a:solidFill>
                  <a:schemeClr val="bg2"/>
                </a:solidFill>
              </a:rPr>
              <a:t>Law Program</a:t>
            </a:r>
            <a:endParaRPr lang="en-US" sz="1600" b="1" dirty="0">
              <a:solidFill>
                <a:schemeClr val="bg2"/>
              </a:solidFill>
            </a:endParaRPr>
          </a:p>
          <a:p>
            <a:r>
              <a:rPr lang="en-US" sz="1600" b="1" dirty="0">
                <a:solidFill>
                  <a:schemeClr val="bg2"/>
                </a:solidFill>
              </a:rPr>
              <a:t>The George Washington University</a:t>
            </a:r>
          </a:p>
          <a:p>
            <a:r>
              <a:rPr lang="en-US" sz="1600" b="1" dirty="0">
                <a:solidFill>
                  <a:schemeClr val="bg2"/>
                </a:solidFill>
              </a:rPr>
              <a:t>   Law School</a:t>
            </a:r>
          </a:p>
          <a:p>
            <a:r>
              <a:rPr lang="en-US" sz="1600" b="1" dirty="0">
                <a:solidFill>
                  <a:schemeClr val="bg2"/>
                </a:solidFill>
              </a:rPr>
              <a:t>Washington</a:t>
            </a:r>
            <a:r>
              <a:rPr lang="en-US" sz="1600" b="1">
                <a:solidFill>
                  <a:schemeClr val="bg2"/>
                </a:solidFill>
              </a:rPr>
              <a:t>, </a:t>
            </a:r>
            <a:r>
              <a:rPr lang="en-US" sz="1600" b="1" smtClean="0">
                <a:solidFill>
                  <a:schemeClr val="bg2"/>
                </a:solidFill>
              </a:rPr>
              <a:t>DC USA</a:t>
            </a:r>
            <a:endParaRPr lang="en-US" sz="1600" b="1" dirty="0">
              <a:solidFill>
                <a:schemeClr val="bg2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07" y="5410200"/>
            <a:ext cx="2979932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96976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sz="3600" b="1" dirty="0"/>
              <a:t>Šta je nabavka kojom se dobija </a:t>
            </a:r>
            <a:r>
              <a:rPr lang="sr-Latn-RS" sz="3600" b="1" dirty="0" smtClean="0"/>
              <a:t>najveća </a:t>
            </a:r>
            <a:r>
              <a:rPr lang="sr-Latn-RS" sz="3600" b="1" dirty="0"/>
              <a:t>vrednost</a:t>
            </a:r>
            <a:r>
              <a:rPr lang="en-US" sz="3600" b="1" dirty="0" smtClean="0"/>
              <a:t>??—</a:t>
            </a:r>
            <a:r>
              <a:rPr lang="sr-Latn-RS" sz="3600" b="1" dirty="0" smtClean="0"/>
              <a:t>alternativa „najvećoj vrednosti“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  <a:p>
            <a:r>
              <a:rPr lang="sr-Latn-RS" dirty="0" smtClean="0"/>
              <a:t>Ako, zatim, ono što zaista želite i ono što smatrate vrednim možete da pretvorite u jasan opis ciljeva koje želite da postignete nabavkom padobrana</a:t>
            </a:r>
            <a:endParaRPr lang="en-US" dirty="0" smtClean="0"/>
          </a:p>
          <a:p>
            <a:endParaRPr lang="en-US" dirty="0" smtClean="0"/>
          </a:p>
          <a:p>
            <a:r>
              <a:rPr lang="sr-Latn-RS" dirty="0" smtClean="0"/>
              <a:t>I, još, ako možete da definišete relativan značaj ili ponder koji ćete dodeliti različitim faktorima na osnovu kojih ćete doneti odluku o najboljoj ponudi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39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b="1" dirty="0" smtClean="0"/>
              <a:t>Alternativa „najvećoj vrednosti“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sr-Latn-RS" sz="3600" dirty="0" smtClean="0"/>
              <a:t>Onda možete da sprovedete javnu nabavku na osnovu onoga što mi zovemo</a:t>
            </a:r>
            <a:endParaRPr lang="en-US" sz="3600" dirty="0" smtClean="0"/>
          </a:p>
          <a:p>
            <a:endParaRPr lang="en-US" sz="3600" dirty="0" smtClean="0"/>
          </a:p>
          <a:p>
            <a:pPr marL="0" indent="0">
              <a:buNone/>
            </a:pPr>
            <a:r>
              <a:rPr lang="en-US" sz="4000" b="1" dirty="0"/>
              <a:t>	</a:t>
            </a:r>
            <a:r>
              <a:rPr lang="en-US" sz="4000" b="1" dirty="0" smtClean="0"/>
              <a:t>	</a:t>
            </a:r>
            <a:r>
              <a:rPr lang="sr-Latn-RS" sz="4000" b="1" i="1" dirty="0" smtClean="0"/>
              <a:t>NAJVEĆA VREDNOST</a:t>
            </a:r>
            <a:endParaRPr lang="en-US" sz="4000" b="1" i="1" dirty="0"/>
          </a:p>
          <a:p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019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/>
              <a:t>Šta je nabavka kojom se dobija </a:t>
            </a:r>
            <a:r>
              <a:rPr lang="sr-Latn-RS" b="1" dirty="0" smtClean="0"/>
              <a:t>najveća </a:t>
            </a:r>
            <a:r>
              <a:rPr lang="sr-Latn-RS" b="1" dirty="0"/>
              <a:t>vrednost</a:t>
            </a:r>
            <a:r>
              <a:rPr lang="en-US" b="1" dirty="0"/>
              <a:t>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Sada je važno istaći sledeće</a:t>
            </a:r>
            <a:r>
              <a:rPr lang="en-US" dirty="0" smtClean="0"/>
              <a:t>:</a:t>
            </a:r>
            <a:r>
              <a:rPr lang="sr-Latn-RS" dirty="0" smtClean="0"/>
              <a:t> </a:t>
            </a:r>
            <a:endParaRPr lang="en-US" dirty="0" smtClean="0"/>
          </a:p>
          <a:p>
            <a:endParaRPr lang="en-US" dirty="0"/>
          </a:p>
          <a:p>
            <a:pPr lvl="1"/>
            <a:r>
              <a:rPr lang="sr-Latn-RS" dirty="0" smtClean="0"/>
              <a:t>Prelaskom na pristup u kome tražimo najveću vrednost u našoj nabavci padobrana ne odričemo se potrebe da odlučimo koliko će naša država da plati bezbednije i pouzdanije padobrane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367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/>
              <a:t>Šta je nabavka kojom se dobija </a:t>
            </a:r>
            <a:r>
              <a:rPr lang="sr-Latn-RS" b="1" dirty="0" smtClean="0"/>
              <a:t>najveća </a:t>
            </a:r>
            <a:r>
              <a:rPr lang="sr-Latn-RS" b="1" dirty="0"/>
              <a:t>vrednost</a:t>
            </a:r>
            <a:r>
              <a:rPr lang="en-US" b="1" dirty="0"/>
              <a:t>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sr-Latn-RS" dirty="0" smtClean="0"/>
              <a:t>Naprotiv, to je ono zbog čega je naš izbor otvoren i transparentan </a:t>
            </a:r>
            <a:r>
              <a:rPr lang="en-US" dirty="0" smtClean="0"/>
              <a:t>—</a:t>
            </a:r>
            <a:r>
              <a:rPr lang="sr-Latn-RS" dirty="0" smtClean="0"/>
              <a:t>i to je ono što je dobro</a:t>
            </a:r>
            <a:r>
              <a:rPr lang="en-US" dirty="0" smtClean="0"/>
              <a:t>!</a:t>
            </a:r>
          </a:p>
          <a:p>
            <a:pPr marL="457200" lvl="1" indent="0">
              <a:buNone/>
            </a:pPr>
            <a:endParaRPr lang="en-US" dirty="0"/>
          </a:p>
          <a:p>
            <a:pPr lvl="2"/>
            <a:r>
              <a:rPr lang="sr-Latn-RS" dirty="0" smtClean="0"/>
              <a:t>Sa jedne strane time se potvrđuje da je naša država spremna da plati više za pouzdanije padobrane</a:t>
            </a:r>
            <a:endParaRPr lang="en-US" dirty="0"/>
          </a:p>
          <a:p>
            <a:pPr lvl="2"/>
            <a:r>
              <a:rPr lang="sr-Latn-RS" dirty="0" smtClean="0"/>
              <a:t>Ali se potvrđuje i da se u nekom trenutku pravi određeni kompromis između bezbednosti i cene</a:t>
            </a:r>
            <a:endParaRPr lang="en-US" dirty="0" smtClean="0"/>
          </a:p>
          <a:p>
            <a:pPr lvl="2"/>
            <a:r>
              <a:rPr lang="sr-Latn-RS" dirty="0" smtClean="0"/>
              <a:t>Nijedna država nije toliko bogata da može da izdvoji neograničena sredstva za malo povećanje bezbednosti </a:t>
            </a:r>
          </a:p>
          <a:p>
            <a:pPr lvl="2"/>
            <a:r>
              <a:rPr lang="sr-Latn-RS" dirty="0" smtClean="0"/>
              <a:t>Ali umesto da se krije da se o tome koliko vredi </a:t>
            </a:r>
            <a:r>
              <a:rPr lang="sr-Latn-RS" dirty="0"/>
              <a:t>bezbednost </a:t>
            </a:r>
            <a:r>
              <a:rPr lang="sr-Latn-RS" dirty="0" smtClean="0"/>
              <a:t>odlučuje putem specifikacija, mi rešavamo to pitanje, bar delimično, otvorenim i transparentnim procesom nabavke kojom se dobija najveća vrednost i to je proces o kome ćemo danas govoriti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2859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sr-Latn-RS" b="1" dirty="0" smtClean="0">
                <a:solidFill>
                  <a:schemeClr val="bg2"/>
                </a:solidFill>
              </a:rPr>
              <a:t>Necenovni faktori evaluacije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600200"/>
            <a:ext cx="8382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sr-Latn-RS" sz="3000" b="1" dirty="0" smtClean="0">
                <a:solidFill>
                  <a:schemeClr val="bg2"/>
                </a:solidFill>
              </a:rPr>
              <a:t>U svetu se sve manje primenjuje praksa po kojoj se ugovori dodeljuju isključivo na osnovu cene</a:t>
            </a:r>
            <a:endParaRPr lang="en-US" sz="3000" b="1" dirty="0">
              <a:solidFill>
                <a:schemeClr val="bg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sr-Latn-RS" sz="3000" b="1" dirty="0" smtClean="0">
                <a:solidFill>
                  <a:schemeClr val="bg2"/>
                </a:solidFill>
              </a:rPr>
              <a:t>Na primer, necenovni faktori evaluacije primenjuju se u SAD, u okviru sistema „konkurentnog pregovaranja“  ali se primenjuju i u skladu sa direktivama EU</a:t>
            </a:r>
            <a:endParaRPr lang="en-US" sz="3000" b="1" dirty="0" smtClean="0">
              <a:solidFill>
                <a:schemeClr val="bg2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07" y="5867400"/>
            <a:ext cx="1928191" cy="8382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057400" cy="365125"/>
          </a:xfrm>
        </p:spPr>
        <p:txBody>
          <a:bodyPr/>
          <a:lstStyle/>
          <a:p>
            <a:fld id="{4A002E69-6BD3-457B-B2B7-AFA6191DBFF8}" type="slidenum">
              <a:rPr lang="en-US" smtClean="0">
                <a:solidFill>
                  <a:schemeClr val="bg2"/>
                </a:solidFill>
              </a:rPr>
              <a:pPr/>
              <a:t>14</a:t>
            </a:fld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55921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6525"/>
            <a:ext cx="8229600" cy="1143000"/>
          </a:xfrm>
        </p:spPr>
        <p:txBody>
          <a:bodyPr>
            <a:normAutofit/>
          </a:bodyPr>
          <a:lstStyle/>
          <a:p>
            <a:pPr marL="457200" indent="-457200"/>
            <a:r>
              <a:rPr lang="sr-Latn-RS" b="1" dirty="0">
                <a:solidFill>
                  <a:schemeClr val="bg2"/>
                </a:solidFill>
              </a:rPr>
              <a:t>Necenovni faktori evaluacije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676400"/>
            <a:ext cx="838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Arial"/>
              <a:buChar char="•"/>
            </a:pPr>
            <a:r>
              <a:rPr lang="sr-Latn-RS" sz="3000" b="1" dirty="0" smtClean="0">
                <a:solidFill>
                  <a:schemeClr val="bg2"/>
                </a:solidFill>
              </a:rPr>
              <a:t>Postoji neograničeno mnogo necenovnih faktora evaluacije, to mogu biti:</a:t>
            </a:r>
          </a:p>
          <a:p>
            <a:pPr marL="914400" lvl="1" indent="-457200">
              <a:buFont typeface="Arial"/>
              <a:buChar char="•"/>
            </a:pPr>
            <a:r>
              <a:rPr lang="sr-Latn-RS" sz="3000" b="1" dirty="0" smtClean="0">
                <a:solidFill>
                  <a:schemeClr val="bg2"/>
                </a:solidFill>
              </a:rPr>
              <a:t>Faktori tehničkog kvaliteta</a:t>
            </a:r>
            <a:r>
              <a:rPr lang="en-US" sz="3000" b="1" dirty="0" smtClean="0">
                <a:solidFill>
                  <a:schemeClr val="bg2"/>
                </a:solidFill>
              </a:rPr>
              <a:t>: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sr-Latn-RS" sz="3000" b="1" dirty="0" smtClean="0">
                <a:solidFill>
                  <a:schemeClr val="bg2"/>
                </a:solidFill>
              </a:rPr>
              <a:t>Tehnički pristup </a:t>
            </a:r>
            <a:endParaRPr lang="en-US" sz="3000" b="1" dirty="0" smtClean="0">
              <a:solidFill>
                <a:schemeClr val="bg2"/>
              </a:solidFill>
            </a:endParaRP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sr-Latn-RS" sz="3000" b="1" dirty="0" smtClean="0">
                <a:solidFill>
                  <a:schemeClr val="bg2"/>
                </a:solidFill>
              </a:rPr>
              <a:t>Kapaciteti zaposlenih </a:t>
            </a:r>
            <a:endParaRPr lang="en-US" sz="3000" b="1" dirty="0" smtClean="0">
              <a:solidFill>
                <a:schemeClr val="bg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sr-Latn-RS" sz="3000" b="1" dirty="0" smtClean="0">
                <a:solidFill>
                  <a:schemeClr val="bg2"/>
                </a:solidFill>
              </a:rPr>
              <a:t>Ekološki uticaj </a:t>
            </a:r>
            <a:endParaRPr lang="en-US" sz="3000" b="1" dirty="0" smtClean="0">
              <a:solidFill>
                <a:schemeClr val="bg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sr-Latn-RS" sz="3000" b="1" dirty="0" smtClean="0">
                <a:solidFill>
                  <a:schemeClr val="bg2"/>
                </a:solidFill>
              </a:rPr>
              <a:t>Energetska efikasnost </a:t>
            </a:r>
            <a:endParaRPr lang="en-US" sz="3000" b="1" dirty="0" smtClean="0">
              <a:solidFill>
                <a:schemeClr val="bg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sr-Latn-RS" sz="3000" b="1" dirty="0" smtClean="0">
                <a:solidFill>
                  <a:schemeClr val="bg2"/>
                </a:solidFill>
              </a:rPr>
              <a:t>Realizacija prethodnih ugovora </a:t>
            </a:r>
            <a:endParaRPr lang="en-US" sz="3000" b="1" dirty="0" smtClean="0">
              <a:solidFill>
                <a:schemeClr val="bg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sr-Latn-RS" sz="3000" b="1" dirty="0" smtClean="0">
                <a:solidFill>
                  <a:schemeClr val="bg2"/>
                </a:solidFill>
              </a:rPr>
              <a:t>I mnogo toga</a:t>
            </a:r>
            <a:r>
              <a:rPr lang="en-US" sz="3000" b="1" dirty="0" smtClean="0">
                <a:solidFill>
                  <a:schemeClr val="bg2"/>
                </a:solidFill>
              </a:rPr>
              <a:t>…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2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91200"/>
            <a:ext cx="1928191" cy="8382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629400" y="6340475"/>
            <a:ext cx="2133600" cy="365125"/>
          </a:xfrm>
        </p:spPr>
        <p:txBody>
          <a:bodyPr/>
          <a:lstStyle/>
          <a:p>
            <a:fld id="{4A002E69-6BD3-457B-B2B7-AFA6191DBFF8}" type="slidenum">
              <a:rPr lang="en-US" smtClean="0">
                <a:solidFill>
                  <a:schemeClr val="bg2"/>
                </a:solidFill>
              </a:rPr>
              <a:pPr/>
              <a:t>15</a:t>
            </a:fld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60591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chemeClr val="bg2"/>
                </a:solidFill>
              </a:rPr>
              <a:t>Necenovni faktori evaluacije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dirty="0" smtClean="0"/>
              <a:t>Ono što </a:t>
            </a:r>
            <a:r>
              <a:rPr lang="sr-Latn-RS" u="sng" dirty="0" smtClean="0"/>
              <a:t>neki</a:t>
            </a:r>
            <a:r>
              <a:rPr lang="en-US" dirty="0" smtClean="0"/>
              <a:t> </a:t>
            </a:r>
            <a:r>
              <a:rPr lang="sr-Latn-RS" dirty="0" smtClean="0"/>
              <a:t>necenovni faktori omogućavaju može se ostvariti i na drugi način, tako da oni tehnički nisu  faktori na osnovu kojih se dodeljuje ugovor, kao što je već pomenuto u mom primeru sa nabavkom padobrana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sr-Latn-RS" dirty="0" smtClean="0"/>
              <a:t>Ali u nekim situacijama ništa nije tako dobro kao mogućnost da se</a:t>
            </a:r>
            <a:r>
              <a:rPr lang="en-US" dirty="0" smtClean="0"/>
              <a:t> </a:t>
            </a:r>
            <a:r>
              <a:rPr lang="sr-Latn-RS" i="1" dirty="0" smtClean="0"/>
              <a:t>otvoreno i eksplicitno i transparentno  </a:t>
            </a:r>
            <a:r>
              <a:rPr lang="sr-Latn-RS" dirty="0" smtClean="0"/>
              <a:t>izmeri relativna važnost necenovnih faktora u odnosu na cenu, i njihova relativna važnost u međusobnim odnosima</a:t>
            </a:r>
            <a:endParaRPr lang="en-US" dirty="0" smtClean="0"/>
          </a:p>
          <a:p>
            <a:pPr lvl="1"/>
            <a:r>
              <a:rPr lang="sr-Latn-RS" dirty="0" smtClean="0"/>
              <a:t>Još jednom, ovim pristupom može se dobiti </a:t>
            </a:r>
            <a:r>
              <a:rPr lang="sr-Latn-RS" i="1" dirty="0" smtClean="0"/>
              <a:t>maksimalna  vrednost za uloženo </a:t>
            </a:r>
            <a:r>
              <a:rPr lang="sr-Latn-RS" u="sng" dirty="0" smtClean="0"/>
              <a:t>ako se sve pravilno realizuje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5159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chemeClr val="bg2"/>
                </a:solidFill>
              </a:rPr>
              <a:t>Necenovni faktori evaluacije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 smtClean="0"/>
              <a:t>I obrnuto, i jednako važno, ako se nešto uradi na pogrešan način, necenovni faktori mogu da dovedu do odsustva transparentnosti</a:t>
            </a:r>
            <a:endParaRPr lang="en-US" dirty="0" smtClean="0"/>
          </a:p>
          <a:p>
            <a:endParaRPr lang="en-US" dirty="0" smtClean="0"/>
          </a:p>
          <a:p>
            <a:r>
              <a:rPr lang="sr-Latn-RS" dirty="0" smtClean="0"/>
              <a:t>Mogu se otvoriti vrata sumnji ili na korupciju ili nesposobnost</a:t>
            </a:r>
            <a:endParaRPr lang="en-US" dirty="0" smtClean="0"/>
          </a:p>
          <a:p>
            <a:endParaRPr lang="en-US" dirty="0" smtClean="0"/>
          </a:p>
          <a:p>
            <a:r>
              <a:rPr lang="sr-Latn-RS" dirty="0" smtClean="0"/>
              <a:t>Mogućnosti koje se pružaju i pomenuti rizici su značajan deo razloga za organizovanje ovakvog programa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9692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 smtClean="0"/>
              <a:t>Profesionalni službenici za javne nabavke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RS" sz="2400" dirty="0" smtClean="0"/>
              <a:t>Zbog velikih potencijalnih koristi kao i zbog rizika povezanog sa primenom  nabavki najveće vrednosti veoma se ceni obuka sposobnih i profesionalnih službenika za javne nabavke koji su sposobni da mudro i pouzdano rasuđuju, koriste svoje iskustvo i mudrost koje vrhunski službenici za javne nabavke širom sveta poseduju</a:t>
            </a:r>
            <a:endParaRPr lang="en-US" sz="2400" dirty="0" smtClean="0"/>
          </a:p>
          <a:p>
            <a:endParaRPr lang="en-US" sz="2400" dirty="0"/>
          </a:p>
          <a:p>
            <a:r>
              <a:rPr lang="sr-Latn-RS" sz="2400" dirty="0" smtClean="0"/>
              <a:t>Međutim vrlo je teško kako razvijenim zemljama tako i zemljama u razvoju da stvore, obuče i održe radnu snagu koja će se baviti javnim nabavkama. Zbog toga je važno da uvidite da smo u našoj zemlji, u SAD, i profesor Skuner i ja među najvatrenijim zagovornicima viđenja da su obuka i nagrađivanje i ukazivanje poštovanja službenicima za javne nabavke ključni izazov u SAD – ili bilo kojoj drugoj zemlji.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sr-Latn-RS" sz="2400" dirty="0" smtClean="0"/>
              <a:t>I naravno radna snaga, odnosno, zaposleni moraju sami da zarade i očuvaju takvo poštovanje</a:t>
            </a:r>
            <a:r>
              <a:rPr lang="en-US" sz="2400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7497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sr-Latn-RS" b="1" dirty="0" smtClean="0">
                <a:solidFill>
                  <a:schemeClr val="bg2"/>
                </a:solidFill>
              </a:rPr>
              <a:t>Ocena necenovnih faktora 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620083"/>
            <a:ext cx="83820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sr-Latn-RS" sz="3000" dirty="0" smtClean="0">
                <a:solidFill>
                  <a:schemeClr val="bg2"/>
                </a:solidFill>
              </a:rPr>
              <a:t>Neke necenovne faktore lako je objektivno oceniti </a:t>
            </a:r>
            <a:r>
              <a:rPr lang="en-US" sz="3000" dirty="0" smtClean="0">
                <a:solidFill>
                  <a:schemeClr val="bg2"/>
                </a:solidFill>
              </a:rPr>
              <a:t>(</a:t>
            </a:r>
            <a:r>
              <a:rPr lang="sr-Latn-RS" sz="3000" dirty="0" smtClean="0">
                <a:solidFill>
                  <a:schemeClr val="bg2"/>
                </a:solidFill>
              </a:rPr>
              <a:t>npr. dužina garancije</a:t>
            </a:r>
            <a:r>
              <a:rPr lang="en-US" sz="3000" dirty="0" smtClean="0">
                <a:solidFill>
                  <a:schemeClr val="bg2"/>
                </a:solidFill>
              </a:rPr>
              <a:t>)</a:t>
            </a:r>
          </a:p>
          <a:p>
            <a:pPr lvl="1"/>
            <a:endParaRPr lang="en-US" sz="3000" dirty="0" smtClean="0">
              <a:solidFill>
                <a:schemeClr val="bg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sr-Latn-RS" sz="3000" dirty="0" smtClean="0">
                <a:solidFill>
                  <a:schemeClr val="bg2"/>
                </a:solidFill>
              </a:rPr>
              <a:t>Za neke je teško dati objektivnu ocenu </a:t>
            </a:r>
            <a:r>
              <a:rPr lang="en-US" sz="3000" dirty="0" smtClean="0">
                <a:solidFill>
                  <a:schemeClr val="bg2"/>
                </a:solidFill>
              </a:rPr>
              <a:t>(</a:t>
            </a:r>
            <a:r>
              <a:rPr lang="sr-Latn-RS" sz="3000" dirty="0" smtClean="0">
                <a:solidFill>
                  <a:schemeClr val="bg2"/>
                </a:solidFill>
              </a:rPr>
              <a:t>npr. kvalitet realizacije prethodnih ugovora</a:t>
            </a:r>
            <a:r>
              <a:rPr lang="en-US" sz="3000" dirty="0" smtClean="0">
                <a:solidFill>
                  <a:schemeClr val="bg2"/>
                </a:solidFill>
              </a:rPr>
              <a:t>)</a:t>
            </a:r>
          </a:p>
          <a:p>
            <a:pPr lvl="1"/>
            <a:endParaRPr lang="en-US" sz="3000" dirty="0" smtClean="0">
              <a:solidFill>
                <a:schemeClr val="bg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sr-Latn-RS" sz="3000" dirty="0" smtClean="0">
                <a:solidFill>
                  <a:schemeClr val="bg2"/>
                </a:solidFill>
              </a:rPr>
              <a:t>Ideja da se razvije objektivna formula za potrebe ocene je vrlo privlačna, i ponekad je poželjno imati takvu formulu</a:t>
            </a:r>
            <a:r>
              <a:rPr lang="en-US" sz="3000" dirty="0" smtClean="0">
                <a:solidFill>
                  <a:schemeClr val="bg2"/>
                </a:solidFill>
              </a:rPr>
              <a:t>, </a:t>
            </a:r>
            <a:r>
              <a:rPr lang="sr-Latn-RS" sz="3000" dirty="0" smtClean="0">
                <a:solidFill>
                  <a:schemeClr val="bg2"/>
                </a:solidFill>
              </a:rPr>
              <a:t>ali to je možda previše mehaničko razmišljanje kojim se ne može doći do najbolje vrednosti za uloženo.</a:t>
            </a:r>
            <a:endParaRPr lang="en-US" dirty="0">
              <a:solidFill>
                <a:schemeClr val="bg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07" y="5867400"/>
            <a:ext cx="1928191" cy="8382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schemeClr val="bg2"/>
                </a:solidFill>
              </a:rPr>
              <a:pPr/>
              <a:t>19</a:t>
            </a:fld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15297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 smtClean="0"/>
              <a:t>Šta je nabavka kojom se dobija najveća vrednost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 smtClean="0"/>
              <a:t>Zamislite da kupujete padobrane za vojnike vaše vojske koji obavljaju skokove iz aviona</a:t>
            </a:r>
            <a:r>
              <a:rPr lang="en-US" dirty="0" smtClean="0"/>
              <a:t>!</a:t>
            </a:r>
          </a:p>
          <a:p>
            <a:endParaRPr lang="en-US" dirty="0" smtClean="0"/>
          </a:p>
          <a:p>
            <a:r>
              <a:rPr lang="sr-Latn-RS" dirty="0" smtClean="0"/>
              <a:t>Sada zamislite da je jedan od tih vojnika vaš suprug ili brat</a:t>
            </a:r>
            <a:r>
              <a:rPr lang="en-US" dirty="0" smtClean="0"/>
              <a:t>—</a:t>
            </a:r>
            <a:r>
              <a:rPr lang="sr-Latn-RS" dirty="0" smtClean="0"/>
              <a:t>ili u današnje vreme – možda vaša sestra ili supruga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sr-Latn-RS" dirty="0" smtClean="0"/>
              <a:t>Tako da ste vi itekako svesni toga da padobrani moraju da budu </a:t>
            </a:r>
            <a:r>
              <a:rPr lang="sr-Latn-RS" i="1" dirty="0" smtClean="0"/>
              <a:t>izuzetno</a:t>
            </a:r>
            <a:r>
              <a:rPr lang="en-US" dirty="0" smtClean="0"/>
              <a:t> </a:t>
            </a:r>
            <a:r>
              <a:rPr lang="sr-Latn-RS" dirty="0" smtClean="0"/>
              <a:t>pouzdani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8519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sr-Latn-RS" b="1" dirty="0">
                <a:solidFill>
                  <a:schemeClr val="bg2"/>
                </a:solidFill>
              </a:rPr>
              <a:t>Ocena necenovnih faktora 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524000"/>
            <a:ext cx="8382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sr-Latn-RS" sz="3000" dirty="0" smtClean="0">
                <a:solidFill>
                  <a:schemeClr val="bg2"/>
                </a:solidFill>
              </a:rPr>
              <a:t>Ako se koriste necenovni faktori, postavlja se pitanje da li bi ih trebalo jednostavno oceniti sa „prihvatljivi“ ili „neprihvatljivi“</a:t>
            </a:r>
            <a:endParaRPr lang="en-US" sz="3000" dirty="0">
              <a:solidFill>
                <a:schemeClr val="bg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bg2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sr-Latn-RS" sz="2000" dirty="0" smtClean="0">
                <a:solidFill>
                  <a:schemeClr val="bg2"/>
                </a:solidFill>
              </a:rPr>
              <a:t>Ako je tako, onda bi trebalo prvo oceniti njihovu prihvatljivost, a onda dodeliti ugovor na osnovu cene</a:t>
            </a:r>
            <a:endParaRPr lang="en-US" sz="3000" dirty="0" smtClean="0">
              <a:solidFill>
                <a:schemeClr val="bg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sr-Latn-RS" sz="3000" dirty="0" smtClean="0">
                <a:solidFill>
                  <a:schemeClr val="bg2"/>
                </a:solidFill>
              </a:rPr>
              <a:t>Ili bi ih trebalo ocenjivati prema skali za ocenu kvaliteta</a:t>
            </a:r>
            <a:endParaRPr lang="en-US" sz="3000" dirty="0" smtClean="0">
              <a:solidFill>
                <a:schemeClr val="bg2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2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07" y="5867400"/>
            <a:ext cx="1928191" cy="8382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schemeClr val="bg2"/>
                </a:solidFill>
              </a:rPr>
              <a:pPr/>
              <a:t>20</a:t>
            </a:fld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81117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sr-Latn-RS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Ocena ponuda</a:t>
            </a:r>
            <a:endParaRPr lang="en-US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219200"/>
            <a:ext cx="838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400" dirty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sr-Latn-RS" sz="2400" dirty="0" smtClean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suštinske je važnosti da naručilac sledi pravila koja su definisana u konkursnoj dokumentaciji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US" sz="2400" dirty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sr-Latn-RS" sz="2400" dirty="0" smtClean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 se u konkursnoj dokumentaciji navodi da će se osenjivati različiti faktori, to se onda mora i poštovati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US" sz="2400" dirty="0" smtClean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sr-Latn-RS" sz="2400" dirty="0" smtClean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 jedan faktor naveden u konkursnoj dokumentaciji ne sme se zanemariti i nije dozvoljeno dodavanje novih</a:t>
            </a:r>
            <a:endParaRPr lang="en-US" sz="3000" dirty="0" smtClean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itchFamily="34" charset="0"/>
              <a:buChar char="•"/>
            </a:pPr>
            <a:endParaRPr lang="en-US" sz="3000" dirty="0" smtClean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2" indent="-457200">
              <a:buFont typeface="Arial" pitchFamily="34" charset="0"/>
              <a:buChar char="•"/>
            </a:pPr>
            <a:endParaRPr lang="en-US" dirty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5867400"/>
            <a:ext cx="1859872" cy="808501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srgbClr val="376092"/>
                </a:solidFill>
              </a:rPr>
              <a:pPr/>
              <a:t>21</a:t>
            </a:fld>
            <a:endParaRPr lang="en-US" dirty="0">
              <a:solidFill>
                <a:srgbClr val="3760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50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 smtClean="0"/>
              <a:t>Ocena ponuda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800100" lvl="1" indent="-342900">
              <a:buFont typeface="Arial" pitchFamily="34" charset="0"/>
              <a:buChar char="•"/>
            </a:pPr>
            <a:endParaRPr lang="en-US" sz="2400" b="1" dirty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sr-Latn-RS" sz="3600" b="1" dirty="0" smtClean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Ukratko</a:t>
            </a:r>
            <a:r>
              <a:rPr lang="en-US" sz="3600" b="1" dirty="0" smtClean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Latn-RS" sz="3600" b="1" dirty="0" smtClean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glavni princip nabavke najveće vrednosti je jednostavno rečeno</a:t>
            </a:r>
            <a:r>
              <a:rPr lang="en-US" sz="3600" b="1" dirty="0" smtClean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b="1" dirty="0" smtClean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342900"/>
            <a:r>
              <a:rPr lang="sr-Latn-RS" sz="3600" b="1" i="1" dirty="0" smtClean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Moraš (unapred) da kažeš šta ćeš uraditi – odnosno kako ćeš oceniti ponude</a:t>
            </a:r>
            <a:r>
              <a:rPr lang="en-US" sz="3600" b="1" dirty="0" smtClean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857250" lvl="2" indent="0">
              <a:buNone/>
            </a:pPr>
            <a:r>
              <a:rPr lang="sr-Latn-RS" sz="3600" b="1" dirty="0" smtClean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3600" b="1" dirty="0" smtClean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28750" lvl="2" indent="-571500"/>
            <a:r>
              <a:rPr lang="sr-Latn-RS" sz="3600" b="1" i="1" dirty="0" smtClean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Moraš da uradiš upravo ono što si rekao da ćeš uraditi prilikom ocene ponuda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2420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sr-Latn-RS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Izazov pravljenja kompromisa</a:t>
            </a:r>
            <a:endParaRPr lang="en-US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676400"/>
            <a:ext cx="8305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400" dirty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sr-Latn-RS" sz="2400" dirty="0" smtClean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Uvek je izazov kada treba da napravite kompromis između cene i necenovnih faktora, da biste dobili ono što se u EU nekada zvalo „ekonomski najpovoljnija ponuda“ i što se sada zove „najbolji odnos cene i kvaliteta“</a:t>
            </a:r>
            <a:endParaRPr lang="en-US" sz="2400" dirty="0" smtClean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400" dirty="0" smtClean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sr-Latn-RS" sz="2400" dirty="0" smtClean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Podrška transparentnost i borba protiv korupcije zahtevaju da se koristi formula sa kojom su ponuđači upoznati</a:t>
            </a:r>
            <a:endParaRPr lang="en-US" sz="2400" dirty="0" smtClean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itchFamily="34" charset="0"/>
              <a:buChar char="•"/>
            </a:pPr>
            <a:endParaRPr lang="en-US" sz="3000" dirty="0" smtClean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2" indent="-457200">
              <a:buFont typeface="Arial" pitchFamily="34" charset="0"/>
              <a:buChar char="•"/>
            </a:pPr>
            <a:endParaRPr lang="en-US" dirty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29" y="5819418"/>
            <a:ext cx="1859872" cy="808501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srgbClr val="376092"/>
                </a:solidFill>
              </a:rPr>
              <a:pPr/>
              <a:t>23</a:t>
            </a:fld>
            <a:endParaRPr lang="en-US" dirty="0">
              <a:solidFill>
                <a:srgbClr val="3760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16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sr-Latn-RS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Izazov pravljenja kompromisa</a:t>
            </a:r>
            <a:r>
              <a:rPr lang="en-US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5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r-Latn-RS" sz="25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nastavak</a:t>
            </a:r>
            <a:r>
              <a:rPr lang="en-US" sz="25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5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752600"/>
            <a:ext cx="83701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400" dirty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sr-Latn-RS" sz="2400" dirty="0" smtClean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Primena stalne formule za postizanje kompromisa može biti odraz mehaničkog razmišljanja u tolikoj meri da postane neupotrebljiva</a:t>
            </a:r>
            <a:endParaRPr lang="en-US" sz="2400" dirty="0" smtClean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400" dirty="0" smtClean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sr-Latn-RS" sz="2400" dirty="0" smtClean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Ipak, bez stalne formule kompromis postaje subjektivan, a sam proces pravljenja kompromisa manje transparentan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US" sz="2400" dirty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sr-Latn-RS" sz="2400" dirty="0" smtClean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Primena formule je česta praksa u svetu</a:t>
            </a:r>
            <a:endParaRPr lang="en-US" sz="2400" dirty="0" smtClean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itchFamily="34" charset="0"/>
              <a:buChar char="•"/>
            </a:pPr>
            <a:endParaRPr lang="en-US" sz="2400" b="1" dirty="0" smtClean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2" indent="-457200">
              <a:buFont typeface="Arial" pitchFamily="34" charset="0"/>
              <a:buChar char="•"/>
            </a:pPr>
            <a:endParaRPr lang="en-US" sz="2400" b="1" dirty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29" y="5819418"/>
            <a:ext cx="1859872" cy="808501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srgbClr val="376092"/>
                </a:solidFill>
              </a:rPr>
              <a:pPr/>
              <a:t>24</a:t>
            </a:fld>
            <a:endParaRPr lang="en-US" dirty="0">
              <a:solidFill>
                <a:srgbClr val="3760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698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sr-Latn-RS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Alternativa kompromisu</a:t>
            </a:r>
            <a:endParaRPr lang="en-US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529" y="1219200"/>
            <a:ext cx="838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400" dirty="0" smtClean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400" dirty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400" dirty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r-Latn-RS" sz="2400" dirty="0" smtClean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Kao što je već rečeno u primeru sa nabavkom padobrana alternativa je da se definišu relativno visoki minimalni tehnički uslovi za sve relevantne necenovne faktore, a onda da se dalje koristi cena kao jedini kriterijum za dodelu ugovora –ugovor se dodeljuje ponuđaču koji ponudi najjeftiniji proizvod</a:t>
            </a:r>
            <a:endParaRPr lang="en-US" sz="2400" dirty="0" smtClean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srgbClr val="376092"/>
                </a:solidFill>
              </a:rPr>
              <a:pPr/>
              <a:t>25</a:t>
            </a:fld>
            <a:endParaRPr lang="en-US" dirty="0">
              <a:solidFill>
                <a:srgbClr val="3760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841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Alternativa kompromisu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endParaRPr lang="en-US" sz="2400" dirty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r-Latn-RS" sz="2400" dirty="0" smtClean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Prednost ovog pristupa leži u  njegovoj jednostavnosti i očiglednoj transparentnosti </a:t>
            </a:r>
            <a:r>
              <a:rPr lang="sr-Latn-RS" sz="2400" b="1" i="1" dirty="0" smtClean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primeni </a:t>
            </a:r>
            <a:endParaRPr lang="en-US" sz="2400" b="1" i="1" dirty="0" smtClean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b="1" i="1" dirty="0" smtClean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342900"/>
            <a:r>
              <a:rPr lang="sr-Latn-RS" sz="2600" dirty="0" smtClean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 zato su organi javne vlasti u obavezi da dobro napišu specifikacije i uslove</a:t>
            </a:r>
            <a:endParaRPr lang="en-US" sz="2600" dirty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/>
            <a:r>
              <a:rPr lang="sr-Latn-RS" sz="2600" dirty="0" smtClean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možda će morati da se donesu važne odluke o tome koliko ste spremni da doplatite za dodatnu pouzdanost – da bi se sačuvao ljudski život – na netransparentan način</a:t>
            </a:r>
            <a:endParaRPr lang="en-US" sz="2400" dirty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r-Latn-RS" sz="2400" b="1" dirty="0" smtClean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Takođe se može nepotrebno i nepromišljeno ograničiti oblast konkurencije i time potkopati krajnji cilj – dobijanje najbolje vrednosti za uloženo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411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 smtClean="0"/>
              <a:t>Kada se može uzeti u obzir pristup u kome se traži najveća vrednost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sr-Latn-RS" dirty="0" smtClean="0"/>
              <a:t>Primena tehnike nabavke najveće vrednosti je nešto što organi javne vlasti treba da uzmu u obzir svaki put kada nabavljaju proizvode ili usluge sa značajnim i važnim varijacijama kod necenovnih aspekata robe ili usluga koje se nabavljaju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5983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/>
              <a:t>Kada se može uzeti u obzir pristup u kome se traži </a:t>
            </a:r>
            <a:r>
              <a:rPr lang="sr-Latn-RS" b="1" dirty="0" smtClean="0"/>
              <a:t>najveća </a:t>
            </a:r>
            <a:r>
              <a:rPr lang="sr-Latn-RS" b="1" dirty="0"/>
              <a:t>vrednost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sr-Latn-RS" dirty="0" smtClean="0"/>
              <a:t>S druge strane, primena pristupa najveće vrednosti zahteva uspostavljanje solidnog i pouzdanog sistema za zaštitu prava ponuđača – u SAD to zovemo za protestovanje ponuđača a u Evropi se to zove podnošenje „zahteva za zaštitu prava“ („challenge“)</a:t>
            </a:r>
            <a:endParaRPr lang="en-US" dirty="0" smtClean="0"/>
          </a:p>
          <a:p>
            <a:endParaRPr lang="en-US" dirty="0" smtClean="0"/>
          </a:p>
          <a:p>
            <a:r>
              <a:rPr lang="sr-Latn-RS" dirty="0" smtClean="0"/>
              <a:t>Takav sistem omogućava razoračanom ponuđaču da pokrene postupak kod nezavisnog i poverenja vrednog organa koji će ispitati tekst poziva, primenu kriterijuma na konkretne ponuđače, i obezbediti da ni korupcija ni neki naivniji oblik nesposobnosti ili pogrešne primene propisa ne utiču na izbor najboljeg ponuđača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2175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sr-Latn-RS" sz="3600" b="1" dirty="0"/>
              <a:t>Kada se može uzeti u obzir pristup u kome se traži </a:t>
            </a:r>
            <a:r>
              <a:rPr lang="sr-Latn-RS" sz="3600" b="1" dirty="0" smtClean="0"/>
              <a:t>najveća </a:t>
            </a:r>
            <a:r>
              <a:rPr lang="sr-Latn-RS" sz="3600" b="1" dirty="0"/>
              <a:t>vrednost</a:t>
            </a:r>
            <a:r>
              <a:rPr lang="en-US" sz="3600" b="1" dirty="0" smtClean="0"/>
              <a:t>-</a:t>
            </a:r>
            <a:r>
              <a:rPr lang="sr-Latn-RS" sz="3600" b="1" dirty="0" smtClean="0"/>
              <a:t>prepreke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r-Latn-RS" sz="2400" b="1" dirty="0" smtClean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mnogim sistemima, međutim, slabost mehanizma za zaštitu prava ponuđača znači da se pregovaranjem stvaraju rizici koji se ne kontrolišu na odgovarajući način</a:t>
            </a:r>
            <a:endParaRPr lang="en-US" sz="2400" b="1" dirty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r-Latn-RS" sz="2400" b="1" dirty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 postoji univerzalno rešenje za sve države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r-Latn-RS" sz="2400" b="1" dirty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Niti će jedno te isto rešenje odgovarati jednoj državi tokom dužeg vremenskog perioda i </a:t>
            </a:r>
            <a:r>
              <a:rPr lang="sr-Latn-RS" sz="2400" b="1" dirty="0" smtClean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razvoja </a:t>
            </a:r>
            <a:endParaRPr lang="en-US" sz="2400" b="1" dirty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r-Latn-RS" sz="2400" b="1" dirty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Pravo rešenje za bilo koju državu može da zavisi od stepena razvoja </a:t>
            </a:r>
            <a:r>
              <a:rPr lang="sr-Latn-RS" sz="2400" b="1" dirty="0" smtClean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sistema </a:t>
            </a:r>
            <a:r>
              <a:rPr lang="sr-Latn-RS" sz="2400" b="1" dirty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javnih </a:t>
            </a:r>
            <a:r>
              <a:rPr lang="sr-Latn-RS" sz="2400" b="1" dirty="0" smtClean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nabavki koji ima, </a:t>
            </a:r>
            <a:r>
              <a:rPr lang="sr-Latn-RS" sz="2400" b="1" dirty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službenika javnih nabavki i mehanizma za zaštitu prava ponuđača, i samim tim se može vremenom menjati</a:t>
            </a:r>
            <a:endParaRPr lang="en-US" sz="2400" b="1" dirty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sr-Latn-RS" sz="2400" b="1" dirty="0" smtClean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r-Latn-RS" sz="2400" b="1" dirty="0" smtClean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Vratiću se na ovo uz detaljnije komentare kada se budemo bavili pregovaranjem u nabavkama</a:t>
            </a:r>
            <a:r>
              <a:rPr lang="en-US" sz="2400" b="1" dirty="0" smtClean="0">
                <a:solidFill>
                  <a:srgbClr val="37609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37609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887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/>
              <a:t>Šta je nabavka kojom se dobija </a:t>
            </a:r>
            <a:r>
              <a:rPr lang="sr-Latn-RS" b="1" dirty="0" smtClean="0"/>
              <a:t>najveća </a:t>
            </a:r>
            <a:r>
              <a:rPr lang="sr-Latn-RS" b="1" dirty="0"/>
              <a:t>vrednost</a:t>
            </a:r>
            <a:r>
              <a:rPr lang="en-US" b="1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RS" dirty="0" smtClean="0"/>
              <a:t>Dakle, vi dolazite na posao da se potrudite da nabavite </a:t>
            </a:r>
            <a:r>
              <a:rPr lang="sr-Latn-RS" b="1" i="1" dirty="0" smtClean="0"/>
              <a:t>izuzetno </a:t>
            </a:r>
            <a:r>
              <a:rPr lang="sr-Latn-RS" dirty="0" smtClean="0"/>
              <a:t>bezbedne i pouzdane padobrane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sr-Latn-RS" dirty="0" smtClean="0"/>
              <a:t>Jedna mogućnost je da pripremite specifikaciju za padobrane sa strogim uslovima i zahtevate visok nivo pouzdanosti, na primer 99% pouzdanosti</a:t>
            </a:r>
            <a:endParaRPr lang="en-US" dirty="0" smtClean="0"/>
          </a:p>
          <a:p>
            <a:endParaRPr lang="en-US" dirty="0" smtClean="0"/>
          </a:p>
          <a:p>
            <a:r>
              <a:rPr lang="sr-Latn-RS" dirty="0" smtClean="0"/>
              <a:t>Pod pretpostavkom da možete da testirate proizvode potencijalnih dobavljača na </a:t>
            </a:r>
            <a:r>
              <a:rPr lang="sr-Latn-RS" dirty="0"/>
              <a:t>odgovarajući način </a:t>
            </a:r>
            <a:r>
              <a:rPr lang="sr-Latn-RS" dirty="0" smtClean="0"/>
              <a:t> ili da njihove proizvode može da testira nezavisno telo u koje vi imate poverenja, mogli biste da odbacite sve ponude od dobavljača koji ne zadovoljavaju tako strog standard pouzdanosti.  </a:t>
            </a:r>
            <a:endParaRPr lang="en-US" dirty="0" smtClean="0"/>
          </a:p>
          <a:p>
            <a:pPr marL="800100" lvl="2" indent="0">
              <a:buNone/>
            </a:pPr>
            <a:r>
              <a:rPr lang="sr-Latn-RS" b="1" dirty="0" smtClean="0"/>
              <a:t>I tako kupujete padobrane koje su potrebne vašoj državi od kvalifikovanog dobavljača koji je ponudio najnižu cenu, a čija ponuda ispunjava standard pouzdanosti padobrana od 99%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1996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 smtClean="0"/>
              <a:t>Šta još treba uzeti u obzir</a:t>
            </a:r>
            <a:r>
              <a:rPr lang="en-US" b="1" dirty="0" smtClean="0"/>
              <a:t>: </a:t>
            </a:r>
            <a:r>
              <a:rPr lang="sr-Latn-RS" b="1" dirty="0" smtClean="0"/>
              <a:t>kako odrediti troškove ili cenu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Još jedan razlog zbog kojeg treba usvojiti pristup najveće vrednosti je da se i sami troškovi ili cenovni faktori mogu odrediti na više načina</a:t>
            </a:r>
            <a:r>
              <a:rPr lang="en-US" dirty="0" smtClean="0"/>
              <a:t>.</a:t>
            </a:r>
          </a:p>
          <a:p>
            <a:r>
              <a:rPr lang="sr-Latn-RS" dirty="0" smtClean="0"/>
              <a:t>U skladu s tim, nabavka najveće vrednosti se može koristiti kao transparentno sredstvo za odmeravanje različitih aspekata troškova nabavke  određenih proizvoda ili usluga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8401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 smtClean="0"/>
              <a:t>Kako odrediti troškve ili cenu kod nabavke najveće vrednosti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pPr lvl="1"/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  <a:latin typeface="Times Bold Italic" pitchFamily="18" charset="0"/>
              </a:rPr>
              <a:t>U svakom sistemu troškovi se ocenjuju upoređivanjem dostavljenih ponuda 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Times Bold Italic" pitchFamily="18" charset="0"/>
            </a:endParaRPr>
          </a:p>
          <a:p>
            <a:pPr lvl="1"/>
            <a:endParaRPr lang="en-US" sz="2400" dirty="0">
              <a:solidFill>
                <a:schemeClr val="accent1">
                  <a:lumMod val="75000"/>
                </a:schemeClr>
              </a:solidFill>
              <a:latin typeface="Times Bold Italic" pitchFamily="18" charset="0"/>
            </a:endParaRPr>
          </a:p>
          <a:p>
            <a:pPr lvl="1"/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  <a:latin typeface="Times Bold Italic" pitchFamily="18" charset="0"/>
              </a:rPr>
              <a:t>Ali kako da se trošak izmeri na najbolji mogući način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Bold Italic" pitchFamily="18" charset="0"/>
              </a:rPr>
              <a:t>?  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Times Bold Italic" pitchFamily="18" charset="0"/>
            </a:endParaRPr>
          </a:p>
          <a:p>
            <a:pPr lvl="1"/>
            <a:endParaRPr lang="en-US" sz="2400" b="1" dirty="0">
              <a:solidFill>
                <a:schemeClr val="accent1">
                  <a:lumMod val="75000"/>
                </a:schemeClr>
              </a:solidFill>
              <a:latin typeface="Times Bold Italic" pitchFamily="18" charset="0"/>
            </a:endParaRPr>
          </a:p>
          <a:p>
            <a:pPr lvl="1"/>
            <a:r>
              <a:rPr lang="sr-Latn-RS" sz="2400" b="1" i="1" dirty="0" smtClean="0">
                <a:solidFill>
                  <a:schemeClr val="accent1">
                    <a:lumMod val="75000"/>
                  </a:schemeClr>
                </a:solidFill>
                <a:latin typeface="Times Bold Italic" pitchFamily="18" charset="0"/>
              </a:rPr>
              <a:t>Ispostavlja se da je to teže pitanje nego što </a:t>
            </a:r>
            <a:r>
              <a:rPr lang="sr-Latn-RS" sz="2400" b="1" i="1" dirty="0">
                <a:solidFill>
                  <a:schemeClr val="accent1">
                    <a:lumMod val="75000"/>
                  </a:schemeClr>
                </a:solidFill>
                <a:latin typeface="Times Bold Italic" pitchFamily="18" charset="0"/>
              </a:rPr>
              <a:t>se čini </a:t>
            </a:r>
            <a:endParaRPr lang="en-US" sz="2400" i="1" dirty="0"/>
          </a:p>
          <a:p>
            <a:pPr marL="457200" lvl="1" indent="0">
              <a:buNone/>
            </a:pPr>
            <a:r>
              <a:rPr lang="sr-Latn-RS" sz="2400" b="1" i="1" dirty="0" smtClean="0">
                <a:solidFill>
                  <a:schemeClr val="accent1">
                    <a:lumMod val="75000"/>
                  </a:schemeClr>
                </a:solidFill>
                <a:latin typeface="Times Bold Italic" pitchFamily="18" charset="0"/>
              </a:rPr>
              <a:t>na prvi pogled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31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8958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Procena troškova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jednom kraju čitavog spektra metoda za ocenu troškova je tradicionalna procena troškova koja se često smatra i najsigurnijom metodom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Koja je cena „ulaznice“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</a:p>
          <a:p>
            <a:pPr marL="457200" lvl="1" indent="0">
              <a:buNone/>
            </a:pPr>
            <a:endParaRPr lang="en-US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sr-Latn-R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Odnosno, cena koju će država platiti unapred za neku robu ili uslugu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9694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Procena troškova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marL="457200" lvl="1" indent="0">
              <a:buNone/>
            </a:pPr>
            <a:endParaRPr lang="en-US" sz="24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charset="2"/>
              <a:buChar char="u"/>
            </a:pP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Sledeće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možemo da dodamo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 oduzmemo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troškove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dostave ili ugradnje 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charset="2"/>
              <a:buChar char="u"/>
            </a:pP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Oni mogu biti gotovo jednako sigurni i predvidljivi kao i cena ulaznice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2642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Procena troškova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sz="24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r-Latn-R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Sledeće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Latn-R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možemo da počnemo da dodajemo troškove očekivanih popravki i troškove zamene istrošenih delova rezervnim delovima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r-Latn-R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Procene ovakvih troškova postaju sve nesigurnije što dalje odmičemo u budućnost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7988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Procena troškova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en-US" sz="24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sr-Latn-R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Konačno, možemo da pokušamo da izračunamo „troškove tokom veka trajanja“ („ukupni trošak svojine“ tokom veka trajanja proizvoda, sistema ili usluge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sr-Latn-RS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je, u principu, najsveobuhvatniji pristup koji zahteva najviše razmišljanja </a:t>
            </a: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400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2400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sr-Latn-RS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 je takođe najsubjektivniji pristup i obično najnesigurniji</a:t>
            </a:r>
            <a:endParaRPr lang="en-US" sz="2400" b="1" i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4746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Nabavka najveće vrednosti i troškovi tokom veka trajanja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/>
              <a:buChar char="•"/>
            </a:pPr>
            <a:r>
              <a:rPr lang="sr-Latn-RS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Dakle, treba uzeti u obzir da svaki od ovih elemenata troškova može biti faktor evaluacije u nabavci najveće vrednosti, tako da se svakom dodeli, pažljivo razmotrena, relativna vrednost (ponder) u celokupnoj šemi ocenjivanja</a:t>
            </a:r>
            <a:endParaRPr lang="en-US" sz="2000" b="1" i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342900"/>
            <a:r>
              <a:rPr lang="sr-Latn-RS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Relativna važnost koja se dodeljuje svakom faktoru troškova je transparentno očigledna u ovom pristupu</a:t>
            </a:r>
            <a:endParaRPr lang="en-US" sz="2000" b="1" i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342900"/>
            <a:r>
              <a:rPr lang="sr-Latn-RS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ovi faktori troškova se mogu odmeriti zajedno i kao takvi mogu biti predmet kompromisa koji se pravi sa relevantnim necenovnim faktorima, kao što je već pomenuto, i to na transparentan način</a:t>
            </a:r>
            <a:endParaRPr lang="en-US" sz="2000" b="1" i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6234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Odabir nabavki kojima se dobija najveća vrednost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200150" lvl="2" indent="-342900"/>
            <a:endParaRPr lang="en-US" sz="2000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342900"/>
            <a:r>
              <a:rPr lang="sr-Latn-RS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Još jednom, međutim, pogodnost ovog pristupa zavisi od razvoja infrastrukture sistema javnih nabavki, što obuhvata i razvijenost solidnog i pouzdanog i nezavisnog sistema zaštite prava </a:t>
            </a:r>
            <a:r>
              <a:rPr lang="sr-Latn-RS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ponuđača</a:t>
            </a:r>
            <a:endParaRPr lang="en-US" sz="2000" b="1" i="1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342900"/>
            <a:endParaRPr lang="en-US" sz="2000" b="1" i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342900"/>
            <a:r>
              <a:rPr lang="sr-Latn-RS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Tako da najbolje rešenje nije uvek isto za svaku državu, kao što sam pomenuo</a:t>
            </a:r>
            <a:endParaRPr lang="en-US" sz="2000" b="1" i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342900"/>
            <a:endParaRPr lang="en-US" sz="2000" b="1" i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342900"/>
            <a:r>
              <a:rPr lang="sr-Latn-RS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pravo rešenje za određenu državu može se menjati vremenom prateći razvoj sistema javnih nabavki date države, razvoj i širenje profesionalne radne snage koja se bavi javnim nabavkama  i razvoj mehanizma zaštite prava ponuđača koji vremenom postaje sve pouzdaniji</a:t>
            </a:r>
            <a:r>
              <a:rPr lang="en-US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138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/>
              <a:t>Šta je nabavka kojom se dobija </a:t>
            </a:r>
            <a:r>
              <a:rPr lang="sr-Latn-RS" b="1" dirty="0" smtClean="0"/>
              <a:t>najveća </a:t>
            </a:r>
            <a:r>
              <a:rPr lang="sr-Latn-RS" b="1" dirty="0"/>
              <a:t>vrednost</a:t>
            </a:r>
            <a:r>
              <a:rPr lang="en-US" b="1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lvl="2" indent="0">
              <a:buNone/>
            </a:pPr>
            <a:endParaRPr lang="en-US" b="1" dirty="0"/>
          </a:p>
          <a:p>
            <a:r>
              <a:rPr lang="sr-Latn-RS" sz="4000" dirty="0" smtClean="0"/>
              <a:t>Na prvi pogled, to zvuči sjajno</a:t>
            </a:r>
            <a:r>
              <a:rPr lang="en-US" sz="4000" dirty="0" smtClean="0"/>
              <a:t>; </a:t>
            </a:r>
            <a:r>
              <a:rPr lang="sr-Latn-RS" sz="4000" dirty="0" smtClean="0"/>
              <a:t>ali zaustavite se na trenutak i razmislite; vi ste upravo nabavili padobrane koji će zatajiti kod svakog stotog skoka</a:t>
            </a:r>
            <a:endParaRPr lang="en-US" sz="4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45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/>
              <a:t>Šta je nabavka kojom se dobija </a:t>
            </a:r>
            <a:r>
              <a:rPr lang="sr-Latn-RS" b="1" dirty="0" smtClean="0"/>
              <a:t>najveća </a:t>
            </a:r>
            <a:r>
              <a:rPr lang="sr-Latn-RS" b="1" dirty="0"/>
              <a:t>vrednost</a:t>
            </a:r>
            <a:r>
              <a:rPr lang="en-US" b="1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99% </a:t>
            </a:r>
            <a:r>
              <a:rPr lang="sr-Latn-RS" dirty="0" smtClean="0"/>
              <a:t>pouzdanosti </a:t>
            </a:r>
            <a:r>
              <a:rPr lang="en-US" dirty="0" smtClean="0"/>
              <a:t>–</a:t>
            </a:r>
            <a:r>
              <a:rPr lang="sr-Latn-RS" dirty="0" smtClean="0"/>
              <a:t>jedno zatajivanje kod svakog stotog skoka </a:t>
            </a:r>
            <a:r>
              <a:rPr lang="en-US" dirty="0" smtClean="0"/>
              <a:t>–</a:t>
            </a:r>
            <a:r>
              <a:rPr lang="sr-Latn-RS" dirty="0" smtClean="0"/>
              <a:t>zvuči prilično dobro sve dok ne shvatite da vojnici mogu biti u prilici da izvedu dosta skokova</a:t>
            </a:r>
            <a:endParaRPr lang="en-US" dirty="0" smtClean="0"/>
          </a:p>
          <a:p>
            <a:endParaRPr lang="en-US" dirty="0" smtClean="0"/>
          </a:p>
          <a:p>
            <a:r>
              <a:rPr lang="sr-Latn-RS" dirty="0" smtClean="0"/>
              <a:t>I možda je u pitanju velika grupa vojnika </a:t>
            </a:r>
            <a:endParaRPr lang="en-US" dirty="0" smtClean="0"/>
          </a:p>
          <a:p>
            <a:endParaRPr lang="en-US" dirty="0" smtClean="0"/>
          </a:p>
          <a:p>
            <a:r>
              <a:rPr lang="sr-Latn-RS" b="1" dirty="0" smtClean="0"/>
              <a:t>Dakle, s vremena na vreme će se desiti da </a:t>
            </a:r>
            <a:r>
              <a:rPr lang="sr-Latn-RS" b="1" dirty="0" smtClean="0"/>
              <a:t>padobran</a:t>
            </a:r>
            <a:r>
              <a:rPr lang="en-US" b="1" dirty="0" smtClean="0"/>
              <a:t> </a:t>
            </a:r>
            <a:r>
              <a:rPr lang="sr-Latn-RS" b="1" dirty="0" smtClean="0"/>
              <a:t>zataji </a:t>
            </a:r>
            <a:r>
              <a:rPr lang="sr-Latn-RS" b="1" dirty="0" smtClean="0"/>
              <a:t>što može biti fatalno po vojnika koji s njim iskače iz aviona</a:t>
            </a:r>
            <a:endParaRPr lang="en-US" b="1" dirty="0" smtClean="0"/>
          </a:p>
          <a:p>
            <a:endParaRPr lang="en-US" b="1" dirty="0" smtClean="0"/>
          </a:p>
          <a:p>
            <a:r>
              <a:rPr lang="sr-Latn-RS" b="1" i="1" dirty="0" smtClean="0"/>
              <a:t>I svaki vojnik je nečiji suprug, brat ili sin, ili supruga, kćer ili sestra</a:t>
            </a:r>
            <a:endParaRPr lang="en-US" b="1" i="1" dirty="0" smtClean="0"/>
          </a:p>
          <a:p>
            <a:endParaRPr lang="en-US" dirty="0" smtClean="0"/>
          </a:p>
          <a:p>
            <a:r>
              <a:rPr lang="sr-Latn-RS" b="1" dirty="0" smtClean="0"/>
              <a:t>Tako da prilikom odlučivanja o tome da li je 99% pouzdanosti dovoljno, vi u stvari odlučujete o vrednosti ljudskog života za vašu državu i društvo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552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/>
              <a:t>Šta je nabavka kojom se dobija </a:t>
            </a:r>
            <a:r>
              <a:rPr lang="sr-Latn-RS" b="1" dirty="0" smtClean="0"/>
              <a:t>najveća </a:t>
            </a:r>
            <a:r>
              <a:rPr lang="sr-Latn-RS" b="1" dirty="0"/>
              <a:t>vrednost</a:t>
            </a:r>
            <a:r>
              <a:rPr lang="en-US" b="1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RS" dirty="0" smtClean="0"/>
              <a:t>Kada se setite da se među vojnicima nalaze i vaši voljeni – i voljeni nekih drugih ljudi, možda ćete želeti da ponovo razmotrite svoj stav prema nabavci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sr-Latn-RS" dirty="0" smtClean="0"/>
              <a:t>Možete isto tako da tražite i nivo pouzdanosti od </a:t>
            </a:r>
            <a:r>
              <a:rPr lang="en-US" dirty="0" smtClean="0"/>
              <a:t>99.9%</a:t>
            </a:r>
            <a:endParaRPr lang="sr-Latn-RS" dirty="0" smtClean="0"/>
          </a:p>
          <a:p>
            <a:endParaRPr lang="en-US" dirty="0" smtClean="0"/>
          </a:p>
          <a:p>
            <a:r>
              <a:rPr lang="sr-Latn-RS" dirty="0" smtClean="0"/>
              <a:t>Ali niste sigurni da postoje takvi padobrani kao i da li možda koštaju mnogo više od onih koji nude pouzdanost od </a:t>
            </a:r>
            <a:r>
              <a:rPr lang="en-US" dirty="0" smtClean="0"/>
              <a:t>99%.  </a:t>
            </a:r>
            <a:r>
              <a:rPr lang="sr-Latn-RS" dirty="0" smtClean="0"/>
              <a:t>Možete se zapitati da li vaša država može da priušti padobrane koji nude nivo pouzdanosti od </a:t>
            </a:r>
            <a:r>
              <a:rPr lang="en-US" dirty="0" smtClean="0"/>
              <a:t>99.9%.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971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/>
              <a:t>Šta je nabavka kojom se dobija </a:t>
            </a:r>
            <a:r>
              <a:rPr lang="sr-Latn-RS" b="1" dirty="0" smtClean="0"/>
              <a:t>najveća </a:t>
            </a:r>
            <a:r>
              <a:rPr lang="sr-Latn-RS" b="1" dirty="0"/>
              <a:t>vrednost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b="1" dirty="0" smtClean="0"/>
          </a:p>
          <a:p>
            <a:r>
              <a:rPr lang="sr-Latn-RS" b="1" dirty="0" smtClean="0"/>
              <a:t>Poruka ove priče je da najniža cena nije jedino o čemu treba razmišljati prilikom nabavke padobrana</a:t>
            </a:r>
            <a:r>
              <a:rPr lang="en-US" b="1" dirty="0" smtClean="0"/>
              <a:t>:</a:t>
            </a:r>
          </a:p>
          <a:p>
            <a:pPr lvl="1"/>
            <a:r>
              <a:rPr lang="sr-Latn-RS" b="1" dirty="0" smtClean="0"/>
              <a:t>Ovde se, između ostalog, mora uzeti u obzir i vrednost ljudskog života</a:t>
            </a:r>
            <a:r>
              <a:rPr lang="en-US" b="1" dirty="0" smtClean="0"/>
              <a:t>, </a:t>
            </a:r>
          </a:p>
          <a:p>
            <a:pPr lvl="1"/>
            <a:r>
              <a:rPr lang="sr-Latn-RS" b="1" dirty="0" smtClean="0"/>
              <a:t>Kao i resursi koji su na raspolaganju</a:t>
            </a:r>
            <a:r>
              <a:rPr lang="en-US" b="1" dirty="0" smtClean="0"/>
              <a:t>. </a:t>
            </a:r>
            <a:endParaRPr lang="en-US" b="1" dirty="0"/>
          </a:p>
          <a:p>
            <a:endParaRPr lang="en-US" b="1" dirty="0"/>
          </a:p>
          <a:p>
            <a:r>
              <a:rPr lang="sr-Latn-RS" b="1" dirty="0" smtClean="0"/>
              <a:t>Štaviše, morate odmeriti i druge faktore, na primer, koliko su određeni padobrani prikladni za misije određenog tipa koje će vojnici sprovoditi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823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/>
              <a:t>Šta je nabavka kojom se dobija </a:t>
            </a:r>
            <a:r>
              <a:rPr lang="sr-Latn-RS" b="1" dirty="0" smtClean="0"/>
              <a:t>najveća </a:t>
            </a:r>
            <a:r>
              <a:rPr lang="sr-Latn-RS" b="1" dirty="0"/>
              <a:t>vrednost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I pouka ove priče </a:t>
            </a:r>
            <a:r>
              <a:rPr lang="en-US" dirty="0" smtClean="0"/>
              <a:t>—</a:t>
            </a:r>
            <a:r>
              <a:rPr lang="sr-Latn-RS" dirty="0" smtClean="0"/>
              <a:t>ovaj primer</a:t>
            </a:r>
            <a:r>
              <a:rPr lang="en-US" dirty="0" smtClean="0"/>
              <a:t>– </a:t>
            </a:r>
            <a:r>
              <a:rPr lang="sr-Latn-RS" dirty="0" smtClean="0"/>
              <a:t>ne važi samo za vojni kontekst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sr-Latn-RS" dirty="0" smtClean="0"/>
              <a:t>Na primer, ako vaša država želi da izgradi nadvožnjak, poput onog koji se nedavno tragično srušio u Indiji, kvalitet nabavljenih radova će očigledno imati uticaja na očuvanje ljudskog života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15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sz="3600" b="1" dirty="0"/>
              <a:t>Šta je nabavka kojom se dobija </a:t>
            </a:r>
            <a:r>
              <a:rPr lang="sr-Latn-RS" sz="3600" b="1" dirty="0" smtClean="0"/>
              <a:t>najveća vrednost</a:t>
            </a:r>
            <a:r>
              <a:rPr lang="en-US" sz="3600" b="1" dirty="0" smtClean="0"/>
              <a:t>?—</a:t>
            </a:r>
            <a:r>
              <a:rPr lang="sr-Latn-RS" sz="3600" b="1" dirty="0" smtClean="0"/>
              <a:t>alternativa „najvećoj vrednosti“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sr-Latn-RS" dirty="0" smtClean="0"/>
              <a:t>Postoji još jedan način razmišljanja koji treba uzeti u obzir, a to je da najniža cena ne treba da bude krajnji i isključivi faktor u ocenjivanju ponuda kada tražite visoku pouzdanost </a:t>
            </a:r>
          </a:p>
          <a:p>
            <a:r>
              <a:rPr lang="sr-Latn-RS" dirty="0" smtClean="0"/>
              <a:t>Umesto da najbolju ponudu pronađete oslanjajući se na najnižu cenu mogli biste da odredite sve faktore koji bi zaista trebalo da utiču na odabir odgovarajućeg padobrana: to su cena, kvalitet i pouzdanost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121011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Botswana Project">
      <a:dk1>
        <a:srgbClr val="376092"/>
      </a:dk1>
      <a:lt1>
        <a:srgbClr val="376092"/>
      </a:lt1>
      <a:dk2>
        <a:srgbClr val="376092"/>
      </a:dk2>
      <a:lt2>
        <a:srgbClr val="376092"/>
      </a:lt2>
      <a:accent1>
        <a:srgbClr val="376092"/>
      </a:accent1>
      <a:accent2>
        <a:srgbClr val="376092"/>
      </a:accent2>
      <a:accent3>
        <a:srgbClr val="376092"/>
      </a:accent3>
      <a:accent4>
        <a:srgbClr val="376092"/>
      </a:accent4>
      <a:accent5>
        <a:srgbClr val="376092"/>
      </a:accent5>
      <a:accent6>
        <a:srgbClr val="376092"/>
      </a:accent6>
      <a:hlink>
        <a:srgbClr val="376092"/>
      </a:hlink>
      <a:folHlink>
        <a:srgbClr val="37609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2478</Words>
  <Application>Microsoft Office PowerPoint</Application>
  <PresentationFormat>On-screen Show (4:3)</PresentationFormat>
  <Paragraphs>251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2_Office Theme</vt:lpstr>
      <vt:lpstr>Prikaz nabavke kojom se dobija najveća vrednost : Primena necenovnih kriterijuma kao faktora evaluacije  Promena paradigme javnih nabavki: ka vrednosti za uloženo i većoj efikasnosti  1. i 2. jun 2016. Beograd, Srbija</vt:lpstr>
      <vt:lpstr>Šta je nabavka kojom se dobija najveća vrednost?</vt:lpstr>
      <vt:lpstr>Šta je nabavka kojom se dobija najveća vrednost?</vt:lpstr>
      <vt:lpstr>Šta je nabavka kojom se dobija najveća vrednost?</vt:lpstr>
      <vt:lpstr>Šta je nabavka kojom se dobija najveća vrednost?</vt:lpstr>
      <vt:lpstr>Šta je nabavka kojom se dobija najveća vrednost?</vt:lpstr>
      <vt:lpstr>Šta je nabavka kojom se dobija najveća vrednost?</vt:lpstr>
      <vt:lpstr>Šta je nabavka kojom se dobija najveća vrednost?</vt:lpstr>
      <vt:lpstr>Šta je nabavka kojom se dobija najveća vrednost?—alternativa „najvećoj vrednosti“ </vt:lpstr>
      <vt:lpstr>Šta je nabavka kojom se dobija najveća vrednost??—alternativa „najvećoj vrednosti“</vt:lpstr>
      <vt:lpstr>Alternativa „najvećoj vrednosti“ </vt:lpstr>
      <vt:lpstr>Šta je nabavka kojom se dobija najveća vrednost??</vt:lpstr>
      <vt:lpstr>Šta je nabavka kojom se dobija najveća vrednost??</vt:lpstr>
      <vt:lpstr>Necenovni faktori evaluacije</vt:lpstr>
      <vt:lpstr>Necenovni faktori evaluacije</vt:lpstr>
      <vt:lpstr>Necenovni faktori evaluacije</vt:lpstr>
      <vt:lpstr>Necenovni faktori evaluacije</vt:lpstr>
      <vt:lpstr>Profesionalni službenici za javne nabavke </vt:lpstr>
      <vt:lpstr>Ocena necenovnih faktora </vt:lpstr>
      <vt:lpstr>Ocena necenovnih faktora </vt:lpstr>
      <vt:lpstr>Ocena ponuda</vt:lpstr>
      <vt:lpstr>Ocena ponuda</vt:lpstr>
      <vt:lpstr>Izazov pravljenja kompromisa</vt:lpstr>
      <vt:lpstr>Izazov pravljenja kompromisa (nastavak)</vt:lpstr>
      <vt:lpstr>Alternativa kompromisu</vt:lpstr>
      <vt:lpstr>Alternativa kompromisu</vt:lpstr>
      <vt:lpstr>Kada se može uzeti u obzir pristup u kome se traži najveća vrednost</vt:lpstr>
      <vt:lpstr>Kada se može uzeti u obzir pristup u kome se traži najveća vrednost</vt:lpstr>
      <vt:lpstr>Kada se može uzeti u obzir pristup u kome se traži najveća vrednost-prepreke</vt:lpstr>
      <vt:lpstr>Šta još treba uzeti u obzir: kako odrediti troškove ili cenu</vt:lpstr>
      <vt:lpstr>Kako odrediti troškve ili cenu kod nabavke najveće vrednosti</vt:lpstr>
      <vt:lpstr>Procena troškova </vt:lpstr>
      <vt:lpstr>Procena troškova </vt:lpstr>
      <vt:lpstr>Procena troškova </vt:lpstr>
      <vt:lpstr>Procena troškova </vt:lpstr>
      <vt:lpstr>Nabavka najveće vrednosti i troškovi tokom veka trajanja</vt:lpstr>
      <vt:lpstr>Odabir nabavki kojima se dobija najveća vrednost</vt:lpstr>
    </vt:vector>
  </TitlesOfParts>
  <Company>The George Washington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 Conference on Best Practices and  Good Governance in Public Procurement Rabat, Morocco May 2013  Challenges in the Conduct of Competitions for Contracts</dc:title>
  <dc:creator>Dan Gordon</dc:creator>
  <cp:lastModifiedBy>Svetlana Zorbic</cp:lastModifiedBy>
  <cp:revision>93</cp:revision>
  <dcterms:created xsi:type="dcterms:W3CDTF">2013-05-06T20:55:53Z</dcterms:created>
  <dcterms:modified xsi:type="dcterms:W3CDTF">2016-05-25T14:50:53Z</dcterms:modified>
</cp:coreProperties>
</file>