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9"/>
  </p:notesMasterIdLst>
  <p:sldIdLst>
    <p:sldId id="257" r:id="rId2"/>
    <p:sldId id="276" r:id="rId3"/>
    <p:sldId id="277" r:id="rId4"/>
    <p:sldId id="280" r:id="rId5"/>
    <p:sldId id="279" r:id="rId6"/>
    <p:sldId id="278" r:id="rId7"/>
    <p:sldId id="285" r:id="rId8"/>
    <p:sldId id="301" r:id="rId9"/>
    <p:sldId id="281" r:id="rId10"/>
    <p:sldId id="282" r:id="rId11"/>
    <p:sldId id="286" r:id="rId12"/>
    <p:sldId id="283" r:id="rId13"/>
    <p:sldId id="284" r:id="rId14"/>
    <p:sldId id="265" r:id="rId15"/>
    <p:sldId id="264" r:id="rId16"/>
    <p:sldId id="273" r:id="rId17"/>
    <p:sldId id="274" r:id="rId18"/>
    <p:sldId id="302" r:id="rId19"/>
    <p:sldId id="266" r:id="rId20"/>
    <p:sldId id="267" r:id="rId21"/>
    <p:sldId id="268" r:id="rId22"/>
    <p:sldId id="275" r:id="rId23"/>
    <p:sldId id="269" r:id="rId24"/>
    <p:sldId id="270" r:id="rId25"/>
    <p:sldId id="271" r:id="rId26"/>
    <p:sldId id="287" r:id="rId27"/>
    <p:sldId id="288" r:id="rId28"/>
    <p:sldId id="291" r:id="rId29"/>
    <p:sldId id="292" r:id="rId30"/>
    <p:sldId id="289" r:id="rId31"/>
    <p:sldId id="293" r:id="rId32"/>
    <p:sldId id="295" r:id="rId33"/>
    <p:sldId id="296" r:id="rId34"/>
    <p:sldId id="297" r:id="rId35"/>
    <p:sldId id="298" r:id="rId36"/>
    <p:sldId id="299" r:id="rId37"/>
    <p:sldId id="300"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6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4E4905-685A-4240-B807-E26C02468147}" type="datetimeFigureOut">
              <a:rPr lang="en-US" smtClean="0"/>
              <a:t>5/18/2016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46082E-41E3-4B40-92E3-0D3C1E096C85}" type="slidenum">
              <a:rPr lang="en-US" smtClean="0"/>
              <a:t>‹#›</a:t>
            </a:fld>
            <a:endParaRPr lang="en-US"/>
          </a:p>
        </p:txBody>
      </p:sp>
    </p:spTree>
    <p:extLst>
      <p:ext uri="{BB962C8B-B14F-4D97-AF65-F5344CB8AC3E}">
        <p14:creationId xmlns:p14="http://schemas.microsoft.com/office/powerpoint/2010/main" val="2855962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460DB2-667E-447F-80ED-D56CFBFE1963}" type="datetime1">
              <a:rPr lang="en-US" smtClean="0">
                <a:solidFill>
                  <a:prstClr val="white">
                    <a:tint val="75000"/>
                  </a:prstClr>
                </a:solidFill>
              </a:rPr>
              <a:t>5/18/2016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A002E69-6BD3-457B-B2B7-AFA6191DBFF8}"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688464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3FA00-A795-4B65-8CA6-965FF228D588}" type="datetime1">
              <a:rPr lang="en-US" smtClean="0">
                <a:solidFill>
                  <a:prstClr val="white">
                    <a:tint val="75000"/>
                  </a:prstClr>
                </a:solidFill>
              </a:rPr>
              <a:t>5/18/2016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A002E69-6BD3-457B-B2B7-AFA6191DBFF8}"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627628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25BD83-BAC7-4D9D-BBFD-611A876D67A1}" type="datetime1">
              <a:rPr lang="en-US" smtClean="0">
                <a:solidFill>
                  <a:prstClr val="white">
                    <a:tint val="75000"/>
                  </a:prstClr>
                </a:solidFill>
              </a:rPr>
              <a:t>5/18/2016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A002E69-6BD3-457B-B2B7-AFA6191DBFF8}"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265950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1AF164-8A58-482A-9468-EEA5B97A09E7}" type="datetime1">
              <a:rPr lang="en-US" smtClean="0">
                <a:solidFill>
                  <a:prstClr val="white">
                    <a:tint val="75000"/>
                  </a:prstClr>
                </a:solidFill>
              </a:rPr>
              <a:t>5/18/2016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A002E69-6BD3-457B-B2B7-AFA6191DBFF8}"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228319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D50599-16ED-4F5E-B83F-A82C3BC9BA8B}" type="datetime1">
              <a:rPr lang="en-US" smtClean="0">
                <a:solidFill>
                  <a:prstClr val="white">
                    <a:tint val="75000"/>
                  </a:prstClr>
                </a:solidFill>
              </a:rPr>
              <a:t>5/18/2016</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4A002E69-6BD3-457B-B2B7-AFA6191DBFF8}"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292484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A1A2AC-BC8A-4752-9B2C-6F41CF5B87FE}" type="datetime1">
              <a:rPr lang="en-US" smtClean="0">
                <a:solidFill>
                  <a:prstClr val="white">
                    <a:tint val="75000"/>
                  </a:prstClr>
                </a:solidFill>
              </a:rPr>
              <a:t>5/18/2016</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A002E69-6BD3-457B-B2B7-AFA6191DBFF8}"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582520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38F1E1-6064-49F2-A527-46D1E477A063}" type="datetime1">
              <a:rPr lang="en-US" smtClean="0">
                <a:solidFill>
                  <a:prstClr val="white">
                    <a:tint val="75000"/>
                  </a:prstClr>
                </a:solidFill>
              </a:rPr>
              <a:t>5/18/2016</a:t>
            </a:fld>
            <a:endParaRPr lang="en-US">
              <a:solidFill>
                <a:prstClr val="white">
                  <a:tint val="75000"/>
                </a:prstClr>
              </a:solidFill>
            </a:endParaRPr>
          </a:p>
        </p:txBody>
      </p:sp>
      <p:sp>
        <p:nvSpPr>
          <p:cNvPr id="8" name="Footer Placeholder 7"/>
          <p:cNvSpPr>
            <a:spLocks noGrp="1"/>
          </p:cNvSpPr>
          <p:nvPr>
            <p:ph type="ftr" sz="quarter" idx="11"/>
          </p:nvPr>
        </p:nvSpPr>
        <p:spPr/>
        <p:txBody>
          <a:bodyPr/>
          <a:lstStyle/>
          <a:p>
            <a:endParaRPr lang="en-US">
              <a:solidFill>
                <a:prstClr val="white">
                  <a:tint val="75000"/>
                </a:prstClr>
              </a:solidFill>
            </a:endParaRPr>
          </a:p>
        </p:txBody>
      </p:sp>
      <p:sp>
        <p:nvSpPr>
          <p:cNvPr id="9" name="Slide Number Placeholder 8"/>
          <p:cNvSpPr>
            <a:spLocks noGrp="1"/>
          </p:cNvSpPr>
          <p:nvPr>
            <p:ph type="sldNum" sz="quarter" idx="12"/>
          </p:nvPr>
        </p:nvSpPr>
        <p:spPr/>
        <p:txBody>
          <a:bodyPr/>
          <a:lstStyle/>
          <a:p>
            <a:fld id="{4A002E69-6BD3-457B-B2B7-AFA6191DBFF8}"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217342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675128-6AEA-4AF1-9C55-7696EB4381FF}" type="datetime1">
              <a:rPr lang="en-US" smtClean="0">
                <a:solidFill>
                  <a:prstClr val="white">
                    <a:tint val="75000"/>
                  </a:prstClr>
                </a:solidFill>
              </a:rPr>
              <a:t>5/18/2016</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4A002E69-6BD3-457B-B2B7-AFA6191DBFF8}"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83737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C02438-37AA-4DB9-88F8-9D4440A2C664}" type="datetime1">
              <a:rPr lang="en-US" smtClean="0">
                <a:solidFill>
                  <a:prstClr val="white">
                    <a:tint val="75000"/>
                  </a:prstClr>
                </a:solidFill>
              </a:rPr>
              <a:t>5/18/2016</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636086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ACD6C2-7E68-46F3-878B-9CF428AD8A94}" type="datetime1">
              <a:rPr lang="en-US" smtClean="0">
                <a:solidFill>
                  <a:prstClr val="white">
                    <a:tint val="75000"/>
                  </a:prstClr>
                </a:solidFill>
              </a:rPr>
              <a:t>5/18/2016</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A002E69-6BD3-457B-B2B7-AFA6191DBFF8}"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427676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3CABB0-ED4B-4A31-B4C0-BF9C28089440}" type="datetime1">
              <a:rPr lang="en-US" smtClean="0">
                <a:solidFill>
                  <a:prstClr val="white">
                    <a:tint val="75000"/>
                  </a:prstClr>
                </a:solidFill>
              </a:rPr>
              <a:t>5/18/2016</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4A002E69-6BD3-457B-B2B7-AFA6191DBFF8}"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235985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alpha val="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D243E9-E32F-4277-BFBC-9734F73EA3A1}" type="datetime1">
              <a:rPr lang="en-US" smtClean="0">
                <a:solidFill>
                  <a:prstClr val="white">
                    <a:tint val="75000"/>
                  </a:prstClr>
                </a:solidFill>
              </a:rPr>
              <a:t>5/18/2016</a:t>
            </a:fld>
            <a:endParaRPr lang="en-US">
              <a:solidFill>
                <a:prstClr val="white">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white">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002E69-6BD3-457B-B2B7-AFA6191DBFF8}"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00713859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52401"/>
            <a:ext cx="8686800" cy="4191000"/>
          </a:xfrm>
        </p:spPr>
        <p:txBody>
          <a:bodyPr>
            <a:normAutofit fontScale="90000"/>
          </a:bodyPr>
          <a:lstStyle/>
          <a:p>
            <a:r>
              <a:rPr lang="en-US" b="1" dirty="0" smtClean="0">
                <a:solidFill>
                  <a:schemeClr val="bg2"/>
                </a:solidFill>
              </a:rPr>
              <a:t>Overview of Best Value Procurement: Use of Non-Price Criteria</a:t>
            </a:r>
            <a:r>
              <a:rPr lang="en-US" b="1" dirty="0">
                <a:solidFill>
                  <a:schemeClr val="bg2"/>
                </a:solidFill>
              </a:rPr>
              <a:t> </a:t>
            </a:r>
            <a:r>
              <a:rPr lang="en-US" b="1" dirty="0" smtClean="0">
                <a:solidFill>
                  <a:schemeClr val="bg2"/>
                </a:solidFill>
              </a:rPr>
              <a:t>as Evaluation Factors</a:t>
            </a:r>
            <a:br>
              <a:rPr lang="en-US" b="1" dirty="0" smtClean="0">
                <a:solidFill>
                  <a:schemeClr val="bg2"/>
                </a:solidFill>
              </a:rPr>
            </a:br>
            <a:r>
              <a:rPr lang="en-US" b="1" dirty="0" smtClean="0">
                <a:solidFill>
                  <a:schemeClr val="bg2"/>
                </a:solidFill>
              </a:rPr>
              <a:t/>
            </a:r>
            <a:br>
              <a:rPr lang="en-US" b="1" dirty="0" smtClean="0">
                <a:solidFill>
                  <a:schemeClr val="bg2"/>
                </a:solidFill>
              </a:rPr>
            </a:br>
            <a:r>
              <a:rPr lang="en-US" sz="2500" b="1" dirty="0" smtClean="0">
                <a:solidFill>
                  <a:srgbClr val="376092"/>
                </a:solidFill>
                <a:latin typeface="Times Bold Italic" pitchFamily="18" charset="0"/>
              </a:rPr>
              <a:t>Changing Paradigm in Public Procurement: Toward Value for Money and </a:t>
            </a:r>
            <a:r>
              <a:rPr lang="en-US" sz="2500" b="1" smtClean="0">
                <a:solidFill>
                  <a:srgbClr val="376092"/>
                </a:solidFill>
                <a:latin typeface="Times Bold Italic" pitchFamily="18" charset="0"/>
              </a:rPr>
              <a:t>Higher Efficiency</a:t>
            </a:r>
            <a:r>
              <a:rPr lang="en-US" sz="2500" b="1">
                <a:solidFill>
                  <a:srgbClr val="376092"/>
                </a:solidFill>
                <a:latin typeface="Times Bold Italic" pitchFamily="18" charset="0"/>
              </a:rPr>
              <a:t/>
            </a:r>
            <a:br>
              <a:rPr lang="en-US" sz="2500" b="1">
                <a:solidFill>
                  <a:srgbClr val="376092"/>
                </a:solidFill>
                <a:latin typeface="Times Bold Italic" pitchFamily="18" charset="0"/>
              </a:rPr>
            </a:br>
            <a:r>
              <a:rPr lang="en-US" sz="2500" b="1" smtClean="0">
                <a:solidFill>
                  <a:srgbClr val="376092"/>
                </a:solidFill>
                <a:latin typeface="Times Bold Italic" pitchFamily="18" charset="0"/>
              </a:rPr>
              <a:t>June </a:t>
            </a:r>
            <a:r>
              <a:rPr lang="en-US" sz="2500" b="1" dirty="0" smtClean="0">
                <a:solidFill>
                  <a:srgbClr val="376092"/>
                </a:solidFill>
                <a:latin typeface="Times Bold Italic" pitchFamily="18" charset="0"/>
              </a:rPr>
              <a:t>1 and 2, 2016</a:t>
            </a:r>
            <a:br>
              <a:rPr lang="en-US" sz="2500" b="1" dirty="0" smtClean="0">
                <a:solidFill>
                  <a:srgbClr val="376092"/>
                </a:solidFill>
                <a:latin typeface="Times Bold Italic" pitchFamily="18" charset="0"/>
              </a:rPr>
            </a:br>
            <a:r>
              <a:rPr lang="en-US" sz="2500" b="1" dirty="0" smtClean="0">
                <a:solidFill>
                  <a:srgbClr val="376092"/>
                </a:solidFill>
                <a:latin typeface="Times Bold Italic" pitchFamily="18" charset="0"/>
              </a:rPr>
              <a:t>Belgrade, Serbia</a:t>
            </a:r>
            <a:endParaRPr lang="en-US" b="1" dirty="0">
              <a:solidFill>
                <a:schemeClr val="bg2"/>
              </a:solidFill>
            </a:endParaRPr>
          </a:p>
        </p:txBody>
      </p:sp>
      <p:sp>
        <p:nvSpPr>
          <p:cNvPr id="4" name="TextBox 3"/>
          <p:cNvSpPr txBox="1"/>
          <p:nvPr/>
        </p:nvSpPr>
        <p:spPr>
          <a:xfrm>
            <a:off x="5181600" y="4876800"/>
            <a:ext cx="3733800" cy="1569660"/>
          </a:xfrm>
          <a:prstGeom prst="rect">
            <a:avLst/>
          </a:prstGeom>
          <a:noFill/>
        </p:spPr>
        <p:txBody>
          <a:bodyPr wrap="square" rtlCol="0">
            <a:spAutoFit/>
          </a:bodyPr>
          <a:lstStyle/>
          <a:p>
            <a:r>
              <a:rPr lang="en-US" sz="1600" b="1" dirty="0" smtClean="0">
                <a:solidFill>
                  <a:schemeClr val="bg2"/>
                </a:solidFill>
              </a:rPr>
              <a:t>Joshua I. Schwartz</a:t>
            </a:r>
            <a:endParaRPr lang="en-US" sz="1600" b="1" dirty="0">
              <a:solidFill>
                <a:schemeClr val="bg2"/>
              </a:solidFill>
            </a:endParaRPr>
          </a:p>
          <a:p>
            <a:r>
              <a:rPr lang="en-US" sz="1600" b="1" dirty="0" smtClean="0">
                <a:solidFill>
                  <a:schemeClr val="bg2"/>
                </a:solidFill>
              </a:rPr>
              <a:t>Professor of Law and Co-Director, Government </a:t>
            </a:r>
            <a:r>
              <a:rPr lang="en-US" sz="1600" b="1" dirty="0">
                <a:solidFill>
                  <a:schemeClr val="bg2"/>
                </a:solidFill>
              </a:rPr>
              <a:t>Procurement </a:t>
            </a:r>
            <a:r>
              <a:rPr lang="en-US" sz="1600" b="1" dirty="0" smtClean="0">
                <a:solidFill>
                  <a:schemeClr val="bg2"/>
                </a:solidFill>
              </a:rPr>
              <a:t>Law Program</a:t>
            </a:r>
            <a:endParaRPr lang="en-US" sz="1600" b="1" dirty="0">
              <a:solidFill>
                <a:schemeClr val="bg2"/>
              </a:solidFill>
            </a:endParaRPr>
          </a:p>
          <a:p>
            <a:r>
              <a:rPr lang="en-US" sz="1600" b="1" dirty="0">
                <a:solidFill>
                  <a:schemeClr val="bg2"/>
                </a:solidFill>
              </a:rPr>
              <a:t>The George Washington University</a:t>
            </a:r>
          </a:p>
          <a:p>
            <a:r>
              <a:rPr lang="en-US" sz="1600" b="1" dirty="0">
                <a:solidFill>
                  <a:schemeClr val="bg2"/>
                </a:solidFill>
              </a:rPr>
              <a:t>   Law School</a:t>
            </a:r>
          </a:p>
          <a:p>
            <a:r>
              <a:rPr lang="en-US" sz="1600" b="1" dirty="0">
                <a:solidFill>
                  <a:schemeClr val="bg2"/>
                </a:solidFill>
              </a:rPr>
              <a:t>Washington</a:t>
            </a:r>
            <a:r>
              <a:rPr lang="en-US" sz="1600" b="1">
                <a:solidFill>
                  <a:schemeClr val="bg2"/>
                </a:solidFill>
              </a:rPr>
              <a:t>, </a:t>
            </a:r>
            <a:r>
              <a:rPr lang="en-US" sz="1600" b="1" smtClean="0">
                <a:solidFill>
                  <a:schemeClr val="bg2"/>
                </a:solidFill>
              </a:rPr>
              <a:t>DC USA</a:t>
            </a:r>
            <a:endParaRPr lang="en-US" sz="1600" b="1" dirty="0">
              <a:solidFill>
                <a:schemeClr val="bg2"/>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707" y="5410200"/>
            <a:ext cx="2979932" cy="1295400"/>
          </a:xfrm>
          <a:prstGeom prst="rect">
            <a:avLst/>
          </a:prstGeom>
        </p:spPr>
      </p:pic>
    </p:spTree>
    <p:extLst>
      <p:ext uri="{BB962C8B-B14F-4D97-AF65-F5344CB8AC3E}">
        <p14:creationId xmlns:p14="http://schemas.microsoft.com/office/powerpoint/2010/main" val="3584969767"/>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is best value procurement?—the “Best Value” Alternative</a:t>
            </a:r>
            <a:endParaRPr lang="en-US" b="1" dirty="0"/>
          </a:p>
        </p:txBody>
      </p:sp>
      <p:sp>
        <p:nvSpPr>
          <p:cNvPr id="3" name="Content Placeholder 2"/>
          <p:cNvSpPr>
            <a:spLocks noGrp="1"/>
          </p:cNvSpPr>
          <p:nvPr>
            <p:ph idx="1"/>
          </p:nvPr>
        </p:nvSpPr>
        <p:spPr/>
        <p:txBody>
          <a:bodyPr>
            <a:normAutofit lnSpcReduction="10000"/>
          </a:bodyPr>
          <a:lstStyle/>
          <a:p>
            <a:endParaRPr lang="en-US" dirty="0"/>
          </a:p>
          <a:p>
            <a:r>
              <a:rPr lang="en-US" dirty="0"/>
              <a:t>If you can then turn that </a:t>
            </a:r>
            <a:r>
              <a:rPr lang="en-US" dirty="0" smtClean="0"/>
              <a:t>conception </a:t>
            </a:r>
            <a:r>
              <a:rPr lang="en-US" dirty="0"/>
              <a:t>of what you </a:t>
            </a:r>
            <a:r>
              <a:rPr lang="en-US" dirty="0" smtClean="0"/>
              <a:t>really want and what you value into a clear statement of the objectives that you are seeking in your procurement of parachutes </a:t>
            </a:r>
          </a:p>
          <a:p>
            <a:endParaRPr lang="en-US" dirty="0" smtClean="0"/>
          </a:p>
          <a:p>
            <a:r>
              <a:rPr lang="en-US" dirty="0" smtClean="0"/>
              <a:t>And  moreover, if you can identify the relative weight to be given to different factors, in your procurement decision</a:t>
            </a:r>
          </a:p>
          <a:p>
            <a:endParaRPr lang="en-US" dirty="0" smtClean="0"/>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10</a:t>
            </a:fld>
            <a:endParaRPr lang="en-US">
              <a:solidFill>
                <a:prstClr val="white">
                  <a:tint val="75000"/>
                </a:prstClr>
              </a:solidFill>
            </a:endParaRPr>
          </a:p>
        </p:txBody>
      </p:sp>
    </p:spTree>
    <p:extLst>
      <p:ext uri="{BB962C8B-B14F-4D97-AF65-F5344CB8AC3E}">
        <p14:creationId xmlns:p14="http://schemas.microsoft.com/office/powerpoint/2010/main" val="394839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 </a:t>
            </a:r>
            <a:r>
              <a:rPr lang="en-US" b="1" dirty="0"/>
              <a:t>“Best Value” Alternative</a:t>
            </a:r>
            <a:endParaRPr lang="en-US" dirty="0"/>
          </a:p>
        </p:txBody>
      </p:sp>
      <p:sp>
        <p:nvSpPr>
          <p:cNvPr id="3" name="Content Placeholder 2"/>
          <p:cNvSpPr>
            <a:spLocks noGrp="1"/>
          </p:cNvSpPr>
          <p:nvPr>
            <p:ph idx="1"/>
          </p:nvPr>
        </p:nvSpPr>
        <p:spPr/>
        <p:txBody>
          <a:bodyPr/>
          <a:lstStyle/>
          <a:p>
            <a:pPr marL="0" indent="0">
              <a:buNone/>
            </a:pPr>
            <a:endParaRPr lang="en-US" dirty="0"/>
          </a:p>
          <a:p>
            <a:r>
              <a:rPr lang="en-US" sz="3600" dirty="0" smtClean="0"/>
              <a:t>Then </a:t>
            </a:r>
            <a:r>
              <a:rPr lang="en-US" sz="3600" dirty="0"/>
              <a:t>you can undertake a procurement on the basis of what we call </a:t>
            </a:r>
            <a:endParaRPr lang="en-US" sz="3600" dirty="0" smtClean="0"/>
          </a:p>
          <a:p>
            <a:endParaRPr lang="en-US" sz="3600" dirty="0" smtClean="0"/>
          </a:p>
          <a:p>
            <a:pPr marL="0" indent="0">
              <a:buNone/>
            </a:pPr>
            <a:r>
              <a:rPr lang="en-US" sz="4000" b="1" dirty="0"/>
              <a:t>	</a:t>
            </a:r>
            <a:r>
              <a:rPr lang="en-US" sz="4000" b="1" dirty="0" smtClean="0"/>
              <a:t>	</a:t>
            </a:r>
            <a:r>
              <a:rPr lang="en-US" sz="4000" b="1" i="1" dirty="0" smtClean="0"/>
              <a:t>BEST </a:t>
            </a:r>
            <a:r>
              <a:rPr lang="en-US" sz="4000" b="1" i="1" dirty="0"/>
              <a:t>VALUE</a:t>
            </a:r>
          </a:p>
          <a:p>
            <a:endParaRPr lang="en-US" sz="4000"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11</a:t>
            </a:fld>
            <a:endParaRPr lang="en-US">
              <a:solidFill>
                <a:prstClr val="white">
                  <a:tint val="75000"/>
                </a:prstClr>
              </a:solidFill>
            </a:endParaRPr>
          </a:p>
        </p:txBody>
      </p:sp>
    </p:spTree>
    <p:extLst>
      <p:ext uri="{BB962C8B-B14F-4D97-AF65-F5344CB8AC3E}">
        <p14:creationId xmlns:p14="http://schemas.microsoft.com/office/powerpoint/2010/main" val="730019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best value procurement?</a:t>
            </a:r>
            <a:endParaRPr lang="en-US" b="1" dirty="0"/>
          </a:p>
        </p:txBody>
      </p:sp>
      <p:sp>
        <p:nvSpPr>
          <p:cNvPr id="3" name="Content Placeholder 2"/>
          <p:cNvSpPr>
            <a:spLocks noGrp="1"/>
          </p:cNvSpPr>
          <p:nvPr>
            <p:ph idx="1"/>
          </p:nvPr>
        </p:nvSpPr>
        <p:spPr/>
        <p:txBody>
          <a:bodyPr>
            <a:normAutofit/>
          </a:bodyPr>
          <a:lstStyle/>
          <a:p>
            <a:r>
              <a:rPr lang="en-US" dirty="0" smtClean="0"/>
              <a:t>It is important right now to make the following point:</a:t>
            </a:r>
          </a:p>
          <a:p>
            <a:endParaRPr lang="en-US" dirty="0"/>
          </a:p>
          <a:p>
            <a:pPr lvl="1"/>
            <a:r>
              <a:rPr lang="en-US" dirty="0" smtClean="0"/>
              <a:t>Switching to a best value approach for our hypothetical parachute procurement does not eliminate the need to decide how much your country is will to pay for a safer and more reliable parachute</a:t>
            </a:r>
            <a:endParaRPr lang="en-US"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12</a:t>
            </a:fld>
            <a:endParaRPr lang="en-US">
              <a:solidFill>
                <a:prstClr val="white">
                  <a:tint val="75000"/>
                </a:prstClr>
              </a:solidFill>
            </a:endParaRPr>
          </a:p>
        </p:txBody>
      </p:sp>
    </p:spTree>
    <p:extLst>
      <p:ext uri="{BB962C8B-B14F-4D97-AF65-F5344CB8AC3E}">
        <p14:creationId xmlns:p14="http://schemas.microsoft.com/office/powerpoint/2010/main" val="3163367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best value procurement?</a:t>
            </a:r>
            <a:endParaRPr lang="en-US" b="1" dirty="0"/>
          </a:p>
        </p:txBody>
      </p:sp>
      <p:sp>
        <p:nvSpPr>
          <p:cNvPr id="3" name="Content Placeholder 2"/>
          <p:cNvSpPr>
            <a:spLocks noGrp="1"/>
          </p:cNvSpPr>
          <p:nvPr>
            <p:ph idx="1"/>
          </p:nvPr>
        </p:nvSpPr>
        <p:spPr/>
        <p:txBody>
          <a:bodyPr>
            <a:normAutofit fontScale="92500" lnSpcReduction="20000"/>
          </a:bodyPr>
          <a:lstStyle/>
          <a:p>
            <a:pPr marL="457200" lvl="1" indent="0">
              <a:buNone/>
            </a:pPr>
            <a:r>
              <a:rPr lang="en-US" dirty="0" smtClean="0"/>
              <a:t>On </a:t>
            </a:r>
            <a:r>
              <a:rPr lang="en-US" dirty="0"/>
              <a:t>the contrary, it makes that choice overt and </a:t>
            </a:r>
            <a:r>
              <a:rPr lang="en-US" dirty="0" smtClean="0"/>
              <a:t>transparent—and that is a good thing!</a:t>
            </a:r>
          </a:p>
          <a:p>
            <a:pPr marL="457200" lvl="1" indent="0">
              <a:buNone/>
            </a:pPr>
            <a:endParaRPr lang="en-US" dirty="0"/>
          </a:p>
          <a:p>
            <a:pPr lvl="2"/>
            <a:r>
              <a:rPr lang="en-US" dirty="0"/>
              <a:t>On the one hand it acknowledges that </a:t>
            </a:r>
            <a:r>
              <a:rPr lang="en-US" dirty="0" smtClean="0"/>
              <a:t>your country is willing </a:t>
            </a:r>
            <a:r>
              <a:rPr lang="en-US" dirty="0"/>
              <a:t>to pay more for a more reliable parachute</a:t>
            </a:r>
          </a:p>
          <a:p>
            <a:pPr lvl="2"/>
            <a:r>
              <a:rPr lang="en-US" dirty="0"/>
              <a:t>But it also acknowledges the tradeoff </a:t>
            </a:r>
            <a:r>
              <a:rPr lang="en-US" dirty="0" smtClean="0"/>
              <a:t>that likely </a:t>
            </a:r>
            <a:r>
              <a:rPr lang="en-US" dirty="0"/>
              <a:t>exists at some point between safety and </a:t>
            </a:r>
            <a:r>
              <a:rPr lang="en-US" dirty="0" smtClean="0"/>
              <a:t>price</a:t>
            </a:r>
          </a:p>
          <a:p>
            <a:pPr lvl="2"/>
            <a:r>
              <a:rPr lang="en-US" dirty="0" smtClean="0"/>
              <a:t>No country is so rich that it is willing to pay an unlimited amount for a small increment of safety</a:t>
            </a:r>
          </a:p>
          <a:p>
            <a:pPr lvl="2"/>
            <a:r>
              <a:rPr lang="en-US" dirty="0" smtClean="0"/>
              <a:t>But instead of hiding that choice about how much safety is worth exclusively in the process of formulating specifications, it addresses that choice, at least in part, in the open and transparent processes of best value procurement that we are here to learn today</a:t>
            </a:r>
            <a:endParaRPr lang="en-US" dirty="0"/>
          </a:p>
          <a:p>
            <a:endParaRPr lang="en-US"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13</a:t>
            </a:fld>
            <a:endParaRPr lang="en-US">
              <a:solidFill>
                <a:prstClr val="white">
                  <a:tint val="75000"/>
                </a:prstClr>
              </a:solidFill>
            </a:endParaRPr>
          </a:p>
        </p:txBody>
      </p:sp>
    </p:spTree>
    <p:extLst>
      <p:ext uri="{BB962C8B-B14F-4D97-AF65-F5344CB8AC3E}">
        <p14:creationId xmlns:p14="http://schemas.microsoft.com/office/powerpoint/2010/main" val="3172285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457200" indent="-457200"/>
            <a:r>
              <a:rPr lang="en-US" b="1" dirty="0" smtClean="0">
                <a:solidFill>
                  <a:schemeClr val="bg2"/>
                </a:solidFill>
              </a:rPr>
              <a:t>Non-Price Evaluation Factors</a:t>
            </a:r>
            <a:endParaRPr lang="en-US" b="1" dirty="0">
              <a:solidFill>
                <a:schemeClr val="bg2"/>
              </a:solidFill>
            </a:endParaRPr>
          </a:p>
        </p:txBody>
      </p:sp>
      <p:sp>
        <p:nvSpPr>
          <p:cNvPr id="3" name="TextBox 2"/>
          <p:cNvSpPr txBox="1"/>
          <p:nvPr/>
        </p:nvSpPr>
        <p:spPr>
          <a:xfrm>
            <a:off x="381000" y="1600200"/>
            <a:ext cx="8382000" cy="3785652"/>
          </a:xfrm>
          <a:prstGeom prst="rect">
            <a:avLst/>
          </a:prstGeom>
          <a:noFill/>
        </p:spPr>
        <p:txBody>
          <a:bodyPr wrap="square" rtlCol="0">
            <a:spAutoFit/>
          </a:bodyPr>
          <a:lstStyle/>
          <a:p>
            <a:pPr marL="914400" lvl="1" indent="-457200">
              <a:buFont typeface="Arial" panose="020B0604020202020204" pitchFamily="34" charset="0"/>
              <a:buChar char="•"/>
            </a:pPr>
            <a:r>
              <a:rPr lang="en-US" sz="3000" b="1" dirty="0" smtClean="0">
                <a:solidFill>
                  <a:schemeClr val="bg2"/>
                </a:solidFill>
              </a:rPr>
              <a:t>The trend around the world is to move away from award based solely on price</a:t>
            </a:r>
          </a:p>
          <a:p>
            <a:pPr marL="914400" lvl="1" indent="-457200">
              <a:buFont typeface="Arial" panose="020B0604020202020204" pitchFamily="34" charset="0"/>
              <a:buChar char="•"/>
            </a:pPr>
            <a:endParaRPr lang="en-US" sz="3000" b="1" dirty="0">
              <a:solidFill>
                <a:schemeClr val="bg2"/>
              </a:solidFill>
            </a:endParaRPr>
          </a:p>
          <a:p>
            <a:pPr marL="914400" lvl="1" indent="-457200">
              <a:buFont typeface="Arial" panose="020B0604020202020204" pitchFamily="34" charset="0"/>
              <a:buChar char="•"/>
            </a:pPr>
            <a:r>
              <a:rPr lang="en-US" sz="3000" b="1" dirty="0" smtClean="0">
                <a:solidFill>
                  <a:schemeClr val="bg2"/>
                </a:solidFill>
              </a:rPr>
              <a:t>For instance, use of non-price evaluation factors is permitted both in the United States in the system that we call “Competitive Negotiations” and is permitted under the European Directives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2707" y="5867400"/>
            <a:ext cx="1928191" cy="838200"/>
          </a:xfrm>
          <a:prstGeom prst="rect">
            <a:avLst/>
          </a:prstGeom>
        </p:spPr>
      </p:pic>
      <p:sp>
        <p:nvSpPr>
          <p:cNvPr id="7" name="Slide Number Placeholder 6"/>
          <p:cNvSpPr>
            <a:spLocks noGrp="1"/>
          </p:cNvSpPr>
          <p:nvPr>
            <p:ph type="sldNum" sz="quarter" idx="12"/>
          </p:nvPr>
        </p:nvSpPr>
        <p:spPr>
          <a:xfrm>
            <a:off x="6553200" y="6356350"/>
            <a:ext cx="2057400" cy="365125"/>
          </a:xfrm>
        </p:spPr>
        <p:txBody>
          <a:bodyPr/>
          <a:lstStyle/>
          <a:p>
            <a:fld id="{4A002E69-6BD3-457B-B2B7-AFA6191DBFF8}" type="slidenum">
              <a:rPr lang="en-US" smtClean="0">
                <a:solidFill>
                  <a:schemeClr val="bg2"/>
                </a:solidFill>
              </a:rPr>
              <a:pPr/>
              <a:t>14</a:t>
            </a:fld>
            <a:endParaRPr lang="en-US" dirty="0">
              <a:solidFill>
                <a:schemeClr val="bg2"/>
              </a:solidFill>
            </a:endParaRPr>
          </a:p>
        </p:txBody>
      </p:sp>
    </p:spTree>
    <p:extLst>
      <p:ext uri="{BB962C8B-B14F-4D97-AF65-F5344CB8AC3E}">
        <p14:creationId xmlns:p14="http://schemas.microsoft.com/office/powerpoint/2010/main" val="1466559216"/>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6525"/>
            <a:ext cx="8229600" cy="1143000"/>
          </a:xfrm>
        </p:spPr>
        <p:txBody>
          <a:bodyPr>
            <a:normAutofit/>
          </a:bodyPr>
          <a:lstStyle/>
          <a:p>
            <a:pPr marL="457200" indent="-457200"/>
            <a:r>
              <a:rPr lang="en-US" b="1" dirty="0" smtClean="0">
                <a:solidFill>
                  <a:schemeClr val="bg2"/>
                </a:solidFill>
              </a:rPr>
              <a:t>Non-Price Evaluation Factors</a:t>
            </a:r>
            <a:endParaRPr lang="en-US" b="1" dirty="0">
              <a:solidFill>
                <a:schemeClr val="bg2"/>
              </a:solidFill>
            </a:endParaRPr>
          </a:p>
        </p:txBody>
      </p:sp>
      <p:sp>
        <p:nvSpPr>
          <p:cNvPr id="3" name="TextBox 2"/>
          <p:cNvSpPr txBox="1"/>
          <p:nvPr/>
        </p:nvSpPr>
        <p:spPr>
          <a:xfrm>
            <a:off x="457200" y="1676400"/>
            <a:ext cx="8382000" cy="4524315"/>
          </a:xfrm>
          <a:prstGeom prst="rect">
            <a:avLst/>
          </a:prstGeom>
          <a:noFill/>
        </p:spPr>
        <p:txBody>
          <a:bodyPr wrap="square" rtlCol="0">
            <a:spAutoFit/>
          </a:bodyPr>
          <a:lstStyle/>
          <a:p>
            <a:pPr marL="914400" lvl="1" indent="-457200">
              <a:buFont typeface="Arial"/>
              <a:buChar char="•"/>
            </a:pPr>
            <a:r>
              <a:rPr lang="en-US" sz="3000" b="1" dirty="0" smtClean="0">
                <a:solidFill>
                  <a:schemeClr val="bg2"/>
                </a:solidFill>
              </a:rPr>
              <a:t>There </a:t>
            </a:r>
            <a:r>
              <a:rPr lang="en-US" sz="3000" b="1" dirty="0">
                <a:solidFill>
                  <a:schemeClr val="bg2"/>
                </a:solidFill>
              </a:rPr>
              <a:t>is an unlimited range of possible non-price </a:t>
            </a:r>
            <a:r>
              <a:rPr lang="en-US" sz="3000" b="1" dirty="0" smtClean="0">
                <a:solidFill>
                  <a:schemeClr val="bg2"/>
                </a:solidFill>
              </a:rPr>
              <a:t>factors, including</a:t>
            </a:r>
            <a:endParaRPr lang="en-US" sz="3200" b="1" dirty="0">
              <a:solidFill>
                <a:schemeClr val="bg2"/>
              </a:solidFill>
            </a:endParaRPr>
          </a:p>
          <a:p>
            <a:pPr marL="1371600" lvl="2" indent="-457200">
              <a:buFont typeface="Arial" panose="020B0604020202020204" pitchFamily="34" charset="0"/>
              <a:buChar char="•"/>
            </a:pPr>
            <a:r>
              <a:rPr lang="en-US" sz="3000" b="1" dirty="0" smtClean="0">
                <a:solidFill>
                  <a:schemeClr val="bg2"/>
                </a:solidFill>
              </a:rPr>
              <a:t>Technical Quality Factors, such as:</a:t>
            </a:r>
          </a:p>
          <a:p>
            <a:pPr marL="1828800" lvl="3" indent="-457200">
              <a:buFont typeface="Arial" panose="020B0604020202020204" pitchFamily="34" charset="0"/>
              <a:buChar char="•"/>
            </a:pPr>
            <a:r>
              <a:rPr lang="en-US" sz="3000" b="1" dirty="0" smtClean="0">
                <a:solidFill>
                  <a:schemeClr val="bg2"/>
                </a:solidFill>
              </a:rPr>
              <a:t>Technical approach</a:t>
            </a:r>
          </a:p>
          <a:p>
            <a:pPr marL="1828800" lvl="3" indent="-457200">
              <a:buFont typeface="Arial" panose="020B0604020202020204" pitchFamily="34" charset="0"/>
              <a:buChar char="•"/>
            </a:pPr>
            <a:r>
              <a:rPr lang="en-US" sz="3000" b="1" dirty="0" smtClean="0">
                <a:solidFill>
                  <a:schemeClr val="bg2"/>
                </a:solidFill>
              </a:rPr>
              <a:t>Staffing</a:t>
            </a:r>
          </a:p>
          <a:p>
            <a:pPr marL="1371600" lvl="2" indent="-457200">
              <a:buFont typeface="Arial" panose="020B0604020202020204" pitchFamily="34" charset="0"/>
              <a:buChar char="•"/>
            </a:pPr>
            <a:r>
              <a:rPr lang="en-US" sz="3000" b="1" dirty="0" smtClean="0">
                <a:solidFill>
                  <a:schemeClr val="bg2"/>
                </a:solidFill>
              </a:rPr>
              <a:t>Environmental considerations</a:t>
            </a:r>
          </a:p>
          <a:p>
            <a:pPr marL="1371600" lvl="2" indent="-457200">
              <a:buFont typeface="Arial" panose="020B0604020202020204" pitchFamily="34" charset="0"/>
              <a:buChar char="•"/>
            </a:pPr>
            <a:r>
              <a:rPr lang="en-US" sz="3000" b="1" dirty="0" smtClean="0">
                <a:solidFill>
                  <a:schemeClr val="bg2"/>
                </a:solidFill>
              </a:rPr>
              <a:t>Energy efficiency</a:t>
            </a:r>
          </a:p>
          <a:p>
            <a:pPr marL="1371600" lvl="2" indent="-457200">
              <a:buFont typeface="Arial" panose="020B0604020202020204" pitchFamily="34" charset="0"/>
              <a:buChar char="•"/>
            </a:pPr>
            <a:r>
              <a:rPr lang="en-US" sz="3000" b="1" dirty="0" smtClean="0">
                <a:solidFill>
                  <a:schemeClr val="bg2"/>
                </a:solidFill>
              </a:rPr>
              <a:t>Past Performance</a:t>
            </a:r>
          </a:p>
          <a:p>
            <a:pPr marL="1371600" lvl="2" indent="-457200">
              <a:buFont typeface="Arial" panose="020B0604020202020204" pitchFamily="34" charset="0"/>
              <a:buChar char="•"/>
            </a:pPr>
            <a:r>
              <a:rPr lang="en-US" sz="3000" b="1" dirty="0" smtClean="0">
                <a:solidFill>
                  <a:schemeClr val="bg2"/>
                </a:solidFill>
              </a:rPr>
              <a:t>And more…</a:t>
            </a:r>
          </a:p>
          <a:p>
            <a:pPr marL="742950" lvl="1" indent="-285750">
              <a:buFont typeface="Arial" panose="020B0604020202020204" pitchFamily="34" charset="0"/>
              <a:buChar char="•"/>
            </a:pPr>
            <a:endParaRPr lang="en-US" b="1" dirty="0">
              <a:solidFill>
                <a:schemeClr val="bg2"/>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5791200"/>
            <a:ext cx="1928191" cy="838200"/>
          </a:xfrm>
          <a:prstGeom prst="rect">
            <a:avLst/>
          </a:prstGeom>
        </p:spPr>
      </p:pic>
      <p:sp>
        <p:nvSpPr>
          <p:cNvPr id="7" name="Slide Number Placeholder 6"/>
          <p:cNvSpPr>
            <a:spLocks noGrp="1"/>
          </p:cNvSpPr>
          <p:nvPr>
            <p:ph type="sldNum" sz="quarter" idx="12"/>
          </p:nvPr>
        </p:nvSpPr>
        <p:spPr>
          <a:xfrm>
            <a:off x="6629400" y="6340475"/>
            <a:ext cx="2133600" cy="365125"/>
          </a:xfrm>
        </p:spPr>
        <p:txBody>
          <a:bodyPr/>
          <a:lstStyle/>
          <a:p>
            <a:fld id="{4A002E69-6BD3-457B-B2B7-AFA6191DBFF8}" type="slidenum">
              <a:rPr lang="en-US" smtClean="0">
                <a:solidFill>
                  <a:schemeClr val="bg2"/>
                </a:solidFill>
              </a:rPr>
              <a:pPr/>
              <a:t>15</a:t>
            </a:fld>
            <a:endParaRPr lang="en-US" dirty="0">
              <a:solidFill>
                <a:schemeClr val="bg2"/>
              </a:solidFill>
            </a:endParaRPr>
          </a:p>
        </p:txBody>
      </p:sp>
    </p:spTree>
    <p:extLst>
      <p:ext uri="{BB962C8B-B14F-4D97-AF65-F5344CB8AC3E}">
        <p14:creationId xmlns:p14="http://schemas.microsoft.com/office/powerpoint/2010/main" val="745605917"/>
      </p:ext>
    </p:extLst>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Non-Price Evaluation Factors</a:t>
            </a:r>
            <a:endParaRPr lang="en-US" b="1" dirty="0"/>
          </a:p>
        </p:txBody>
      </p:sp>
      <p:sp>
        <p:nvSpPr>
          <p:cNvPr id="3" name="Content Placeholder 2"/>
          <p:cNvSpPr>
            <a:spLocks noGrp="1"/>
          </p:cNvSpPr>
          <p:nvPr>
            <p:ph idx="1"/>
          </p:nvPr>
        </p:nvSpPr>
        <p:spPr/>
        <p:txBody>
          <a:bodyPr>
            <a:normAutofit fontScale="85000" lnSpcReduction="10000"/>
          </a:bodyPr>
          <a:lstStyle/>
          <a:p>
            <a:r>
              <a:rPr lang="en-US" dirty="0" smtClean="0"/>
              <a:t>The function of </a:t>
            </a:r>
            <a:r>
              <a:rPr lang="en-US" u="sng" dirty="0" smtClean="0"/>
              <a:t>some</a:t>
            </a:r>
            <a:r>
              <a:rPr lang="en-US" dirty="0" smtClean="0"/>
              <a:t> of these non-price factors can be achieved in other ways that technically do not make them contract award factors, as has already been mentioned in my example about buying parachutes.</a:t>
            </a:r>
          </a:p>
          <a:p>
            <a:endParaRPr lang="en-US" dirty="0" smtClean="0"/>
          </a:p>
          <a:p>
            <a:r>
              <a:rPr lang="en-US" dirty="0" smtClean="0"/>
              <a:t>But in some situations nothing is as effective as the ability to </a:t>
            </a:r>
            <a:r>
              <a:rPr lang="en-US" i="1" dirty="0" smtClean="0"/>
              <a:t>openly and explicitly and transparently </a:t>
            </a:r>
            <a:r>
              <a:rPr lang="en-US" dirty="0" smtClean="0"/>
              <a:t>weigh non-price factors against price, and against each other</a:t>
            </a:r>
          </a:p>
          <a:p>
            <a:pPr lvl="1"/>
            <a:r>
              <a:rPr lang="en-US" dirty="0" smtClean="0"/>
              <a:t>Again, the potential to get </a:t>
            </a:r>
            <a:r>
              <a:rPr lang="en-US" i="1" dirty="0" smtClean="0"/>
              <a:t>maximum value for money </a:t>
            </a:r>
            <a:r>
              <a:rPr lang="en-US" dirty="0" smtClean="0"/>
              <a:t>exists in using this approach </a:t>
            </a:r>
            <a:r>
              <a:rPr lang="en-US" u="sng" dirty="0" smtClean="0"/>
              <a:t>if it is done right</a:t>
            </a:r>
            <a:endParaRPr lang="en-US"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16</a:t>
            </a:fld>
            <a:endParaRPr lang="en-US">
              <a:solidFill>
                <a:prstClr val="white">
                  <a:tint val="75000"/>
                </a:prstClr>
              </a:solidFill>
            </a:endParaRPr>
          </a:p>
        </p:txBody>
      </p:sp>
    </p:spTree>
    <p:extLst>
      <p:ext uri="{BB962C8B-B14F-4D97-AF65-F5344CB8AC3E}">
        <p14:creationId xmlns:p14="http://schemas.microsoft.com/office/powerpoint/2010/main" val="3479515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Non-Price Evaluation Factors</a:t>
            </a:r>
            <a:endParaRPr lang="en-US" b="1" dirty="0"/>
          </a:p>
        </p:txBody>
      </p:sp>
      <p:sp>
        <p:nvSpPr>
          <p:cNvPr id="3" name="Content Placeholder 2"/>
          <p:cNvSpPr>
            <a:spLocks noGrp="1"/>
          </p:cNvSpPr>
          <p:nvPr>
            <p:ph idx="1"/>
          </p:nvPr>
        </p:nvSpPr>
        <p:spPr/>
        <p:txBody>
          <a:bodyPr>
            <a:normAutofit lnSpcReduction="10000"/>
          </a:bodyPr>
          <a:lstStyle/>
          <a:p>
            <a:r>
              <a:rPr lang="en-US" dirty="0" smtClean="0"/>
              <a:t>Conversely, and equally important, if it is done wrong, use of non-price factors can produce non-transparency  </a:t>
            </a:r>
          </a:p>
          <a:p>
            <a:endParaRPr lang="en-US" dirty="0" smtClean="0"/>
          </a:p>
          <a:p>
            <a:r>
              <a:rPr lang="en-US" dirty="0" smtClean="0"/>
              <a:t>It could open the door to suspicion of either corruption or incompetence</a:t>
            </a:r>
          </a:p>
          <a:p>
            <a:endParaRPr lang="en-US" dirty="0" smtClean="0"/>
          </a:p>
          <a:p>
            <a:r>
              <a:rPr lang="en-US" dirty="0" smtClean="0"/>
              <a:t>The opportunities and these risks are a big part of the reason for a program such as this</a:t>
            </a:r>
          </a:p>
          <a:p>
            <a:endParaRPr lang="en-US"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17</a:t>
            </a:fld>
            <a:endParaRPr lang="en-US">
              <a:solidFill>
                <a:prstClr val="white">
                  <a:tint val="75000"/>
                </a:prstClr>
              </a:solidFill>
            </a:endParaRPr>
          </a:p>
        </p:txBody>
      </p:sp>
    </p:spTree>
    <p:extLst>
      <p:ext uri="{BB962C8B-B14F-4D97-AF65-F5344CB8AC3E}">
        <p14:creationId xmlns:p14="http://schemas.microsoft.com/office/powerpoint/2010/main" val="2133969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Professional Procurement Workforce</a:t>
            </a:r>
            <a:endParaRPr lang="en-US" b="1" dirty="0"/>
          </a:p>
        </p:txBody>
      </p:sp>
      <p:sp>
        <p:nvSpPr>
          <p:cNvPr id="3" name="Content Placeholder 2"/>
          <p:cNvSpPr>
            <a:spLocks noGrp="1"/>
          </p:cNvSpPr>
          <p:nvPr>
            <p:ph idx="1"/>
          </p:nvPr>
        </p:nvSpPr>
        <p:spPr/>
        <p:txBody>
          <a:bodyPr>
            <a:normAutofit fontScale="85000" lnSpcReduction="10000"/>
          </a:bodyPr>
          <a:lstStyle/>
          <a:p>
            <a:r>
              <a:rPr lang="en-US" sz="2400" dirty="0" smtClean="0"/>
              <a:t>The large potential benefits, as well as the risks associated with using best value procurement place a premium on training a capable and professional procurement work force, that is able to prudently and reliably exercise the opportunity to employ judgment, experience and indeed, the wisdom that top quality procurement professionals around the world possess</a:t>
            </a:r>
          </a:p>
          <a:p>
            <a:endParaRPr lang="en-US" sz="2400" dirty="0"/>
          </a:p>
          <a:p>
            <a:r>
              <a:rPr lang="en-US" sz="2400" dirty="0" smtClean="0"/>
              <a:t>But the challenge of creating, training, and maintaining that workforce is a central difficulty for all developed and developing nations.  So it is important to reassure you that in our own country, the United States, Professor Schooner and I have both been among the strongest proponents of the view that training and rewarding and respecting the procurement workforce is a key challenge for the United States—or for any nation.</a:t>
            </a:r>
          </a:p>
          <a:p>
            <a:endParaRPr lang="en-US" sz="2400" dirty="0" smtClean="0"/>
          </a:p>
          <a:p>
            <a:r>
              <a:rPr lang="en-US" sz="2400" dirty="0" smtClean="0"/>
              <a:t>But of course, the workforce also has to earn and maintain that respect.</a:t>
            </a:r>
          </a:p>
          <a:p>
            <a:endParaRPr lang="en-US"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18</a:t>
            </a:fld>
            <a:endParaRPr lang="en-US">
              <a:solidFill>
                <a:prstClr val="white">
                  <a:tint val="75000"/>
                </a:prstClr>
              </a:solidFill>
            </a:endParaRPr>
          </a:p>
        </p:txBody>
      </p:sp>
    </p:spTree>
    <p:extLst>
      <p:ext uri="{BB962C8B-B14F-4D97-AF65-F5344CB8AC3E}">
        <p14:creationId xmlns:p14="http://schemas.microsoft.com/office/powerpoint/2010/main" val="3060749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457200" indent="-457200"/>
            <a:r>
              <a:rPr lang="en-US" b="1" dirty="0" smtClean="0">
                <a:solidFill>
                  <a:schemeClr val="bg2"/>
                </a:solidFill>
              </a:rPr>
              <a:t>Assessing Non-Price Factors</a:t>
            </a:r>
            <a:endParaRPr lang="en-US" b="1" dirty="0">
              <a:solidFill>
                <a:schemeClr val="bg2"/>
              </a:solidFill>
            </a:endParaRPr>
          </a:p>
        </p:txBody>
      </p:sp>
      <p:sp>
        <p:nvSpPr>
          <p:cNvPr id="3" name="TextBox 2"/>
          <p:cNvSpPr txBox="1"/>
          <p:nvPr/>
        </p:nvSpPr>
        <p:spPr>
          <a:xfrm>
            <a:off x="304800" y="1620083"/>
            <a:ext cx="8382000" cy="4708981"/>
          </a:xfrm>
          <a:prstGeom prst="rect">
            <a:avLst/>
          </a:prstGeom>
          <a:noFill/>
        </p:spPr>
        <p:txBody>
          <a:bodyPr wrap="square" rtlCol="0">
            <a:spAutoFit/>
          </a:bodyPr>
          <a:lstStyle/>
          <a:p>
            <a:pPr marL="914400" lvl="1" indent="-457200">
              <a:buFont typeface="Arial" panose="020B0604020202020204" pitchFamily="34" charset="0"/>
              <a:buChar char="•"/>
            </a:pPr>
            <a:r>
              <a:rPr lang="en-US" sz="3000" dirty="0" smtClean="0">
                <a:solidFill>
                  <a:schemeClr val="bg2"/>
                </a:solidFill>
              </a:rPr>
              <a:t>Some non-price factors are easy to assess objectively (for example, length of warranty)</a:t>
            </a:r>
          </a:p>
          <a:p>
            <a:pPr lvl="1"/>
            <a:endParaRPr lang="en-US" sz="3000" dirty="0" smtClean="0">
              <a:solidFill>
                <a:schemeClr val="bg2"/>
              </a:solidFill>
            </a:endParaRPr>
          </a:p>
          <a:p>
            <a:pPr marL="914400" lvl="1" indent="-457200">
              <a:buFont typeface="Arial" panose="020B0604020202020204" pitchFamily="34" charset="0"/>
              <a:buChar char="•"/>
            </a:pPr>
            <a:r>
              <a:rPr lang="en-US" sz="3000" dirty="0" smtClean="0">
                <a:solidFill>
                  <a:schemeClr val="bg2"/>
                </a:solidFill>
              </a:rPr>
              <a:t>Some are difficult to assess objectively (for example, quality of past performance)</a:t>
            </a:r>
          </a:p>
          <a:p>
            <a:pPr lvl="1"/>
            <a:endParaRPr lang="en-US" sz="3000" dirty="0" smtClean="0">
              <a:solidFill>
                <a:schemeClr val="bg2"/>
              </a:solidFill>
            </a:endParaRPr>
          </a:p>
          <a:p>
            <a:pPr marL="914400" lvl="1" indent="-457200">
              <a:buFont typeface="Arial" panose="020B0604020202020204" pitchFamily="34" charset="0"/>
              <a:buChar char="•"/>
            </a:pPr>
            <a:r>
              <a:rPr lang="en-US" sz="3000" dirty="0" smtClean="0">
                <a:solidFill>
                  <a:schemeClr val="bg2"/>
                </a:solidFill>
              </a:rPr>
              <a:t>It is tempting, and sometimes desirable to develop an objective-sounding formula for assessment, but that may be too mechanical to actually achieve the best value for money</a:t>
            </a:r>
            <a:endParaRPr lang="en-US" dirty="0">
              <a:solidFill>
                <a:schemeClr val="bg2"/>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2707" y="5867400"/>
            <a:ext cx="1928191" cy="838200"/>
          </a:xfrm>
          <a:prstGeom prst="rect">
            <a:avLst/>
          </a:prstGeom>
        </p:spPr>
      </p:pic>
      <p:sp>
        <p:nvSpPr>
          <p:cNvPr id="7" name="Slide Number Placeholder 6"/>
          <p:cNvSpPr>
            <a:spLocks noGrp="1"/>
          </p:cNvSpPr>
          <p:nvPr>
            <p:ph type="sldNum" sz="quarter" idx="12"/>
          </p:nvPr>
        </p:nvSpPr>
        <p:spPr/>
        <p:txBody>
          <a:bodyPr/>
          <a:lstStyle/>
          <a:p>
            <a:fld id="{4A002E69-6BD3-457B-B2B7-AFA6191DBFF8}" type="slidenum">
              <a:rPr lang="en-US" smtClean="0">
                <a:solidFill>
                  <a:schemeClr val="bg2"/>
                </a:solidFill>
              </a:rPr>
              <a:pPr/>
              <a:t>19</a:t>
            </a:fld>
            <a:endParaRPr lang="en-US" dirty="0">
              <a:solidFill>
                <a:schemeClr val="bg2"/>
              </a:solidFill>
            </a:endParaRPr>
          </a:p>
        </p:txBody>
      </p:sp>
    </p:spTree>
    <p:extLst>
      <p:ext uri="{BB962C8B-B14F-4D97-AF65-F5344CB8AC3E}">
        <p14:creationId xmlns:p14="http://schemas.microsoft.com/office/powerpoint/2010/main" val="710152979"/>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best value procurement?</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Imagine you are buying parachutes for your government to be used by soldiers whose job is to jump out of airplanes!</a:t>
            </a:r>
          </a:p>
          <a:p>
            <a:endParaRPr lang="en-US" dirty="0" smtClean="0"/>
          </a:p>
          <a:p>
            <a:r>
              <a:rPr lang="en-US" dirty="0" smtClean="0"/>
              <a:t>Now imagine that one of those soldiers is your husband or brother—or in today’s world perhaps your sister or wife.</a:t>
            </a:r>
          </a:p>
          <a:p>
            <a:endParaRPr lang="en-US" dirty="0" smtClean="0"/>
          </a:p>
          <a:p>
            <a:r>
              <a:rPr lang="en-US" dirty="0" smtClean="0"/>
              <a:t>So you understand, all too well, that those parachutes must work </a:t>
            </a:r>
            <a:r>
              <a:rPr lang="en-US" i="1" dirty="0" smtClean="0"/>
              <a:t>extremely</a:t>
            </a:r>
            <a:r>
              <a:rPr lang="en-US" dirty="0" smtClean="0"/>
              <a:t> dependably</a:t>
            </a:r>
            <a:endParaRPr lang="en-US" dirty="0"/>
          </a:p>
          <a:p>
            <a:endParaRPr lang="en-US"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2</a:t>
            </a:fld>
            <a:endParaRPr lang="en-US">
              <a:solidFill>
                <a:prstClr val="white">
                  <a:tint val="75000"/>
                </a:prstClr>
              </a:solidFill>
            </a:endParaRPr>
          </a:p>
        </p:txBody>
      </p:sp>
    </p:spTree>
    <p:extLst>
      <p:ext uri="{BB962C8B-B14F-4D97-AF65-F5344CB8AC3E}">
        <p14:creationId xmlns:p14="http://schemas.microsoft.com/office/powerpoint/2010/main" val="24138519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457200" indent="-457200"/>
            <a:r>
              <a:rPr lang="en-US" b="1" dirty="0" smtClean="0">
                <a:solidFill>
                  <a:schemeClr val="bg2"/>
                </a:solidFill>
              </a:rPr>
              <a:t>Assessing Non-Price Factors</a:t>
            </a:r>
            <a:endParaRPr lang="en-US" b="1" dirty="0">
              <a:solidFill>
                <a:schemeClr val="bg2"/>
              </a:solidFill>
            </a:endParaRPr>
          </a:p>
        </p:txBody>
      </p:sp>
      <p:sp>
        <p:nvSpPr>
          <p:cNvPr id="3" name="TextBox 2"/>
          <p:cNvSpPr txBox="1"/>
          <p:nvPr/>
        </p:nvSpPr>
        <p:spPr>
          <a:xfrm>
            <a:off x="304800" y="1524000"/>
            <a:ext cx="8382000" cy="4985980"/>
          </a:xfrm>
          <a:prstGeom prst="rect">
            <a:avLst/>
          </a:prstGeom>
          <a:noFill/>
        </p:spPr>
        <p:txBody>
          <a:bodyPr wrap="square" rtlCol="0">
            <a:spAutoFit/>
          </a:bodyPr>
          <a:lstStyle/>
          <a:p>
            <a:pPr marL="914400" lvl="1" indent="-457200">
              <a:buFont typeface="Arial" panose="020B0604020202020204" pitchFamily="34" charset="0"/>
              <a:buChar char="•"/>
            </a:pPr>
            <a:r>
              <a:rPr lang="en-US" sz="3000" dirty="0" smtClean="0">
                <a:solidFill>
                  <a:schemeClr val="bg2"/>
                </a:solidFill>
              </a:rPr>
              <a:t>If non-price factors are to be used, there is also the further question of whether the non-price factors should simply be assessed as either “acceptable” or “unacceptable”</a:t>
            </a:r>
            <a:endParaRPr lang="en-US" sz="3000" dirty="0">
              <a:solidFill>
                <a:schemeClr val="bg2"/>
              </a:solidFill>
            </a:endParaRPr>
          </a:p>
          <a:p>
            <a:pPr marL="1371600" lvl="2" indent="-457200">
              <a:buFont typeface="Arial" panose="020B0604020202020204" pitchFamily="34" charset="0"/>
              <a:buChar char="•"/>
            </a:pPr>
            <a:endParaRPr lang="en-US" sz="2000" dirty="0" smtClean="0">
              <a:solidFill>
                <a:schemeClr val="bg2"/>
              </a:solidFill>
            </a:endParaRPr>
          </a:p>
          <a:p>
            <a:pPr marL="1371600" lvl="2" indent="-457200">
              <a:buFont typeface="Arial" panose="020B0604020202020204" pitchFamily="34" charset="0"/>
              <a:buChar char="•"/>
            </a:pPr>
            <a:r>
              <a:rPr lang="en-US" sz="2000" dirty="0" smtClean="0">
                <a:solidFill>
                  <a:schemeClr val="bg2"/>
                </a:solidFill>
              </a:rPr>
              <a:t>If </a:t>
            </a:r>
            <a:r>
              <a:rPr lang="en-US" sz="2000" dirty="0">
                <a:solidFill>
                  <a:schemeClr val="bg2"/>
                </a:solidFill>
              </a:rPr>
              <a:t>so, then that suggests that acceptability should be judged first, and then award will be based on </a:t>
            </a:r>
            <a:r>
              <a:rPr lang="en-US" sz="2000" dirty="0" smtClean="0">
                <a:solidFill>
                  <a:schemeClr val="bg2"/>
                </a:solidFill>
              </a:rPr>
              <a:t>price</a:t>
            </a:r>
          </a:p>
          <a:p>
            <a:pPr marL="1371600" lvl="2" indent="-457200">
              <a:buFont typeface="Arial" panose="020B0604020202020204" pitchFamily="34" charset="0"/>
              <a:buChar char="•"/>
            </a:pPr>
            <a:endParaRPr lang="en-US" sz="3000" dirty="0" smtClean="0">
              <a:solidFill>
                <a:schemeClr val="bg2"/>
              </a:solidFill>
            </a:endParaRPr>
          </a:p>
          <a:p>
            <a:pPr marL="914400" lvl="1" indent="-457200">
              <a:buFont typeface="Arial" panose="020B0604020202020204" pitchFamily="34" charset="0"/>
              <a:buChar char="•"/>
            </a:pPr>
            <a:r>
              <a:rPr lang="en-US" sz="3000" dirty="0" smtClean="0">
                <a:solidFill>
                  <a:schemeClr val="bg2"/>
                </a:solidFill>
              </a:rPr>
              <a:t>Alternatively, non-price factors could be assessed on a sliding scale that recognizes gradations of quality</a:t>
            </a:r>
          </a:p>
          <a:p>
            <a:pPr marL="914400" lvl="1" indent="-457200">
              <a:buFont typeface="Arial" panose="020B0604020202020204" pitchFamily="34" charset="0"/>
              <a:buChar char="•"/>
            </a:pPr>
            <a:endParaRPr lang="en-US" b="1" dirty="0">
              <a:solidFill>
                <a:schemeClr val="bg2"/>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2707" y="5867400"/>
            <a:ext cx="1928191" cy="838200"/>
          </a:xfrm>
          <a:prstGeom prst="rect">
            <a:avLst/>
          </a:prstGeom>
        </p:spPr>
      </p:pic>
      <p:sp>
        <p:nvSpPr>
          <p:cNvPr id="7" name="Slide Number Placeholder 6"/>
          <p:cNvSpPr>
            <a:spLocks noGrp="1"/>
          </p:cNvSpPr>
          <p:nvPr>
            <p:ph type="sldNum" sz="quarter" idx="12"/>
          </p:nvPr>
        </p:nvSpPr>
        <p:spPr/>
        <p:txBody>
          <a:bodyPr/>
          <a:lstStyle/>
          <a:p>
            <a:fld id="{4A002E69-6BD3-457B-B2B7-AFA6191DBFF8}" type="slidenum">
              <a:rPr lang="en-US" smtClean="0">
                <a:solidFill>
                  <a:schemeClr val="bg2"/>
                </a:solidFill>
              </a:rPr>
              <a:pPr/>
              <a:t>20</a:t>
            </a:fld>
            <a:endParaRPr lang="en-US" dirty="0">
              <a:solidFill>
                <a:schemeClr val="bg2"/>
              </a:solidFill>
            </a:endParaRPr>
          </a:p>
        </p:txBody>
      </p:sp>
    </p:spTree>
    <p:extLst>
      <p:ext uri="{BB962C8B-B14F-4D97-AF65-F5344CB8AC3E}">
        <p14:creationId xmlns:p14="http://schemas.microsoft.com/office/powerpoint/2010/main" val="1472811171"/>
      </p:ext>
    </p:extLst>
  </p:cSld>
  <p:clrMapOvr>
    <a:masterClrMapping/>
  </p:clrMapOvr>
  <p:transition spd="slow">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457200" indent="-457200"/>
            <a:r>
              <a:rPr lang="en-US" b="1" dirty="0" smtClean="0">
                <a:solidFill>
                  <a:schemeClr val="bg2"/>
                </a:solidFill>
                <a:latin typeface="Times New Roman" panose="02020603050405020304" pitchFamily="18" charset="0"/>
                <a:cs typeface="Times New Roman" panose="02020603050405020304" pitchFamily="18" charset="0"/>
              </a:rPr>
              <a:t>Evaluating Tenders</a:t>
            </a:r>
            <a:endParaRPr lang="en-US" b="1" dirty="0">
              <a:solidFill>
                <a:schemeClr val="bg2"/>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381000" y="1219200"/>
            <a:ext cx="8382000" cy="4616648"/>
          </a:xfrm>
          <a:prstGeom prst="rect">
            <a:avLst/>
          </a:prstGeom>
          <a:noFill/>
        </p:spPr>
        <p:txBody>
          <a:bodyPr wrap="square" rtlCol="0">
            <a:spAutoFit/>
          </a:bodyPr>
          <a:lstStyle/>
          <a:p>
            <a:pPr lvl="1"/>
            <a:endParaRPr lang="en-US" sz="2400" dirty="0">
              <a:solidFill>
                <a:srgbClr val="376092"/>
              </a:solidFill>
              <a:latin typeface="Times New Roman" panose="02020603050405020304" pitchFamily="18" charset="0"/>
              <a:cs typeface="Times New Roman" panose="02020603050405020304" pitchFamily="18" charset="0"/>
            </a:endParaRPr>
          </a:p>
          <a:p>
            <a:pPr marL="800100" lvl="1" indent="-342900">
              <a:buFont typeface="Arial" pitchFamily="34" charset="0"/>
              <a:buChar char="•"/>
            </a:pPr>
            <a:r>
              <a:rPr lang="en-US" sz="2400" dirty="0" smtClean="0">
                <a:solidFill>
                  <a:srgbClr val="376092"/>
                </a:solidFill>
                <a:latin typeface="Times New Roman" panose="02020603050405020304" pitchFamily="18" charset="0"/>
                <a:cs typeface="Times New Roman" panose="02020603050405020304" pitchFamily="18" charset="0"/>
              </a:rPr>
              <a:t>It is critical that the public authority follows whatever rules are set out in the tender documents</a:t>
            </a:r>
          </a:p>
          <a:p>
            <a:pPr marL="800100" lvl="1" indent="-342900">
              <a:buFont typeface="Arial" pitchFamily="34" charset="0"/>
              <a:buChar char="•"/>
            </a:pPr>
            <a:endParaRPr lang="en-US" sz="2400" dirty="0">
              <a:solidFill>
                <a:srgbClr val="376092"/>
              </a:solidFill>
              <a:latin typeface="Times New Roman" panose="02020603050405020304" pitchFamily="18" charset="0"/>
              <a:cs typeface="Times New Roman" panose="02020603050405020304" pitchFamily="18" charset="0"/>
            </a:endParaRPr>
          </a:p>
          <a:p>
            <a:pPr marL="800100" lvl="1" indent="-342900">
              <a:buFont typeface="Arial" pitchFamily="34" charset="0"/>
              <a:buChar char="•"/>
            </a:pPr>
            <a:r>
              <a:rPr lang="en-US" sz="2400" dirty="0" smtClean="0">
                <a:solidFill>
                  <a:srgbClr val="376092"/>
                </a:solidFill>
                <a:latin typeface="Times New Roman" panose="02020603050405020304" pitchFamily="18" charset="0"/>
                <a:cs typeface="Times New Roman" panose="02020603050405020304" pitchFamily="18" charset="0"/>
              </a:rPr>
              <a:t>If the tender documents provide for weighting of the various factors, that must be followed</a:t>
            </a:r>
          </a:p>
          <a:p>
            <a:pPr lvl="1"/>
            <a:endParaRPr lang="en-US" sz="2400" dirty="0" smtClean="0">
              <a:solidFill>
                <a:srgbClr val="376092"/>
              </a:solidFill>
              <a:latin typeface="Times New Roman" panose="02020603050405020304" pitchFamily="18" charset="0"/>
              <a:cs typeface="Times New Roman" panose="02020603050405020304" pitchFamily="18" charset="0"/>
            </a:endParaRPr>
          </a:p>
          <a:p>
            <a:pPr marL="800100" lvl="1" indent="-342900">
              <a:buFont typeface="Arial" pitchFamily="34" charset="0"/>
              <a:buChar char="•"/>
            </a:pPr>
            <a:r>
              <a:rPr lang="en-US" sz="2400" dirty="0" smtClean="0">
                <a:solidFill>
                  <a:srgbClr val="376092"/>
                </a:solidFill>
                <a:latin typeface="Times New Roman" panose="02020603050405020304" pitchFamily="18" charset="0"/>
                <a:cs typeface="Times New Roman" panose="02020603050405020304" pitchFamily="18" charset="0"/>
              </a:rPr>
              <a:t>No factors in the tender documents may be ignored, nor may new factors be added</a:t>
            </a:r>
          </a:p>
          <a:p>
            <a:pPr lvl="1"/>
            <a:endParaRPr lang="en-US" sz="3000" dirty="0" smtClean="0">
              <a:solidFill>
                <a:srgbClr val="376092"/>
              </a:solidFill>
              <a:latin typeface="Times New Roman" panose="02020603050405020304" pitchFamily="18" charset="0"/>
              <a:cs typeface="Times New Roman" panose="02020603050405020304" pitchFamily="18" charset="0"/>
            </a:endParaRPr>
          </a:p>
          <a:p>
            <a:pPr marL="800100" lvl="1" indent="-342900">
              <a:buFont typeface="Arial" pitchFamily="34" charset="0"/>
              <a:buChar char="•"/>
            </a:pPr>
            <a:endParaRPr lang="en-US" sz="3000" dirty="0" smtClean="0">
              <a:solidFill>
                <a:srgbClr val="376092"/>
              </a:solidFill>
              <a:latin typeface="Times New Roman" panose="02020603050405020304" pitchFamily="18" charset="0"/>
              <a:cs typeface="Times New Roman" panose="02020603050405020304" pitchFamily="18" charset="0"/>
            </a:endParaRPr>
          </a:p>
          <a:p>
            <a:pPr marL="1371600" lvl="2" indent="-457200">
              <a:buFont typeface="Arial" pitchFamily="34" charset="0"/>
              <a:buChar char="•"/>
            </a:pPr>
            <a:endParaRPr lang="en-US" dirty="0">
              <a:solidFill>
                <a:srgbClr val="376092"/>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 y="5867400"/>
            <a:ext cx="1859872" cy="808501"/>
          </a:xfrm>
          <a:prstGeom prst="rect">
            <a:avLst/>
          </a:prstGeom>
        </p:spPr>
      </p:pic>
      <p:sp>
        <p:nvSpPr>
          <p:cNvPr id="7" name="Slide Number Placeholder 6"/>
          <p:cNvSpPr>
            <a:spLocks noGrp="1"/>
          </p:cNvSpPr>
          <p:nvPr>
            <p:ph type="sldNum" sz="quarter" idx="12"/>
          </p:nvPr>
        </p:nvSpPr>
        <p:spPr/>
        <p:txBody>
          <a:bodyPr/>
          <a:lstStyle/>
          <a:p>
            <a:fld id="{4A002E69-6BD3-457B-B2B7-AFA6191DBFF8}" type="slidenum">
              <a:rPr lang="en-US" smtClean="0">
                <a:solidFill>
                  <a:srgbClr val="376092"/>
                </a:solidFill>
              </a:rPr>
              <a:pPr/>
              <a:t>21</a:t>
            </a:fld>
            <a:endParaRPr lang="en-US" dirty="0">
              <a:solidFill>
                <a:srgbClr val="376092"/>
              </a:solidFill>
            </a:endParaRPr>
          </a:p>
        </p:txBody>
      </p:sp>
    </p:spTree>
    <p:extLst>
      <p:ext uri="{BB962C8B-B14F-4D97-AF65-F5344CB8AC3E}">
        <p14:creationId xmlns:p14="http://schemas.microsoft.com/office/powerpoint/2010/main" val="385150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Evaluating Tenders</a:t>
            </a:r>
            <a:endParaRPr lang="en-US" b="1" dirty="0"/>
          </a:p>
        </p:txBody>
      </p:sp>
      <p:sp>
        <p:nvSpPr>
          <p:cNvPr id="3" name="Content Placeholder 2"/>
          <p:cNvSpPr>
            <a:spLocks noGrp="1"/>
          </p:cNvSpPr>
          <p:nvPr>
            <p:ph idx="1"/>
          </p:nvPr>
        </p:nvSpPr>
        <p:spPr/>
        <p:txBody>
          <a:bodyPr>
            <a:normAutofit fontScale="92500" lnSpcReduction="10000"/>
          </a:bodyPr>
          <a:lstStyle/>
          <a:p>
            <a:pPr marL="800100" lvl="1" indent="-342900">
              <a:buFont typeface="Arial" pitchFamily="34" charset="0"/>
              <a:buChar char="•"/>
            </a:pPr>
            <a:endParaRPr lang="en-US" sz="2400" b="1" dirty="0">
              <a:solidFill>
                <a:srgbClr val="376092"/>
              </a:solidFill>
              <a:latin typeface="Times New Roman" panose="02020603050405020304" pitchFamily="18" charset="0"/>
              <a:cs typeface="Times New Roman" panose="02020603050405020304" pitchFamily="18" charset="0"/>
            </a:endParaRPr>
          </a:p>
          <a:p>
            <a:pPr marL="800100" lvl="1" indent="-342900">
              <a:buFont typeface="Arial" pitchFamily="34" charset="0"/>
              <a:buChar char="•"/>
            </a:pPr>
            <a:r>
              <a:rPr lang="en-US" sz="3600" b="1" dirty="0">
                <a:solidFill>
                  <a:srgbClr val="376092"/>
                </a:solidFill>
                <a:latin typeface="Times New Roman" panose="02020603050405020304" pitchFamily="18" charset="0"/>
                <a:cs typeface="Times New Roman" panose="02020603050405020304" pitchFamily="18" charset="0"/>
              </a:rPr>
              <a:t>In </a:t>
            </a:r>
            <a:r>
              <a:rPr lang="en-US" sz="3600" b="1" dirty="0" smtClean="0">
                <a:solidFill>
                  <a:srgbClr val="376092"/>
                </a:solidFill>
                <a:latin typeface="Times New Roman" panose="02020603050405020304" pitchFamily="18" charset="0"/>
                <a:cs typeface="Times New Roman" panose="02020603050405020304" pitchFamily="18" charset="0"/>
              </a:rPr>
              <a:t>sum, the cardinal principle of best value procurement is simply stated: </a:t>
            </a:r>
            <a:endParaRPr lang="en-US" sz="2400" b="1" dirty="0" smtClean="0">
              <a:solidFill>
                <a:srgbClr val="376092"/>
              </a:solidFill>
              <a:latin typeface="Times New Roman" panose="02020603050405020304" pitchFamily="18" charset="0"/>
              <a:cs typeface="Times New Roman" panose="02020603050405020304" pitchFamily="18" charset="0"/>
            </a:endParaRPr>
          </a:p>
          <a:p>
            <a:pPr marL="1200150" lvl="2" indent="-342900"/>
            <a:r>
              <a:rPr lang="en-US" sz="3600" b="1" i="1" dirty="0" smtClean="0">
                <a:solidFill>
                  <a:srgbClr val="376092"/>
                </a:solidFill>
                <a:latin typeface="Times New Roman" panose="02020603050405020304" pitchFamily="18" charset="0"/>
                <a:cs typeface="Times New Roman" panose="02020603050405020304" pitchFamily="18" charset="0"/>
              </a:rPr>
              <a:t>You </a:t>
            </a:r>
            <a:r>
              <a:rPr lang="en-US" sz="3600" b="1" i="1" dirty="0">
                <a:solidFill>
                  <a:srgbClr val="376092"/>
                </a:solidFill>
                <a:latin typeface="Times New Roman" panose="02020603050405020304" pitchFamily="18" charset="0"/>
                <a:cs typeface="Times New Roman" panose="02020603050405020304" pitchFamily="18" charset="0"/>
              </a:rPr>
              <a:t>must say (in advance) what you are going to </a:t>
            </a:r>
            <a:r>
              <a:rPr lang="en-US" sz="3600" b="1" i="1" dirty="0" smtClean="0">
                <a:solidFill>
                  <a:srgbClr val="376092"/>
                </a:solidFill>
                <a:latin typeface="Times New Roman" panose="02020603050405020304" pitchFamily="18" charset="0"/>
                <a:cs typeface="Times New Roman" panose="02020603050405020304" pitchFamily="18" charset="0"/>
              </a:rPr>
              <a:t>do—that is how you will evaluate offers</a:t>
            </a:r>
            <a:r>
              <a:rPr lang="en-US" sz="3600" b="1" dirty="0" smtClean="0">
                <a:solidFill>
                  <a:srgbClr val="376092"/>
                </a:solidFill>
                <a:latin typeface="Times New Roman" panose="02020603050405020304" pitchFamily="18" charset="0"/>
                <a:cs typeface="Times New Roman" panose="02020603050405020304" pitchFamily="18" charset="0"/>
              </a:rPr>
              <a:t>, </a:t>
            </a:r>
          </a:p>
          <a:p>
            <a:pPr marL="857250" lvl="2" indent="0">
              <a:buNone/>
            </a:pPr>
            <a:r>
              <a:rPr lang="en-US" sz="3600" b="1" dirty="0" smtClean="0">
                <a:solidFill>
                  <a:srgbClr val="376092"/>
                </a:solidFill>
                <a:latin typeface="Times New Roman" panose="02020603050405020304" pitchFamily="18" charset="0"/>
                <a:cs typeface="Times New Roman" panose="02020603050405020304" pitchFamily="18" charset="0"/>
              </a:rPr>
              <a:t>AND</a:t>
            </a:r>
          </a:p>
          <a:p>
            <a:pPr marL="1428750" lvl="2" indent="-571500"/>
            <a:r>
              <a:rPr lang="en-US" sz="3600" b="1" i="1" dirty="0" smtClean="0">
                <a:solidFill>
                  <a:srgbClr val="376092"/>
                </a:solidFill>
                <a:latin typeface="Times New Roman" panose="02020603050405020304" pitchFamily="18" charset="0"/>
                <a:cs typeface="Times New Roman" panose="02020603050405020304" pitchFamily="18" charset="0"/>
              </a:rPr>
              <a:t>You must </a:t>
            </a:r>
            <a:r>
              <a:rPr lang="en-US" sz="3600" b="1" i="1" dirty="0">
                <a:solidFill>
                  <a:srgbClr val="376092"/>
                </a:solidFill>
                <a:latin typeface="Times New Roman" panose="02020603050405020304" pitchFamily="18" charset="0"/>
                <a:cs typeface="Times New Roman" panose="02020603050405020304" pitchFamily="18" charset="0"/>
              </a:rPr>
              <a:t>do precisely what you said you would </a:t>
            </a:r>
            <a:r>
              <a:rPr lang="en-US" sz="3600" b="1" i="1" dirty="0" smtClean="0">
                <a:solidFill>
                  <a:srgbClr val="376092"/>
                </a:solidFill>
                <a:latin typeface="Times New Roman" panose="02020603050405020304" pitchFamily="18" charset="0"/>
                <a:cs typeface="Times New Roman" panose="02020603050405020304" pitchFamily="18" charset="0"/>
              </a:rPr>
              <a:t>do in evaluating offers</a:t>
            </a:r>
            <a:endParaRPr lang="en-US" sz="3600" b="1" i="1" dirty="0">
              <a:solidFill>
                <a:srgbClr val="376092"/>
              </a:solidFill>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22</a:t>
            </a:fld>
            <a:endParaRPr lang="en-US">
              <a:solidFill>
                <a:prstClr val="white">
                  <a:tint val="75000"/>
                </a:prstClr>
              </a:solidFill>
            </a:endParaRPr>
          </a:p>
        </p:txBody>
      </p:sp>
    </p:spTree>
    <p:extLst>
      <p:ext uri="{BB962C8B-B14F-4D97-AF65-F5344CB8AC3E}">
        <p14:creationId xmlns:p14="http://schemas.microsoft.com/office/powerpoint/2010/main" val="2063242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457200" indent="-457200"/>
            <a:r>
              <a:rPr lang="en-US" b="1" dirty="0" smtClean="0">
                <a:solidFill>
                  <a:schemeClr val="bg2"/>
                </a:solidFill>
                <a:latin typeface="Times New Roman" panose="02020603050405020304" pitchFamily="18" charset="0"/>
                <a:cs typeface="Times New Roman" panose="02020603050405020304" pitchFamily="18" charset="0"/>
              </a:rPr>
              <a:t>The Challenge of Tradeoffs</a:t>
            </a:r>
            <a:endParaRPr lang="en-US" b="1" dirty="0">
              <a:solidFill>
                <a:schemeClr val="bg2"/>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381000" y="1676400"/>
            <a:ext cx="8305800" cy="4154984"/>
          </a:xfrm>
          <a:prstGeom prst="rect">
            <a:avLst/>
          </a:prstGeom>
          <a:noFill/>
        </p:spPr>
        <p:txBody>
          <a:bodyPr wrap="square" rtlCol="0">
            <a:spAutoFit/>
          </a:bodyPr>
          <a:lstStyle/>
          <a:p>
            <a:pPr lvl="1"/>
            <a:endParaRPr lang="en-US" sz="2400" dirty="0">
              <a:solidFill>
                <a:srgbClr val="376092"/>
              </a:solidFill>
              <a:latin typeface="Times New Roman" panose="02020603050405020304" pitchFamily="18" charset="0"/>
              <a:cs typeface="Times New Roman" panose="02020603050405020304" pitchFamily="18" charset="0"/>
            </a:endParaRPr>
          </a:p>
          <a:p>
            <a:pPr marL="800100" lvl="1" indent="-342900">
              <a:buFont typeface="Arial" pitchFamily="34" charset="0"/>
              <a:buChar char="•"/>
            </a:pPr>
            <a:r>
              <a:rPr lang="en-US" sz="2400" dirty="0" smtClean="0">
                <a:solidFill>
                  <a:srgbClr val="376092"/>
                </a:solidFill>
                <a:latin typeface="Times New Roman" panose="02020603050405020304" pitchFamily="18" charset="0"/>
                <a:cs typeface="Times New Roman" panose="02020603050405020304" pitchFamily="18" charset="0"/>
              </a:rPr>
              <a:t>There is always the challenge of how to “trade off” price against non-price factors, to reach what the EU formerly called the “most economically advantageous tender” and now calls the “best price/quality ratio”</a:t>
            </a:r>
          </a:p>
          <a:p>
            <a:pPr lvl="1"/>
            <a:endParaRPr lang="en-US" sz="2400" dirty="0" smtClean="0">
              <a:solidFill>
                <a:srgbClr val="376092"/>
              </a:solidFill>
              <a:latin typeface="Times New Roman" panose="02020603050405020304" pitchFamily="18" charset="0"/>
              <a:cs typeface="Times New Roman" panose="02020603050405020304" pitchFamily="18" charset="0"/>
            </a:endParaRPr>
          </a:p>
          <a:p>
            <a:pPr marL="800100" lvl="1" indent="-342900">
              <a:buFont typeface="Arial" pitchFamily="34" charset="0"/>
              <a:buChar char="•"/>
            </a:pPr>
            <a:r>
              <a:rPr lang="en-US" sz="2400" dirty="0" smtClean="0">
                <a:solidFill>
                  <a:srgbClr val="376092"/>
                </a:solidFill>
                <a:latin typeface="Times New Roman" panose="02020603050405020304" pitchFamily="18" charset="0"/>
                <a:cs typeface="Times New Roman" panose="02020603050405020304" pitchFamily="18" charset="0"/>
              </a:rPr>
              <a:t>Promoting transparency and advancing the fight against corruption would call for the use of a formula that is known to bidders</a:t>
            </a:r>
          </a:p>
          <a:p>
            <a:pPr marL="800100" lvl="1" indent="-342900">
              <a:buFont typeface="Arial" pitchFamily="34" charset="0"/>
              <a:buChar char="•"/>
            </a:pPr>
            <a:endParaRPr lang="en-US" sz="3000" dirty="0" smtClean="0">
              <a:solidFill>
                <a:srgbClr val="376092"/>
              </a:solidFill>
              <a:latin typeface="Times New Roman" panose="02020603050405020304" pitchFamily="18" charset="0"/>
              <a:cs typeface="Times New Roman" panose="02020603050405020304" pitchFamily="18" charset="0"/>
            </a:endParaRPr>
          </a:p>
          <a:p>
            <a:pPr marL="1371600" lvl="2" indent="-457200">
              <a:buFont typeface="Arial" pitchFamily="34" charset="0"/>
              <a:buChar char="•"/>
            </a:pPr>
            <a:endParaRPr lang="en-US" dirty="0">
              <a:solidFill>
                <a:srgbClr val="376092"/>
              </a:solidFill>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7529" y="5819418"/>
            <a:ext cx="1859872" cy="808501"/>
          </a:xfrm>
          <a:prstGeom prst="rect">
            <a:avLst/>
          </a:prstGeom>
        </p:spPr>
      </p:pic>
      <p:sp>
        <p:nvSpPr>
          <p:cNvPr id="7" name="Slide Number Placeholder 6"/>
          <p:cNvSpPr>
            <a:spLocks noGrp="1"/>
          </p:cNvSpPr>
          <p:nvPr>
            <p:ph type="sldNum" sz="quarter" idx="12"/>
          </p:nvPr>
        </p:nvSpPr>
        <p:spPr/>
        <p:txBody>
          <a:bodyPr/>
          <a:lstStyle/>
          <a:p>
            <a:fld id="{4A002E69-6BD3-457B-B2B7-AFA6191DBFF8}" type="slidenum">
              <a:rPr lang="en-US" smtClean="0">
                <a:solidFill>
                  <a:srgbClr val="376092"/>
                </a:solidFill>
              </a:rPr>
              <a:pPr/>
              <a:t>23</a:t>
            </a:fld>
            <a:endParaRPr lang="en-US" dirty="0">
              <a:solidFill>
                <a:srgbClr val="376092"/>
              </a:solidFill>
            </a:endParaRPr>
          </a:p>
        </p:txBody>
      </p:sp>
    </p:spTree>
    <p:extLst>
      <p:ext uri="{BB962C8B-B14F-4D97-AF65-F5344CB8AC3E}">
        <p14:creationId xmlns:p14="http://schemas.microsoft.com/office/powerpoint/2010/main" val="1928162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457200" indent="-457200"/>
            <a:r>
              <a:rPr lang="en-US" b="1" dirty="0" smtClean="0">
                <a:solidFill>
                  <a:schemeClr val="bg2"/>
                </a:solidFill>
                <a:latin typeface="Times New Roman" panose="02020603050405020304" pitchFamily="18" charset="0"/>
                <a:cs typeface="Times New Roman" panose="02020603050405020304" pitchFamily="18" charset="0"/>
              </a:rPr>
              <a:t>The Challenge of Tradeoffs </a:t>
            </a:r>
            <a:br>
              <a:rPr lang="en-US" b="1" dirty="0" smtClean="0">
                <a:solidFill>
                  <a:schemeClr val="bg2"/>
                </a:solidFill>
                <a:latin typeface="Times New Roman" panose="02020603050405020304" pitchFamily="18" charset="0"/>
                <a:cs typeface="Times New Roman" panose="02020603050405020304" pitchFamily="18" charset="0"/>
              </a:rPr>
            </a:br>
            <a:r>
              <a:rPr lang="en-US" sz="2500" b="1" dirty="0" smtClean="0">
                <a:solidFill>
                  <a:schemeClr val="bg2"/>
                </a:solidFill>
                <a:latin typeface="Times New Roman" panose="02020603050405020304" pitchFamily="18" charset="0"/>
                <a:cs typeface="Times New Roman" panose="02020603050405020304" pitchFamily="18" charset="0"/>
              </a:rPr>
              <a:t>(continued)</a:t>
            </a:r>
            <a:endParaRPr lang="en-US" sz="2500" b="1" dirty="0">
              <a:solidFill>
                <a:schemeClr val="bg2"/>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228600" y="1752600"/>
            <a:ext cx="8370164" cy="4154983"/>
          </a:xfrm>
          <a:prstGeom prst="rect">
            <a:avLst/>
          </a:prstGeom>
          <a:noFill/>
        </p:spPr>
        <p:txBody>
          <a:bodyPr wrap="square" rtlCol="0">
            <a:spAutoFit/>
          </a:bodyPr>
          <a:lstStyle/>
          <a:p>
            <a:pPr lvl="1"/>
            <a:endParaRPr lang="en-US" sz="2400" dirty="0">
              <a:solidFill>
                <a:srgbClr val="376092"/>
              </a:solidFill>
              <a:latin typeface="Times New Roman" panose="02020603050405020304" pitchFamily="18" charset="0"/>
              <a:cs typeface="Times New Roman" panose="02020603050405020304" pitchFamily="18" charset="0"/>
            </a:endParaRPr>
          </a:p>
          <a:p>
            <a:pPr marL="800100" lvl="1" indent="-342900">
              <a:buFont typeface="Arial" pitchFamily="34" charset="0"/>
              <a:buChar char="•"/>
            </a:pPr>
            <a:r>
              <a:rPr lang="en-US" sz="2400" dirty="0" smtClean="0">
                <a:solidFill>
                  <a:srgbClr val="376092"/>
                </a:solidFill>
                <a:latin typeface="Times New Roman" panose="02020603050405020304" pitchFamily="18" charset="0"/>
                <a:cs typeface="Times New Roman" panose="02020603050405020304" pitchFamily="18" charset="0"/>
              </a:rPr>
              <a:t>Using a fixed formula for the tradeoff may be so mechanical as to be unhelpful</a:t>
            </a:r>
          </a:p>
          <a:p>
            <a:pPr lvl="1"/>
            <a:endParaRPr lang="en-US" sz="2400" dirty="0" smtClean="0">
              <a:solidFill>
                <a:srgbClr val="376092"/>
              </a:solidFill>
              <a:latin typeface="Times New Roman" panose="02020603050405020304" pitchFamily="18" charset="0"/>
              <a:cs typeface="Times New Roman" panose="02020603050405020304" pitchFamily="18" charset="0"/>
            </a:endParaRPr>
          </a:p>
          <a:p>
            <a:pPr marL="800100" lvl="1" indent="-342900">
              <a:buFont typeface="Arial" pitchFamily="34" charset="0"/>
              <a:buChar char="•"/>
            </a:pPr>
            <a:r>
              <a:rPr lang="en-US" sz="2400" dirty="0" smtClean="0">
                <a:solidFill>
                  <a:srgbClr val="376092"/>
                </a:solidFill>
                <a:latin typeface="Times New Roman" panose="02020603050405020304" pitchFamily="18" charset="0"/>
                <a:cs typeface="Times New Roman" panose="02020603050405020304" pitchFamily="18" charset="0"/>
              </a:rPr>
              <a:t>Yet, without a fixed formula tradeoffs become more  subjective and the process less transparent</a:t>
            </a:r>
          </a:p>
          <a:p>
            <a:pPr marL="800100" lvl="1" indent="-342900">
              <a:buFont typeface="Arial" pitchFamily="34" charset="0"/>
              <a:buChar char="•"/>
            </a:pPr>
            <a:endParaRPr lang="en-US" sz="2400" dirty="0">
              <a:solidFill>
                <a:srgbClr val="376092"/>
              </a:solidFill>
              <a:latin typeface="Times New Roman" panose="02020603050405020304" pitchFamily="18" charset="0"/>
              <a:cs typeface="Times New Roman" panose="02020603050405020304" pitchFamily="18" charset="0"/>
            </a:endParaRPr>
          </a:p>
          <a:p>
            <a:pPr marL="800100" lvl="1" indent="-342900">
              <a:buFont typeface="Arial" pitchFamily="34" charset="0"/>
              <a:buChar char="•"/>
            </a:pPr>
            <a:r>
              <a:rPr lang="en-US" sz="2400" dirty="0" smtClean="0">
                <a:solidFill>
                  <a:srgbClr val="376092"/>
                </a:solidFill>
                <a:latin typeface="Times New Roman" panose="02020603050405020304" pitchFamily="18" charset="0"/>
                <a:cs typeface="Times New Roman" panose="02020603050405020304" pitchFamily="18" charset="0"/>
              </a:rPr>
              <a:t>The more common international practice seems to be use of a formula</a:t>
            </a:r>
          </a:p>
          <a:p>
            <a:pPr marL="800100" lvl="1" indent="-342900">
              <a:buFont typeface="Arial" pitchFamily="34" charset="0"/>
              <a:buChar char="•"/>
            </a:pPr>
            <a:endParaRPr lang="en-US" sz="2400" b="1" dirty="0" smtClean="0">
              <a:solidFill>
                <a:srgbClr val="376092"/>
              </a:solidFill>
              <a:latin typeface="Times New Roman" panose="02020603050405020304" pitchFamily="18" charset="0"/>
              <a:cs typeface="Times New Roman" panose="02020603050405020304" pitchFamily="18" charset="0"/>
            </a:endParaRPr>
          </a:p>
          <a:p>
            <a:pPr marL="1371600" lvl="2" indent="-457200">
              <a:buFont typeface="Arial" pitchFamily="34" charset="0"/>
              <a:buChar char="•"/>
            </a:pPr>
            <a:endParaRPr lang="en-US" sz="2400" b="1" dirty="0">
              <a:solidFill>
                <a:srgbClr val="376092"/>
              </a:solidFill>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7529" y="5819418"/>
            <a:ext cx="1859872" cy="808501"/>
          </a:xfrm>
          <a:prstGeom prst="rect">
            <a:avLst/>
          </a:prstGeom>
        </p:spPr>
      </p:pic>
      <p:sp>
        <p:nvSpPr>
          <p:cNvPr id="7" name="Slide Number Placeholder 6"/>
          <p:cNvSpPr>
            <a:spLocks noGrp="1"/>
          </p:cNvSpPr>
          <p:nvPr>
            <p:ph type="sldNum" sz="quarter" idx="12"/>
          </p:nvPr>
        </p:nvSpPr>
        <p:spPr/>
        <p:txBody>
          <a:bodyPr/>
          <a:lstStyle/>
          <a:p>
            <a:fld id="{4A002E69-6BD3-457B-B2B7-AFA6191DBFF8}" type="slidenum">
              <a:rPr lang="en-US" smtClean="0">
                <a:solidFill>
                  <a:srgbClr val="376092"/>
                </a:solidFill>
              </a:rPr>
              <a:pPr/>
              <a:t>24</a:t>
            </a:fld>
            <a:endParaRPr lang="en-US" dirty="0">
              <a:solidFill>
                <a:srgbClr val="376092"/>
              </a:solidFill>
            </a:endParaRPr>
          </a:p>
        </p:txBody>
      </p:sp>
    </p:spTree>
    <p:extLst>
      <p:ext uri="{BB962C8B-B14F-4D97-AF65-F5344CB8AC3E}">
        <p14:creationId xmlns:p14="http://schemas.microsoft.com/office/powerpoint/2010/main" val="3564698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457200" indent="-457200"/>
            <a:r>
              <a:rPr lang="en-US" b="1" dirty="0" smtClean="0">
                <a:solidFill>
                  <a:schemeClr val="bg2"/>
                </a:solidFill>
                <a:latin typeface="Times New Roman" panose="02020603050405020304" pitchFamily="18" charset="0"/>
                <a:cs typeface="Times New Roman" panose="02020603050405020304" pitchFamily="18" charset="0"/>
              </a:rPr>
              <a:t>The Alternative to Tradeoffs</a:t>
            </a:r>
            <a:endParaRPr lang="en-US" b="1" dirty="0">
              <a:solidFill>
                <a:schemeClr val="bg2"/>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197529" y="1219200"/>
            <a:ext cx="8382000" cy="3416320"/>
          </a:xfrm>
          <a:prstGeom prst="rect">
            <a:avLst/>
          </a:prstGeom>
          <a:noFill/>
        </p:spPr>
        <p:txBody>
          <a:bodyPr wrap="square" rtlCol="0">
            <a:spAutoFit/>
          </a:bodyPr>
          <a:lstStyle/>
          <a:p>
            <a:pPr lvl="1"/>
            <a:endParaRPr lang="en-US" sz="2400" dirty="0" smtClean="0">
              <a:solidFill>
                <a:srgbClr val="376092"/>
              </a:solidFill>
              <a:latin typeface="Times New Roman" panose="02020603050405020304" pitchFamily="18" charset="0"/>
              <a:cs typeface="Times New Roman" panose="02020603050405020304" pitchFamily="18" charset="0"/>
            </a:endParaRPr>
          </a:p>
          <a:p>
            <a:pPr lvl="1"/>
            <a:endParaRPr lang="en-US" sz="2400" dirty="0">
              <a:solidFill>
                <a:srgbClr val="376092"/>
              </a:solidFill>
              <a:latin typeface="Times New Roman" panose="02020603050405020304" pitchFamily="18" charset="0"/>
              <a:cs typeface="Times New Roman" panose="02020603050405020304" pitchFamily="18" charset="0"/>
            </a:endParaRPr>
          </a:p>
          <a:p>
            <a:pPr lvl="1"/>
            <a:endParaRPr lang="en-US" sz="2400" dirty="0">
              <a:solidFill>
                <a:srgbClr val="376092"/>
              </a:solidFill>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sz="2400" dirty="0" smtClean="0">
                <a:solidFill>
                  <a:srgbClr val="376092"/>
                </a:solidFill>
                <a:latin typeface="Times New Roman" panose="02020603050405020304" pitchFamily="18" charset="0"/>
                <a:cs typeface="Times New Roman" panose="02020603050405020304" pitchFamily="18" charset="0"/>
              </a:rPr>
              <a:t>The alternative as was mentioned in my example about procurement of parachutes is to use technical considerations to set the minimum requirements for all relevant non-price factors relatively high, and then use price as the only award criterion –awarding the contract to the tender that offers the cheapest product</a:t>
            </a:r>
          </a:p>
        </p:txBody>
      </p:sp>
      <p:sp>
        <p:nvSpPr>
          <p:cNvPr id="7" name="Slide Number Placeholder 6"/>
          <p:cNvSpPr>
            <a:spLocks noGrp="1"/>
          </p:cNvSpPr>
          <p:nvPr>
            <p:ph type="sldNum" sz="quarter" idx="12"/>
          </p:nvPr>
        </p:nvSpPr>
        <p:spPr/>
        <p:txBody>
          <a:bodyPr/>
          <a:lstStyle/>
          <a:p>
            <a:fld id="{4A002E69-6BD3-457B-B2B7-AFA6191DBFF8}" type="slidenum">
              <a:rPr lang="en-US" smtClean="0">
                <a:solidFill>
                  <a:srgbClr val="376092"/>
                </a:solidFill>
              </a:rPr>
              <a:pPr/>
              <a:t>25</a:t>
            </a:fld>
            <a:endParaRPr lang="en-US" dirty="0">
              <a:solidFill>
                <a:srgbClr val="376092"/>
              </a:solidFill>
            </a:endParaRPr>
          </a:p>
        </p:txBody>
      </p:sp>
    </p:spTree>
    <p:extLst>
      <p:ext uri="{BB962C8B-B14F-4D97-AF65-F5344CB8AC3E}">
        <p14:creationId xmlns:p14="http://schemas.microsoft.com/office/powerpoint/2010/main" val="1045841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bg2"/>
                </a:solidFill>
                <a:latin typeface="Times New Roman" panose="02020603050405020304" pitchFamily="18" charset="0"/>
                <a:cs typeface="Times New Roman" panose="02020603050405020304" pitchFamily="18" charset="0"/>
              </a:rPr>
              <a:t>The Alternative to Tradeoffs</a:t>
            </a:r>
            <a:endParaRPr lang="en-US" dirty="0"/>
          </a:p>
        </p:txBody>
      </p:sp>
      <p:sp>
        <p:nvSpPr>
          <p:cNvPr id="3" name="Content Placeholder 2"/>
          <p:cNvSpPr>
            <a:spLocks noGrp="1"/>
          </p:cNvSpPr>
          <p:nvPr>
            <p:ph idx="1"/>
          </p:nvPr>
        </p:nvSpPr>
        <p:spPr/>
        <p:txBody>
          <a:bodyPr>
            <a:normAutofit fontScale="85000" lnSpcReduction="10000"/>
          </a:bodyPr>
          <a:lstStyle/>
          <a:p>
            <a:pPr lvl="1"/>
            <a:endParaRPr lang="en-US" sz="2400" dirty="0">
              <a:solidFill>
                <a:srgbClr val="376092"/>
              </a:solidFill>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sz="2400" dirty="0">
                <a:solidFill>
                  <a:srgbClr val="376092"/>
                </a:solidFill>
                <a:latin typeface="Times New Roman" panose="02020603050405020304" pitchFamily="18" charset="0"/>
                <a:cs typeface="Times New Roman" panose="02020603050405020304" pitchFamily="18" charset="0"/>
              </a:rPr>
              <a:t>This has the advantage of simplicity and apparent transparency </a:t>
            </a:r>
            <a:r>
              <a:rPr lang="en-US" sz="2400" b="1" i="1" dirty="0" smtClean="0">
                <a:solidFill>
                  <a:srgbClr val="376092"/>
                </a:solidFill>
                <a:latin typeface="Times New Roman" panose="02020603050405020304" pitchFamily="18" charset="0"/>
                <a:cs typeface="Times New Roman" panose="02020603050405020304" pitchFamily="18" charset="0"/>
              </a:rPr>
              <a:t>in its application</a:t>
            </a:r>
          </a:p>
          <a:p>
            <a:pPr marL="800100" lvl="1" indent="-342900">
              <a:buFont typeface="Arial" panose="020B0604020202020204" pitchFamily="34" charset="0"/>
              <a:buChar char="•"/>
            </a:pPr>
            <a:endParaRPr lang="en-US" sz="2400" b="1" i="1" dirty="0" smtClean="0">
              <a:solidFill>
                <a:srgbClr val="376092"/>
              </a:solidFill>
              <a:latin typeface="Times New Roman" panose="02020603050405020304" pitchFamily="18" charset="0"/>
              <a:cs typeface="Times New Roman" panose="02020603050405020304" pitchFamily="18" charset="0"/>
            </a:endParaRPr>
          </a:p>
          <a:p>
            <a:pPr marL="1200150" lvl="2" indent="-342900"/>
            <a:r>
              <a:rPr lang="en-US" sz="2600" dirty="0" smtClean="0">
                <a:solidFill>
                  <a:srgbClr val="376092"/>
                </a:solidFill>
                <a:latin typeface="Times New Roman" panose="02020603050405020304" pitchFamily="18" charset="0"/>
                <a:cs typeface="Times New Roman" panose="02020603050405020304" pitchFamily="18" charset="0"/>
              </a:rPr>
              <a:t>But </a:t>
            </a:r>
            <a:r>
              <a:rPr lang="en-US" sz="2600" dirty="0">
                <a:solidFill>
                  <a:srgbClr val="376092"/>
                </a:solidFill>
                <a:latin typeface="Times New Roman" panose="02020603050405020304" pitchFamily="18" charset="0"/>
                <a:cs typeface="Times New Roman" panose="02020603050405020304" pitchFamily="18" charset="0"/>
              </a:rPr>
              <a:t>it requires the government to do a very good job in writing the specifications and requirements</a:t>
            </a:r>
          </a:p>
          <a:p>
            <a:pPr marL="800100" lvl="1" indent="-342900">
              <a:buFont typeface="Arial" panose="020B0604020202020204" pitchFamily="34" charset="0"/>
              <a:buChar char="•"/>
            </a:pPr>
            <a:endParaRPr lang="en-US" sz="2400" dirty="0">
              <a:solidFill>
                <a:srgbClr val="376092"/>
              </a:solidFill>
              <a:latin typeface="Times New Roman" panose="02020603050405020304" pitchFamily="18" charset="0"/>
              <a:cs typeface="Times New Roman" panose="02020603050405020304" pitchFamily="18" charset="0"/>
            </a:endParaRPr>
          </a:p>
          <a:p>
            <a:pPr marL="1257300" lvl="2" indent="-342900"/>
            <a:r>
              <a:rPr lang="en-US" sz="2600" dirty="0">
                <a:solidFill>
                  <a:srgbClr val="376092"/>
                </a:solidFill>
                <a:latin typeface="Times New Roman" panose="02020603050405020304" pitchFamily="18" charset="0"/>
                <a:cs typeface="Times New Roman" panose="02020603050405020304" pitchFamily="18" charset="0"/>
              </a:rPr>
              <a:t>And it may entail making important choices, such as how much you are willing to pay for additional reliability—for saving a human life—in a non-transparent manner</a:t>
            </a:r>
          </a:p>
          <a:p>
            <a:pPr marL="800100" lvl="1" indent="-342900">
              <a:buFont typeface="Arial" panose="020B0604020202020204" pitchFamily="34" charset="0"/>
              <a:buChar char="•"/>
            </a:pPr>
            <a:endParaRPr lang="en-US" sz="2400" dirty="0">
              <a:solidFill>
                <a:srgbClr val="376092"/>
              </a:solidFill>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sz="2400" b="1" dirty="0">
                <a:solidFill>
                  <a:srgbClr val="376092"/>
                </a:solidFill>
                <a:latin typeface="Times New Roman" panose="02020603050405020304" pitchFamily="18" charset="0"/>
                <a:cs typeface="Times New Roman" panose="02020603050405020304" pitchFamily="18" charset="0"/>
              </a:rPr>
              <a:t>It may also unnecessarily and unwisely limit the field of competitors and undermine the ultimate goal of achieving best value for money</a:t>
            </a:r>
          </a:p>
          <a:p>
            <a:endParaRPr lang="en-US"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26</a:t>
            </a:fld>
            <a:endParaRPr lang="en-US">
              <a:solidFill>
                <a:prstClr val="white">
                  <a:tint val="75000"/>
                </a:prstClr>
              </a:solidFill>
            </a:endParaRPr>
          </a:p>
        </p:txBody>
      </p:sp>
    </p:spTree>
    <p:extLst>
      <p:ext uri="{BB962C8B-B14F-4D97-AF65-F5344CB8AC3E}">
        <p14:creationId xmlns:p14="http://schemas.microsoft.com/office/powerpoint/2010/main" val="1679411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When to consider a best value approach</a:t>
            </a:r>
            <a:endParaRPr lang="en-US" b="1" dirty="0"/>
          </a:p>
        </p:txBody>
      </p:sp>
      <p:sp>
        <p:nvSpPr>
          <p:cNvPr id="3" name="Content Placeholder 2"/>
          <p:cNvSpPr>
            <a:spLocks noGrp="1"/>
          </p:cNvSpPr>
          <p:nvPr>
            <p:ph idx="1"/>
          </p:nvPr>
        </p:nvSpPr>
        <p:spPr/>
        <p:txBody>
          <a:bodyPr/>
          <a:lstStyle/>
          <a:p>
            <a:endParaRPr lang="en-US" dirty="0" smtClean="0"/>
          </a:p>
          <a:p>
            <a:r>
              <a:rPr lang="en-US" dirty="0" smtClean="0"/>
              <a:t>Thus adopting the techniques of best value procurement is a choice that should be considered whenever any government is buying products or services with meaningful and important variations in the non-price aspects of the goods or services to be acquired</a:t>
            </a:r>
            <a:endParaRPr lang="en-US"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27</a:t>
            </a:fld>
            <a:endParaRPr lang="en-US">
              <a:solidFill>
                <a:prstClr val="white">
                  <a:tint val="75000"/>
                </a:prstClr>
              </a:solidFill>
            </a:endParaRPr>
          </a:p>
        </p:txBody>
      </p:sp>
    </p:spTree>
    <p:extLst>
      <p:ext uri="{BB962C8B-B14F-4D97-AF65-F5344CB8AC3E}">
        <p14:creationId xmlns:p14="http://schemas.microsoft.com/office/powerpoint/2010/main" val="25065983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When to consider a best value approach</a:t>
            </a:r>
            <a:endParaRPr lang="en-US" dirty="0"/>
          </a:p>
        </p:txBody>
      </p:sp>
      <p:sp>
        <p:nvSpPr>
          <p:cNvPr id="3" name="Content Placeholder 2"/>
          <p:cNvSpPr>
            <a:spLocks noGrp="1"/>
          </p:cNvSpPr>
          <p:nvPr>
            <p:ph idx="1"/>
          </p:nvPr>
        </p:nvSpPr>
        <p:spPr/>
        <p:txBody>
          <a:bodyPr>
            <a:normAutofit fontScale="77500" lnSpcReduction="20000"/>
          </a:bodyPr>
          <a:lstStyle/>
          <a:p>
            <a:endParaRPr lang="en-US" dirty="0" smtClean="0"/>
          </a:p>
          <a:p>
            <a:r>
              <a:rPr lang="en-US" dirty="0" smtClean="0"/>
              <a:t>On the other hand, use of a best value approach demands establishment of a robust and reliable system of challenges –we call them bid protests in the United States, but the generic term in Europe is “challenges.”</a:t>
            </a:r>
          </a:p>
          <a:p>
            <a:endParaRPr lang="en-US" dirty="0" smtClean="0"/>
          </a:p>
          <a:p>
            <a:r>
              <a:rPr lang="en-US" dirty="0" smtClean="0"/>
              <a:t>Such a system allows a disappointed </a:t>
            </a:r>
            <a:r>
              <a:rPr lang="en-US" dirty="0" err="1" smtClean="0"/>
              <a:t>offeror</a:t>
            </a:r>
            <a:r>
              <a:rPr lang="en-US" dirty="0" smtClean="0"/>
              <a:t> to invoke the intervention of a trustworthy and independent body to review the formulation of the solicitations, and the application of the criteria identified there to the actual </a:t>
            </a:r>
            <a:r>
              <a:rPr lang="en-US" dirty="0" err="1" smtClean="0"/>
              <a:t>offerors</a:t>
            </a:r>
            <a:r>
              <a:rPr lang="en-US" dirty="0" smtClean="0"/>
              <a:t>, to ensure that neither any form of corruption, nor a more innocent form of incompetence or misapplication dictated the selection of the the winning </a:t>
            </a:r>
            <a:r>
              <a:rPr lang="en-US" dirty="0" err="1" smtClean="0"/>
              <a:t>offeror</a:t>
            </a:r>
            <a:r>
              <a:rPr lang="en-US" dirty="0" smtClean="0"/>
              <a:t>.</a:t>
            </a:r>
            <a:endParaRPr lang="en-US"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28</a:t>
            </a:fld>
            <a:endParaRPr lang="en-US">
              <a:solidFill>
                <a:prstClr val="white">
                  <a:tint val="75000"/>
                </a:prstClr>
              </a:solidFill>
            </a:endParaRPr>
          </a:p>
        </p:txBody>
      </p:sp>
    </p:spTree>
    <p:extLst>
      <p:ext uri="{BB962C8B-B14F-4D97-AF65-F5344CB8AC3E}">
        <p14:creationId xmlns:p14="http://schemas.microsoft.com/office/powerpoint/2010/main" val="32492175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When to consider a best value </a:t>
            </a:r>
            <a:r>
              <a:rPr lang="en-US" b="1" dirty="0" smtClean="0"/>
              <a:t>approach--obstacles</a:t>
            </a:r>
            <a:endParaRPr lang="en-US" dirty="0"/>
          </a:p>
        </p:txBody>
      </p:sp>
      <p:sp>
        <p:nvSpPr>
          <p:cNvPr id="3" name="Content Placeholder 2"/>
          <p:cNvSpPr>
            <a:spLocks noGrp="1"/>
          </p:cNvSpPr>
          <p:nvPr>
            <p:ph idx="1"/>
          </p:nvPr>
        </p:nvSpPr>
        <p:spPr/>
        <p:txBody>
          <a:bodyPr>
            <a:normAutofit fontScale="85000" lnSpcReduction="10000"/>
          </a:bodyPr>
          <a:lstStyle/>
          <a:p>
            <a:pPr marL="342900" lvl="1" indent="-342900">
              <a:buFont typeface="Arial" panose="020B0604020202020204" pitchFamily="34" charset="0"/>
              <a:buChar char="•"/>
            </a:pPr>
            <a:r>
              <a:rPr lang="en-US" sz="2400" b="1" dirty="0">
                <a:solidFill>
                  <a:srgbClr val="376092"/>
                </a:solidFill>
                <a:latin typeface="Times New Roman" panose="02020603050405020304" pitchFamily="18" charset="0"/>
                <a:cs typeface="Times New Roman" panose="02020603050405020304" pitchFamily="18" charset="0"/>
              </a:rPr>
              <a:t>In many systems, however, the weakness of the challenge mechanism means that negotiations create risks that are not adequately controlled </a:t>
            </a:r>
          </a:p>
          <a:p>
            <a:pPr marL="342900" lvl="1" indent="-342900">
              <a:buFont typeface="Arial" panose="020B0604020202020204" pitchFamily="34" charset="0"/>
              <a:buChar char="•"/>
            </a:pPr>
            <a:endParaRPr lang="en-US" sz="2400" b="1" dirty="0">
              <a:solidFill>
                <a:srgbClr val="376092"/>
              </a:solidFill>
              <a:latin typeface="Times New Roman" panose="02020603050405020304" pitchFamily="18" charset="0"/>
              <a:cs typeface="Times New Roman" panose="02020603050405020304" pitchFamily="18" charset="0"/>
            </a:endParaRPr>
          </a:p>
          <a:p>
            <a:pPr marL="342900" lvl="1" indent="-342900">
              <a:buFont typeface="Arial" panose="020B0604020202020204" pitchFamily="34" charset="0"/>
              <a:buChar char="•"/>
            </a:pPr>
            <a:r>
              <a:rPr lang="en-US" sz="2400" b="1" dirty="0">
                <a:solidFill>
                  <a:srgbClr val="376092"/>
                </a:solidFill>
                <a:latin typeface="Times New Roman" panose="02020603050405020304" pitchFamily="18" charset="0"/>
                <a:cs typeface="Times New Roman" panose="02020603050405020304" pitchFamily="18" charset="0"/>
              </a:rPr>
              <a:t>The right choice is not the same for every country</a:t>
            </a:r>
          </a:p>
          <a:p>
            <a:pPr marL="342900" lvl="1" indent="-342900">
              <a:buFont typeface="Arial" panose="020B0604020202020204" pitchFamily="34" charset="0"/>
              <a:buChar char="•"/>
            </a:pPr>
            <a:endParaRPr lang="en-US" sz="2400" b="1" dirty="0">
              <a:solidFill>
                <a:srgbClr val="376092"/>
              </a:solidFill>
              <a:latin typeface="Times New Roman" panose="02020603050405020304" pitchFamily="18" charset="0"/>
              <a:cs typeface="Times New Roman" panose="02020603050405020304" pitchFamily="18" charset="0"/>
            </a:endParaRPr>
          </a:p>
          <a:p>
            <a:pPr marL="342900" lvl="1" indent="-342900">
              <a:buFont typeface="Arial" panose="020B0604020202020204" pitchFamily="34" charset="0"/>
              <a:buChar char="•"/>
            </a:pPr>
            <a:r>
              <a:rPr lang="en-US" sz="2400" b="1" dirty="0">
                <a:solidFill>
                  <a:srgbClr val="376092"/>
                </a:solidFill>
                <a:latin typeface="Times New Roman" panose="02020603050405020304" pitchFamily="18" charset="0"/>
                <a:cs typeface="Times New Roman" panose="02020603050405020304" pitchFamily="18" charset="0"/>
              </a:rPr>
              <a:t>Nor is the right choice the same for each country over the course of its history and development</a:t>
            </a:r>
          </a:p>
          <a:p>
            <a:pPr marL="342900" lvl="1" indent="-342900">
              <a:buFont typeface="Arial" panose="020B0604020202020204" pitchFamily="34" charset="0"/>
              <a:buChar char="•"/>
            </a:pPr>
            <a:endParaRPr lang="en-US" sz="2400" b="1" dirty="0">
              <a:solidFill>
                <a:srgbClr val="376092"/>
              </a:solidFill>
              <a:latin typeface="Times New Roman" panose="02020603050405020304" pitchFamily="18" charset="0"/>
              <a:cs typeface="Times New Roman" panose="02020603050405020304" pitchFamily="18" charset="0"/>
            </a:endParaRPr>
          </a:p>
          <a:p>
            <a:pPr marL="342900" lvl="1" indent="-342900">
              <a:buFont typeface="Arial" panose="020B0604020202020204" pitchFamily="34" charset="0"/>
              <a:buChar char="•"/>
            </a:pPr>
            <a:r>
              <a:rPr lang="en-US" sz="2400" b="1" dirty="0">
                <a:solidFill>
                  <a:srgbClr val="376092"/>
                </a:solidFill>
                <a:latin typeface="Times New Roman" panose="02020603050405020304" pitchFamily="18" charset="0"/>
                <a:cs typeface="Times New Roman" panose="02020603050405020304" pitchFamily="18" charset="0"/>
              </a:rPr>
              <a:t>The right choice for any country may thus depend on the state of development of its procurement system and challenge mechanism and may thus change over </a:t>
            </a:r>
            <a:r>
              <a:rPr lang="en-US" sz="2400" b="1" dirty="0" smtClean="0">
                <a:solidFill>
                  <a:srgbClr val="376092"/>
                </a:solidFill>
                <a:latin typeface="Times New Roman" panose="02020603050405020304" pitchFamily="18" charset="0"/>
                <a:cs typeface="Times New Roman" panose="02020603050405020304" pitchFamily="18" charset="0"/>
              </a:rPr>
              <a:t>time</a:t>
            </a:r>
          </a:p>
          <a:p>
            <a:pPr marL="342900" lvl="1" indent="-342900">
              <a:buFont typeface="Arial" panose="020B0604020202020204" pitchFamily="34" charset="0"/>
              <a:buChar char="•"/>
            </a:pPr>
            <a:endParaRPr lang="en-US" sz="2400" b="1" dirty="0">
              <a:solidFill>
                <a:srgbClr val="376092"/>
              </a:solidFill>
              <a:latin typeface="Times New Roman" panose="02020603050405020304" pitchFamily="18" charset="0"/>
              <a:cs typeface="Times New Roman" panose="02020603050405020304" pitchFamily="18" charset="0"/>
            </a:endParaRPr>
          </a:p>
          <a:p>
            <a:pPr marL="342900" lvl="1" indent="-342900">
              <a:buFont typeface="Arial" panose="020B0604020202020204" pitchFamily="34" charset="0"/>
              <a:buChar char="•"/>
            </a:pPr>
            <a:r>
              <a:rPr lang="en-US" sz="2400" b="1" dirty="0" smtClean="0">
                <a:solidFill>
                  <a:srgbClr val="376092"/>
                </a:solidFill>
                <a:latin typeface="Times New Roman" panose="02020603050405020304" pitchFamily="18" charset="0"/>
                <a:cs typeface="Times New Roman" panose="02020603050405020304" pitchFamily="18" charset="0"/>
              </a:rPr>
              <a:t>I will return to, and elaborate on, this point when I talk about negotiations in procurement this afternoon.</a:t>
            </a:r>
            <a:endParaRPr lang="en-US" sz="2400" b="1" dirty="0">
              <a:solidFill>
                <a:srgbClr val="376092"/>
              </a:solidFill>
              <a:latin typeface="Times New Roman" panose="02020603050405020304" pitchFamily="18" charset="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29</a:t>
            </a:fld>
            <a:endParaRPr lang="en-US">
              <a:solidFill>
                <a:prstClr val="white">
                  <a:tint val="75000"/>
                </a:prstClr>
              </a:solidFill>
            </a:endParaRPr>
          </a:p>
        </p:txBody>
      </p:sp>
    </p:spTree>
    <p:extLst>
      <p:ext uri="{BB962C8B-B14F-4D97-AF65-F5344CB8AC3E}">
        <p14:creationId xmlns:p14="http://schemas.microsoft.com/office/powerpoint/2010/main" val="3889887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best value procurement?</a:t>
            </a:r>
            <a:endParaRPr lang="en-US" b="1" dirty="0"/>
          </a:p>
        </p:txBody>
      </p:sp>
      <p:sp>
        <p:nvSpPr>
          <p:cNvPr id="3" name="Content Placeholder 2"/>
          <p:cNvSpPr>
            <a:spLocks noGrp="1"/>
          </p:cNvSpPr>
          <p:nvPr>
            <p:ph idx="1"/>
          </p:nvPr>
        </p:nvSpPr>
        <p:spPr/>
        <p:txBody>
          <a:bodyPr>
            <a:normAutofit fontScale="70000" lnSpcReduction="20000"/>
          </a:bodyPr>
          <a:lstStyle/>
          <a:p>
            <a:r>
              <a:rPr lang="en-US" dirty="0" smtClean="0"/>
              <a:t>So, you go to work to make sure that the parachutes procured are </a:t>
            </a:r>
            <a:r>
              <a:rPr lang="en-US" b="1" i="1" dirty="0" smtClean="0"/>
              <a:t>extremely</a:t>
            </a:r>
            <a:r>
              <a:rPr lang="en-US" dirty="0" smtClean="0"/>
              <a:t> safe and dependable.</a:t>
            </a:r>
          </a:p>
          <a:p>
            <a:endParaRPr lang="en-US" dirty="0" smtClean="0"/>
          </a:p>
          <a:p>
            <a:r>
              <a:rPr lang="en-US" dirty="0" smtClean="0"/>
              <a:t>One option is to write strict performance specifications for parachutes, requiring a very high level of reliability, say 99% reliability</a:t>
            </a:r>
          </a:p>
          <a:p>
            <a:endParaRPr lang="en-US" dirty="0" smtClean="0"/>
          </a:p>
          <a:p>
            <a:r>
              <a:rPr lang="en-US" dirty="0" smtClean="0"/>
              <a:t>Assuming that you can properly test the parachutes of prospective providers, or that they are tested by some independent authority that you determine to be trustworthy, you could just reject all tenders from providers who do not satisfy this strict reliability standard</a:t>
            </a:r>
          </a:p>
          <a:p>
            <a:endParaRPr lang="en-US" dirty="0" smtClean="0"/>
          </a:p>
          <a:p>
            <a:pPr marL="800100" lvl="2" indent="0">
              <a:buNone/>
            </a:pPr>
            <a:r>
              <a:rPr lang="en-US" b="1" dirty="0" smtClean="0"/>
              <a:t>And you would purchase the parachutes that your government needs from the qualified provider with the lowest priced offer that meets this 99 % reliability standard</a:t>
            </a:r>
            <a:endParaRPr lang="en-US"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3</a:t>
            </a:fld>
            <a:endParaRPr lang="en-US">
              <a:solidFill>
                <a:prstClr val="white">
                  <a:tint val="75000"/>
                </a:prstClr>
              </a:solidFill>
            </a:endParaRPr>
          </a:p>
        </p:txBody>
      </p:sp>
    </p:spTree>
    <p:extLst>
      <p:ext uri="{BB962C8B-B14F-4D97-AF65-F5344CB8AC3E}">
        <p14:creationId xmlns:p14="http://schemas.microsoft.com/office/powerpoint/2010/main" val="5651996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Other considerations: the challenge of how to assess cost or price</a:t>
            </a:r>
            <a:endParaRPr lang="en-US" b="1" dirty="0"/>
          </a:p>
        </p:txBody>
      </p:sp>
      <p:sp>
        <p:nvSpPr>
          <p:cNvPr id="3" name="Content Placeholder 2"/>
          <p:cNvSpPr>
            <a:spLocks noGrp="1"/>
          </p:cNvSpPr>
          <p:nvPr>
            <p:ph idx="1"/>
          </p:nvPr>
        </p:nvSpPr>
        <p:spPr/>
        <p:txBody>
          <a:bodyPr>
            <a:normAutofit lnSpcReduction="10000"/>
          </a:bodyPr>
          <a:lstStyle/>
          <a:p>
            <a:r>
              <a:rPr lang="en-US" dirty="0" smtClean="0"/>
              <a:t>Another reason to consider adopting a best value approach is that even in evaluating cost or price factors, there is more than one way to attempt to assess that.</a:t>
            </a:r>
          </a:p>
          <a:p>
            <a:r>
              <a:rPr lang="en-US" dirty="0" smtClean="0"/>
              <a:t>Accordingly, one might want to use best value procurement to provide a transparent means for weighing different aspects of the cost of purchasing and operating a particular kind of product or service.</a:t>
            </a:r>
            <a:endParaRPr lang="en-US"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30</a:t>
            </a:fld>
            <a:endParaRPr lang="en-US">
              <a:solidFill>
                <a:prstClr val="white">
                  <a:tint val="75000"/>
                </a:prstClr>
              </a:solidFill>
            </a:endParaRPr>
          </a:p>
        </p:txBody>
      </p:sp>
    </p:spTree>
    <p:extLst>
      <p:ext uri="{BB962C8B-B14F-4D97-AF65-F5344CB8AC3E}">
        <p14:creationId xmlns:p14="http://schemas.microsoft.com/office/powerpoint/2010/main" val="31968401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Addressing the </a:t>
            </a:r>
            <a:r>
              <a:rPr lang="en-US" b="1" dirty="0"/>
              <a:t>challenge of how to assess cost or </a:t>
            </a:r>
            <a:r>
              <a:rPr lang="en-US" b="1" dirty="0" smtClean="0"/>
              <a:t>price in best value procurement</a:t>
            </a:r>
            <a:endParaRPr lang="en-US" dirty="0"/>
          </a:p>
        </p:txBody>
      </p:sp>
      <p:sp>
        <p:nvSpPr>
          <p:cNvPr id="3" name="Content Placeholder 2"/>
          <p:cNvSpPr>
            <a:spLocks noGrp="1"/>
          </p:cNvSpPr>
          <p:nvPr>
            <p:ph idx="1"/>
          </p:nvPr>
        </p:nvSpPr>
        <p:spPr>
          <a:xfrm>
            <a:off x="457200" y="2057400"/>
            <a:ext cx="8229600" cy="4525963"/>
          </a:xfrm>
        </p:spPr>
        <p:txBody>
          <a:bodyPr/>
          <a:lstStyle/>
          <a:p>
            <a:pPr lvl="1"/>
            <a:r>
              <a:rPr lang="en-US" sz="2400" dirty="0">
                <a:solidFill>
                  <a:schemeClr val="accent1">
                    <a:lumMod val="75000"/>
                  </a:schemeClr>
                </a:solidFill>
                <a:latin typeface="Times Bold Italic" pitchFamily="18" charset="0"/>
              </a:rPr>
              <a:t>Every system evaluates cost in comparing competing bids</a:t>
            </a:r>
          </a:p>
          <a:p>
            <a:pPr lvl="1"/>
            <a:endParaRPr lang="en-US" sz="2400" dirty="0">
              <a:solidFill>
                <a:schemeClr val="accent1">
                  <a:lumMod val="75000"/>
                </a:schemeClr>
              </a:solidFill>
              <a:latin typeface="Times Bold Italic" pitchFamily="18" charset="0"/>
            </a:endParaRPr>
          </a:p>
          <a:p>
            <a:pPr lvl="1"/>
            <a:r>
              <a:rPr lang="en-US" sz="2400" dirty="0">
                <a:solidFill>
                  <a:schemeClr val="accent1">
                    <a:lumMod val="75000"/>
                  </a:schemeClr>
                </a:solidFill>
                <a:latin typeface="Times Bold Italic" pitchFamily="18" charset="0"/>
              </a:rPr>
              <a:t>But how do you best measure cost?  </a:t>
            </a:r>
          </a:p>
          <a:p>
            <a:pPr lvl="1"/>
            <a:endParaRPr lang="en-US" sz="2400" b="1" dirty="0">
              <a:solidFill>
                <a:schemeClr val="accent1">
                  <a:lumMod val="75000"/>
                </a:schemeClr>
              </a:solidFill>
              <a:latin typeface="Times Bold Italic" pitchFamily="18" charset="0"/>
            </a:endParaRPr>
          </a:p>
          <a:p>
            <a:pPr lvl="1"/>
            <a:r>
              <a:rPr lang="en-US" sz="2400" b="1" i="1" dirty="0">
                <a:solidFill>
                  <a:schemeClr val="accent1">
                    <a:lumMod val="75000"/>
                  </a:schemeClr>
                </a:solidFill>
                <a:latin typeface="Times Bold Italic" pitchFamily="18" charset="0"/>
              </a:rPr>
              <a:t>It turns out to be a harder question than </a:t>
            </a:r>
            <a:r>
              <a:rPr lang="en-US" sz="2400" b="1" i="1" dirty="0" smtClean="0">
                <a:solidFill>
                  <a:schemeClr val="accent1">
                    <a:lumMod val="75000"/>
                  </a:schemeClr>
                </a:solidFill>
                <a:latin typeface="Times Bold Italic" pitchFamily="18" charset="0"/>
              </a:rPr>
              <a:t>it first appears to be</a:t>
            </a:r>
            <a:endParaRPr lang="en-US" i="1"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31</a:t>
            </a:fld>
            <a:endParaRPr lang="en-US">
              <a:solidFill>
                <a:prstClr val="white">
                  <a:tint val="75000"/>
                </a:prstClr>
              </a:solidFill>
            </a:endParaRPr>
          </a:p>
        </p:txBody>
      </p:sp>
    </p:spTree>
    <p:extLst>
      <p:ext uri="{BB962C8B-B14F-4D97-AF65-F5344CB8AC3E}">
        <p14:creationId xmlns:p14="http://schemas.microsoft.com/office/powerpoint/2010/main" val="34798958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lumMod val="75000"/>
                  </a:schemeClr>
                </a:solidFill>
                <a:latin typeface="Times New Roman" panose="02020603050405020304" pitchFamily="18" charset="0"/>
                <a:cs typeface="Times New Roman" panose="02020603050405020304" pitchFamily="18" charset="0"/>
              </a:rPr>
              <a:t>Spectrum of Ways to Assess Cost</a:t>
            </a:r>
            <a:endParaRPr lang="en-US" dirty="0"/>
          </a:p>
        </p:txBody>
      </p:sp>
      <p:sp>
        <p:nvSpPr>
          <p:cNvPr id="3" name="Content Placeholder 2"/>
          <p:cNvSpPr>
            <a:spLocks noGrp="1"/>
          </p:cNvSpPr>
          <p:nvPr>
            <p:ph idx="1"/>
          </p:nvPr>
        </p:nvSpPr>
        <p:spPr/>
        <p:txBody>
          <a:bodyPr/>
          <a:lstStyle/>
          <a:p>
            <a:pPr marL="457200" lvl="1" indent="0">
              <a:buNone/>
            </a:pPr>
            <a:r>
              <a:rPr lang="en-US" sz="2400" dirty="0">
                <a:solidFill>
                  <a:schemeClr val="accent1">
                    <a:lumMod val="75000"/>
                  </a:schemeClr>
                </a:solidFill>
                <a:latin typeface="Times New Roman" panose="02020603050405020304" pitchFamily="18" charset="0"/>
                <a:cs typeface="Times New Roman" panose="02020603050405020304" pitchFamily="18" charset="0"/>
              </a:rPr>
              <a:t>At one end of the spectrum is the traditional way to assess cost, often viewed as the safest:</a:t>
            </a:r>
          </a:p>
          <a:p>
            <a:pPr lvl="1"/>
            <a:endParaRPr lang="en-US" sz="2400" dirty="0">
              <a:solidFill>
                <a:schemeClr val="accent1">
                  <a:lumMod val="75000"/>
                </a:schemeClr>
              </a:solidFill>
              <a:latin typeface="Times New Roman" panose="02020603050405020304" pitchFamily="18" charset="0"/>
              <a:cs typeface="Times New Roman" panose="02020603050405020304" pitchFamily="18" charset="0"/>
            </a:endParaRPr>
          </a:p>
          <a:p>
            <a:pPr marL="457200" lvl="1" indent="0">
              <a:buNone/>
            </a:pPr>
            <a:r>
              <a:rPr lang="en-US" sz="2400" dirty="0">
                <a:solidFill>
                  <a:schemeClr val="accent1">
                    <a:lumMod val="75000"/>
                  </a:schemeClr>
                </a:solidFill>
                <a:latin typeface="Times New Roman" panose="02020603050405020304" pitchFamily="18" charset="0"/>
                <a:cs typeface="Times New Roman" panose="02020603050405020304" pitchFamily="18" charset="0"/>
              </a:rPr>
              <a:t>What is the “ticket” price?  </a:t>
            </a:r>
            <a:endParaRPr lang="en-US" sz="2400" dirty="0" smtClean="0">
              <a:solidFill>
                <a:schemeClr val="accent1">
                  <a:lumMod val="75000"/>
                </a:schemeClr>
              </a:solidFill>
              <a:latin typeface="Times New Roman" panose="02020603050405020304" pitchFamily="18" charset="0"/>
              <a:cs typeface="Times New Roman" panose="02020603050405020304" pitchFamily="18" charset="0"/>
            </a:endParaRPr>
          </a:p>
          <a:p>
            <a:pPr marL="457200" lvl="1" indent="0">
              <a:buNone/>
            </a:pPr>
            <a:endParaRPr lang="en-US" sz="2400" dirty="0">
              <a:solidFill>
                <a:schemeClr val="accent1">
                  <a:lumMod val="75000"/>
                </a:schemeClr>
              </a:solidFill>
              <a:latin typeface="Times New Roman" panose="02020603050405020304" pitchFamily="18" charset="0"/>
              <a:cs typeface="Times New Roman" panose="02020603050405020304" pitchFamily="18" charset="0"/>
            </a:endParaRPr>
          </a:p>
          <a:p>
            <a:pPr lvl="2"/>
            <a:r>
              <a:rPr lang="en-US" dirty="0">
                <a:solidFill>
                  <a:schemeClr val="accent1">
                    <a:lumMod val="75000"/>
                  </a:schemeClr>
                </a:solidFill>
                <a:latin typeface="Times New Roman" panose="02020603050405020304" pitchFamily="18" charset="0"/>
                <a:cs typeface="Times New Roman" panose="02020603050405020304" pitchFamily="18" charset="0"/>
              </a:rPr>
              <a:t>That is, the price that the government will pay up-front for the good or service </a:t>
            </a:r>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32</a:t>
            </a:fld>
            <a:endParaRPr lang="en-US">
              <a:solidFill>
                <a:prstClr val="white">
                  <a:tint val="75000"/>
                </a:prstClr>
              </a:solidFill>
            </a:endParaRPr>
          </a:p>
        </p:txBody>
      </p:sp>
    </p:spTree>
    <p:extLst>
      <p:ext uri="{BB962C8B-B14F-4D97-AF65-F5344CB8AC3E}">
        <p14:creationId xmlns:p14="http://schemas.microsoft.com/office/powerpoint/2010/main" val="7559694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lumMod val="75000"/>
                  </a:schemeClr>
                </a:solidFill>
                <a:latin typeface="Times New Roman" panose="02020603050405020304" pitchFamily="18" charset="0"/>
                <a:cs typeface="Times New Roman" panose="02020603050405020304" pitchFamily="18" charset="0"/>
              </a:rPr>
              <a:t>Spectrum of Ways to Assess Cost</a:t>
            </a:r>
            <a:endParaRPr lang="en-US" dirty="0"/>
          </a:p>
        </p:txBody>
      </p:sp>
      <p:sp>
        <p:nvSpPr>
          <p:cNvPr id="3" name="Content Placeholder 2"/>
          <p:cNvSpPr>
            <a:spLocks noGrp="1"/>
          </p:cNvSpPr>
          <p:nvPr>
            <p:ph idx="1"/>
          </p:nvPr>
        </p:nvSpPr>
        <p:spPr/>
        <p:txBody>
          <a:bodyPr/>
          <a:lstStyle/>
          <a:p>
            <a:pPr marL="457200" lvl="1" indent="0">
              <a:buNone/>
            </a:pPr>
            <a:endParaRPr lang="en-US" sz="2400" dirty="0" smtClean="0">
              <a:solidFill>
                <a:schemeClr val="accent1">
                  <a:lumMod val="75000"/>
                </a:schemeClr>
              </a:solidFill>
              <a:latin typeface="Times New Roman" panose="02020603050405020304" pitchFamily="18" charset="0"/>
              <a:cs typeface="Times New Roman" panose="02020603050405020304" pitchFamily="18" charset="0"/>
            </a:endParaRPr>
          </a:p>
          <a:p>
            <a:pPr lvl="1">
              <a:buFont typeface="Wingdings" charset="2"/>
              <a:buChar char="u"/>
            </a:pPr>
            <a:r>
              <a:rPr lang="en-US" sz="2400" dirty="0" smtClean="0">
                <a:solidFill>
                  <a:schemeClr val="accent1">
                    <a:lumMod val="75000"/>
                  </a:schemeClr>
                </a:solidFill>
                <a:latin typeface="Times New Roman" panose="02020603050405020304" pitchFamily="18" charset="0"/>
                <a:cs typeface="Times New Roman" panose="02020603050405020304" pitchFamily="18" charset="0"/>
              </a:rPr>
              <a:t>Next</a:t>
            </a:r>
            <a:r>
              <a:rPr lang="en-US" sz="2400" dirty="0">
                <a:solidFill>
                  <a:schemeClr val="accent1">
                    <a:lumMod val="75000"/>
                  </a:schemeClr>
                </a:solidFill>
                <a:latin typeface="Times New Roman" panose="02020603050405020304" pitchFamily="18" charset="0"/>
                <a:cs typeface="Times New Roman" panose="02020603050405020304" pitchFamily="18" charset="0"/>
              </a:rPr>
              <a:t>, we can add (or subtract) costs associated with delivery and installation</a:t>
            </a:r>
          </a:p>
          <a:p>
            <a:pPr lvl="1"/>
            <a:endParaRPr lang="en-US" sz="2400" dirty="0">
              <a:solidFill>
                <a:schemeClr val="accent1">
                  <a:lumMod val="75000"/>
                </a:schemeClr>
              </a:solidFill>
              <a:latin typeface="Times New Roman" panose="02020603050405020304" pitchFamily="18" charset="0"/>
              <a:cs typeface="Times New Roman" panose="02020603050405020304" pitchFamily="18" charset="0"/>
            </a:endParaRPr>
          </a:p>
          <a:p>
            <a:pPr lvl="1">
              <a:buFont typeface="Wingdings" charset="2"/>
              <a:buChar char="u"/>
            </a:pPr>
            <a:r>
              <a:rPr lang="en-US" sz="2400" dirty="0">
                <a:solidFill>
                  <a:schemeClr val="accent1">
                    <a:lumMod val="75000"/>
                  </a:schemeClr>
                </a:solidFill>
                <a:latin typeface="Times New Roman" panose="02020603050405020304" pitchFamily="18" charset="0"/>
                <a:cs typeface="Times New Roman" panose="02020603050405020304" pitchFamily="18" charset="0"/>
              </a:rPr>
              <a:t>These may be almost as certain and almost as predictable as the ticket price</a:t>
            </a:r>
          </a:p>
          <a:p>
            <a:endParaRPr lang="en-US"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33</a:t>
            </a:fld>
            <a:endParaRPr lang="en-US">
              <a:solidFill>
                <a:prstClr val="white">
                  <a:tint val="75000"/>
                </a:prstClr>
              </a:solidFill>
            </a:endParaRPr>
          </a:p>
        </p:txBody>
      </p:sp>
    </p:spTree>
    <p:extLst>
      <p:ext uri="{BB962C8B-B14F-4D97-AF65-F5344CB8AC3E}">
        <p14:creationId xmlns:p14="http://schemas.microsoft.com/office/powerpoint/2010/main" val="26632642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lumMod val="75000"/>
                  </a:schemeClr>
                </a:solidFill>
                <a:latin typeface="Times New Roman" panose="02020603050405020304" pitchFamily="18" charset="0"/>
                <a:cs typeface="Times New Roman" panose="02020603050405020304" pitchFamily="18" charset="0"/>
              </a:rPr>
              <a:t>Spectrum of Ways to Assess Cost</a:t>
            </a:r>
            <a:endParaRPr lang="en-US" dirty="0"/>
          </a:p>
        </p:txBody>
      </p:sp>
      <p:sp>
        <p:nvSpPr>
          <p:cNvPr id="3" name="Content Placeholder 2"/>
          <p:cNvSpPr>
            <a:spLocks noGrp="1"/>
          </p:cNvSpPr>
          <p:nvPr>
            <p:ph idx="1"/>
          </p:nvPr>
        </p:nvSpPr>
        <p:spPr/>
        <p:txBody>
          <a:bodyPr/>
          <a:lstStyle/>
          <a:p>
            <a:pPr marL="457200" lvl="1" indent="0">
              <a:buNone/>
            </a:pPr>
            <a:endParaRPr lang="en-US" sz="2400" b="1" dirty="0" smtClean="0">
              <a:solidFill>
                <a:schemeClr val="accent1">
                  <a:lumMod val="75000"/>
                </a:schemeClr>
              </a:solidFill>
              <a:latin typeface="Times New Roman" panose="02020603050405020304" pitchFamily="18" charset="0"/>
              <a:cs typeface="Times New Roman" panose="02020603050405020304" pitchFamily="18" charset="0"/>
            </a:endParaRPr>
          </a:p>
          <a:p>
            <a:pPr marL="457200" lvl="1" indent="0">
              <a:buNone/>
            </a:pPr>
            <a:endParaRPr lang="en-US" sz="2400" b="1" dirty="0">
              <a:solidFill>
                <a:schemeClr val="accent1">
                  <a:lumMod val="75000"/>
                </a:schemeClr>
              </a:solidFill>
              <a:latin typeface="Times New Roman" panose="02020603050405020304" pitchFamily="18" charset="0"/>
              <a:cs typeface="Times New Roman" panose="02020603050405020304" pitchFamily="18" charset="0"/>
            </a:endParaRPr>
          </a:p>
          <a:p>
            <a:pPr lvl="1"/>
            <a:r>
              <a:rPr lang="en-US" sz="2400" b="1" dirty="0" smtClean="0">
                <a:solidFill>
                  <a:schemeClr val="accent1">
                    <a:lumMod val="75000"/>
                  </a:schemeClr>
                </a:solidFill>
                <a:latin typeface="Times New Roman" panose="02020603050405020304" pitchFamily="18" charset="0"/>
                <a:cs typeface="Times New Roman" panose="02020603050405020304" pitchFamily="18" charset="0"/>
              </a:rPr>
              <a:t>Next</a:t>
            </a:r>
            <a:r>
              <a:rPr lang="en-US" sz="2400" b="1" dirty="0">
                <a:solidFill>
                  <a:schemeClr val="accent1">
                    <a:lumMod val="75000"/>
                  </a:schemeClr>
                </a:solidFill>
                <a:latin typeface="Times New Roman" panose="02020603050405020304" pitchFamily="18" charset="0"/>
                <a:cs typeface="Times New Roman" panose="02020603050405020304" pitchFamily="18" charset="0"/>
              </a:rPr>
              <a:t>, we can begin adding costs to reflect expected repair and spare-part replacement costs</a:t>
            </a:r>
          </a:p>
          <a:p>
            <a:pPr marL="457200" lvl="1" indent="0">
              <a:buNone/>
            </a:pPr>
            <a:endParaRPr lang="en-US" sz="2400" b="1" dirty="0">
              <a:solidFill>
                <a:schemeClr val="accent1">
                  <a:lumMod val="75000"/>
                </a:schemeClr>
              </a:solidFill>
              <a:latin typeface="Times New Roman" panose="02020603050405020304" pitchFamily="18" charset="0"/>
              <a:cs typeface="Times New Roman" panose="02020603050405020304" pitchFamily="18" charset="0"/>
            </a:endParaRPr>
          </a:p>
          <a:p>
            <a:pPr lvl="1"/>
            <a:r>
              <a:rPr lang="en-US" sz="2400" b="1" dirty="0">
                <a:solidFill>
                  <a:schemeClr val="accent1">
                    <a:lumMod val="75000"/>
                  </a:schemeClr>
                </a:solidFill>
                <a:latin typeface="Times New Roman" panose="02020603050405020304" pitchFamily="18" charset="0"/>
                <a:cs typeface="Times New Roman" panose="02020603050405020304" pitchFamily="18" charset="0"/>
              </a:rPr>
              <a:t>These costs become more and more uncertain, the further into the future we go</a:t>
            </a:r>
          </a:p>
          <a:p>
            <a:endParaRPr lang="en-US"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34</a:t>
            </a:fld>
            <a:endParaRPr lang="en-US">
              <a:solidFill>
                <a:prstClr val="white">
                  <a:tint val="75000"/>
                </a:prstClr>
              </a:solidFill>
            </a:endParaRPr>
          </a:p>
        </p:txBody>
      </p:sp>
    </p:spTree>
    <p:extLst>
      <p:ext uri="{BB962C8B-B14F-4D97-AF65-F5344CB8AC3E}">
        <p14:creationId xmlns:p14="http://schemas.microsoft.com/office/powerpoint/2010/main" val="9487988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lumMod val="75000"/>
                  </a:schemeClr>
                </a:solidFill>
                <a:latin typeface="Times New Roman" panose="02020603050405020304" pitchFamily="18" charset="0"/>
                <a:cs typeface="Times New Roman" panose="02020603050405020304" pitchFamily="18" charset="0"/>
              </a:rPr>
              <a:t>Spectrum of Ways to Assess Cost</a:t>
            </a:r>
            <a:endParaRPr lang="en-US" dirty="0"/>
          </a:p>
        </p:txBody>
      </p:sp>
      <p:sp>
        <p:nvSpPr>
          <p:cNvPr id="3" name="Content Placeholder 2"/>
          <p:cNvSpPr>
            <a:spLocks noGrp="1"/>
          </p:cNvSpPr>
          <p:nvPr>
            <p:ph idx="1"/>
          </p:nvPr>
        </p:nvSpPr>
        <p:spPr/>
        <p:txBody>
          <a:bodyPr>
            <a:normAutofit/>
          </a:bodyPr>
          <a:lstStyle/>
          <a:p>
            <a:pPr marL="457200" lvl="1" indent="0">
              <a:buNone/>
            </a:pPr>
            <a:endParaRPr lang="en-US" sz="2400" b="1" dirty="0" smtClean="0">
              <a:solidFill>
                <a:schemeClr val="accent1">
                  <a:lumMod val="75000"/>
                </a:schemeClr>
              </a:solidFill>
              <a:latin typeface="Times New Roman" panose="02020603050405020304" pitchFamily="18" charset="0"/>
              <a:cs typeface="Times New Roman" panose="02020603050405020304" pitchFamily="18" charset="0"/>
            </a:endParaRPr>
          </a:p>
          <a:p>
            <a:pPr marL="457200" lvl="1" indent="0">
              <a:buNone/>
            </a:pPr>
            <a:r>
              <a:rPr lang="en-US" sz="2400" dirty="0" smtClean="0">
                <a:solidFill>
                  <a:schemeClr val="accent1">
                    <a:lumMod val="75000"/>
                  </a:schemeClr>
                </a:solidFill>
                <a:latin typeface="Times New Roman" panose="02020603050405020304" pitchFamily="18" charset="0"/>
                <a:cs typeface="Times New Roman" panose="02020603050405020304" pitchFamily="18" charset="0"/>
              </a:rPr>
              <a:t>Finally</a:t>
            </a:r>
            <a:r>
              <a:rPr lang="en-US" sz="2400" dirty="0">
                <a:solidFill>
                  <a:schemeClr val="accent1">
                    <a:lumMod val="75000"/>
                  </a:schemeClr>
                </a:solidFill>
                <a:latin typeface="Times New Roman" panose="02020603050405020304" pitchFamily="18" charset="0"/>
                <a:cs typeface="Times New Roman" panose="02020603050405020304" pitchFamily="18" charset="0"/>
              </a:rPr>
              <a:t>, we can try to calculate the “life-cycle cost” (“total cost of ownership</a:t>
            </a:r>
            <a:r>
              <a:rPr lang="en-US" sz="2400" dirty="0" smtClean="0">
                <a:solidFill>
                  <a:schemeClr val="accent1">
                    <a:lumMod val="75000"/>
                  </a:schemeClr>
                </a:solidFill>
                <a:latin typeface="Times New Roman" panose="02020603050405020304" pitchFamily="18" charset="0"/>
                <a:cs typeface="Times New Roman" panose="02020603050405020304" pitchFamily="18" charset="0"/>
              </a:rPr>
              <a:t>” over the life of the product, system or service)</a:t>
            </a:r>
            <a:endParaRPr lang="en-US" sz="2400" dirty="0">
              <a:solidFill>
                <a:schemeClr val="accent1">
                  <a:lumMod val="75000"/>
                </a:schemeClr>
              </a:solidFill>
              <a:latin typeface="Times New Roman" panose="02020603050405020304" pitchFamily="18" charset="0"/>
              <a:cs typeface="Times New Roman" panose="02020603050405020304" pitchFamily="18" charset="0"/>
            </a:endParaRPr>
          </a:p>
          <a:p>
            <a:pPr lvl="1"/>
            <a:endParaRPr lang="en-US" sz="2400" dirty="0">
              <a:solidFill>
                <a:schemeClr val="accent1">
                  <a:lumMod val="75000"/>
                </a:schemeClr>
              </a:solidFill>
              <a:latin typeface="Times New Roman" panose="02020603050405020304" pitchFamily="18" charset="0"/>
              <a:cs typeface="Times New Roman" panose="02020603050405020304" pitchFamily="18" charset="0"/>
            </a:endParaRPr>
          </a:p>
          <a:p>
            <a:pPr marL="457200" lvl="1" indent="0">
              <a:buNone/>
            </a:pPr>
            <a:r>
              <a:rPr lang="en-US" sz="2400" b="1" i="1" dirty="0">
                <a:solidFill>
                  <a:schemeClr val="accent1">
                    <a:lumMod val="75000"/>
                  </a:schemeClr>
                </a:solidFill>
                <a:latin typeface="Times New Roman" panose="02020603050405020304" pitchFamily="18" charset="0"/>
                <a:cs typeface="Times New Roman" panose="02020603050405020304" pitchFamily="18" charset="0"/>
              </a:rPr>
              <a:t>That </a:t>
            </a:r>
            <a:r>
              <a:rPr lang="en-US" sz="2400" b="1" i="1" dirty="0" smtClean="0">
                <a:solidFill>
                  <a:schemeClr val="accent1">
                    <a:lumMod val="75000"/>
                  </a:schemeClr>
                </a:solidFill>
                <a:latin typeface="Times New Roman" panose="02020603050405020304" pitchFamily="18" charset="0"/>
                <a:cs typeface="Times New Roman" panose="02020603050405020304" pitchFamily="18" charset="0"/>
              </a:rPr>
              <a:t>appears, in principle, </a:t>
            </a:r>
            <a:r>
              <a:rPr lang="en-US" sz="2400" b="1" i="1" dirty="0">
                <a:solidFill>
                  <a:schemeClr val="accent1">
                    <a:lumMod val="75000"/>
                  </a:schemeClr>
                </a:solidFill>
                <a:latin typeface="Times New Roman" panose="02020603050405020304" pitchFamily="18" charset="0"/>
                <a:cs typeface="Times New Roman" panose="02020603050405020304" pitchFamily="18" charset="0"/>
              </a:rPr>
              <a:t>to be the most </a:t>
            </a:r>
            <a:r>
              <a:rPr lang="en-US" sz="2400" b="1" i="1" dirty="0" smtClean="0">
                <a:solidFill>
                  <a:schemeClr val="accent1">
                    <a:lumMod val="75000"/>
                  </a:schemeClr>
                </a:solidFill>
                <a:latin typeface="Times New Roman" panose="02020603050405020304" pitchFamily="18" charset="0"/>
                <a:cs typeface="Times New Roman" panose="02020603050405020304" pitchFamily="18" charset="0"/>
              </a:rPr>
              <a:t>thoughtful and comprehensive </a:t>
            </a:r>
            <a:r>
              <a:rPr lang="en-US" sz="2400" b="1" i="1" dirty="0">
                <a:solidFill>
                  <a:schemeClr val="accent1">
                    <a:lumMod val="75000"/>
                  </a:schemeClr>
                </a:solidFill>
                <a:latin typeface="Times New Roman" panose="02020603050405020304" pitchFamily="18" charset="0"/>
                <a:cs typeface="Times New Roman" panose="02020603050405020304" pitchFamily="18" charset="0"/>
              </a:rPr>
              <a:t>approach…</a:t>
            </a:r>
          </a:p>
          <a:p>
            <a:pPr marL="457200" lvl="1" indent="0">
              <a:buNone/>
            </a:pPr>
            <a:endParaRPr lang="en-US" sz="2400" b="1" i="1" dirty="0">
              <a:solidFill>
                <a:schemeClr val="accent1">
                  <a:lumMod val="75000"/>
                </a:schemeClr>
              </a:solidFill>
              <a:latin typeface="Times New Roman" panose="02020603050405020304" pitchFamily="18" charset="0"/>
              <a:cs typeface="Times New Roman" panose="02020603050405020304" pitchFamily="18" charset="0"/>
            </a:endParaRPr>
          </a:p>
          <a:p>
            <a:pPr marL="457200" lvl="1" indent="0">
              <a:buNone/>
            </a:pPr>
            <a:r>
              <a:rPr lang="en-US" sz="2400" b="1" i="1" dirty="0">
                <a:solidFill>
                  <a:schemeClr val="accent1">
                    <a:lumMod val="75000"/>
                  </a:schemeClr>
                </a:solidFill>
                <a:latin typeface="Times New Roman" panose="02020603050405020304" pitchFamily="18" charset="0"/>
                <a:cs typeface="Times New Roman" panose="02020603050405020304" pitchFamily="18" charset="0"/>
              </a:rPr>
              <a:t>…but it is also the most subjective and </a:t>
            </a:r>
            <a:r>
              <a:rPr lang="en-US" sz="2400" b="1" i="1" dirty="0" smtClean="0">
                <a:solidFill>
                  <a:schemeClr val="accent1">
                    <a:lumMod val="75000"/>
                  </a:schemeClr>
                </a:solidFill>
                <a:latin typeface="Times New Roman" panose="02020603050405020304" pitchFamily="18" charset="0"/>
                <a:cs typeface="Times New Roman" panose="02020603050405020304" pitchFamily="18" charset="0"/>
              </a:rPr>
              <a:t>usually the </a:t>
            </a:r>
            <a:r>
              <a:rPr lang="en-US" sz="2400" b="1" i="1" dirty="0">
                <a:solidFill>
                  <a:schemeClr val="accent1">
                    <a:lumMod val="75000"/>
                  </a:schemeClr>
                </a:solidFill>
                <a:latin typeface="Times New Roman" panose="02020603050405020304" pitchFamily="18" charset="0"/>
                <a:cs typeface="Times New Roman" panose="02020603050405020304" pitchFamily="18" charset="0"/>
              </a:rPr>
              <a:t>most </a:t>
            </a:r>
            <a:r>
              <a:rPr lang="en-US" sz="2400" b="1" i="1" dirty="0" smtClean="0">
                <a:solidFill>
                  <a:schemeClr val="accent1">
                    <a:lumMod val="75000"/>
                  </a:schemeClr>
                </a:solidFill>
                <a:latin typeface="Times New Roman" panose="02020603050405020304" pitchFamily="18" charset="0"/>
                <a:cs typeface="Times New Roman" panose="02020603050405020304" pitchFamily="18" charset="0"/>
              </a:rPr>
              <a:t>uncertain</a:t>
            </a:r>
          </a:p>
          <a:p>
            <a:pPr marL="457200" lvl="1" indent="0">
              <a:buNone/>
            </a:pPr>
            <a:endParaRPr lang="en-US" sz="2400" dirty="0">
              <a:solidFill>
                <a:schemeClr val="accent1">
                  <a:lumMod val="75000"/>
                </a:schemeClr>
              </a:solidFill>
              <a:latin typeface="Times New Roman" panose="02020603050405020304" pitchFamily="18" charset="0"/>
              <a:cs typeface="Times New Roman" panose="02020603050405020304" pitchFamily="18" charset="0"/>
            </a:endParaRPr>
          </a:p>
          <a:p>
            <a:pPr marL="457200" lvl="1" indent="0">
              <a:buNone/>
            </a:pPr>
            <a:endParaRPr lang="en-US"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35</a:t>
            </a:fld>
            <a:endParaRPr lang="en-US">
              <a:solidFill>
                <a:prstClr val="white">
                  <a:tint val="75000"/>
                </a:prstClr>
              </a:solidFill>
            </a:endParaRPr>
          </a:p>
        </p:txBody>
      </p:sp>
    </p:spTree>
    <p:extLst>
      <p:ext uri="{BB962C8B-B14F-4D97-AF65-F5344CB8AC3E}">
        <p14:creationId xmlns:p14="http://schemas.microsoft.com/office/powerpoint/2010/main" val="1959474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Best value procurement and lifecycle cost</a:t>
            </a:r>
            <a:endParaRPr lang="en-US" dirty="0"/>
          </a:p>
        </p:txBody>
      </p:sp>
      <p:sp>
        <p:nvSpPr>
          <p:cNvPr id="3" name="Content Placeholder 2"/>
          <p:cNvSpPr>
            <a:spLocks noGrp="1"/>
          </p:cNvSpPr>
          <p:nvPr>
            <p:ph idx="1"/>
          </p:nvPr>
        </p:nvSpPr>
        <p:spPr/>
        <p:txBody>
          <a:bodyPr>
            <a:normAutofit/>
          </a:bodyPr>
          <a:lstStyle/>
          <a:p>
            <a:pPr lvl="1">
              <a:buFont typeface="Arial"/>
              <a:buChar char="•"/>
            </a:pPr>
            <a:r>
              <a:rPr lang="en-US" sz="2400" b="1" i="1" dirty="0">
                <a:solidFill>
                  <a:schemeClr val="accent1">
                    <a:lumMod val="75000"/>
                  </a:schemeClr>
                </a:solidFill>
                <a:latin typeface="Times New Roman" panose="02020603050405020304" pitchFamily="18" charset="0"/>
                <a:cs typeface="Times New Roman" panose="02020603050405020304" pitchFamily="18" charset="0"/>
              </a:rPr>
              <a:t>So </a:t>
            </a:r>
            <a:r>
              <a:rPr lang="en-US" sz="2400" b="1" i="1" dirty="0" smtClean="0">
                <a:solidFill>
                  <a:schemeClr val="accent1">
                    <a:lumMod val="75000"/>
                  </a:schemeClr>
                </a:solidFill>
                <a:latin typeface="Times New Roman" panose="02020603050405020304" pitchFamily="18" charset="0"/>
                <a:cs typeface="Times New Roman" panose="02020603050405020304" pitchFamily="18" charset="0"/>
              </a:rPr>
              <a:t>an important </a:t>
            </a:r>
            <a:r>
              <a:rPr lang="en-US" sz="2400" b="1" i="1" dirty="0">
                <a:solidFill>
                  <a:schemeClr val="accent1">
                    <a:lumMod val="75000"/>
                  </a:schemeClr>
                </a:solidFill>
                <a:latin typeface="Times New Roman" panose="02020603050405020304" pitchFamily="18" charset="0"/>
                <a:cs typeface="Times New Roman" panose="02020603050405020304" pitchFamily="18" charset="0"/>
              </a:rPr>
              <a:t>possibility to consider is to make each of these elements of cost an evaluation factor in a a best value procurement scheme, so that each gets </a:t>
            </a:r>
            <a:r>
              <a:rPr lang="en-US" sz="2400" b="1" i="1" dirty="0" smtClean="0">
                <a:solidFill>
                  <a:schemeClr val="accent1">
                    <a:lumMod val="75000"/>
                  </a:schemeClr>
                </a:solidFill>
                <a:latin typeface="Times New Roman" panose="02020603050405020304" pitchFamily="18" charset="0"/>
                <a:cs typeface="Times New Roman" panose="02020603050405020304" pitchFamily="18" charset="0"/>
              </a:rPr>
              <a:t>some, carefully considered, </a:t>
            </a:r>
            <a:r>
              <a:rPr lang="en-US" sz="2400" b="1" i="1" dirty="0">
                <a:solidFill>
                  <a:schemeClr val="accent1">
                    <a:lumMod val="75000"/>
                  </a:schemeClr>
                </a:solidFill>
                <a:latin typeface="Times New Roman" panose="02020603050405020304" pitchFamily="18" charset="0"/>
                <a:cs typeface="Times New Roman" panose="02020603050405020304" pitchFamily="18" charset="0"/>
              </a:rPr>
              <a:t>weight in the overall </a:t>
            </a:r>
            <a:r>
              <a:rPr lang="en-US" sz="2400" b="1" i="1" dirty="0" smtClean="0">
                <a:solidFill>
                  <a:schemeClr val="accent1">
                    <a:lumMod val="75000"/>
                  </a:schemeClr>
                </a:solidFill>
                <a:latin typeface="Times New Roman" panose="02020603050405020304" pitchFamily="18" charset="0"/>
                <a:cs typeface="Times New Roman" panose="02020603050405020304" pitchFamily="18" charset="0"/>
              </a:rPr>
              <a:t>scheme of evaluation</a:t>
            </a:r>
          </a:p>
          <a:p>
            <a:pPr marL="857250" lvl="2" indent="0">
              <a:buNone/>
            </a:pPr>
            <a:endParaRPr lang="en-US" sz="2000" b="1" i="1" dirty="0" smtClean="0">
              <a:solidFill>
                <a:schemeClr val="accent1">
                  <a:lumMod val="75000"/>
                </a:schemeClr>
              </a:solidFill>
              <a:latin typeface="Times New Roman" panose="02020603050405020304" pitchFamily="18" charset="0"/>
              <a:cs typeface="Times New Roman" panose="02020603050405020304" pitchFamily="18" charset="0"/>
            </a:endParaRPr>
          </a:p>
          <a:p>
            <a:pPr marL="1200150" lvl="2" indent="-342900"/>
            <a:r>
              <a:rPr lang="en-US" sz="2000" b="1" i="1" dirty="0" smtClean="0">
                <a:solidFill>
                  <a:schemeClr val="accent1">
                    <a:lumMod val="75000"/>
                  </a:schemeClr>
                </a:solidFill>
                <a:latin typeface="Times New Roman" panose="02020603050405020304" pitchFamily="18" charset="0"/>
                <a:cs typeface="Times New Roman" panose="02020603050405020304" pitchFamily="18" charset="0"/>
              </a:rPr>
              <a:t>The relative weight to be be given to each of these cost factors is transparently apparent in this approach</a:t>
            </a:r>
          </a:p>
          <a:p>
            <a:pPr marL="1200150" lvl="2" indent="-342900"/>
            <a:endParaRPr lang="en-US" sz="2000" b="1" i="1" dirty="0" smtClean="0">
              <a:solidFill>
                <a:schemeClr val="accent1">
                  <a:lumMod val="75000"/>
                </a:schemeClr>
              </a:solidFill>
              <a:latin typeface="Times New Roman" panose="02020603050405020304" pitchFamily="18" charset="0"/>
              <a:cs typeface="Times New Roman" panose="02020603050405020304" pitchFamily="18" charset="0"/>
            </a:endParaRPr>
          </a:p>
          <a:p>
            <a:pPr marL="1200150" lvl="2" indent="-342900"/>
            <a:r>
              <a:rPr lang="en-US" sz="2000" b="1" i="1" dirty="0" smtClean="0">
                <a:solidFill>
                  <a:schemeClr val="accent1">
                    <a:lumMod val="75000"/>
                  </a:schemeClr>
                </a:solidFill>
                <a:latin typeface="Times New Roman" panose="02020603050405020304" pitchFamily="18" charset="0"/>
                <a:cs typeface="Times New Roman" panose="02020603050405020304" pitchFamily="18" charset="0"/>
              </a:rPr>
              <a:t>And these cost factors can be weighed together and traded off with the relevant non-price factors, as discussed earlier, in a transparent manner</a:t>
            </a:r>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36</a:t>
            </a:fld>
            <a:endParaRPr lang="en-US">
              <a:solidFill>
                <a:prstClr val="white">
                  <a:tint val="75000"/>
                </a:prstClr>
              </a:solidFill>
            </a:endParaRPr>
          </a:p>
        </p:txBody>
      </p:sp>
    </p:spTree>
    <p:extLst>
      <p:ext uri="{BB962C8B-B14F-4D97-AF65-F5344CB8AC3E}">
        <p14:creationId xmlns:p14="http://schemas.microsoft.com/office/powerpoint/2010/main" val="15996234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Best </a:t>
            </a:r>
            <a:r>
              <a:rPr lang="en-US" dirty="0"/>
              <a:t>V</a:t>
            </a:r>
            <a:r>
              <a:rPr lang="en-US" dirty="0" smtClean="0"/>
              <a:t>alue procurement</a:t>
            </a:r>
            <a:endParaRPr lang="en-US" dirty="0"/>
          </a:p>
        </p:txBody>
      </p:sp>
      <p:sp>
        <p:nvSpPr>
          <p:cNvPr id="3" name="Content Placeholder 2"/>
          <p:cNvSpPr>
            <a:spLocks noGrp="1"/>
          </p:cNvSpPr>
          <p:nvPr>
            <p:ph idx="1"/>
          </p:nvPr>
        </p:nvSpPr>
        <p:spPr/>
        <p:txBody>
          <a:bodyPr>
            <a:normAutofit/>
          </a:bodyPr>
          <a:lstStyle/>
          <a:p>
            <a:pPr marL="1200150" lvl="2" indent="-342900"/>
            <a:endParaRPr lang="en-US" sz="2000" b="1" i="1" dirty="0">
              <a:solidFill>
                <a:schemeClr val="accent1">
                  <a:lumMod val="75000"/>
                </a:schemeClr>
              </a:solidFill>
              <a:latin typeface="Times New Roman" panose="02020603050405020304" pitchFamily="18" charset="0"/>
              <a:cs typeface="Times New Roman" panose="02020603050405020304" pitchFamily="18" charset="0"/>
            </a:endParaRPr>
          </a:p>
          <a:p>
            <a:pPr marL="1200150" lvl="2" indent="-342900"/>
            <a:r>
              <a:rPr lang="en-US" sz="2000" b="1" i="1" dirty="0">
                <a:solidFill>
                  <a:schemeClr val="accent1">
                    <a:lumMod val="75000"/>
                  </a:schemeClr>
                </a:solidFill>
                <a:latin typeface="Times New Roman" panose="02020603050405020304" pitchFamily="18" charset="0"/>
                <a:cs typeface="Times New Roman" panose="02020603050405020304" pitchFamily="18" charset="0"/>
              </a:rPr>
              <a:t>Again, however, the suitability of this approach depends on the development of procurement </a:t>
            </a:r>
            <a:r>
              <a:rPr lang="en-US" sz="2000" b="1" i="1" dirty="0" smtClean="0">
                <a:solidFill>
                  <a:schemeClr val="accent1">
                    <a:lumMod val="75000"/>
                  </a:schemeClr>
                </a:solidFill>
                <a:latin typeface="Times New Roman" panose="02020603050405020304" pitchFamily="18" charset="0"/>
                <a:cs typeface="Times New Roman" panose="02020603050405020304" pitchFamily="18" charset="0"/>
              </a:rPr>
              <a:t>infrastructure for best value procurement, </a:t>
            </a:r>
            <a:r>
              <a:rPr lang="en-US" sz="2000" b="1" i="1" dirty="0">
                <a:solidFill>
                  <a:schemeClr val="accent1">
                    <a:lumMod val="75000"/>
                  </a:schemeClr>
                </a:solidFill>
                <a:latin typeface="Times New Roman" panose="02020603050405020304" pitchFamily="18" charset="0"/>
                <a:cs typeface="Times New Roman" panose="02020603050405020304" pitchFamily="18" charset="0"/>
              </a:rPr>
              <a:t>including a robust and reliable independent challenge </a:t>
            </a:r>
            <a:r>
              <a:rPr lang="en-US" sz="2000" b="1" i="1" dirty="0" smtClean="0">
                <a:solidFill>
                  <a:schemeClr val="accent1">
                    <a:lumMod val="75000"/>
                  </a:schemeClr>
                </a:solidFill>
                <a:latin typeface="Times New Roman" panose="02020603050405020304" pitchFamily="18" charset="0"/>
                <a:cs typeface="Times New Roman" panose="02020603050405020304" pitchFamily="18" charset="0"/>
              </a:rPr>
              <a:t>system</a:t>
            </a:r>
          </a:p>
          <a:p>
            <a:pPr marL="1200150" lvl="2" indent="-342900"/>
            <a:endParaRPr lang="en-US" sz="2000" b="1" i="1" dirty="0" smtClean="0">
              <a:solidFill>
                <a:schemeClr val="accent1">
                  <a:lumMod val="75000"/>
                </a:schemeClr>
              </a:solidFill>
              <a:latin typeface="Times New Roman" panose="02020603050405020304" pitchFamily="18" charset="0"/>
              <a:cs typeface="Times New Roman" panose="02020603050405020304" pitchFamily="18" charset="0"/>
            </a:endParaRPr>
          </a:p>
          <a:p>
            <a:pPr marL="1200150" lvl="2" indent="-342900"/>
            <a:r>
              <a:rPr lang="en-US" sz="2000" b="1" i="1" dirty="0" smtClean="0">
                <a:solidFill>
                  <a:schemeClr val="accent1">
                    <a:lumMod val="75000"/>
                  </a:schemeClr>
                </a:solidFill>
                <a:latin typeface="Times New Roman" panose="02020603050405020304" pitchFamily="18" charset="0"/>
                <a:cs typeface="Times New Roman" panose="02020603050405020304" pitchFamily="18" charset="0"/>
              </a:rPr>
              <a:t>So that the right choice is not the same for every country, as I have mentioned</a:t>
            </a:r>
          </a:p>
          <a:p>
            <a:pPr marL="1200150" lvl="2" indent="-342900"/>
            <a:endParaRPr lang="en-US" sz="2000" b="1" i="1" dirty="0" smtClean="0">
              <a:solidFill>
                <a:schemeClr val="accent1">
                  <a:lumMod val="75000"/>
                </a:schemeClr>
              </a:solidFill>
              <a:latin typeface="Times New Roman" panose="02020603050405020304" pitchFamily="18" charset="0"/>
              <a:cs typeface="Times New Roman" panose="02020603050405020304" pitchFamily="18" charset="0"/>
            </a:endParaRPr>
          </a:p>
          <a:p>
            <a:pPr marL="1200150" lvl="2" indent="-342900"/>
            <a:r>
              <a:rPr lang="en-US" sz="2000" b="1" i="1" dirty="0" smtClean="0">
                <a:solidFill>
                  <a:schemeClr val="accent1">
                    <a:lumMod val="75000"/>
                  </a:schemeClr>
                </a:solidFill>
                <a:latin typeface="Times New Roman" panose="02020603050405020304" pitchFamily="18" charset="0"/>
                <a:cs typeface="Times New Roman" panose="02020603050405020304" pitchFamily="18" charset="0"/>
              </a:rPr>
              <a:t>And the right choice for a particular country may well change over time as its procurement system develops, as </a:t>
            </a:r>
            <a:r>
              <a:rPr lang="en-US" sz="2000" b="1" i="1" smtClean="0">
                <a:solidFill>
                  <a:schemeClr val="accent1">
                    <a:lumMod val="75000"/>
                  </a:schemeClr>
                </a:solidFill>
                <a:latin typeface="Times New Roman" panose="02020603050405020304" pitchFamily="18" charset="0"/>
                <a:cs typeface="Times New Roman" panose="02020603050405020304" pitchFamily="18" charset="0"/>
              </a:rPr>
              <a:t>its professional procurement </a:t>
            </a:r>
            <a:r>
              <a:rPr lang="en-US" sz="2000" b="1" i="1" dirty="0" smtClean="0">
                <a:solidFill>
                  <a:schemeClr val="accent1">
                    <a:lumMod val="75000"/>
                  </a:schemeClr>
                </a:solidFill>
                <a:latin typeface="Times New Roman" panose="02020603050405020304" pitchFamily="18" charset="0"/>
                <a:cs typeface="Times New Roman" panose="02020603050405020304" pitchFamily="18" charset="0"/>
              </a:rPr>
              <a:t>workforce is developed and expanded and as its challenge mechanism develops and becomes reliable </a:t>
            </a:r>
            <a:r>
              <a:rPr lang="en-US" sz="2000" b="1" i="1" smtClean="0">
                <a:solidFill>
                  <a:schemeClr val="accent1">
                    <a:lumMod val="75000"/>
                  </a:schemeClr>
                </a:solidFill>
                <a:latin typeface="Times New Roman" panose="02020603050405020304" pitchFamily="18" charset="0"/>
                <a:cs typeface="Times New Roman" panose="02020603050405020304" pitchFamily="18" charset="0"/>
              </a:rPr>
              <a:t>over time.</a:t>
            </a:r>
            <a:endParaRPr lang="en-US" sz="2000" b="1" i="1" dirty="0">
              <a:solidFill>
                <a:schemeClr val="accent1">
                  <a:lumMod val="75000"/>
                </a:schemeClr>
              </a:solidFill>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37</a:t>
            </a:fld>
            <a:endParaRPr lang="en-US">
              <a:solidFill>
                <a:prstClr val="white">
                  <a:tint val="75000"/>
                </a:prstClr>
              </a:solidFill>
            </a:endParaRPr>
          </a:p>
        </p:txBody>
      </p:sp>
    </p:spTree>
    <p:extLst>
      <p:ext uri="{BB962C8B-B14F-4D97-AF65-F5344CB8AC3E}">
        <p14:creationId xmlns:p14="http://schemas.microsoft.com/office/powerpoint/2010/main" val="3263138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best value procurement?</a:t>
            </a:r>
            <a:endParaRPr lang="en-US" b="1" dirty="0"/>
          </a:p>
        </p:txBody>
      </p:sp>
      <p:sp>
        <p:nvSpPr>
          <p:cNvPr id="3" name="Content Placeholder 2"/>
          <p:cNvSpPr>
            <a:spLocks noGrp="1"/>
          </p:cNvSpPr>
          <p:nvPr>
            <p:ph idx="1"/>
          </p:nvPr>
        </p:nvSpPr>
        <p:spPr/>
        <p:txBody>
          <a:bodyPr/>
          <a:lstStyle/>
          <a:p>
            <a:pPr marL="800100" lvl="2" indent="0">
              <a:buNone/>
            </a:pPr>
            <a:endParaRPr lang="en-US" b="1" dirty="0"/>
          </a:p>
          <a:p>
            <a:r>
              <a:rPr lang="en-US" sz="4000" dirty="0" smtClean="0"/>
              <a:t>At first blush, that may sound great; But think for a moment and pause to realize that </a:t>
            </a:r>
            <a:r>
              <a:rPr lang="en-US" sz="4000" dirty="0"/>
              <a:t>you have </a:t>
            </a:r>
            <a:r>
              <a:rPr lang="en-US" sz="4000" dirty="0" smtClean="0"/>
              <a:t>just bought </a:t>
            </a:r>
            <a:r>
              <a:rPr lang="en-US" sz="4000" dirty="0"/>
              <a:t>parachutes for your soldiers that will fail once every </a:t>
            </a:r>
            <a:r>
              <a:rPr lang="en-US" sz="4000" dirty="0" smtClean="0"/>
              <a:t>100 </a:t>
            </a:r>
            <a:r>
              <a:rPr lang="en-US" sz="4000" dirty="0"/>
              <a:t>jumps by a soldier</a:t>
            </a:r>
          </a:p>
          <a:p>
            <a:endParaRPr lang="en-US"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4</a:t>
            </a:fld>
            <a:endParaRPr lang="en-US">
              <a:solidFill>
                <a:prstClr val="white">
                  <a:tint val="75000"/>
                </a:prstClr>
              </a:solidFill>
            </a:endParaRPr>
          </a:p>
        </p:txBody>
      </p:sp>
    </p:spTree>
    <p:extLst>
      <p:ext uri="{BB962C8B-B14F-4D97-AF65-F5344CB8AC3E}">
        <p14:creationId xmlns:p14="http://schemas.microsoft.com/office/powerpoint/2010/main" val="379745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best value procurement?</a:t>
            </a:r>
            <a:endParaRPr lang="en-US" b="1" dirty="0"/>
          </a:p>
        </p:txBody>
      </p:sp>
      <p:sp>
        <p:nvSpPr>
          <p:cNvPr id="3" name="Content Placeholder 2"/>
          <p:cNvSpPr>
            <a:spLocks noGrp="1"/>
          </p:cNvSpPr>
          <p:nvPr>
            <p:ph idx="1"/>
          </p:nvPr>
        </p:nvSpPr>
        <p:spPr/>
        <p:txBody>
          <a:bodyPr>
            <a:normAutofit fontScale="70000" lnSpcReduction="20000"/>
          </a:bodyPr>
          <a:lstStyle/>
          <a:p>
            <a:r>
              <a:rPr lang="en-US" dirty="0" smtClean="0"/>
              <a:t>99% reliability –one failure per 100 jumps --sounds pretty good until you remember that soldiers might do lots of practice jumps</a:t>
            </a:r>
          </a:p>
          <a:p>
            <a:endParaRPr lang="en-US" dirty="0" smtClean="0"/>
          </a:p>
          <a:p>
            <a:r>
              <a:rPr lang="en-US" dirty="0" smtClean="0"/>
              <a:t>And there may be a large group of soldiers</a:t>
            </a:r>
          </a:p>
          <a:p>
            <a:endParaRPr lang="en-US" dirty="0" smtClean="0"/>
          </a:p>
          <a:p>
            <a:r>
              <a:rPr lang="en-US" b="1" dirty="0" smtClean="0"/>
              <a:t>So, there will be occasional parachute failures and they may well be fatal to a soldier jumping out of an airplane</a:t>
            </a:r>
          </a:p>
          <a:p>
            <a:endParaRPr lang="en-US" b="1" dirty="0" smtClean="0"/>
          </a:p>
          <a:p>
            <a:r>
              <a:rPr lang="en-US" b="1" i="1" dirty="0" smtClean="0"/>
              <a:t>And every one of the soldiers is someone’s husband or brother and son, or wife or daughter or sister</a:t>
            </a:r>
          </a:p>
          <a:p>
            <a:endParaRPr lang="en-US" dirty="0" smtClean="0"/>
          </a:p>
          <a:p>
            <a:r>
              <a:rPr lang="en-US" b="1" dirty="0" smtClean="0"/>
              <a:t>So in deciding whether 99% reliability is enough, you are effectively deciding how much value your government and your society, places on one human life</a:t>
            </a:r>
            <a:endParaRPr lang="en-US" b="1"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5</a:t>
            </a:fld>
            <a:endParaRPr lang="en-US">
              <a:solidFill>
                <a:prstClr val="white">
                  <a:tint val="75000"/>
                </a:prstClr>
              </a:solidFill>
            </a:endParaRPr>
          </a:p>
        </p:txBody>
      </p:sp>
    </p:spTree>
    <p:extLst>
      <p:ext uri="{BB962C8B-B14F-4D97-AF65-F5344CB8AC3E}">
        <p14:creationId xmlns:p14="http://schemas.microsoft.com/office/powerpoint/2010/main" val="1447552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best value procurement?</a:t>
            </a:r>
            <a:endParaRPr lang="en-US" b="1" dirty="0"/>
          </a:p>
        </p:txBody>
      </p:sp>
      <p:sp>
        <p:nvSpPr>
          <p:cNvPr id="3" name="Content Placeholder 2"/>
          <p:cNvSpPr>
            <a:spLocks noGrp="1"/>
          </p:cNvSpPr>
          <p:nvPr>
            <p:ph idx="1"/>
          </p:nvPr>
        </p:nvSpPr>
        <p:spPr/>
        <p:txBody>
          <a:bodyPr>
            <a:normAutofit fontScale="85000" lnSpcReduction="20000"/>
          </a:bodyPr>
          <a:lstStyle/>
          <a:p>
            <a:r>
              <a:rPr lang="en-US" dirty="0" smtClean="0"/>
              <a:t>Remembering that among the soldiers are your loved ones—and those of others, you might want to reconsider your approach to procurement.</a:t>
            </a:r>
          </a:p>
          <a:p>
            <a:endParaRPr lang="en-US" dirty="0" smtClean="0"/>
          </a:p>
          <a:p>
            <a:r>
              <a:rPr lang="en-US" dirty="0" smtClean="0"/>
              <a:t>One thing you might well do is that you might consider requiring 99.9% reliability</a:t>
            </a:r>
          </a:p>
          <a:p>
            <a:endParaRPr lang="en-US" dirty="0" smtClean="0"/>
          </a:p>
          <a:p>
            <a:r>
              <a:rPr lang="en-US" dirty="0" smtClean="0"/>
              <a:t>But you are uncertain whether such parachutes are available and whether they might cost a lot more than the 99% reliable ones.  And you might wonder whether your country can afford the cost of parachutes that are 99.9% reliable.</a:t>
            </a:r>
            <a:endParaRPr lang="en-US" b="1"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6</a:t>
            </a:fld>
            <a:endParaRPr lang="en-US">
              <a:solidFill>
                <a:prstClr val="white">
                  <a:tint val="75000"/>
                </a:prstClr>
              </a:solidFill>
            </a:endParaRPr>
          </a:p>
        </p:txBody>
      </p:sp>
    </p:spTree>
    <p:extLst>
      <p:ext uri="{BB962C8B-B14F-4D97-AF65-F5344CB8AC3E}">
        <p14:creationId xmlns:p14="http://schemas.microsoft.com/office/powerpoint/2010/main" val="3352971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best value procurement?</a:t>
            </a:r>
            <a:endParaRPr lang="en-US" dirty="0"/>
          </a:p>
        </p:txBody>
      </p:sp>
      <p:sp>
        <p:nvSpPr>
          <p:cNvPr id="3" name="Content Placeholder 2"/>
          <p:cNvSpPr>
            <a:spLocks noGrp="1"/>
          </p:cNvSpPr>
          <p:nvPr>
            <p:ph idx="1"/>
          </p:nvPr>
        </p:nvSpPr>
        <p:spPr/>
        <p:txBody>
          <a:bodyPr>
            <a:normAutofit fontScale="77500" lnSpcReduction="20000"/>
          </a:bodyPr>
          <a:lstStyle/>
          <a:p>
            <a:endParaRPr lang="en-US" b="1" dirty="0" smtClean="0"/>
          </a:p>
          <a:p>
            <a:r>
              <a:rPr lang="en-US" b="1" dirty="0" smtClean="0"/>
              <a:t>The </a:t>
            </a:r>
            <a:r>
              <a:rPr lang="en-US" b="1" dirty="0"/>
              <a:t>point of this story is that cheapest price is not the only thing you might be thinking about when buying </a:t>
            </a:r>
            <a:r>
              <a:rPr lang="en-US" b="1" dirty="0" smtClean="0"/>
              <a:t>parachutes:</a:t>
            </a:r>
          </a:p>
          <a:p>
            <a:pPr lvl="1"/>
            <a:r>
              <a:rPr lang="en-US" b="1" dirty="0" smtClean="0"/>
              <a:t>the </a:t>
            </a:r>
            <a:r>
              <a:rPr lang="en-US" b="1" dirty="0"/>
              <a:t>value of a human life must be considered, among other things, </a:t>
            </a:r>
            <a:endParaRPr lang="en-US" b="1" dirty="0" smtClean="0"/>
          </a:p>
          <a:p>
            <a:pPr lvl="1"/>
            <a:r>
              <a:rPr lang="en-US" b="1" dirty="0" smtClean="0"/>
              <a:t>and </a:t>
            </a:r>
            <a:r>
              <a:rPr lang="en-US" b="1" dirty="0"/>
              <a:t>the limits of available resources must be considered as well. </a:t>
            </a:r>
          </a:p>
          <a:p>
            <a:endParaRPr lang="en-US" b="1" dirty="0"/>
          </a:p>
          <a:p>
            <a:r>
              <a:rPr lang="en-US" b="1" dirty="0" smtClean="0"/>
              <a:t>Moreover, in fact, there </a:t>
            </a:r>
            <a:r>
              <a:rPr lang="en-US" b="1" dirty="0"/>
              <a:t>are still other factors to </a:t>
            </a:r>
            <a:r>
              <a:rPr lang="en-US" b="1" dirty="0" smtClean="0"/>
              <a:t>weigh, </a:t>
            </a:r>
            <a:r>
              <a:rPr lang="en-US" b="1" dirty="0"/>
              <a:t>including how effective the parachutes are for the </a:t>
            </a:r>
            <a:r>
              <a:rPr lang="en-US" b="1" dirty="0" smtClean="0"/>
              <a:t>particular kinds missions </a:t>
            </a:r>
            <a:r>
              <a:rPr lang="en-US" b="1" dirty="0"/>
              <a:t>that the soldiers might be called upon to perform</a:t>
            </a:r>
          </a:p>
          <a:p>
            <a:endParaRPr lang="en-US"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7</a:t>
            </a:fld>
            <a:endParaRPr lang="en-US">
              <a:solidFill>
                <a:prstClr val="white">
                  <a:tint val="75000"/>
                </a:prstClr>
              </a:solidFill>
            </a:endParaRPr>
          </a:p>
        </p:txBody>
      </p:sp>
    </p:spTree>
    <p:extLst>
      <p:ext uri="{BB962C8B-B14F-4D97-AF65-F5344CB8AC3E}">
        <p14:creationId xmlns:p14="http://schemas.microsoft.com/office/powerpoint/2010/main" val="3993823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best value procurement?</a:t>
            </a:r>
            <a:endParaRPr lang="en-US" dirty="0"/>
          </a:p>
        </p:txBody>
      </p:sp>
      <p:sp>
        <p:nvSpPr>
          <p:cNvPr id="3" name="Content Placeholder 2"/>
          <p:cNvSpPr>
            <a:spLocks noGrp="1"/>
          </p:cNvSpPr>
          <p:nvPr>
            <p:ph idx="1"/>
          </p:nvPr>
        </p:nvSpPr>
        <p:spPr/>
        <p:txBody>
          <a:bodyPr/>
          <a:lstStyle/>
          <a:p>
            <a:r>
              <a:rPr lang="en-US" dirty="0" smtClean="0"/>
              <a:t>And the moral of this story—this example-- is not limited to military context.</a:t>
            </a:r>
          </a:p>
          <a:p>
            <a:endParaRPr lang="en-US" dirty="0"/>
          </a:p>
          <a:p>
            <a:r>
              <a:rPr lang="en-US" dirty="0" smtClean="0"/>
              <a:t>For instance, if your government is building an overpass, like the one that recently, tragically, collapsed in India, the quality of the works procured plainly has an impact on the preservation of human life</a:t>
            </a:r>
            <a:endParaRPr lang="en-US"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8</a:t>
            </a:fld>
            <a:endParaRPr lang="en-US">
              <a:solidFill>
                <a:prstClr val="white">
                  <a:tint val="75000"/>
                </a:prstClr>
              </a:solidFill>
            </a:endParaRPr>
          </a:p>
        </p:txBody>
      </p:sp>
    </p:spTree>
    <p:extLst>
      <p:ext uri="{BB962C8B-B14F-4D97-AF65-F5344CB8AC3E}">
        <p14:creationId xmlns:p14="http://schemas.microsoft.com/office/powerpoint/2010/main" val="81915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is best value procurement?—the “Best Value” Alternative</a:t>
            </a:r>
            <a:endParaRPr lang="en-US" b="1"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One other way to proceed that is important to consider is to conclude that cheapest price just should not be your ultimate and exclusive evaluation factor, even when you have specifications that demand high reliability</a:t>
            </a:r>
          </a:p>
          <a:p>
            <a:endParaRPr lang="en-US" dirty="0" smtClean="0"/>
          </a:p>
          <a:p>
            <a:r>
              <a:rPr lang="en-US" dirty="0" smtClean="0"/>
              <a:t>Instead of choosing on the basis of the lowest price you could try to identify all the factors that really ought to affect your selection of parachute to buy, price as well as quality and reliability</a:t>
            </a:r>
            <a:endParaRPr lang="en-US" dirty="0"/>
          </a:p>
        </p:txBody>
      </p:sp>
      <p:sp>
        <p:nvSpPr>
          <p:cNvPr id="4" name="Slide Number Placeholder 3"/>
          <p:cNvSpPr>
            <a:spLocks noGrp="1"/>
          </p:cNvSpPr>
          <p:nvPr>
            <p:ph type="sldNum" sz="quarter" idx="12"/>
          </p:nvPr>
        </p:nvSpPr>
        <p:spPr/>
        <p:txBody>
          <a:bodyPr/>
          <a:lstStyle/>
          <a:p>
            <a:fld id="{4A002E69-6BD3-457B-B2B7-AFA6191DBFF8}" type="slidenum">
              <a:rPr lang="en-US" smtClean="0">
                <a:solidFill>
                  <a:prstClr val="white">
                    <a:tint val="75000"/>
                  </a:prstClr>
                </a:solidFill>
              </a:rPr>
              <a:pPr/>
              <a:t>9</a:t>
            </a:fld>
            <a:endParaRPr lang="en-US">
              <a:solidFill>
                <a:prstClr val="white">
                  <a:tint val="75000"/>
                </a:prstClr>
              </a:solidFill>
            </a:endParaRPr>
          </a:p>
        </p:txBody>
      </p:sp>
    </p:spTree>
    <p:extLst>
      <p:ext uri="{BB962C8B-B14F-4D97-AF65-F5344CB8AC3E}">
        <p14:creationId xmlns:p14="http://schemas.microsoft.com/office/powerpoint/2010/main" val="3982121011"/>
      </p:ext>
    </p:extLst>
  </p:cSld>
  <p:clrMapOvr>
    <a:masterClrMapping/>
  </p:clrMapOvr>
</p:sld>
</file>

<file path=ppt/theme/theme1.xml><?xml version="1.0" encoding="utf-8"?>
<a:theme xmlns:a="http://schemas.openxmlformats.org/drawingml/2006/main" name="2_Office Theme">
  <a:themeElements>
    <a:clrScheme name="Botswana Project">
      <a:dk1>
        <a:srgbClr val="376092"/>
      </a:dk1>
      <a:lt1>
        <a:srgbClr val="376092"/>
      </a:lt1>
      <a:dk2>
        <a:srgbClr val="376092"/>
      </a:dk2>
      <a:lt2>
        <a:srgbClr val="376092"/>
      </a:lt2>
      <a:accent1>
        <a:srgbClr val="376092"/>
      </a:accent1>
      <a:accent2>
        <a:srgbClr val="376092"/>
      </a:accent2>
      <a:accent3>
        <a:srgbClr val="376092"/>
      </a:accent3>
      <a:accent4>
        <a:srgbClr val="376092"/>
      </a:accent4>
      <a:accent5>
        <a:srgbClr val="376092"/>
      </a:accent5>
      <a:accent6>
        <a:srgbClr val="376092"/>
      </a:accent6>
      <a:hlink>
        <a:srgbClr val="376092"/>
      </a:hlink>
      <a:folHlink>
        <a:srgbClr val="376092"/>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389</TotalTime>
  <Words>2599</Words>
  <Application>Microsoft Office PowerPoint</Application>
  <PresentationFormat>On-screen Show (4:3)</PresentationFormat>
  <Paragraphs>259</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2_Office Theme</vt:lpstr>
      <vt:lpstr>Overview of Best Value Procurement: Use of Non-Price Criteria as Evaluation Factors  Changing Paradigm in Public Procurement: Toward Value for Money and Higher Efficiency June 1 and 2, 2016 Belgrade, Serbia</vt:lpstr>
      <vt:lpstr>What is best value procurement?</vt:lpstr>
      <vt:lpstr>What is best value procurement?</vt:lpstr>
      <vt:lpstr>What is best value procurement?</vt:lpstr>
      <vt:lpstr>What is best value procurement?</vt:lpstr>
      <vt:lpstr>What is best value procurement?</vt:lpstr>
      <vt:lpstr>What is best value procurement?</vt:lpstr>
      <vt:lpstr>What is best value procurement?</vt:lpstr>
      <vt:lpstr>What is best value procurement?—the “Best Value” Alternative</vt:lpstr>
      <vt:lpstr>What is best value procurement?—the “Best Value” Alternative</vt:lpstr>
      <vt:lpstr>The “Best Value” Alternative</vt:lpstr>
      <vt:lpstr>What is best value procurement?</vt:lpstr>
      <vt:lpstr>What is best value procurement?</vt:lpstr>
      <vt:lpstr>Non-Price Evaluation Factors</vt:lpstr>
      <vt:lpstr>Non-Price Evaluation Factors</vt:lpstr>
      <vt:lpstr>Non-Price Evaluation Factors</vt:lpstr>
      <vt:lpstr>Non-Price Evaluation Factors</vt:lpstr>
      <vt:lpstr>The Professional Procurement Workforce</vt:lpstr>
      <vt:lpstr>Assessing Non-Price Factors</vt:lpstr>
      <vt:lpstr>Assessing Non-Price Factors</vt:lpstr>
      <vt:lpstr>Evaluating Tenders</vt:lpstr>
      <vt:lpstr>Evaluating Tenders</vt:lpstr>
      <vt:lpstr>The Challenge of Tradeoffs</vt:lpstr>
      <vt:lpstr>The Challenge of Tradeoffs  (continued)</vt:lpstr>
      <vt:lpstr>The Alternative to Tradeoffs</vt:lpstr>
      <vt:lpstr>The Alternative to Tradeoffs</vt:lpstr>
      <vt:lpstr>When to consider a best value approach</vt:lpstr>
      <vt:lpstr>When to consider a best value approach</vt:lpstr>
      <vt:lpstr>When to consider a best value approach--obstacles</vt:lpstr>
      <vt:lpstr>Other considerations: the challenge of how to assess cost or price</vt:lpstr>
      <vt:lpstr>Addressing the challenge of how to assess cost or price in best value procurement</vt:lpstr>
      <vt:lpstr>Spectrum of Ways to Assess Cost</vt:lpstr>
      <vt:lpstr>Spectrum of Ways to Assess Cost</vt:lpstr>
      <vt:lpstr>Spectrum of Ways to Assess Cost</vt:lpstr>
      <vt:lpstr>Spectrum of Ways to Assess Cost</vt:lpstr>
      <vt:lpstr>Best value procurement and lifecycle cost</vt:lpstr>
      <vt:lpstr>Choosing Best Value procurement</vt:lpstr>
    </vt:vector>
  </TitlesOfParts>
  <Company>The George Washington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Regional Conference on Best Practices and  Good Governance in Public Procurement Rabat, Morocco May 2013  Challenges in the Conduct of Competitions for Contracts</dc:title>
  <dc:creator>Dan Gordon</dc:creator>
  <cp:lastModifiedBy>Laura Sherman</cp:lastModifiedBy>
  <cp:revision>59</cp:revision>
  <dcterms:created xsi:type="dcterms:W3CDTF">2013-05-06T20:55:53Z</dcterms:created>
  <dcterms:modified xsi:type="dcterms:W3CDTF">2016-05-18T08:41:00Z</dcterms:modified>
</cp:coreProperties>
</file>