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57" r:id="rId3"/>
    <p:sldId id="268" r:id="rId4"/>
    <p:sldId id="272" r:id="rId5"/>
    <p:sldId id="278" r:id="rId6"/>
    <p:sldId id="269" r:id="rId7"/>
    <p:sldId id="273" r:id="rId8"/>
    <p:sldId id="274" r:id="rId9"/>
    <p:sldId id="275" r:id="rId10"/>
    <p:sldId id="267" r:id="rId11"/>
    <p:sldId id="276" r:id="rId12"/>
    <p:sldId id="279" r:id="rId13"/>
    <p:sldId id="280" r:id="rId14"/>
    <p:sldId id="281" r:id="rId15"/>
    <p:sldId id="282" r:id="rId16"/>
    <p:sldId id="283" r:id="rId17"/>
    <p:sldId id="266" r:id="rId18"/>
    <p:sldId id="277" r:id="rId19"/>
    <p:sldId id="260" r:id="rId20"/>
    <p:sldId id="264" r:id="rId2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5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 autoAdjust="0"/>
    <p:restoredTop sz="81868" autoAdjust="0"/>
  </p:normalViewPr>
  <p:slideViewPr>
    <p:cSldViewPr>
      <p:cViewPr varScale="1">
        <p:scale>
          <a:sx n="75" d="100"/>
          <a:sy n="75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78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A693D-F7C7-4AE2-B259-7314567DE0C6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CF0DA-1529-495A-A594-A863F27B668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1635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World Bank:</a:t>
            </a:r>
            <a:r>
              <a:rPr lang="de-DE" baseline="0" dirty="0" smtClean="0"/>
              <a:t> </a:t>
            </a:r>
          </a:p>
          <a:p>
            <a:pPr>
              <a:buFontTx/>
              <a:buChar char="-"/>
            </a:pPr>
            <a:r>
              <a:rPr lang="de-DE" b="1" baseline="0" dirty="0" smtClean="0"/>
              <a:t>International </a:t>
            </a:r>
            <a:r>
              <a:rPr lang="de-DE" b="1" baseline="0" dirty="0" err="1" smtClean="0"/>
              <a:t>Competitive</a:t>
            </a:r>
            <a:r>
              <a:rPr lang="de-DE" b="1" baseline="0" dirty="0" smtClean="0"/>
              <a:t> </a:t>
            </a:r>
            <a:r>
              <a:rPr lang="de-DE" b="1" baseline="0" dirty="0" err="1" smtClean="0"/>
              <a:t>Bidding</a:t>
            </a:r>
            <a:endParaRPr lang="de-DE" b="1" baseline="0" dirty="0" smtClean="0"/>
          </a:p>
          <a:p>
            <a:pPr>
              <a:buFontTx/>
              <a:buChar char="-"/>
            </a:pPr>
            <a:r>
              <a:rPr lang="de-DE" b="1" baseline="0" dirty="0" smtClean="0"/>
              <a:t>International </a:t>
            </a:r>
            <a:r>
              <a:rPr lang="de-DE" b="1" baseline="0" dirty="0" err="1" smtClean="0"/>
              <a:t>Competitive</a:t>
            </a:r>
            <a:r>
              <a:rPr lang="de-DE" b="1" baseline="0" dirty="0" smtClean="0"/>
              <a:t> </a:t>
            </a:r>
            <a:r>
              <a:rPr lang="de-DE" b="1" baseline="0" dirty="0" err="1" smtClean="0"/>
              <a:t>Bidding</a:t>
            </a:r>
            <a:r>
              <a:rPr lang="de-DE" b="1" baseline="0" dirty="0" smtClean="0"/>
              <a:t> </a:t>
            </a:r>
            <a:r>
              <a:rPr lang="de-DE" b="1" baseline="0" dirty="0" err="1" smtClean="0"/>
              <a:t>with</a:t>
            </a:r>
            <a:r>
              <a:rPr lang="de-DE" b="1" baseline="0" dirty="0" smtClean="0"/>
              <a:t> </a:t>
            </a:r>
            <a:r>
              <a:rPr lang="de-DE" b="1" baseline="0" dirty="0" err="1" smtClean="0"/>
              <a:t>Prequalification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desirable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when</a:t>
            </a:r>
            <a:r>
              <a:rPr lang="de-DE" baseline="0" dirty="0" smtClean="0"/>
              <a:t> large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complex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works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high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costs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preparing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bids</a:t>
            </a:r>
            <a:r>
              <a:rPr lang="de-DE" baseline="0" dirty="0" smtClean="0"/>
              <a:t> (</a:t>
            </a:r>
            <a:r>
              <a:rPr lang="de-DE" baseline="0" dirty="0" err="1" smtClean="0"/>
              <a:t>custm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designed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equipment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industrial</a:t>
            </a:r>
            <a:r>
              <a:rPr lang="de-DE" baseline="0" dirty="0" smtClean="0"/>
              <a:t> plant, </a:t>
            </a:r>
            <a:r>
              <a:rPr lang="de-DE" baseline="0" dirty="0" err="1" smtClean="0"/>
              <a:t>specialised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services</a:t>
            </a:r>
            <a:r>
              <a:rPr lang="de-DE" baseline="0" dirty="0" smtClean="0"/>
              <a:t>, .. ) </a:t>
            </a:r>
            <a:r>
              <a:rPr lang="de-DE" baseline="0" dirty="0" err="1" smtClean="0"/>
              <a:t>would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discourage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tenderers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from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participation</a:t>
            </a:r>
            <a:endParaRPr lang="de-DE" baseline="0" dirty="0" smtClean="0"/>
          </a:p>
          <a:p>
            <a:pPr>
              <a:buFontTx/>
              <a:buChar char="-"/>
            </a:pPr>
            <a:r>
              <a:rPr lang="de-DE" baseline="0" dirty="0" smtClean="0"/>
              <a:t> </a:t>
            </a:r>
            <a:r>
              <a:rPr lang="de-DE" b="1" baseline="0" dirty="0" err="1" smtClean="0"/>
              <a:t>Two-stage</a:t>
            </a:r>
            <a:r>
              <a:rPr lang="de-DE" b="1" baseline="0" dirty="0" smtClean="0"/>
              <a:t> </a:t>
            </a:r>
            <a:r>
              <a:rPr lang="de-DE" b="1" baseline="0" dirty="0" err="1" smtClean="0"/>
              <a:t>bidding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unpriced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bids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technical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commercial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clarifications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adjustments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amended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bidding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documents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submission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final </a:t>
            </a:r>
            <a:r>
              <a:rPr lang="de-DE" baseline="0" dirty="0" err="1" smtClean="0"/>
              <a:t>bids</a:t>
            </a:r>
            <a:endParaRPr lang="de-DE" baseline="0" dirty="0" smtClean="0"/>
          </a:p>
          <a:p>
            <a:pPr>
              <a:buFontTx/>
              <a:buChar char="-"/>
            </a:pPr>
            <a:r>
              <a:rPr lang="de-DE" baseline="0" dirty="0" smtClean="0"/>
              <a:t> </a:t>
            </a:r>
            <a:r>
              <a:rPr lang="de-DE" b="1" baseline="0" dirty="0" smtClean="0"/>
              <a:t>Limited international </a:t>
            </a:r>
            <a:r>
              <a:rPr lang="de-DE" b="1" baseline="0" dirty="0" err="1" smtClean="0"/>
              <a:t>bidding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procedure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without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advertisment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dirct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invitation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when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only</a:t>
            </a:r>
            <a:r>
              <a:rPr lang="de-DE" baseline="0" dirty="0" smtClean="0"/>
              <a:t> limited </a:t>
            </a:r>
            <a:r>
              <a:rPr lang="de-DE" baseline="0" dirty="0" err="1" smtClean="0"/>
              <a:t>number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suppliers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other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exceptional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reasons</a:t>
            </a:r>
            <a:endParaRPr lang="de-DE" baseline="0" dirty="0" smtClean="0"/>
          </a:p>
          <a:p>
            <a:pPr>
              <a:buFontTx/>
              <a:buNone/>
            </a:pPr>
            <a:r>
              <a:rPr lang="de-DE" baseline="0" dirty="0" smtClean="0"/>
              <a:t>-</a:t>
            </a:r>
            <a:r>
              <a:rPr lang="de-DE" b="1" baseline="0" dirty="0" smtClean="0"/>
              <a:t>National </a:t>
            </a:r>
            <a:r>
              <a:rPr lang="de-DE" b="1" baseline="0" dirty="0" err="1" smtClean="0"/>
              <a:t>competitive</a:t>
            </a:r>
            <a:r>
              <a:rPr lang="de-DE" b="1" baseline="0" dirty="0" smtClean="0"/>
              <a:t> </a:t>
            </a:r>
            <a:r>
              <a:rPr lang="de-DE" b="1" baseline="0" dirty="0" err="1" smtClean="0"/>
              <a:t>bidding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when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procurement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unlikely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attract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foreign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competition</a:t>
            </a:r>
            <a:r>
              <a:rPr lang="de-DE" baseline="0" dirty="0" smtClean="0"/>
              <a:t> (</a:t>
            </a:r>
            <a:r>
              <a:rPr lang="de-DE" baseline="0" dirty="0" err="1" smtClean="0"/>
              <a:t>small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value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works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scattered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geographically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over</a:t>
            </a:r>
            <a:r>
              <a:rPr lang="de-DE" baseline="0" dirty="0" smtClean="0"/>
              <a:t> time, </a:t>
            </a:r>
            <a:r>
              <a:rPr lang="de-DE" baseline="0" dirty="0" err="1" smtClean="0"/>
              <a:t>labour</a:t>
            </a:r>
            <a:r>
              <a:rPr lang="de-DE" baseline="0" dirty="0" smtClean="0"/>
              <a:t> intensive, </a:t>
            </a:r>
            <a:r>
              <a:rPr lang="de-DE" baseline="0" dirty="0" err="1" smtClean="0"/>
              <a:t>available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locally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price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below</a:t>
            </a:r>
            <a:r>
              <a:rPr lang="de-DE" baseline="0" dirty="0" smtClean="0"/>
              <a:t> international </a:t>
            </a:r>
            <a:r>
              <a:rPr lang="de-DE" baseline="0" dirty="0" err="1" smtClean="0"/>
              <a:t>market</a:t>
            </a:r>
            <a:r>
              <a:rPr lang="de-DE" baseline="0" dirty="0" smtClean="0"/>
              <a:t>)</a:t>
            </a:r>
          </a:p>
          <a:p>
            <a:pPr>
              <a:buFontTx/>
              <a:buNone/>
            </a:pPr>
            <a:r>
              <a:rPr lang="de-DE" baseline="0" dirty="0" smtClean="0"/>
              <a:t>-</a:t>
            </a:r>
            <a:r>
              <a:rPr lang="de-DE" b="1" baseline="0" dirty="0" smtClean="0"/>
              <a:t>Shopping</a:t>
            </a:r>
            <a:r>
              <a:rPr lang="de-DE" baseline="0" dirty="0" smtClean="0"/>
              <a:t> : </a:t>
            </a:r>
            <a:r>
              <a:rPr lang="de-DE" baseline="0" dirty="0" err="1" smtClean="0"/>
              <a:t>price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only</a:t>
            </a:r>
            <a:r>
              <a:rPr lang="de-DE" baseline="0" dirty="0" smtClean="0"/>
              <a:t>, off-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-</a:t>
            </a:r>
            <a:r>
              <a:rPr lang="de-DE" baseline="0" dirty="0" err="1" smtClean="0"/>
              <a:t>shelf</a:t>
            </a:r>
            <a:endParaRPr lang="de-DE" baseline="0" dirty="0" smtClean="0"/>
          </a:p>
          <a:p>
            <a:pPr>
              <a:buFontTx/>
              <a:buNone/>
            </a:pPr>
            <a:r>
              <a:rPr lang="de-DE" b="1" baseline="0" dirty="0" smtClean="0"/>
              <a:t>-</a:t>
            </a:r>
            <a:r>
              <a:rPr lang="de-DE" b="1" baseline="0" dirty="0" err="1" smtClean="0"/>
              <a:t>Direct</a:t>
            </a:r>
            <a:r>
              <a:rPr lang="de-DE" b="1" baseline="0" dirty="0" smtClean="0"/>
              <a:t> </a:t>
            </a:r>
            <a:r>
              <a:rPr lang="de-DE" b="1" baseline="0" dirty="0" err="1" smtClean="0"/>
              <a:t>contracting</a:t>
            </a:r>
            <a:r>
              <a:rPr lang="de-DE" b="1" baseline="0" dirty="0" smtClean="0"/>
              <a:t> </a:t>
            </a:r>
            <a:r>
              <a:rPr lang="de-DE" baseline="0" dirty="0" smtClean="0"/>
              <a:t>(same </a:t>
            </a:r>
            <a:r>
              <a:rPr lang="de-DE" baseline="0" dirty="0" err="1" smtClean="0"/>
              <a:t>as</a:t>
            </a:r>
            <a:r>
              <a:rPr lang="de-DE" baseline="0" dirty="0" smtClean="0"/>
              <a:t> EU)</a:t>
            </a:r>
          </a:p>
          <a:p>
            <a:pPr>
              <a:buFontTx/>
              <a:buNone/>
            </a:pPr>
            <a:endParaRPr lang="de-DE" baseline="0" dirty="0" smtClean="0"/>
          </a:p>
          <a:p>
            <a:pPr>
              <a:buFontTx/>
              <a:buNone/>
            </a:pPr>
            <a:r>
              <a:rPr lang="de-DE" baseline="0" dirty="0" smtClean="0"/>
              <a:t>Annex 14: </a:t>
            </a:r>
            <a:r>
              <a:rPr lang="de-DE" baseline="0" dirty="0" err="1" smtClean="0"/>
              <a:t>social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security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services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hotel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restaurant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postal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services</a:t>
            </a:r>
            <a:endParaRPr lang="de-DE" baseline="0" dirty="0" smtClean="0"/>
          </a:p>
          <a:p>
            <a:pPr>
              <a:buFontTx/>
              <a:buNone/>
            </a:pP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CF0DA-1529-495A-A594-A863F27B6684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CF0DA-1529-495A-A594-A863F27B6684}" type="slidenum">
              <a:rPr lang="de-DE" smtClean="0"/>
              <a:pPr/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CF0DA-1529-495A-A594-A863F27B6684}" type="slidenum">
              <a:rPr lang="de-DE" smtClean="0"/>
              <a:pPr/>
              <a:t>12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de-DE" dirty="0" err="1" smtClean="0"/>
              <a:t>Purchase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end </a:t>
            </a:r>
            <a:r>
              <a:rPr lang="de-DE" dirty="0" err="1" smtClean="0"/>
              <a:t>solution</a:t>
            </a:r>
            <a:r>
              <a:rPr lang="de-DE" dirty="0" smtClean="0"/>
              <a:t> = </a:t>
            </a:r>
            <a:r>
              <a:rPr lang="de-DE" dirty="0" err="1" smtClean="0"/>
              <a:t>difference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pre-commercial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procurement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CF0DA-1529-495A-A594-A863F27B6684}" type="slidenum">
              <a:rPr lang="de-DE" smtClean="0"/>
              <a:pPr/>
              <a:t>13</a:t>
            </a:fld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CF0DA-1529-495A-A594-A863F27B6684}" type="slidenum">
              <a:rPr lang="de-DE" smtClean="0"/>
              <a:pPr/>
              <a:t>16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GB" noProof="0" dirty="0" smtClean="0"/>
              <a:t>Time limit is for receipt of offers</a:t>
            </a:r>
          </a:p>
          <a:p>
            <a:pPr>
              <a:buFontTx/>
              <a:buChar char="-"/>
            </a:pPr>
            <a:r>
              <a:rPr lang="en-GB" noProof="0" dirty="0" smtClean="0"/>
              <a:t>Time limit</a:t>
            </a:r>
            <a:r>
              <a:rPr lang="en-GB" baseline="0" noProof="0" dirty="0" smtClean="0"/>
              <a:t> can be shortened to 15 days in case a Prior Information Notice was published min. 35 days in advance or in case of urgency</a:t>
            </a:r>
          </a:p>
          <a:p>
            <a:pPr>
              <a:buFontTx/>
              <a:buChar char="-"/>
            </a:pPr>
            <a:r>
              <a:rPr lang="en-GB" baseline="0" noProof="0" dirty="0" smtClean="0"/>
              <a:t>Time limit can be shortened to 30 days in case offers can be submitted electronically</a:t>
            </a:r>
            <a:endParaRPr lang="en-GB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CF0DA-1529-495A-A594-A863F27B6684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noProof="0" dirty="0" smtClean="0"/>
              <a:t>Selection based on objective an non</a:t>
            </a:r>
            <a:r>
              <a:rPr lang="en-US" baseline="0" noProof="0" dirty="0" smtClean="0"/>
              <a:t> discriminatory criteria or rules which must be published in PQQ</a:t>
            </a:r>
          </a:p>
          <a:p>
            <a:pPr>
              <a:buFontTx/>
              <a:buChar char="-"/>
            </a:pPr>
            <a:r>
              <a:rPr lang="en-US" altLang="en-US" noProof="0" dirty="0" smtClean="0"/>
              <a:t>Minimum number: any number including and above</a:t>
            </a:r>
          </a:p>
          <a:p>
            <a:pPr>
              <a:buFontTx/>
              <a:buChar char="-"/>
            </a:pPr>
            <a:r>
              <a:rPr lang="en-US" altLang="en-US" noProof="0" dirty="0" smtClean="0"/>
              <a:t>Maximum number: binding, CA cannot go below</a:t>
            </a:r>
          </a:p>
          <a:p>
            <a:pPr>
              <a:buFontTx/>
              <a:buChar char="-"/>
            </a:pPr>
            <a:r>
              <a:rPr lang="en-US" altLang="en-US" noProof="0" dirty="0" smtClean="0"/>
              <a:t>If fewer than min. qualify = ok</a:t>
            </a:r>
          </a:p>
          <a:p>
            <a:pPr>
              <a:buFontTx/>
              <a:buChar char="-"/>
            </a:pPr>
            <a:r>
              <a:rPr lang="en-US" altLang="en-US" noProof="0" dirty="0" smtClean="0"/>
              <a:t>Time limit for application can be reduced to 15 days and for offers to 10 days in case of urgency</a:t>
            </a:r>
          </a:p>
          <a:p>
            <a:pPr>
              <a:buFontTx/>
              <a:buChar char="-"/>
            </a:pPr>
            <a:r>
              <a:rPr lang="en-US" altLang="en-US" noProof="0" dirty="0" smtClean="0"/>
              <a:t>Time limit for offers</a:t>
            </a:r>
            <a:r>
              <a:rPr lang="en-US" altLang="en-US" baseline="0" noProof="0" dirty="0" smtClean="0"/>
              <a:t> can be reduced to 25 days if offers can be submitted electronically</a:t>
            </a:r>
            <a:endParaRPr lang="en-US" altLang="en-US" noProof="0" dirty="0" smtClean="0"/>
          </a:p>
          <a:p>
            <a:pPr>
              <a:buFontTx/>
              <a:buChar char="-"/>
            </a:pPr>
            <a:r>
              <a:rPr lang="en-US" altLang="en-US" noProof="0" dirty="0" smtClean="0"/>
              <a:t>Time limit for offers can be reduced to 10 days in case a Prior Information Notice</a:t>
            </a:r>
            <a:r>
              <a:rPr lang="en-US" altLang="en-US" baseline="0" noProof="0" dirty="0" smtClean="0"/>
              <a:t> was published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CF0DA-1529-495A-A594-A863F27B6684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altLang="en-US" baseline="0" noProof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CF0DA-1529-495A-A594-A863F27B6684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65125" lvl="1" indent="-180975" algn="just"/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nature  (example: volatile prices),</a:t>
            </a:r>
          </a:p>
          <a:p>
            <a:pPr marL="365125" lvl="1" indent="-180975" algn="just"/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complexity  (example: mixed contracts) or </a:t>
            </a:r>
          </a:p>
          <a:p>
            <a:pPr marL="365125" lvl="1" indent="-180975" algn="just"/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legal/financial makeup (example: payment terms)</a:t>
            </a:r>
          </a:p>
          <a:p>
            <a:pPr marL="365125" lvl="1" indent="-180975" algn="just"/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or risks attaching to them  (them = nature, complexity, legal/financial makeup)</a:t>
            </a:r>
          </a:p>
          <a:p>
            <a:pPr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CF0DA-1529-495A-A594-A863F27B6684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65125" lvl="1" indent="-180975" algn="just"/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Irregular offers: </a:t>
            </a:r>
          </a:p>
          <a:p>
            <a:pPr marL="365125" lvl="1" indent="-180975" algn="just">
              <a:buFontTx/>
              <a:buChar char="-"/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do not comply withy procurement</a:t>
            </a:r>
            <a:r>
              <a:rPr lang="en-GB" altLang="en-US" baseline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documents, </a:t>
            </a:r>
          </a:p>
          <a:p>
            <a:pPr marL="365125" lvl="1" indent="-180975" algn="just">
              <a:buFontTx/>
              <a:buChar char="-"/>
            </a:pPr>
            <a:r>
              <a:rPr lang="en-GB" altLang="en-US" baseline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received late, </a:t>
            </a:r>
          </a:p>
          <a:p>
            <a:pPr marL="365125" lvl="1" indent="-180975" algn="just">
              <a:buFontTx/>
              <a:buChar char="-"/>
            </a:pPr>
            <a:r>
              <a:rPr lang="en-GB" altLang="en-US" baseline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evidence of collusion or corruption, </a:t>
            </a:r>
          </a:p>
          <a:p>
            <a:pPr marL="365125" lvl="1" indent="-180975" algn="just">
              <a:buFontTx/>
              <a:buChar char="-"/>
            </a:pPr>
            <a:r>
              <a:rPr lang="en-GB" altLang="en-US" baseline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abnormally low</a:t>
            </a:r>
          </a:p>
          <a:p>
            <a:pPr marL="365125" lvl="1" indent="-180975" algn="just"/>
            <a:r>
              <a:rPr lang="en-GB" altLang="en-US" baseline="0" noProof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Unacceptable: </a:t>
            </a:r>
          </a:p>
          <a:p>
            <a:pPr marL="365125" lvl="1" indent="-180975" algn="just">
              <a:buFontTx/>
              <a:buChar char="-"/>
            </a:pPr>
            <a:r>
              <a:rPr lang="en-GB" altLang="en-US" baseline="0" noProof="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Tenderers</a:t>
            </a:r>
            <a:r>
              <a:rPr lang="en-GB" altLang="en-US" baseline="0" noProof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do not have required qualifications</a:t>
            </a:r>
          </a:p>
          <a:p>
            <a:pPr marL="365125" lvl="1" indent="-180975" algn="just">
              <a:buFontTx/>
              <a:buChar char="-"/>
            </a:pPr>
            <a:r>
              <a:rPr lang="en-GB" altLang="en-US" baseline="0" noProof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Price exceeds CAs published budget</a:t>
            </a:r>
          </a:p>
          <a:p>
            <a:pPr marL="365125" lvl="1" indent="-180975" algn="just">
              <a:buFontTx/>
              <a:buNone/>
            </a:pPr>
            <a:endParaRPr lang="en-GB" altLang="en-US" noProof="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CF0DA-1529-495A-A594-A863F27B6684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46088" lvl="1" indent="-446088">
              <a:buClr>
                <a:srgbClr val="C00000"/>
              </a:buClr>
              <a:buFont typeface="Arial" charset="0"/>
              <a:buChar char="•"/>
            </a:pPr>
            <a:r>
              <a:rPr lang="en-GB" altLang="en-US" noProof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negotiation must take place with </a:t>
            </a:r>
            <a:r>
              <a:rPr lang="en-GB" altLang="en-US" u="sng" noProof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all</a:t>
            </a:r>
            <a:r>
              <a:rPr lang="en-GB" altLang="en-US" noProof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altLang="en-US" noProof="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tenderers</a:t>
            </a:r>
            <a:r>
              <a:rPr lang="en-GB" altLang="en-US" noProof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(recommendation: allocate same time and same amount of negotiation rounds)</a:t>
            </a:r>
          </a:p>
          <a:p>
            <a:pPr marL="446088" lvl="1" indent="-446088">
              <a:buClr>
                <a:srgbClr val="C00000"/>
              </a:buClr>
              <a:buFont typeface="Arial" charset="0"/>
              <a:buChar char="•"/>
            </a:pPr>
            <a:r>
              <a:rPr lang="en-GB" altLang="en-US" noProof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possibility to change technical specifications (except minimum/mandatory requirements) during the procedure; recommendation: clearly identify “mandatory” and “desirable” requirements</a:t>
            </a:r>
          </a:p>
          <a:p>
            <a:pPr marL="446088" lvl="1" indent="-446088">
              <a:buClr>
                <a:srgbClr val="C00000"/>
              </a:buClr>
              <a:buFont typeface="Arial" charset="0"/>
              <a:buChar char="•"/>
            </a:pPr>
            <a:r>
              <a:rPr lang="en-GB" altLang="en-US" noProof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all types of communication are allowed: meetings, presentations, written negotiations etc.;</a:t>
            </a:r>
            <a:r>
              <a:rPr lang="en-GB" altLang="en-US" baseline="0" noProof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recommendation: keep written track – minutes, confirm negotiations in writing</a:t>
            </a:r>
            <a:endParaRPr lang="en-GB" altLang="en-US" noProof="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46088" lvl="2" indent="-446088">
              <a:buClr>
                <a:srgbClr val="C00000"/>
              </a:buClr>
            </a:pPr>
            <a:r>
              <a:rPr lang="en-GB" altLang="en-US" noProof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 formal procedure required by the Directive, but principles (equal treatment, non-discrimination, </a:t>
            </a:r>
            <a:r>
              <a:rPr lang="en-GB" altLang="en-US" noProof="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transpaency</a:t>
            </a:r>
            <a:r>
              <a:rPr lang="en-GB" altLang="en-US" noProof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proportionality) apply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CF0DA-1529-495A-A594-A863F27B6684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46088" lvl="1" indent="-446088">
              <a:buClr>
                <a:srgbClr val="C00000"/>
              </a:buClr>
              <a:buFont typeface="Arial" charset="0"/>
              <a:buChar char="•"/>
            </a:pPr>
            <a:endParaRPr lang="en-GB" altLang="en-US" noProof="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CF0DA-1529-495A-A594-A863F27B6684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CF0DA-1529-495A-A594-A863F27B6684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7E39C0-62D6-43A1-9D6D-968F8CB2512A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7E39C0-62D6-43A1-9D6D-968F8CB2512A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47E39C0-62D6-43A1-9D6D-968F8CB2512A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4005064"/>
            <a:ext cx="7990656" cy="1656184"/>
          </a:xfrm>
        </p:spPr>
        <p:txBody>
          <a:bodyPr anchor="t">
            <a:normAutofit/>
          </a:bodyPr>
          <a:lstStyle/>
          <a:p>
            <a:pPr algn="r"/>
            <a:r>
              <a:rPr lang="de-DE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Workshop on </a:t>
            </a:r>
            <a:r>
              <a:rPr lang="de-DE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Obtaining</a:t>
            </a:r>
            <a:r>
              <a:rPr lang="de-DE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Value in Public </a:t>
            </a:r>
            <a:r>
              <a:rPr lang="de-DE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Procurement</a:t>
            </a:r>
            <a:r>
              <a:rPr lang="de-DE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DE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e-DE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Klub </a:t>
            </a:r>
            <a:r>
              <a:rPr lang="de-DE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Poslanika</a:t>
            </a:r>
            <a:r>
              <a:rPr lang="de-DE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DE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e-DE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Belgrade</a:t>
            </a:r>
            <a:r>
              <a:rPr lang="de-DE" sz="20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de-DE" sz="20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1 June 2016</a:t>
            </a:r>
            <a:endParaRPr lang="de-DE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81000" y="1556792"/>
            <a:ext cx="8458200" cy="1728192"/>
          </a:xfrm>
        </p:spPr>
        <p:txBody>
          <a:bodyPr anchor="t">
            <a:noAutofit/>
          </a:bodyPr>
          <a:lstStyle/>
          <a:p>
            <a:pPr algn="l"/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Challenge of Deciding What Procurement Method to Use</a:t>
            </a:r>
            <a:endParaRPr lang="en-GB" sz="3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39552" y="5589240"/>
            <a:ext cx="8604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Natascha Graff</a:t>
            </a:r>
            <a:br>
              <a:rPr lang="de-DE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GB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Procurement</a:t>
            </a:r>
            <a:r>
              <a:rPr lang="de-DE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Analyst</a:t>
            </a:r>
            <a:br>
              <a:rPr lang="de-DE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de-DE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European Central Bank</a:t>
            </a:r>
            <a:endParaRPr lang="de-DE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80975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PQQ stage as restricted procedure (min. 3 candidates)</a:t>
            </a:r>
          </a:p>
          <a:p>
            <a:pPr marL="180975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award criteria and weightings must be published</a:t>
            </a:r>
          </a:p>
          <a:p>
            <a:pPr marL="180975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publication of needs and requirements</a:t>
            </a:r>
          </a:p>
          <a:p>
            <a:pPr marL="180975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normally no technical specifications</a:t>
            </a:r>
          </a:p>
          <a:p>
            <a:pPr marL="180975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during dialogue, one or several solutions are identified </a:t>
            </a:r>
          </a:p>
          <a:p>
            <a:pPr marL="180975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possibility to reduce number of offers in successive stages by applying the published award criteria, </a:t>
            </a:r>
            <a:r>
              <a:rPr lang="en-GB" altLang="en-US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provided this was advertised </a:t>
            </a: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(!)</a:t>
            </a:r>
          </a:p>
          <a:p>
            <a:pPr marL="180975" indent="-180975" algn="just">
              <a:spcBef>
                <a:spcPts val="1200"/>
              </a:spcBef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submission of final offers and award to best price-quality ratio</a:t>
            </a:r>
          </a:p>
          <a:p>
            <a:pPr marL="365125" indent="0" algn="just">
              <a:lnSpc>
                <a:spcPct val="150000"/>
              </a:lnSpc>
              <a:buNone/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None/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>
                <a:latin typeface="Arial" pitchFamily="34" charset="0"/>
                <a:cs typeface="Arial" pitchFamily="34" charset="0"/>
              </a:rPr>
              <a:t>Conduct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competitive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dialogue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Autofit/>
          </a:bodyPr>
          <a:lstStyle/>
          <a:p>
            <a:pPr algn="just"/>
            <a:r>
              <a:rPr lang="en-GB" altLang="en-U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CD: contract notice includes indicative timeframe; CPN: not required</a:t>
            </a:r>
          </a:p>
          <a:p>
            <a:pPr algn="just"/>
            <a:r>
              <a:rPr lang="en-GB" altLang="en-U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CPN: min 30 days for submission of first offer; CD: no first offer</a:t>
            </a:r>
          </a:p>
          <a:p>
            <a:pPr algn="just"/>
            <a:r>
              <a:rPr lang="en-GB" alt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CPN: negotiations “</a:t>
            </a:r>
            <a:r>
              <a:rPr lang="en-GB" altLang="en-US" sz="2000" b="1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to improve content of offers</a:t>
            </a:r>
            <a:r>
              <a:rPr lang="en-GB" alt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”; CD: “</a:t>
            </a:r>
            <a:r>
              <a:rPr lang="en-GB" altLang="en-US" sz="2000" b="1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dialogue to identify and define means best suited to satisfying needs</a:t>
            </a:r>
            <a:r>
              <a:rPr lang="en-GB" alt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”</a:t>
            </a:r>
          </a:p>
          <a:p>
            <a:pPr algn="just"/>
            <a:r>
              <a:rPr lang="en-GB" alt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CPN: lowest price/cost allowed; CD: best quality-price ratio</a:t>
            </a:r>
          </a:p>
          <a:p>
            <a:pPr algn="just"/>
            <a:r>
              <a:rPr lang="en-GB" alt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CPN: negotiations may be skipped; CD: dialogue obligatory</a:t>
            </a:r>
          </a:p>
          <a:p>
            <a:pPr algn="just"/>
            <a:r>
              <a:rPr lang="en-GB" altLang="en-U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CPN: common deadline for final offers; CD: not specified</a:t>
            </a:r>
          </a:p>
          <a:p>
            <a:pPr algn="just"/>
            <a:r>
              <a:rPr lang="en-GB" altLang="en-U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CPN: no negotiations after final offers; CD: negotiations allowed to some extend</a:t>
            </a:r>
          </a:p>
          <a:p>
            <a:pPr algn="just"/>
            <a:r>
              <a:rPr lang="en-GB" alt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CPN: single set of tender specifications; CD: individual solutions allowed</a:t>
            </a:r>
          </a:p>
          <a:p>
            <a:pPr algn="just"/>
            <a:r>
              <a:rPr lang="en-GB" altLang="en-U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CD: CA may specify prizes or payments to the participants in the dialogue; CPN: no mention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994122"/>
          </a:xfrm>
        </p:spPr>
        <p:txBody>
          <a:bodyPr>
            <a:norm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CPN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CD –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main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differences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80975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for research and innovation, solutions not available on the market, subsequent purchase</a:t>
            </a:r>
          </a:p>
          <a:p>
            <a:pPr marL="180975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tendering phase to choose most suitable partner(s) + partnership phase to develop solutions</a:t>
            </a:r>
          </a:p>
          <a:p>
            <a:pPr marL="180975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tendering phase: </a:t>
            </a:r>
          </a:p>
          <a:p>
            <a:pPr marL="437007" lvl="1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PQQ stage as restricted procedure (min. 3 candidates)</a:t>
            </a:r>
          </a:p>
          <a:p>
            <a:pPr marL="437007" lvl="1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 time limits for submission of offers</a:t>
            </a:r>
          </a:p>
          <a:p>
            <a:pPr marL="437007" lvl="1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minimum requirements, award criteria and weightings must be published</a:t>
            </a:r>
          </a:p>
          <a:p>
            <a:pPr marL="437007" lvl="1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negotiation of initial and subsequent offers </a:t>
            </a:r>
          </a:p>
          <a:p>
            <a:pPr marL="437007" lvl="1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possibility to reduce number of offers in successive stages by applying the published award criteria, </a:t>
            </a:r>
            <a:r>
              <a:rPr lang="en-GB" altLang="en-US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provided this was advertised </a:t>
            </a: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(!)</a:t>
            </a:r>
          </a:p>
          <a:p>
            <a:pPr marL="437007" lvl="1" indent="-180975" algn="just">
              <a:spcBef>
                <a:spcPts val="1200"/>
              </a:spcBef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submission of final offers and award to best price-quality ratio, no negotiation of final offers</a:t>
            </a:r>
          </a:p>
          <a:p>
            <a:pPr marL="365125" indent="0" algn="just">
              <a:lnSpc>
                <a:spcPct val="150000"/>
              </a:lnSpc>
              <a:buNone/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None/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Innovation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partnership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0975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partnership phase: </a:t>
            </a:r>
          </a:p>
          <a:p>
            <a:pPr marL="437007" lvl="1" indent="-180975" algn="just">
              <a:spcBef>
                <a:spcPts val="1200"/>
              </a:spcBef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with one or several partners</a:t>
            </a:r>
          </a:p>
          <a:p>
            <a:pPr marL="437007" lvl="1" indent="-180975" algn="just">
              <a:spcBef>
                <a:spcPts val="1200"/>
              </a:spcBef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structured in successive phases</a:t>
            </a:r>
          </a:p>
          <a:p>
            <a:pPr marL="437007" lvl="1" indent="-180975" algn="just">
              <a:spcBef>
                <a:spcPts val="1200"/>
              </a:spcBef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setting of intermediate targets</a:t>
            </a:r>
          </a:p>
          <a:p>
            <a:pPr marL="437007" lvl="1" indent="-180975" algn="just">
              <a:spcBef>
                <a:spcPts val="1200"/>
              </a:spcBef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payments in appropriate instalments</a:t>
            </a:r>
          </a:p>
          <a:p>
            <a:pPr marL="437007" lvl="1" indent="-180975" algn="just">
              <a:spcBef>
                <a:spcPts val="1200"/>
              </a:spcBef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possibility to terminate partnership after each phase, provided process was advertised</a:t>
            </a:r>
          </a:p>
          <a:p>
            <a:pPr marL="437007" lvl="1" indent="-180975" algn="just">
              <a:spcBef>
                <a:spcPts val="1200"/>
              </a:spcBef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purchase of the resulting supplies, services or works from partner offering best quality-price ratio</a:t>
            </a:r>
          </a:p>
          <a:p>
            <a:pPr marL="365125" indent="0" algn="just">
              <a:lnSpc>
                <a:spcPct val="150000"/>
              </a:lnSpc>
              <a:buNone/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None/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Innovation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partnership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CD and Innovation partnership: main differences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57200" y="1412776"/>
            <a:ext cx="8229600" cy="4738531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GB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CD: contract notice includes indicative timeframe; IP: not required</a:t>
            </a: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GB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IP: initial offer; CD: no initial offer</a:t>
            </a: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GB" alt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CD: “</a:t>
            </a:r>
            <a:r>
              <a:rPr kumimoji="0" lang="en-GB" altLang="en-US" sz="280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dialogue to identify and define means best suited to satisfying needs</a:t>
            </a:r>
            <a:r>
              <a:rPr kumimoji="0" lang="en-GB" alt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”; IP: negotiation</a:t>
            </a:r>
            <a:r>
              <a:rPr kumimoji="0" lang="en-GB" altLang="en-US" sz="280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of offers to identify most suitable partners for subsequent phase</a:t>
            </a: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GB" altLang="en-US" sz="2800" baseline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CD: contract with single supplier for purchase of a defined solution; IP: partnership with one or</a:t>
            </a:r>
            <a:r>
              <a:rPr lang="en-GB" altLang="en-U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more suppliers </a:t>
            </a:r>
            <a:r>
              <a:rPr lang="en-GB" altLang="en-US" sz="2800" baseline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for development of a solution</a:t>
            </a:r>
            <a:endParaRPr kumimoji="0" lang="en-GB" altLang="en-US" sz="2800" i="0" u="none" strike="noStrike" kern="1200" cap="none" spc="0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may be used only in very specific cases, such as: </a:t>
            </a:r>
          </a:p>
          <a:p>
            <a:pPr lvl="1" algn="just">
              <a:lnSpc>
                <a:spcPct val="17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failed open or restricted procedure</a:t>
            </a:r>
          </a:p>
          <a:p>
            <a:pPr lvl="1" algn="just">
              <a:lnSpc>
                <a:spcPct val="17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sole supplier situation</a:t>
            </a:r>
          </a:p>
          <a:p>
            <a:pPr lvl="1" algn="just">
              <a:lnSpc>
                <a:spcPct val="17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extreme urgency</a:t>
            </a:r>
          </a:p>
          <a:p>
            <a:pPr algn="just">
              <a:lnSpc>
                <a:spcPct val="17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 particular process rules for contract award</a:t>
            </a: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Negotiated procedure without prior publication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may be used only for services listed in Annex 14 of Directive (health, social, legal, hotel/restaurant and security services)</a:t>
            </a:r>
          </a:p>
          <a:p>
            <a:pPr algn="just">
              <a:buNone/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Member States free to put in place national rules; must comply with principles of transparency and equal treatment</a:t>
            </a: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“Light regime procedure”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70000"/>
              </a:lnSpc>
              <a:buNone/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Choice of procedure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Content Placeholder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763688" y="2132856"/>
            <a:ext cx="5562600" cy="2790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70000"/>
              </a:lnSpc>
              <a:buNone/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Choice of procedure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484313"/>
            <a:ext cx="4608513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827584" y="1340768"/>
            <a:ext cx="35290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Open/restricted procedure</a:t>
            </a:r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2188" y="1601788"/>
            <a:ext cx="4162425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4716016" y="1340768"/>
            <a:ext cx="47450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Comp. procedure w. negotiation</a:t>
            </a:r>
          </a:p>
        </p:txBody>
      </p:sp>
      <p:pic>
        <p:nvPicPr>
          <p:cNvPr id="8" name="Picture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789040"/>
            <a:ext cx="4265612" cy="208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1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3789040"/>
            <a:ext cx="4292600" cy="215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323528" y="5373216"/>
            <a:ext cx="27416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Comp. dialogue</a:t>
            </a:r>
          </a:p>
        </p:txBody>
      </p:sp>
      <p:sp>
        <p:nvSpPr>
          <p:cNvPr id="11" name="TextBox 13"/>
          <p:cNvSpPr txBox="1">
            <a:spLocks noChangeArrowheads="1"/>
          </p:cNvSpPr>
          <p:nvPr/>
        </p:nvSpPr>
        <p:spPr bwMode="auto">
          <a:xfrm>
            <a:off x="6014169" y="4654877"/>
            <a:ext cx="16541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Innovation </a:t>
            </a:r>
          </a:p>
          <a:p>
            <a:r>
              <a:rPr lang="en-GB" altLang="en-US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partnership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Choice of procedure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88840"/>
            <a:ext cx="772142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25658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GB" sz="2900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Above GPA threshold</a:t>
            </a:r>
            <a:r>
              <a:rPr lang="en-GB" sz="29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457200" indent="-457200">
              <a:buSzPct val="100000"/>
              <a:buFont typeface="Arial" pitchFamily="34" charset="0"/>
              <a:buChar char="•"/>
              <a:defRPr/>
            </a:pPr>
            <a:r>
              <a:rPr lang="en-GB" sz="29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Open Procedure </a:t>
            </a:r>
          </a:p>
          <a:p>
            <a:pPr marL="457200" indent="-457200">
              <a:buSzPct val="100000"/>
              <a:buFont typeface="Arial" pitchFamily="34" charset="0"/>
              <a:buChar char="•"/>
              <a:defRPr/>
            </a:pPr>
            <a:r>
              <a:rPr lang="en-GB" sz="29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Restricted Procedure</a:t>
            </a:r>
          </a:p>
          <a:p>
            <a:pPr marL="457200" indent="-457200">
              <a:buSzPct val="100000"/>
              <a:buFont typeface="Arial" pitchFamily="34" charset="0"/>
              <a:buChar char="•"/>
              <a:defRPr/>
            </a:pPr>
            <a:r>
              <a:rPr lang="en-GB" sz="29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Competitive Procedure with Negotiation</a:t>
            </a:r>
          </a:p>
          <a:p>
            <a:pPr marL="457200" indent="-457200">
              <a:buSzPct val="100000"/>
              <a:buFont typeface="Arial" pitchFamily="34" charset="0"/>
              <a:buChar char="•"/>
              <a:defRPr/>
            </a:pPr>
            <a:r>
              <a:rPr lang="en-GB" sz="29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Competitive Dialogue</a:t>
            </a:r>
          </a:p>
          <a:p>
            <a:pPr marL="457200" indent="-457200">
              <a:buSzPct val="100000"/>
              <a:buFont typeface="Arial" pitchFamily="34" charset="0"/>
              <a:buChar char="•"/>
              <a:defRPr/>
            </a:pPr>
            <a:r>
              <a:rPr lang="en-GB" sz="29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Innovation Partnership</a:t>
            </a:r>
          </a:p>
          <a:p>
            <a:pPr marL="457200" indent="-457200">
              <a:buSzPct val="100000"/>
              <a:buFont typeface="Arial" pitchFamily="34" charset="0"/>
              <a:buChar char="•"/>
              <a:defRPr/>
            </a:pPr>
            <a:r>
              <a:rPr lang="en-GB" sz="29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Negotiated Procedure without Prior Publication </a:t>
            </a:r>
          </a:p>
          <a:p>
            <a:pPr marL="457200" indent="-457200">
              <a:buSzPct val="100000"/>
              <a:buFont typeface="Arial" pitchFamily="34" charset="0"/>
              <a:buChar char="•"/>
              <a:defRPr/>
            </a:pPr>
            <a:r>
              <a:rPr lang="en-GB" sz="29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 Light Regime Procedure » for Annex XIV services</a:t>
            </a:r>
          </a:p>
          <a:p>
            <a:pPr algn="just"/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Available procedures in EU system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Thank you!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Always available, no conditions for use</a:t>
            </a:r>
          </a:p>
          <a:p>
            <a:pPr algn="just"/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EU-wide advertisement</a:t>
            </a:r>
          </a:p>
          <a:p>
            <a:pPr algn="just"/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Tender documents fully available to every interested supplier</a:t>
            </a:r>
          </a:p>
          <a:p>
            <a:pPr algn="just"/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Every supplier can submit an offer </a:t>
            </a:r>
          </a:p>
          <a:p>
            <a:pPr algn="just"/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Time limit: min. 35 days</a:t>
            </a:r>
          </a:p>
          <a:p>
            <a:pPr algn="just"/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Direct award to offer obtaining highest score</a:t>
            </a:r>
          </a:p>
          <a:p>
            <a:pPr algn="just"/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 negotiation of the offers</a:t>
            </a:r>
          </a:p>
          <a:p>
            <a:pPr algn="just"/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Open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procedure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35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Always available, no conditions for use</a:t>
            </a:r>
          </a:p>
          <a:p>
            <a:pPr algn="just"/>
            <a:r>
              <a:rPr lang="en-US" sz="35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EU-wide advertisement</a:t>
            </a:r>
          </a:p>
          <a:p>
            <a:pPr algn="just"/>
            <a:r>
              <a:rPr lang="en-US" sz="35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Every supplier can submit a request to participate</a:t>
            </a:r>
          </a:p>
          <a:p>
            <a:pPr algn="just"/>
            <a:r>
              <a:rPr lang="en-US" sz="35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Min. time limit for application 30 days</a:t>
            </a:r>
          </a:p>
          <a:p>
            <a:pPr algn="just"/>
            <a:r>
              <a:rPr lang="en-US" sz="35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CA selects min. 5 suppliers</a:t>
            </a:r>
          </a:p>
          <a:p>
            <a:pPr algn="just"/>
            <a:r>
              <a:rPr lang="en-US" sz="35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Min. time limit for offers 30 days</a:t>
            </a:r>
          </a:p>
          <a:p>
            <a:pPr algn="just"/>
            <a:r>
              <a:rPr lang="en-US" sz="35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Direct award to offer obtaining highest score</a:t>
            </a:r>
          </a:p>
          <a:p>
            <a:pPr algn="just"/>
            <a:r>
              <a:rPr lang="en-US" sz="35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 negotiation of the offers</a:t>
            </a:r>
          </a:p>
          <a:p>
            <a:pPr algn="just"/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Restricted procedure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5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Few suppliers – open </a:t>
            </a:r>
          </a:p>
          <a:p>
            <a:pPr algn="just"/>
            <a:r>
              <a:rPr lang="en-US" sz="35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Time constraints – open</a:t>
            </a:r>
          </a:p>
          <a:p>
            <a:pPr algn="just"/>
            <a:r>
              <a:rPr lang="en-US" sz="35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Resources constraints – restricted</a:t>
            </a:r>
          </a:p>
          <a:p>
            <a:pPr algn="just"/>
            <a:r>
              <a:rPr lang="en-US" sz="35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Many suppliers – restricted</a:t>
            </a:r>
          </a:p>
          <a:p>
            <a:pPr algn="just"/>
            <a:r>
              <a:rPr lang="en-US" sz="35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Confidential information – restricted</a:t>
            </a:r>
          </a:p>
          <a:p>
            <a:pPr algn="just"/>
            <a:endParaRPr lang="en-US" sz="35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Open or Restricted procedure?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2507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buNone/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Use permitted only if: </a:t>
            </a:r>
          </a:p>
          <a:p>
            <a:pPr marL="180975" indent="-180975" algn="just">
              <a:spcBef>
                <a:spcPts val="1200"/>
              </a:spcBef>
            </a:pPr>
            <a:r>
              <a:rPr lang="en-GB" altLang="en-U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needs cannot be met without adaptation of readily available solution = </a:t>
            </a:r>
            <a:r>
              <a:rPr lang="en-GB" altLang="en-US" sz="28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customised solutions</a:t>
            </a:r>
          </a:p>
          <a:p>
            <a:pPr marL="180975" indent="-180975" algn="just">
              <a:spcBef>
                <a:spcPts val="1200"/>
              </a:spcBef>
            </a:pPr>
            <a:r>
              <a:rPr lang="en-GB" altLang="en-U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needs include design or innovative solutions = </a:t>
            </a:r>
            <a:r>
              <a:rPr lang="en-GB" altLang="en-US" sz="28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custom made solutions</a:t>
            </a:r>
          </a:p>
          <a:p>
            <a:pPr marL="180975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contracts cannot be awarded without prior negotiation because of specific circumstances related to the nature, the complexity or legal/financial makeup or risks attaching to them</a:t>
            </a:r>
            <a:endParaRPr lang="en-GB" altLang="en-US" sz="2800" i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2075" indent="0"/>
            <a:r>
              <a:rPr lang="de-DE" sz="3200" dirty="0" err="1" smtClean="0">
                <a:latin typeface="Arial" pitchFamily="34" charset="0"/>
                <a:cs typeface="Arial" pitchFamily="34" charset="0"/>
              </a:rPr>
              <a:t>Competitive</a:t>
            </a:r>
            <a:r>
              <a:rPr lang="de-DE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3200" dirty="0" err="1" smtClean="0">
                <a:latin typeface="Arial" pitchFamily="34" charset="0"/>
                <a:cs typeface="Arial" pitchFamily="34" charset="0"/>
              </a:rPr>
              <a:t>procedure</a:t>
            </a:r>
            <a:r>
              <a:rPr lang="de-DE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32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de-DE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3200" dirty="0" err="1" smtClean="0">
                <a:latin typeface="Arial" pitchFamily="34" charset="0"/>
                <a:cs typeface="Arial" pitchFamily="34" charset="0"/>
              </a:rPr>
              <a:t>negotiation</a:t>
            </a:r>
            <a:r>
              <a:rPr lang="de-DE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32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de-DE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3200" dirty="0" err="1" smtClean="0">
                <a:latin typeface="Arial" pitchFamily="34" charset="0"/>
                <a:cs typeface="Arial" pitchFamily="34" charset="0"/>
              </a:rPr>
              <a:t>competitive</a:t>
            </a:r>
            <a:r>
              <a:rPr lang="de-DE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3200" dirty="0" err="1" smtClean="0">
                <a:latin typeface="Arial" pitchFamily="34" charset="0"/>
                <a:cs typeface="Arial" pitchFamily="34" charset="0"/>
              </a:rPr>
              <a:t>dialogue</a:t>
            </a:r>
            <a:endParaRPr lang="de-DE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2507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buNone/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Use permitted only if: </a:t>
            </a:r>
          </a:p>
          <a:p>
            <a:pPr marL="180975" indent="-180975" algn="just">
              <a:spcBef>
                <a:spcPts val="1200"/>
              </a:spcBef>
            </a:pPr>
            <a:r>
              <a:rPr lang="en-GB" altLang="en-U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technical specifications cannot be established with sufficient precision with reference to a standard</a:t>
            </a:r>
          </a:p>
          <a:p>
            <a:pPr marL="180975" indent="-180975" algn="just">
              <a:spcBef>
                <a:spcPts val="1200"/>
              </a:spcBef>
            </a:pPr>
            <a:r>
              <a:rPr lang="en-GB" altLang="en-U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Only irregular or unacceptable offers were submitted in an open or restricted procedure</a:t>
            </a:r>
          </a:p>
          <a:p>
            <a:pPr marL="437007" lvl="1" indent="-180975" algn="just">
              <a:spcBef>
                <a:spcPts val="1200"/>
              </a:spcBef>
            </a:pPr>
            <a:r>
              <a:rPr lang="en-GB" altLang="en-U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Launch new procedure</a:t>
            </a:r>
          </a:p>
          <a:p>
            <a:pPr marL="437007" lvl="1" indent="-180975" algn="just">
              <a:spcBef>
                <a:spcPts val="1200"/>
              </a:spcBef>
            </a:pPr>
            <a:r>
              <a:rPr lang="en-GB" altLang="en-U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Switch to negotiated procedure</a:t>
            </a:r>
          </a:p>
          <a:p>
            <a:pPr lvl="1" algn="just"/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2075" indent="0"/>
            <a:r>
              <a:rPr lang="en-GB" sz="3200" dirty="0" smtClean="0">
                <a:latin typeface="Arial" pitchFamily="34" charset="0"/>
                <a:cs typeface="Arial" pitchFamily="34" charset="0"/>
              </a:rPr>
              <a:t>Competitive procedure with negotiation and competitive dialogue (</a:t>
            </a:r>
            <a:r>
              <a:rPr lang="en-GB" sz="3200" dirty="0" err="1" smtClean="0">
                <a:latin typeface="Arial" pitchFamily="34" charset="0"/>
                <a:cs typeface="Arial" pitchFamily="34" charset="0"/>
              </a:rPr>
              <a:t>ctd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2507"/>
          </a:xfrm>
        </p:spPr>
        <p:txBody>
          <a:bodyPr>
            <a:normAutofit fontScale="85000" lnSpcReduction="10000"/>
          </a:bodyPr>
          <a:lstStyle/>
          <a:p>
            <a:pPr marL="180975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PQQ stage as restricted procedure (min. 3 candidates)</a:t>
            </a:r>
          </a:p>
          <a:p>
            <a:pPr marL="180975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minimum (=mandatory) requirements &amp; award criteria and weightings must be published</a:t>
            </a:r>
          </a:p>
          <a:p>
            <a:pPr marL="180975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negotiation must take place with </a:t>
            </a:r>
            <a:r>
              <a:rPr lang="en-GB" altLang="en-US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all</a:t>
            </a: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altLang="en-US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tenderers</a:t>
            </a:r>
            <a:endParaRPr lang="en-GB" altLang="en-U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80975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possibility to change technical specifications (except minimum/mandatory requirements) during the procedure</a:t>
            </a:r>
          </a:p>
          <a:p>
            <a:pPr marL="180975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during negotiation, all types of communication are allowed: meetings, presentations, written negotiations etc. </a:t>
            </a:r>
          </a:p>
          <a:p>
            <a:pPr marL="180975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possibility to reduce number of offers in successive stages by applying the published award criteria, </a:t>
            </a:r>
            <a:r>
              <a:rPr lang="en-GB" altLang="en-US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provided this was advertised </a:t>
            </a: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(!)</a:t>
            </a:r>
          </a:p>
          <a:p>
            <a:pPr marL="437007" lvl="1" indent="-180975" algn="just">
              <a:spcBef>
                <a:spcPts val="1200"/>
              </a:spcBef>
            </a:pPr>
            <a:endParaRPr lang="en-GB" altLang="en-US" sz="2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2075" indent="0"/>
            <a:r>
              <a:rPr lang="en-GB" sz="3200" dirty="0" smtClean="0">
                <a:latin typeface="Arial" pitchFamily="34" charset="0"/>
                <a:cs typeface="Arial" pitchFamily="34" charset="0"/>
              </a:rPr>
              <a:t>Conduct of competitive procedure with negotiation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2507"/>
          </a:xfrm>
        </p:spPr>
        <p:txBody>
          <a:bodyPr>
            <a:normAutofit/>
          </a:bodyPr>
          <a:lstStyle/>
          <a:p>
            <a:pPr marL="180975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formal announcement of end of negotiations</a:t>
            </a:r>
          </a:p>
          <a:p>
            <a:pPr marL="180975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submission of best and final offers to </a:t>
            </a:r>
            <a:r>
              <a:rPr lang="en-GB" altLang="en-US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common deadline </a:t>
            </a: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(!)</a:t>
            </a:r>
          </a:p>
          <a:p>
            <a:pPr marL="180975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negotiations can only be skipped </a:t>
            </a:r>
            <a:r>
              <a:rPr lang="en-GB" altLang="en-US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if possibility was advertised </a:t>
            </a: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(!)</a:t>
            </a:r>
          </a:p>
          <a:p>
            <a:pPr marL="180975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award to lowest price/cost allowed</a:t>
            </a:r>
          </a:p>
          <a:p>
            <a:pPr marL="180975" indent="-180975" algn="just">
              <a:spcBef>
                <a:spcPts val="1200"/>
              </a:spcBef>
            </a:pPr>
            <a:r>
              <a:rPr lang="en-GB" alt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 negotiation of the final offers (!)</a:t>
            </a:r>
          </a:p>
          <a:p>
            <a:pPr marL="437007" lvl="1" indent="-180975" algn="just">
              <a:spcBef>
                <a:spcPts val="1200"/>
              </a:spcBef>
            </a:pPr>
            <a:endParaRPr lang="en-GB" altLang="en-US" sz="2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2075" indent="0"/>
            <a:r>
              <a:rPr lang="en-GB" sz="3200" dirty="0" smtClean="0">
                <a:latin typeface="Arial" pitchFamily="34" charset="0"/>
                <a:cs typeface="Arial" pitchFamily="34" charset="0"/>
              </a:rPr>
              <a:t>Conduct of competitive procedure with negotiation (</a:t>
            </a:r>
            <a:r>
              <a:rPr lang="en-GB" sz="3200" dirty="0" err="1" smtClean="0">
                <a:latin typeface="Arial" pitchFamily="34" charset="0"/>
                <a:cs typeface="Arial" pitchFamily="34" charset="0"/>
              </a:rPr>
              <a:t>ctd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</TotalTime>
  <Words>1452</Words>
  <Application>Microsoft Office PowerPoint</Application>
  <PresentationFormat>On-screen Show (4:3)</PresentationFormat>
  <Paragraphs>174</Paragraphs>
  <Slides>20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Deimos</vt:lpstr>
      <vt:lpstr>Workshop on Obtaining Value in Public Procurement Klub Poslanika Belgrade, 1 June 2016</vt:lpstr>
      <vt:lpstr>Available procedures in EU system</vt:lpstr>
      <vt:lpstr>Open procedure</vt:lpstr>
      <vt:lpstr>Restricted procedure</vt:lpstr>
      <vt:lpstr>Open or Restricted procedure?</vt:lpstr>
      <vt:lpstr>Competitive procedure with negotiation and competitive dialogue</vt:lpstr>
      <vt:lpstr>Competitive procedure with negotiation and competitive dialogue (ctd)</vt:lpstr>
      <vt:lpstr>Conduct of competitive procedure with negotiation</vt:lpstr>
      <vt:lpstr>Conduct of competitive procedure with negotiation (ctd)</vt:lpstr>
      <vt:lpstr>Conduct of competitive dialogue</vt:lpstr>
      <vt:lpstr>CPN and CD – main differences</vt:lpstr>
      <vt:lpstr>Innovation partnership</vt:lpstr>
      <vt:lpstr>Innovation partnership</vt:lpstr>
      <vt:lpstr>CD and Innovation partnership: main differences</vt:lpstr>
      <vt:lpstr>Negotiated procedure without prior publication</vt:lpstr>
      <vt:lpstr>“Light regime procedure”</vt:lpstr>
      <vt:lpstr>Choice of procedure</vt:lpstr>
      <vt:lpstr>Choice of procedure</vt:lpstr>
      <vt:lpstr>Choice of procedure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on Obtaining Value in Public Procurement Serbian Chamber of Commerce Belgrade, May 31 2016</dc:title>
  <dc:creator>Eigenaar</dc:creator>
  <cp:lastModifiedBy>Svetlana Zorbic</cp:lastModifiedBy>
  <cp:revision>65</cp:revision>
  <dcterms:created xsi:type="dcterms:W3CDTF">2016-04-12T17:44:49Z</dcterms:created>
  <dcterms:modified xsi:type="dcterms:W3CDTF">2016-05-09T15:17:35Z</dcterms:modified>
</cp:coreProperties>
</file>