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22"/>
  </p:handoutMasterIdLst>
  <p:sldIdLst>
    <p:sldId id="267" r:id="rId3"/>
    <p:sldId id="272" r:id="rId4"/>
    <p:sldId id="269" r:id="rId5"/>
    <p:sldId id="262" r:id="rId6"/>
    <p:sldId id="258" r:id="rId7"/>
    <p:sldId id="260" r:id="rId8"/>
    <p:sldId id="270" r:id="rId9"/>
    <p:sldId id="273" r:id="rId10"/>
    <p:sldId id="274" r:id="rId11"/>
    <p:sldId id="279" r:id="rId12"/>
    <p:sldId id="276" r:id="rId13"/>
    <p:sldId id="277" r:id="rId14"/>
    <p:sldId id="280" r:id="rId15"/>
    <p:sldId id="281" r:id="rId16"/>
    <p:sldId id="265" r:id="rId17"/>
    <p:sldId id="264" r:id="rId18"/>
    <p:sldId id="275" r:id="rId19"/>
    <p:sldId id="271" r:id="rId20"/>
    <p:sldId id="268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00000"/>
    <a:srgbClr val="990033"/>
    <a:srgbClr val="33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2658" y="-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1D696-B5A7-438D-8D01-BCE81B8CEF43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177BE-E4FF-44E9-832D-1D6D3C4E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5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808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64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80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676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A2166-F83C-45F6-A816-52E27C752DC7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828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C4E38-D447-446F-9E8F-047297B0743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67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61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36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5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826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7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9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76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301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25291-1104-4363-B8F9-35D5C2971B76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1461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C4E38-D447-446F-9E8F-047297B07438}" type="datetime1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5/30/2016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6915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830614"/>
            <a:ext cx="2278772" cy="990600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0" y="228600"/>
            <a:ext cx="9144000" cy="548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Menjanje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obrasca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kod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javnih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nabavki</a:t>
            </a:r>
            <a:r>
              <a:rPr lang="en-US" sz="3600" b="1" cap="small" dirty="0" smtClean="0">
                <a:solidFill>
                  <a:schemeClr val="bg1"/>
                </a:solidFill>
              </a:rPr>
              <a:t>:</a:t>
            </a:r>
            <a:br>
              <a:rPr lang="en-US" sz="3600" b="1" cap="small" dirty="0" smtClean="0">
                <a:solidFill>
                  <a:schemeClr val="bg1"/>
                </a:solidFill>
              </a:rPr>
            </a:b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Ka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dobrom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kvalitetu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po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prihvatljivoj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ceni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i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većoj</a:t>
            </a:r>
            <a:r>
              <a:rPr lang="en-US" sz="3600" b="1" cap="small" dirty="0" smtClean="0">
                <a:solidFill>
                  <a:schemeClr val="bg1"/>
                </a:solidFill>
              </a:rPr>
              <a:t> </a:t>
            </a:r>
            <a:r>
              <a:rPr lang="en-US" sz="3600" b="1" cap="small" dirty="0" err="1" smtClean="0">
                <a:solidFill>
                  <a:schemeClr val="bg1"/>
                </a:solidFill>
              </a:rPr>
              <a:t>efikasnosti</a:t>
            </a:r>
            <a:r>
              <a:rPr lang="en-US" sz="2600" b="1" dirty="0">
                <a:solidFill>
                  <a:schemeClr val="bg1"/>
                </a:solidFill>
              </a:rPr>
              <a:t/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2600" b="1" dirty="0">
                <a:solidFill>
                  <a:schemeClr val="bg1"/>
                </a:solidFill>
              </a:rPr>
              <a:t/>
            </a:r>
            <a:br>
              <a:rPr lang="en-US" sz="2600" b="1" dirty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1. </a:t>
            </a:r>
            <a:r>
              <a:rPr lang="en-US" sz="3600" b="1" dirty="0" err="1" smtClean="0">
                <a:solidFill>
                  <a:schemeClr val="bg1"/>
                </a:solidFill>
              </a:rPr>
              <a:t>i</a:t>
            </a:r>
            <a:r>
              <a:rPr lang="en-US" sz="3600" b="1" dirty="0" smtClean="0">
                <a:solidFill>
                  <a:schemeClr val="bg1"/>
                </a:solidFill>
              </a:rPr>
              <a:t> 2. </a:t>
            </a:r>
            <a:r>
              <a:rPr lang="en-US" sz="3600" b="1" dirty="0" err="1" smtClean="0">
                <a:solidFill>
                  <a:schemeClr val="bg1"/>
                </a:solidFill>
              </a:rPr>
              <a:t>jun</a:t>
            </a:r>
            <a:r>
              <a:rPr lang="en-US" sz="3600" b="1" dirty="0" smtClean="0">
                <a:solidFill>
                  <a:schemeClr val="bg1"/>
                </a:solidFill>
              </a:rPr>
              <a:t> 2016.</a:t>
            </a:r>
            <a:r>
              <a:rPr lang="en-US" sz="3600" b="1" dirty="0">
                <a:solidFill>
                  <a:schemeClr val="bg1"/>
                </a:solidFill>
              </a:rPr>
              <a:t/>
            </a:r>
            <a:br>
              <a:rPr lang="en-US" sz="3600" b="1" dirty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Beograd, </a:t>
            </a:r>
            <a:r>
              <a:rPr lang="en-US" sz="3600" b="1" dirty="0" err="1" smtClean="0">
                <a:solidFill>
                  <a:schemeClr val="bg1"/>
                </a:solidFill>
              </a:rPr>
              <a:t>Srbija</a:t>
            </a:r>
            <a:r>
              <a:rPr lang="en-US" sz="1800" dirty="0" smtClean="0">
                <a:solidFill>
                  <a:schemeClr val="bg1"/>
                </a:solidFill>
              </a:rPr>
              <a:t/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300" dirty="0" smtClean="0">
                <a:solidFill>
                  <a:prstClr val="white"/>
                </a:solidFill>
              </a:rPr>
              <a:t/>
            </a:r>
            <a:br>
              <a:rPr lang="en-US" sz="1300" dirty="0" smtClean="0">
                <a:solidFill>
                  <a:prstClr val="white"/>
                </a:solidFill>
              </a:rPr>
            </a:br>
            <a:r>
              <a:rPr lang="en-US" sz="1300" dirty="0" err="1" smtClean="0">
                <a:solidFill>
                  <a:prstClr val="white"/>
                </a:solidFill>
              </a:rPr>
              <a:t>Pla</a:t>
            </a:r>
            <a:r>
              <a:rPr lang="en-US" sz="4000" b="1" dirty="0" err="1" smtClean="0">
                <a:solidFill>
                  <a:srgbClr val="C00000"/>
                </a:solidFill>
              </a:rPr>
              <a:t>Planiranje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nabavki</a:t>
            </a:r>
            <a:r>
              <a:rPr lang="en-US" sz="4000" b="1" dirty="0" smtClean="0">
                <a:solidFill>
                  <a:srgbClr val="C00000"/>
                </a:solidFill>
              </a:rPr>
              <a:t>:</a:t>
            </a:r>
            <a:br>
              <a:rPr lang="en-US" sz="4000" b="1" dirty="0" smtClean="0">
                <a:solidFill>
                  <a:srgbClr val="C00000"/>
                </a:solidFill>
              </a:rPr>
            </a:br>
            <a:r>
              <a:rPr lang="en-US" sz="4000" b="1" dirty="0" err="1" smtClean="0">
                <a:solidFill>
                  <a:srgbClr val="C00000"/>
                </a:solidFill>
              </a:rPr>
              <a:t>Definisanje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potrebe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istraživanje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tržišta</a:t>
            </a:r>
            <a:endParaRPr lang="en-US" sz="2000" b="1" dirty="0">
              <a:solidFill>
                <a:srgbClr val="C00000"/>
              </a:solidFill>
            </a:endParaRPr>
          </a:p>
          <a:p>
            <a:pPr>
              <a:defRPr/>
            </a:pPr>
            <a:endParaRPr lang="en-US" sz="2000" b="1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en-US" sz="4000" b="1" dirty="0" err="1" smtClean="0">
                <a:solidFill>
                  <a:srgbClr val="0000FF"/>
                </a:solidFill>
              </a:rPr>
              <a:t>Profesor</a:t>
            </a:r>
            <a:r>
              <a:rPr lang="en-US" sz="4000" b="1" dirty="0" smtClean="0">
                <a:solidFill>
                  <a:srgbClr val="0000FF"/>
                </a:solidFill>
              </a:rPr>
              <a:t> Steve Schooner</a:t>
            </a:r>
          </a:p>
        </p:txBody>
      </p:sp>
    </p:spTree>
    <p:extLst>
      <p:ext uri="{BB962C8B-B14F-4D97-AF65-F5344CB8AC3E}">
        <p14:creationId xmlns:p14="http://schemas.microsoft.com/office/powerpoint/2010/main" val="17369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5973762"/>
          </a:xfrm>
        </p:spPr>
        <p:txBody>
          <a:bodyPr>
            <a:normAutofit/>
          </a:bodyPr>
          <a:lstStyle/>
          <a:p>
            <a:pPr algn="l"/>
            <a:r>
              <a:rPr lang="en-US" sz="5400" b="1" i="1" dirty="0" err="1" smtClean="0">
                <a:solidFill>
                  <a:srgbClr val="800000"/>
                </a:solidFill>
              </a:rPr>
              <a:t>Kreativnost</a:t>
            </a:r>
            <a:r>
              <a:rPr lang="en-US" sz="5400" b="1" i="1" dirty="0" smtClean="0">
                <a:solidFill>
                  <a:srgbClr val="800000"/>
                </a:solidFill>
              </a:rPr>
              <a:t>,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zdrav</a:t>
            </a:r>
            <a:r>
              <a:rPr lang="en-US" sz="5400" b="1" i="1" dirty="0" smtClean="0">
                <a:solidFill>
                  <a:srgbClr val="800000"/>
                </a:solidFill>
              </a:rPr>
              <a:t>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razum</a:t>
            </a:r>
            <a:r>
              <a:rPr lang="en-US" sz="5400" b="1" i="1" dirty="0" smtClean="0">
                <a:solidFill>
                  <a:srgbClr val="800000"/>
                </a:solidFill>
              </a:rPr>
              <a:t>,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komunikacija</a:t>
            </a:r>
            <a:r>
              <a:rPr lang="en-US" sz="5400" b="1" i="1" dirty="0" smtClean="0">
                <a:solidFill>
                  <a:srgbClr val="800000"/>
                </a:solidFill>
              </a:rPr>
              <a:t>,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saradnja</a:t>
            </a:r>
            <a:r>
              <a:rPr lang="en-US" sz="5400" b="1" i="1" dirty="0" smtClean="0">
                <a:solidFill>
                  <a:srgbClr val="800000"/>
                </a:solidFill>
              </a:rPr>
              <a:t>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i</a:t>
            </a:r>
            <a:r>
              <a:rPr lang="en-US" sz="5400" b="1" i="1" dirty="0" smtClean="0">
                <a:solidFill>
                  <a:srgbClr val="800000"/>
                </a:solidFill>
              </a:rPr>
              <a:t>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radoznalost</a:t>
            </a:r>
            <a:r>
              <a:rPr lang="en-US" sz="5400" b="1" i="1" dirty="0" smtClean="0">
                <a:solidFill>
                  <a:srgbClr val="800000"/>
                </a:solidFill>
              </a:rPr>
              <a:t>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zajedno</a:t>
            </a:r>
            <a:r>
              <a:rPr lang="en-US" sz="5400" b="1" i="1" dirty="0" smtClean="0">
                <a:solidFill>
                  <a:srgbClr val="800000"/>
                </a:solidFill>
              </a:rPr>
              <a:t>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dovode</a:t>
            </a:r>
            <a:r>
              <a:rPr lang="en-US" sz="5400" b="1" i="1" dirty="0" smtClean="0">
                <a:solidFill>
                  <a:srgbClr val="800000"/>
                </a:solidFill>
              </a:rPr>
              <a:t> do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uspeha</a:t>
            </a:r>
            <a:r>
              <a:rPr lang="en-US" sz="5400" b="1" i="1" dirty="0" smtClean="0">
                <a:solidFill>
                  <a:srgbClr val="800000"/>
                </a:solidFill>
              </a:rPr>
              <a:t> u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istraživanju</a:t>
            </a:r>
            <a:r>
              <a:rPr lang="en-US" sz="5400" b="1" i="1" dirty="0" smtClean="0">
                <a:solidFill>
                  <a:srgbClr val="800000"/>
                </a:solidFill>
              </a:rPr>
              <a:t> </a:t>
            </a:r>
            <a:r>
              <a:rPr lang="en-US" sz="5400" b="1" i="1" dirty="0" err="1" smtClean="0">
                <a:solidFill>
                  <a:srgbClr val="800000"/>
                </a:solidFill>
              </a:rPr>
              <a:t>tržišta</a:t>
            </a:r>
            <a:r>
              <a:rPr lang="en-US" sz="5400" b="1" i="1" dirty="0" smtClean="0">
                <a:solidFill>
                  <a:srgbClr val="800000"/>
                </a:solidFill>
              </a:rPr>
              <a:t>.</a:t>
            </a:r>
            <a:endParaRPr lang="en-US" sz="5400" b="1" i="1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223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</a:rPr>
              <a:t>Tehnike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istraživanja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tržišta</a:t>
            </a:r>
            <a:r>
              <a:rPr lang="en-US" sz="4800" b="1" dirty="0" smtClean="0">
                <a:solidFill>
                  <a:schemeClr val="bg1"/>
                </a:solidFill>
              </a:rPr>
              <a:t> (1)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Kontakti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licima</a:t>
            </a:r>
            <a:r>
              <a:rPr lang="en-US" sz="3600" dirty="0" smtClean="0">
                <a:solidFill>
                  <a:srgbClr val="0000FF"/>
                </a:solidFill>
              </a:rPr>
              <a:t> u </a:t>
            </a:r>
            <a:r>
              <a:rPr lang="en-US" sz="3600" dirty="0" err="1" smtClean="0">
                <a:solidFill>
                  <a:srgbClr val="0000FF"/>
                </a:solidFill>
              </a:rPr>
              <a:t>državnim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organima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</a:rPr>
              <a:t>i</a:t>
            </a:r>
            <a:r>
              <a:rPr lang="en-US" sz="3600" b="1" i="1" dirty="0" smtClean="0">
                <a:solidFill>
                  <a:srgbClr val="0000FF"/>
                </a:solidFill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</a:rPr>
              <a:t>privatnim</a:t>
            </a:r>
            <a:r>
              <a:rPr lang="en-US" sz="3600" b="1" i="1" dirty="0" smtClean="0">
                <a:solidFill>
                  <a:srgbClr val="0000FF"/>
                </a:solidFill>
              </a:rPr>
              <a:t> </a:t>
            </a:r>
            <a:r>
              <a:rPr lang="en-US" sz="3600" b="1" i="1" dirty="0" err="1" smtClean="0">
                <a:solidFill>
                  <a:srgbClr val="0000FF"/>
                </a:solidFill>
              </a:rPr>
              <a:t>delatnostima</a:t>
            </a:r>
            <a:r>
              <a:rPr lang="en-US" sz="3600" b="1" i="1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koji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znaju</a:t>
            </a:r>
            <a:r>
              <a:rPr lang="en-US" sz="3600" dirty="0" smtClean="0">
                <a:solidFill>
                  <a:srgbClr val="0000FF"/>
                </a:solidFill>
              </a:rPr>
              <a:t> da li je </a:t>
            </a:r>
            <a:r>
              <a:rPr lang="en-US" sz="3600" dirty="0" err="1" smtClean="0">
                <a:solidFill>
                  <a:srgbClr val="0000FF"/>
                </a:solidFill>
              </a:rPr>
              <a:t>tržište</a:t>
            </a:r>
            <a:r>
              <a:rPr lang="en-US" sz="3600" dirty="0" smtClean="0">
                <a:solidFill>
                  <a:srgbClr val="0000FF"/>
                </a:solidFill>
              </a:rPr>
              <a:t> u </a:t>
            </a:r>
            <a:r>
              <a:rPr lang="en-US" sz="3600" dirty="0" err="1" smtClean="0">
                <a:solidFill>
                  <a:srgbClr val="0000FF"/>
                </a:solidFill>
              </a:rPr>
              <a:t>stanju</a:t>
            </a:r>
            <a:r>
              <a:rPr lang="en-US" sz="3600" dirty="0" smtClean="0">
                <a:solidFill>
                  <a:srgbClr val="0000FF"/>
                </a:solidFill>
              </a:rPr>
              <a:t> da </a:t>
            </a:r>
            <a:r>
              <a:rPr lang="en-US" sz="3600" dirty="0" err="1" smtClean="0">
                <a:solidFill>
                  <a:srgbClr val="0000FF"/>
                </a:solidFill>
              </a:rPr>
              <a:t>zadovolji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zahteve</a:t>
            </a:r>
            <a:r>
              <a:rPr lang="en-US" sz="3600" dirty="0" smtClean="0">
                <a:solidFill>
                  <a:srgbClr val="0000FF"/>
                </a:solidFill>
              </a:rPr>
              <a:t>.</a:t>
            </a:r>
            <a:endParaRPr lang="en-US" sz="3600" dirty="0">
              <a:solidFill>
                <a:srgbClr val="0000FF"/>
              </a:solidFill>
            </a:endParaRPr>
          </a:p>
          <a:p>
            <a:r>
              <a:rPr lang="en-US" sz="3600" dirty="0" err="1" smtClean="0">
                <a:solidFill>
                  <a:srgbClr val="00B050"/>
                </a:solidFill>
              </a:rPr>
              <a:t>Razmatranje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rezultata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skorijih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istraživanja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tržišta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preduzetih</a:t>
            </a:r>
            <a:r>
              <a:rPr lang="en-US" sz="3600" dirty="0" smtClean="0">
                <a:solidFill>
                  <a:srgbClr val="00B050"/>
                </a:solidFill>
              </a:rPr>
              <a:t> da bi se </a:t>
            </a:r>
            <a:r>
              <a:rPr lang="en-US" sz="3600" dirty="0" err="1" smtClean="0">
                <a:solidFill>
                  <a:srgbClr val="00B050"/>
                </a:solidFill>
              </a:rPr>
              <a:t>zadovoljili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slični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ili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identični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zahtevi</a:t>
            </a:r>
            <a:r>
              <a:rPr lang="en-US" sz="3600" dirty="0" smtClean="0">
                <a:solidFill>
                  <a:srgbClr val="00B050"/>
                </a:solidFill>
              </a:rPr>
              <a:t>.  </a:t>
            </a:r>
          </a:p>
          <a:p>
            <a:pPr lvl="1"/>
            <a:r>
              <a:rPr lang="en-US" sz="3600" dirty="0" err="1" smtClean="0">
                <a:solidFill>
                  <a:srgbClr val="00B050"/>
                </a:solidFill>
              </a:rPr>
              <a:t>Razmena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znanja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kolegama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odeljenjima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ministarstvima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  <a:endParaRPr lang="en-US" sz="3600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74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</a:rPr>
              <a:t>Tehnike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istraživanja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tržišta</a:t>
            </a:r>
            <a:r>
              <a:rPr lang="en-US" sz="4800" b="1" dirty="0" smtClean="0">
                <a:solidFill>
                  <a:schemeClr val="bg1"/>
                </a:solidFill>
              </a:rPr>
              <a:t> (2)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Objavljivanje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formalnih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zahteva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dobijanje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informacija</a:t>
            </a:r>
            <a:r>
              <a:rPr lang="en-US" sz="3600" dirty="0" smtClean="0">
                <a:solidFill>
                  <a:srgbClr val="0000FF"/>
                </a:solidFill>
              </a:rPr>
              <a:t> (RFI) </a:t>
            </a:r>
            <a:r>
              <a:rPr lang="en-US" sz="3600" dirty="0" err="1" smtClean="0">
                <a:solidFill>
                  <a:srgbClr val="0000FF"/>
                </a:solidFill>
              </a:rPr>
              <a:t>na</a:t>
            </a:r>
            <a:r>
              <a:rPr lang="en-US" sz="3600" dirty="0" smtClean="0">
                <a:solidFill>
                  <a:srgbClr val="0000FF"/>
                </a:solidFill>
              </a:rPr>
              <a:t> internet </a:t>
            </a:r>
            <a:r>
              <a:rPr lang="en-US" sz="3600" dirty="0" err="1" smtClean="0">
                <a:solidFill>
                  <a:srgbClr val="0000FF"/>
                </a:solidFill>
              </a:rPr>
              <a:t>sajtovima</a:t>
            </a:r>
            <a:r>
              <a:rPr lang="en-US" sz="3600" dirty="0" smtClean="0">
                <a:solidFill>
                  <a:srgbClr val="0000FF"/>
                </a:solidFill>
              </a:rPr>
              <a:t>, u </a:t>
            </a:r>
            <a:r>
              <a:rPr lang="en-US" sz="3600" dirty="0" err="1" smtClean="0">
                <a:solidFill>
                  <a:srgbClr val="0000FF"/>
                </a:solidFill>
              </a:rPr>
              <a:t>odgovarajućim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tehničkim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ili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naučnim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časopisima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ili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poslovnoj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zajednici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publikacijama</a:t>
            </a:r>
            <a:r>
              <a:rPr lang="en-US" sz="3600" dirty="0" smtClean="0">
                <a:solidFill>
                  <a:srgbClr val="0000FF"/>
                </a:solidFill>
              </a:rPr>
              <a:t>.</a:t>
            </a:r>
          </a:p>
          <a:p>
            <a:r>
              <a:rPr lang="en-US" sz="3600" dirty="0" err="1" smtClean="0">
                <a:solidFill>
                  <a:srgbClr val="00B050"/>
                </a:solidFill>
              </a:rPr>
              <a:t>Aktivna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komunikacija</a:t>
            </a:r>
            <a:r>
              <a:rPr lang="en-US" sz="3600" dirty="0" smtClean="0">
                <a:solidFill>
                  <a:srgbClr val="00B050"/>
                </a:solidFill>
              </a:rPr>
              <a:t> – </a:t>
            </a:r>
            <a:r>
              <a:rPr lang="en-US" sz="3600" dirty="0" err="1" smtClean="0">
                <a:solidFill>
                  <a:srgbClr val="00B050"/>
                </a:solidFill>
              </a:rPr>
              <a:t>lično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telefonom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putem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interneta</a:t>
            </a:r>
            <a:r>
              <a:rPr lang="en-US" sz="3600" dirty="0" smtClean="0">
                <a:solidFill>
                  <a:srgbClr val="00B050"/>
                </a:solidFill>
              </a:rPr>
              <a:t> – </a:t>
            </a:r>
            <a:r>
              <a:rPr lang="en-US" sz="3600" dirty="0" err="1" smtClean="0">
                <a:solidFill>
                  <a:srgbClr val="00B050"/>
                </a:solidFill>
              </a:rPr>
              <a:t>sa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zaposlenima</a:t>
            </a:r>
            <a:r>
              <a:rPr lang="en-US" sz="3600" dirty="0" smtClean="0">
                <a:solidFill>
                  <a:srgbClr val="00B050"/>
                </a:solidFill>
              </a:rPr>
              <a:t> u </a:t>
            </a:r>
            <a:r>
              <a:rPr lang="en-US" sz="3600" dirty="0" err="1" smtClean="0">
                <a:solidFill>
                  <a:srgbClr val="00B050"/>
                </a:solidFill>
              </a:rPr>
              <a:t>toj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delatnosti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nabavkama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kao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klijentima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679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</a:rPr>
              <a:t>Tehnike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istraživanja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tržišta</a:t>
            </a:r>
            <a:r>
              <a:rPr lang="en-US" sz="4800" b="1" dirty="0" smtClean="0">
                <a:solidFill>
                  <a:schemeClr val="bg1"/>
                </a:solidFill>
              </a:rPr>
              <a:t> (3)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Dobijanje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spiska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prodavaca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sličnih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stvari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iz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drugih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službi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ugovaranje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ministarstava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agencija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sektorskih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udruženja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ili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drugih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izvora</a:t>
            </a:r>
            <a:r>
              <a:rPr lang="en-US" sz="3600" dirty="0" smtClean="0">
                <a:solidFill>
                  <a:srgbClr val="0000FF"/>
                </a:solidFill>
              </a:rPr>
              <a:t>.</a:t>
            </a:r>
            <a:endParaRPr lang="en-US" sz="3600" dirty="0">
              <a:solidFill>
                <a:srgbClr val="0000FF"/>
              </a:solidFill>
            </a:endParaRPr>
          </a:p>
          <a:p>
            <a:r>
              <a:rPr lang="en-US" sz="3600" dirty="0" err="1" smtClean="0">
                <a:solidFill>
                  <a:srgbClr val="00B050"/>
                </a:solidFill>
              </a:rPr>
              <a:t>Pregledanje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kataloga</a:t>
            </a:r>
            <a:r>
              <a:rPr lang="en-US" sz="3600" dirty="0" smtClean="0">
                <a:solidFill>
                  <a:srgbClr val="00B050"/>
                </a:solidFill>
              </a:rPr>
              <a:t> – </a:t>
            </a:r>
            <a:r>
              <a:rPr lang="en-US" sz="3600" dirty="0" err="1" smtClean="0">
                <a:solidFill>
                  <a:srgbClr val="00B050"/>
                </a:solidFill>
              </a:rPr>
              <a:t>na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>
                <a:solidFill>
                  <a:srgbClr val="00B050"/>
                </a:solidFill>
              </a:rPr>
              <a:t>i</a:t>
            </a:r>
            <a:r>
              <a:rPr lang="en-US" sz="3600" dirty="0" err="1" smtClean="0">
                <a:solidFill>
                  <a:srgbClr val="00B050"/>
                </a:solidFill>
              </a:rPr>
              <a:t>nternetu</a:t>
            </a:r>
            <a:r>
              <a:rPr lang="en-US" sz="3600" dirty="0" smtClean="0">
                <a:solidFill>
                  <a:srgbClr val="00B050"/>
                </a:solidFill>
              </a:rPr>
              <a:t>, u </a:t>
            </a:r>
            <a:r>
              <a:rPr lang="en-US" sz="3600" dirty="0" err="1" smtClean="0">
                <a:solidFill>
                  <a:srgbClr val="00B050"/>
                </a:solidFill>
              </a:rPr>
              <a:t>bibliotekama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itd</a:t>
            </a:r>
            <a:r>
              <a:rPr lang="en-US" sz="3600" dirty="0" smtClean="0">
                <a:solidFill>
                  <a:srgbClr val="00B050"/>
                </a:solidFill>
              </a:rPr>
              <a:t>. – </a:t>
            </a:r>
            <a:r>
              <a:rPr lang="en-US" sz="3600" dirty="0">
                <a:solidFill>
                  <a:srgbClr val="00B050"/>
                </a:solidFill>
              </a:rPr>
              <a:t>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druge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opšte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dostupne</a:t>
            </a:r>
            <a:r>
              <a:rPr lang="en-US" sz="3600" dirty="0" smtClean="0">
                <a:solidFill>
                  <a:srgbClr val="00B050"/>
                </a:solidFill>
              </a:rPr>
              <a:t> literature o </a:t>
            </a:r>
            <a:r>
              <a:rPr lang="en-US" sz="3600" dirty="0" err="1" smtClean="0">
                <a:solidFill>
                  <a:srgbClr val="00B050"/>
                </a:solidFill>
              </a:rPr>
              <a:t>proizvodima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koju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štampaju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proizvođači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distributeri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prodavci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137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chemeClr val="bg1"/>
                </a:solidFill>
              </a:rPr>
              <a:t>Tehnike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istraživanja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tržišta</a:t>
            </a:r>
            <a:r>
              <a:rPr lang="en-US" sz="4800" b="1" dirty="0" smtClean="0">
                <a:solidFill>
                  <a:schemeClr val="bg1"/>
                </a:solidFill>
              </a:rPr>
              <a:t> (4)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600200"/>
            <a:ext cx="8763000" cy="5105400"/>
          </a:xfrm>
        </p:spPr>
        <p:txBody>
          <a:bodyPr>
            <a:normAutofit lnSpcReduction="10000"/>
          </a:bodyPr>
          <a:lstStyle/>
          <a:p>
            <a:r>
              <a:rPr lang="en-US" sz="3600" dirty="0" err="1" smtClean="0">
                <a:solidFill>
                  <a:srgbClr val="0000FF"/>
                </a:solidFill>
              </a:rPr>
              <a:t>Organizovanje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otvorenih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foruma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sastanaka</a:t>
            </a:r>
            <a:r>
              <a:rPr lang="en-US" sz="3600" dirty="0" smtClean="0">
                <a:solidFill>
                  <a:srgbClr val="0000FF"/>
                </a:solidFill>
              </a:rPr>
              <a:t>, </a:t>
            </a:r>
            <a:r>
              <a:rPr lang="en-US" sz="3600" dirty="0" err="1" smtClean="0">
                <a:solidFill>
                  <a:srgbClr val="0000FF"/>
                </a:solidFill>
              </a:rPr>
              <a:t>ili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konferencija</a:t>
            </a:r>
            <a:r>
              <a:rPr lang="en-US" sz="3600" dirty="0" smtClean="0">
                <a:solidFill>
                  <a:srgbClr val="0000FF"/>
                </a:solidFill>
              </a:rPr>
              <a:t> pre </a:t>
            </a:r>
            <a:r>
              <a:rPr lang="en-US" sz="3600" dirty="0" err="1" smtClean="0">
                <a:solidFill>
                  <a:srgbClr val="0000FF"/>
                </a:solidFill>
              </a:rPr>
              <a:t>upućivanja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zahteva</a:t>
            </a:r>
            <a:r>
              <a:rPr lang="en-US" sz="3600" dirty="0" smtClean="0">
                <a:solidFill>
                  <a:srgbClr val="0000FF"/>
                </a:solidFill>
              </a:rPr>
              <a:t> (</a:t>
            </a:r>
            <a:r>
              <a:rPr lang="en-US" sz="3600" dirty="0" err="1" smtClean="0">
                <a:solidFill>
                  <a:srgbClr val="0000FF"/>
                </a:solidFill>
              </a:rPr>
              <a:t>ili</a:t>
            </a:r>
            <a:r>
              <a:rPr lang="en-US" sz="3600" dirty="0" smtClean="0">
                <a:solidFill>
                  <a:srgbClr val="0000FF"/>
                </a:solidFill>
              </a:rPr>
              <a:t> pre </a:t>
            </a:r>
            <a:r>
              <a:rPr lang="en-US" sz="3600" dirty="0" err="1" smtClean="0">
                <a:solidFill>
                  <a:srgbClr val="0000FF"/>
                </a:solidFill>
              </a:rPr>
              <a:t>tendera</a:t>
            </a:r>
            <a:r>
              <a:rPr lang="en-US" sz="3600" dirty="0" smtClean="0">
                <a:solidFill>
                  <a:srgbClr val="0000FF"/>
                </a:solidFill>
              </a:rPr>
              <a:t>) da bi </a:t>
            </a:r>
            <a:r>
              <a:rPr lang="en-US" sz="3600" dirty="0" err="1" smtClean="0">
                <a:solidFill>
                  <a:srgbClr val="0000FF"/>
                </a:solidFill>
              </a:rPr>
              <a:t>potencijalni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ponuđači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bili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uključeni</a:t>
            </a:r>
            <a:r>
              <a:rPr lang="en-US" sz="3600" dirty="0" smtClean="0">
                <a:solidFill>
                  <a:srgbClr val="0000FF"/>
                </a:solidFill>
              </a:rPr>
              <a:t> od </a:t>
            </a:r>
            <a:r>
              <a:rPr lang="en-US" sz="3600" dirty="0" err="1" smtClean="0">
                <a:solidFill>
                  <a:srgbClr val="0000FF"/>
                </a:solidFill>
              </a:rPr>
              <a:t>samog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početka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postupka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nabavke</a:t>
            </a:r>
            <a:r>
              <a:rPr lang="en-US" sz="3600" dirty="0" smtClean="0">
                <a:solidFill>
                  <a:srgbClr val="0000FF"/>
                </a:solidFill>
              </a:rPr>
              <a:t>.</a:t>
            </a:r>
            <a:endParaRPr lang="en-US" sz="3600" dirty="0">
              <a:solidFill>
                <a:srgbClr val="0000FF"/>
              </a:solidFill>
            </a:endParaRPr>
          </a:p>
          <a:p>
            <a:r>
              <a:rPr lang="en-US" sz="3600" dirty="0" err="1" smtClean="0">
                <a:solidFill>
                  <a:srgbClr val="00B050"/>
                </a:solidFill>
              </a:rPr>
              <a:t>Tražite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sugestije</a:t>
            </a:r>
            <a:r>
              <a:rPr lang="en-US" sz="3600" dirty="0" smtClean="0">
                <a:solidFill>
                  <a:srgbClr val="00B050"/>
                </a:solidFill>
              </a:rPr>
              <a:t> od </a:t>
            </a:r>
            <a:r>
              <a:rPr lang="en-US" sz="3600" dirty="0" err="1" smtClean="0">
                <a:solidFill>
                  <a:srgbClr val="00B050"/>
                </a:solidFill>
              </a:rPr>
              <a:t>svih</a:t>
            </a:r>
            <a:r>
              <a:rPr lang="en-US" sz="3600" dirty="0" smtClean="0">
                <a:solidFill>
                  <a:srgbClr val="00B050"/>
                </a:solidFill>
              </a:rPr>
              <a:t>… </a:t>
            </a:r>
            <a:r>
              <a:rPr lang="en-US" sz="3600" dirty="0" err="1" smtClean="0">
                <a:solidFill>
                  <a:srgbClr val="00B050"/>
                </a:solidFill>
              </a:rPr>
              <a:t>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budite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otvoreni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za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eksperimentisanje</a:t>
            </a:r>
            <a:r>
              <a:rPr lang="en-US" sz="3600" dirty="0" smtClean="0">
                <a:solidFill>
                  <a:srgbClr val="00B050"/>
                </a:solidFill>
              </a:rPr>
              <a:t>.</a:t>
            </a:r>
          </a:p>
          <a:p>
            <a:r>
              <a:rPr lang="en-US" sz="3600" dirty="0" err="1" smtClean="0">
                <a:solidFill>
                  <a:srgbClr val="0000FF"/>
                </a:solidFill>
              </a:rPr>
              <a:t>Jasno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stavite</a:t>
            </a:r>
            <a:r>
              <a:rPr lang="en-US" sz="3600" dirty="0" smtClean="0">
                <a:solidFill>
                  <a:srgbClr val="0000FF"/>
                </a:solidFill>
              </a:rPr>
              <a:t> do </a:t>
            </a:r>
            <a:r>
              <a:rPr lang="en-US" sz="3600" dirty="0" err="1" smtClean="0">
                <a:solidFill>
                  <a:srgbClr val="0000FF"/>
                </a:solidFill>
              </a:rPr>
              <a:t>znanja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privatnom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sektoru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kakve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su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vam</a:t>
            </a:r>
            <a:r>
              <a:rPr lang="en-US" sz="3600" dirty="0" smtClean="0">
                <a:solidFill>
                  <a:srgbClr val="0000FF"/>
                </a:solidFill>
              </a:rPr>
              <a:t> </a:t>
            </a:r>
            <a:r>
              <a:rPr lang="en-US" sz="3600" dirty="0" err="1" smtClean="0">
                <a:solidFill>
                  <a:srgbClr val="0000FF"/>
                </a:solidFill>
              </a:rPr>
              <a:t>potrebe</a:t>
            </a:r>
            <a:r>
              <a:rPr lang="en-US" sz="3600" dirty="0" smtClean="0">
                <a:solidFill>
                  <a:srgbClr val="0000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38981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52400"/>
            <a:ext cx="8458200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</a:rPr>
              <a:t>Izazovi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kod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procenjivanja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cena</a:t>
            </a:r>
            <a:r>
              <a:rPr lang="en-US" sz="3600" b="1" dirty="0" smtClean="0">
                <a:solidFill>
                  <a:schemeClr val="bg1"/>
                </a:solidFill>
              </a:rPr>
              <a:t> u </a:t>
            </a:r>
            <a:r>
              <a:rPr lang="en-US" sz="3600" b="1" dirty="0" err="1" smtClean="0">
                <a:solidFill>
                  <a:schemeClr val="bg1"/>
                </a:solidFill>
              </a:rPr>
              <a:t>državnim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organima</a:t>
            </a:r>
            <a:endParaRPr lang="en-US" sz="3600" b="1" dirty="0" smtClean="0">
              <a:solidFill>
                <a:schemeClr val="bg1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rgbClr val="0000FF"/>
                </a:solidFill>
              </a:rPr>
              <a:t>Državni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službenici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često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nisu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kompetentni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ili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spremni</a:t>
            </a:r>
            <a:r>
              <a:rPr lang="en-US" sz="3000" dirty="0" smtClean="0">
                <a:solidFill>
                  <a:srgbClr val="0000FF"/>
                </a:solidFill>
              </a:rPr>
              <a:t> da </a:t>
            </a:r>
            <a:r>
              <a:rPr lang="en-US" sz="3000" dirty="0" err="1" smtClean="0">
                <a:solidFill>
                  <a:srgbClr val="0000FF"/>
                </a:solidFill>
              </a:rPr>
              <a:t>procenjuju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cene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privatnog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sektora</a:t>
            </a:r>
            <a:r>
              <a:rPr lang="en-US" sz="3000" dirty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ili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cene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na</a:t>
            </a:r>
            <a:r>
              <a:rPr lang="en-US" sz="3000" dirty="0" smtClean="0">
                <a:solidFill>
                  <a:srgbClr val="0000FF"/>
                </a:solidFill>
              </a:rPr>
              <a:t> </a:t>
            </a:r>
            <a:r>
              <a:rPr lang="en-US" sz="3000" dirty="0" err="1" smtClean="0">
                <a:solidFill>
                  <a:srgbClr val="0000FF"/>
                </a:solidFill>
              </a:rPr>
              <a:t>tržištu</a:t>
            </a:r>
            <a:endParaRPr lang="en-US" sz="3000" dirty="0" smtClean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rgbClr val="800000"/>
                </a:solidFill>
              </a:rPr>
              <a:t>Procene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koje</a:t>
            </a:r>
            <a:r>
              <a:rPr lang="en-US" sz="3000" dirty="0" smtClean="0">
                <a:solidFill>
                  <a:srgbClr val="800000"/>
                </a:solidFill>
              </a:rPr>
              <a:t> se </a:t>
            </a:r>
            <a:r>
              <a:rPr lang="en-US" sz="3000" dirty="0" err="1" smtClean="0">
                <a:solidFill>
                  <a:srgbClr val="800000"/>
                </a:solidFill>
              </a:rPr>
              <a:t>zasnivaju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na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prethodnim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državnim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kupovinama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retko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odražavaju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trenutne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uslove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privatnog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sektora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na</a:t>
            </a:r>
            <a:r>
              <a:rPr lang="en-US" sz="3000" dirty="0" smtClean="0">
                <a:solidFill>
                  <a:srgbClr val="800000"/>
                </a:solidFill>
              </a:rPr>
              <a:t> </a:t>
            </a:r>
            <a:r>
              <a:rPr lang="en-US" sz="3000" dirty="0" err="1" smtClean="0">
                <a:solidFill>
                  <a:srgbClr val="800000"/>
                </a:solidFill>
              </a:rPr>
              <a:t>tržištu</a:t>
            </a:r>
            <a:endParaRPr lang="en-US" sz="3000" dirty="0">
              <a:solidFill>
                <a:srgbClr val="800000"/>
              </a:solidFill>
            </a:endParaRPr>
          </a:p>
          <a:p>
            <a:r>
              <a:rPr lang="en-US" sz="3000" dirty="0" err="1" smtClean="0">
                <a:solidFill>
                  <a:srgbClr val="00B050"/>
                </a:solidFill>
              </a:rPr>
              <a:t>Uticaji</a:t>
            </a:r>
            <a:r>
              <a:rPr lang="en-US" sz="3000" dirty="0" smtClean="0">
                <a:solidFill>
                  <a:srgbClr val="00B050"/>
                </a:solidFill>
              </a:rPr>
              <a:t>:</a:t>
            </a:r>
            <a:endParaRPr lang="en-US" sz="3000" dirty="0">
              <a:solidFill>
                <a:srgbClr val="00B05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rgbClr val="00B050"/>
                </a:solidFill>
              </a:rPr>
              <a:t>Nerealno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niska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procena</a:t>
            </a:r>
            <a:r>
              <a:rPr lang="en-US" sz="3000" dirty="0" smtClean="0">
                <a:solidFill>
                  <a:srgbClr val="00B050"/>
                </a:solidFill>
              </a:rPr>
              <a:t>:  </a:t>
            </a:r>
            <a:r>
              <a:rPr lang="en-US" sz="3000" dirty="0" err="1" smtClean="0">
                <a:solidFill>
                  <a:srgbClr val="00B050"/>
                </a:solidFill>
              </a:rPr>
              <a:t>državni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organi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mogu</a:t>
            </a:r>
            <a:r>
              <a:rPr lang="en-US" sz="3000" dirty="0" smtClean="0">
                <a:solidFill>
                  <a:srgbClr val="00B050"/>
                </a:solidFill>
              </a:rPr>
              <a:t> da </a:t>
            </a:r>
            <a:r>
              <a:rPr lang="en-US" sz="3000" dirty="0" err="1" smtClean="0">
                <a:solidFill>
                  <a:srgbClr val="00B050"/>
                </a:solidFill>
              </a:rPr>
              <a:t>pogrešno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procene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ponude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sa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realnim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cenama</a:t>
            </a:r>
            <a:endParaRPr lang="en-US" sz="3000" dirty="0" smtClean="0">
              <a:solidFill>
                <a:srgbClr val="00B05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000" dirty="0" err="1" smtClean="0">
                <a:solidFill>
                  <a:srgbClr val="00B050"/>
                </a:solidFill>
              </a:rPr>
              <a:t>Nerealno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visoka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procena</a:t>
            </a:r>
            <a:r>
              <a:rPr lang="en-US" sz="3000" dirty="0" smtClean="0">
                <a:solidFill>
                  <a:srgbClr val="00B050"/>
                </a:solidFill>
              </a:rPr>
              <a:t>:  </a:t>
            </a:r>
            <a:r>
              <a:rPr lang="en-US" sz="3000" dirty="0" err="1" smtClean="0">
                <a:solidFill>
                  <a:srgbClr val="00B050"/>
                </a:solidFill>
              </a:rPr>
              <a:t>državni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organi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mogu</a:t>
            </a:r>
            <a:r>
              <a:rPr lang="en-US" sz="3000" dirty="0" smtClean="0">
                <a:solidFill>
                  <a:srgbClr val="00B050"/>
                </a:solidFill>
              </a:rPr>
              <a:t> se </a:t>
            </a:r>
            <a:r>
              <a:rPr lang="en-US" sz="3000" dirty="0" err="1" smtClean="0">
                <a:solidFill>
                  <a:srgbClr val="00B050"/>
                </a:solidFill>
              </a:rPr>
              <a:t>saglasiti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sa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previsokim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cenama</a:t>
            </a:r>
            <a:r>
              <a:rPr lang="en-US" sz="3000" dirty="0" smtClean="0">
                <a:solidFill>
                  <a:srgbClr val="00B050"/>
                </a:solidFill>
              </a:rPr>
              <a:t> (</a:t>
            </a:r>
            <a:r>
              <a:rPr lang="en-US" sz="3000" dirty="0" err="1" smtClean="0">
                <a:solidFill>
                  <a:srgbClr val="00B050"/>
                </a:solidFill>
              </a:rPr>
              <a:t>iznad</a:t>
            </a:r>
            <a:r>
              <a:rPr lang="en-US" sz="3000" dirty="0" smtClean="0">
                <a:solidFill>
                  <a:srgbClr val="00B050"/>
                </a:solidFill>
              </a:rPr>
              <a:t> </a:t>
            </a:r>
            <a:r>
              <a:rPr lang="en-US" sz="3000" dirty="0" err="1" smtClean="0">
                <a:solidFill>
                  <a:srgbClr val="00B050"/>
                </a:solidFill>
              </a:rPr>
              <a:t>tržišnih</a:t>
            </a:r>
            <a:r>
              <a:rPr lang="en-US" sz="3200" dirty="0" smtClean="0">
                <a:solidFill>
                  <a:srgbClr val="00B050"/>
                </a:solidFill>
              </a:rPr>
              <a:t>)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304801"/>
            <a:ext cx="8763000" cy="5816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</a:rPr>
              <a:t>Izbor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kriterijuma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za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</a:rPr>
              <a:t>procenu</a:t>
            </a:r>
            <a:r>
              <a:rPr lang="en-US" sz="3600" b="1" dirty="0" smtClean="0">
                <a:solidFill>
                  <a:schemeClr val="bg1"/>
                </a:solidFill>
              </a:rPr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Niska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cena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Najtransparentniji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pristup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Najveća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zaštita</a:t>
            </a:r>
            <a:r>
              <a:rPr lang="en-US" sz="2800" dirty="0" smtClean="0">
                <a:solidFill>
                  <a:srgbClr val="0000FF"/>
                </a:solidFill>
              </a:rPr>
              <a:t> od </a:t>
            </a:r>
            <a:r>
              <a:rPr lang="en-US" sz="2800" dirty="0" err="1" smtClean="0">
                <a:solidFill>
                  <a:srgbClr val="0000FF"/>
                </a:solidFill>
              </a:rPr>
              <a:t>korupcije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Rizik</a:t>
            </a:r>
            <a:r>
              <a:rPr lang="en-US" sz="2800" dirty="0" smtClean="0">
                <a:solidFill>
                  <a:srgbClr val="0000FF"/>
                </a:solidFill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</a:rPr>
              <a:t>država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će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kupiti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loš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kvalitet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Rešenje</a:t>
            </a:r>
            <a:r>
              <a:rPr lang="en-US" sz="2800" dirty="0" smtClean="0">
                <a:solidFill>
                  <a:srgbClr val="0000FF"/>
                </a:solidFill>
              </a:rPr>
              <a:t>:  </a:t>
            </a:r>
            <a:r>
              <a:rPr lang="en-US" sz="2800" dirty="0" err="1" smtClean="0">
                <a:solidFill>
                  <a:srgbClr val="0000FF"/>
                </a:solidFill>
              </a:rPr>
              <a:t>Tražite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visok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kvalitet</a:t>
            </a:r>
            <a:r>
              <a:rPr lang="en-US" sz="2800" dirty="0" smtClean="0">
                <a:solidFill>
                  <a:srgbClr val="0000FF"/>
                </a:solidFill>
              </a:rPr>
              <a:t> u </a:t>
            </a:r>
            <a:r>
              <a:rPr lang="en-US" sz="2800" dirty="0" err="1" smtClean="0">
                <a:solidFill>
                  <a:srgbClr val="0000FF"/>
                </a:solidFill>
              </a:rPr>
              <a:t>specifikacijama</a:t>
            </a:r>
            <a:endParaRPr lang="en-US" sz="2800" dirty="0" smtClean="0">
              <a:solidFill>
                <a:srgbClr val="990033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990033"/>
                </a:solidFill>
              </a:rPr>
              <a:t>Predložena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vrednost</a:t>
            </a:r>
            <a:r>
              <a:rPr lang="en-US" sz="2800" dirty="0" smtClean="0">
                <a:solidFill>
                  <a:srgbClr val="990033"/>
                </a:solidFill>
              </a:rPr>
              <a:t>: </a:t>
            </a:r>
            <a:r>
              <a:rPr lang="en-US" sz="2800" dirty="0" err="1" smtClean="0">
                <a:solidFill>
                  <a:srgbClr val="990033"/>
                </a:solidFill>
              </a:rPr>
              <a:t>Cena</a:t>
            </a:r>
            <a:r>
              <a:rPr lang="en-US" sz="2800" dirty="0" smtClean="0">
                <a:solidFill>
                  <a:srgbClr val="990033"/>
                </a:solidFill>
              </a:rPr>
              <a:t> + </a:t>
            </a:r>
            <a:r>
              <a:rPr lang="en-US" sz="2800" dirty="0" err="1" smtClean="0">
                <a:solidFill>
                  <a:srgbClr val="990033"/>
                </a:solidFill>
              </a:rPr>
              <a:t>necenovni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kriterijumi</a:t>
            </a:r>
            <a:endParaRPr lang="en-US" sz="2800" dirty="0" smtClean="0">
              <a:solidFill>
                <a:srgbClr val="990033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990033"/>
                </a:solidFill>
              </a:rPr>
              <a:t>Razmotrite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kvalitet</a:t>
            </a:r>
            <a:r>
              <a:rPr lang="en-US" sz="2800" dirty="0" smtClean="0">
                <a:solidFill>
                  <a:srgbClr val="990033"/>
                </a:solidFill>
              </a:rPr>
              <a:t> (</a:t>
            </a:r>
            <a:r>
              <a:rPr lang="en-US" sz="2800" dirty="0" err="1" smtClean="0">
                <a:solidFill>
                  <a:srgbClr val="990033"/>
                </a:solidFill>
              </a:rPr>
              <a:t>i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elemente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životnog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ciklusa</a:t>
            </a:r>
            <a:r>
              <a:rPr lang="en-US" sz="2800" dirty="0" smtClean="0">
                <a:solidFill>
                  <a:srgbClr val="990033"/>
                </a:solidFill>
              </a:rPr>
              <a:t>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990033"/>
                </a:solidFill>
              </a:rPr>
              <a:t>Necenovne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kriterijume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treba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pažljivo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izabrati</a:t>
            </a:r>
            <a:r>
              <a:rPr lang="en-US" sz="2800" dirty="0" smtClean="0">
                <a:solidFill>
                  <a:srgbClr val="990033"/>
                </a:solidFill>
              </a:rPr>
              <a:t> da bi se </a:t>
            </a:r>
            <a:r>
              <a:rPr lang="en-US" sz="2800" dirty="0" err="1" smtClean="0">
                <a:solidFill>
                  <a:srgbClr val="990033"/>
                </a:solidFill>
              </a:rPr>
              <a:t>izbegla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ograničenja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koja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guše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konkurenciju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i</a:t>
            </a:r>
            <a:r>
              <a:rPr lang="en-US" sz="2800" dirty="0" smtClean="0">
                <a:solidFill>
                  <a:srgbClr val="990033"/>
                </a:solidFill>
              </a:rPr>
              <a:t> da bi se </a:t>
            </a:r>
            <a:r>
              <a:rPr lang="en-US" sz="2800" dirty="0" err="1" smtClean="0">
                <a:solidFill>
                  <a:srgbClr val="990033"/>
                </a:solidFill>
              </a:rPr>
              <a:t>izbegli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previše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subjektivni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kriterijumi</a:t>
            </a:r>
            <a:endParaRPr lang="en-US" sz="2800" dirty="0" smtClean="0">
              <a:solidFill>
                <a:srgbClr val="990033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990033"/>
                </a:solidFill>
              </a:rPr>
              <a:t>Preterano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složeni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kriterijumi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mogu</a:t>
            </a:r>
            <a:r>
              <a:rPr lang="en-US" sz="2800" dirty="0" smtClean="0">
                <a:solidFill>
                  <a:srgbClr val="990033"/>
                </a:solidFill>
              </a:rPr>
              <a:t> da </a:t>
            </a:r>
            <a:r>
              <a:rPr lang="en-US" sz="2800" dirty="0" err="1" smtClean="0">
                <a:solidFill>
                  <a:srgbClr val="990033"/>
                </a:solidFill>
              </a:rPr>
              <a:t>izazovu</a:t>
            </a:r>
            <a:r>
              <a:rPr lang="en-US" sz="2800" dirty="0" smtClean="0">
                <a:solidFill>
                  <a:srgbClr val="990033"/>
                </a:solidFill>
              </a:rPr>
              <a:t> </a:t>
            </a:r>
            <a:r>
              <a:rPr lang="en-US" sz="2800" dirty="0" err="1" smtClean="0">
                <a:solidFill>
                  <a:srgbClr val="990033"/>
                </a:solidFill>
              </a:rPr>
              <a:t>probleme</a:t>
            </a:r>
            <a:endParaRPr lang="en-US" sz="2800" dirty="0" smtClean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98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10600" cy="5715000"/>
          </a:xfrm>
        </p:spPr>
        <p:txBody>
          <a:bodyPr>
            <a:normAutofit/>
          </a:bodyPr>
          <a:lstStyle/>
          <a:p>
            <a:r>
              <a:rPr lang="en-US" sz="4800" b="1" i="1" dirty="0" err="1" smtClean="0">
                <a:solidFill>
                  <a:srgbClr val="800000"/>
                </a:solidFill>
              </a:rPr>
              <a:t>Ugovori</a:t>
            </a:r>
            <a:r>
              <a:rPr lang="en-US" sz="4800" b="1" i="1" dirty="0" smtClean="0">
                <a:solidFill>
                  <a:srgbClr val="800000"/>
                </a:solidFill>
              </a:rPr>
              <a:t> </a:t>
            </a:r>
            <a:r>
              <a:rPr lang="en-US" sz="4800" b="1" i="1" dirty="0" err="1" smtClean="0">
                <a:solidFill>
                  <a:srgbClr val="800000"/>
                </a:solidFill>
              </a:rPr>
              <a:t>sa</a:t>
            </a:r>
            <a:r>
              <a:rPr lang="en-US" sz="4800" b="1" i="1" dirty="0" smtClean="0">
                <a:solidFill>
                  <a:srgbClr val="800000"/>
                </a:solidFill>
              </a:rPr>
              <a:t> </a:t>
            </a:r>
            <a:r>
              <a:rPr lang="en-US" sz="4800" b="1" i="1" dirty="0" err="1" smtClean="0">
                <a:solidFill>
                  <a:srgbClr val="800000"/>
                </a:solidFill>
              </a:rPr>
              <a:t>sobom</a:t>
            </a:r>
            <a:r>
              <a:rPr lang="en-US" sz="4800" b="1" i="1" dirty="0" smtClean="0">
                <a:solidFill>
                  <a:srgbClr val="800000"/>
                </a:solidFill>
              </a:rPr>
              <a:t> nose </a:t>
            </a:r>
            <a:r>
              <a:rPr lang="en-US" sz="4800" b="1" i="1" dirty="0" err="1" smtClean="0">
                <a:solidFill>
                  <a:srgbClr val="800000"/>
                </a:solidFill>
              </a:rPr>
              <a:t>rizik</a:t>
            </a:r>
            <a:r>
              <a:rPr lang="en-US" sz="4800" b="1" i="1" dirty="0" smtClean="0">
                <a:solidFill>
                  <a:srgbClr val="800000"/>
                </a:solidFill>
              </a:rPr>
              <a:t>.</a:t>
            </a:r>
            <a:br>
              <a:rPr lang="en-US" sz="4800" b="1" i="1" dirty="0" smtClean="0">
                <a:solidFill>
                  <a:srgbClr val="800000"/>
                </a:solidFill>
              </a:rPr>
            </a:br>
            <a:r>
              <a:rPr lang="en-US" i="1" dirty="0" err="1" smtClean="0">
                <a:solidFill>
                  <a:srgbClr val="800000"/>
                </a:solidFill>
              </a:rPr>
              <a:t>Međutim</a:t>
            </a:r>
            <a:r>
              <a:rPr lang="en-US" i="1" dirty="0" smtClean="0">
                <a:solidFill>
                  <a:srgbClr val="800000"/>
                </a:solidFill>
              </a:rPr>
              <a:t>, </a:t>
            </a:r>
            <a:r>
              <a:rPr lang="en-US" i="1" dirty="0" err="1" smtClean="0">
                <a:solidFill>
                  <a:srgbClr val="800000"/>
                </a:solidFill>
              </a:rPr>
              <a:t>postoji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ravnoteža</a:t>
            </a:r>
            <a:r>
              <a:rPr lang="en-US" i="1" dirty="0" smtClean="0">
                <a:solidFill>
                  <a:srgbClr val="800000"/>
                </a:solidFill>
              </a:rPr>
              <a:t>.  </a:t>
            </a:r>
            <a:br>
              <a:rPr lang="en-US" i="1" dirty="0" smtClean="0">
                <a:solidFill>
                  <a:srgbClr val="800000"/>
                </a:solidFill>
              </a:rPr>
            </a:br>
            <a:r>
              <a:rPr lang="en-US" i="1" dirty="0">
                <a:solidFill>
                  <a:srgbClr val="800000"/>
                </a:solidFill>
              </a:rPr>
              <a:t/>
            </a:r>
            <a:br>
              <a:rPr lang="en-US" i="1" dirty="0">
                <a:solidFill>
                  <a:srgbClr val="800000"/>
                </a:solidFill>
              </a:rPr>
            </a:br>
            <a:r>
              <a:rPr lang="en-US" i="1" dirty="0" smtClean="0">
                <a:solidFill>
                  <a:srgbClr val="800000"/>
                </a:solidFill>
              </a:rPr>
              <a:t>Na primer, </a:t>
            </a:r>
            <a:r>
              <a:rPr lang="en-US" i="1" dirty="0" err="1" smtClean="0">
                <a:solidFill>
                  <a:srgbClr val="800000"/>
                </a:solidFill>
              </a:rPr>
              <a:t>ako</a:t>
            </a:r>
            <a:r>
              <a:rPr lang="en-US" i="1" dirty="0" smtClean="0">
                <a:solidFill>
                  <a:srgbClr val="800000"/>
                </a:solidFill>
              </a:rPr>
              <a:t> se </a:t>
            </a:r>
            <a:r>
              <a:rPr lang="en-US" i="1" dirty="0" err="1" smtClean="0">
                <a:solidFill>
                  <a:srgbClr val="800000"/>
                </a:solidFill>
              </a:rPr>
              <a:t>poveća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ugovaračev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rizik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izvršenja</a:t>
            </a:r>
            <a:r>
              <a:rPr lang="en-US" i="1" dirty="0" smtClean="0">
                <a:solidFill>
                  <a:srgbClr val="800000"/>
                </a:solidFill>
              </a:rPr>
              <a:t>, </a:t>
            </a:r>
            <a:r>
              <a:rPr lang="en-US" i="1" dirty="0" err="1" smtClean="0">
                <a:solidFill>
                  <a:srgbClr val="800000"/>
                </a:solidFill>
              </a:rPr>
              <a:t>obično</a:t>
            </a:r>
            <a:r>
              <a:rPr lang="en-US" i="1" dirty="0" smtClean="0">
                <a:solidFill>
                  <a:srgbClr val="800000"/>
                </a:solidFill>
              </a:rPr>
              <a:t> je </a:t>
            </a:r>
            <a:r>
              <a:rPr lang="en-US" i="1" dirty="0" err="1" smtClean="0">
                <a:solidFill>
                  <a:srgbClr val="800000"/>
                </a:solidFill>
              </a:rPr>
              <a:t>potrebno</a:t>
            </a:r>
            <a:r>
              <a:rPr lang="en-US" i="1" dirty="0" smtClean="0">
                <a:solidFill>
                  <a:srgbClr val="800000"/>
                </a:solidFill>
              </a:rPr>
              <a:t> da </a:t>
            </a:r>
            <a:r>
              <a:rPr lang="en-US" i="1" dirty="0" err="1" smtClean="0">
                <a:solidFill>
                  <a:srgbClr val="800000"/>
                </a:solidFill>
              </a:rPr>
              <a:t>država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plati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veću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ugovornu</a:t>
            </a:r>
            <a:r>
              <a:rPr lang="en-US" i="1" dirty="0" smtClean="0">
                <a:solidFill>
                  <a:srgbClr val="800000"/>
                </a:solidFill>
              </a:rPr>
              <a:t> </a:t>
            </a:r>
            <a:r>
              <a:rPr lang="en-US" i="1" dirty="0" err="1" smtClean="0">
                <a:solidFill>
                  <a:srgbClr val="800000"/>
                </a:solidFill>
              </a:rPr>
              <a:t>cenu</a:t>
            </a:r>
            <a:r>
              <a:rPr lang="en-US" i="1" dirty="0" smtClean="0">
                <a:solidFill>
                  <a:srgbClr val="800000"/>
                </a:solidFill>
              </a:rPr>
              <a:t>.</a:t>
            </a:r>
            <a:endParaRPr lang="en-US" i="1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887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Vrste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ugovora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podsticaji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562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err="1" smtClean="0">
                <a:solidFill>
                  <a:srgbClr val="0000FF"/>
                </a:solidFill>
              </a:rPr>
              <a:t>Razmotrite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podsticaje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i</a:t>
            </a:r>
            <a:r>
              <a:rPr lang="en-US" sz="2800" b="1" dirty="0" smtClean="0">
                <a:solidFill>
                  <a:srgbClr val="0000FF"/>
                </a:solidFill>
              </a:rPr>
              <a:t> mere </a:t>
            </a:r>
            <a:r>
              <a:rPr lang="en-US" sz="2800" b="1" dirty="0" err="1" smtClean="0">
                <a:solidFill>
                  <a:srgbClr val="0000FF"/>
                </a:solidFill>
              </a:rPr>
              <a:t>odvraćanja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Dobit</a:t>
            </a:r>
            <a:r>
              <a:rPr lang="en-US" dirty="0" smtClean="0">
                <a:solidFill>
                  <a:srgbClr val="0000FF"/>
                </a:solidFill>
              </a:rPr>
              <a:t> – </a:t>
            </a:r>
            <a:r>
              <a:rPr lang="en-US" dirty="0" err="1" smtClean="0">
                <a:solidFill>
                  <a:srgbClr val="0000FF"/>
                </a:solidFill>
              </a:rPr>
              <a:t>fiksna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ili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zavisi</a:t>
            </a:r>
            <a:r>
              <a:rPr lang="en-US" dirty="0" smtClean="0">
                <a:solidFill>
                  <a:srgbClr val="0000FF"/>
                </a:solidFill>
              </a:rPr>
              <a:t> od </a:t>
            </a:r>
            <a:r>
              <a:rPr lang="en-US" dirty="0" err="1" smtClean="0">
                <a:solidFill>
                  <a:srgbClr val="0000FF"/>
                </a:solidFill>
              </a:rPr>
              <a:t>izvršenja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sz="2800" dirty="0" err="1" smtClean="0">
                <a:solidFill>
                  <a:srgbClr val="0000FF"/>
                </a:solidFill>
              </a:rPr>
              <a:t>Podstaknite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3"/>
            <a:r>
              <a:rPr lang="en-US" sz="2800" dirty="0" err="1" smtClean="0">
                <a:solidFill>
                  <a:srgbClr val="0000FF"/>
                </a:solidFill>
              </a:rPr>
              <a:t>Blagovremenu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isporuku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3"/>
            <a:r>
              <a:rPr lang="en-US" sz="2800" dirty="0" err="1" smtClean="0">
                <a:solidFill>
                  <a:srgbClr val="0000FF"/>
                </a:solidFill>
              </a:rPr>
              <a:t>Kontrolu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cena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800" dirty="0" err="1" smtClean="0">
                <a:solidFill>
                  <a:srgbClr val="0000FF"/>
                </a:solidFill>
              </a:rPr>
              <a:t>ili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uštedu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3"/>
            <a:r>
              <a:rPr lang="en-US" sz="2800" dirty="0" err="1" smtClean="0">
                <a:solidFill>
                  <a:srgbClr val="0000FF"/>
                </a:solidFill>
              </a:rPr>
              <a:t>Kvalitet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800" dirty="0" err="1" smtClean="0">
                <a:solidFill>
                  <a:srgbClr val="0000FF"/>
                </a:solidFill>
              </a:rPr>
              <a:t>usklađenost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ugovornim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specifikacijama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3"/>
            <a:r>
              <a:rPr lang="en-US" sz="2800" dirty="0" err="1" smtClean="0">
                <a:solidFill>
                  <a:srgbClr val="0000FF"/>
                </a:solidFill>
              </a:rPr>
              <a:t>Zadovoljstvo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klijenta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1"/>
            <a:r>
              <a:rPr lang="en-US" dirty="0" err="1" smtClean="0">
                <a:solidFill>
                  <a:srgbClr val="0000FF"/>
                </a:solidFill>
              </a:rPr>
              <a:t>Dobro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osmišljeni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bonusi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podsticaji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zasnovani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na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standardima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funkcionišu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Mere </a:t>
            </a:r>
            <a:r>
              <a:rPr lang="en-US" dirty="0" err="1" smtClean="0">
                <a:solidFill>
                  <a:srgbClr val="0000FF"/>
                </a:solidFill>
              </a:rPr>
              <a:t>odvraćanja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sz="2800" dirty="0" err="1" smtClean="0">
                <a:solidFill>
                  <a:srgbClr val="0000FF"/>
                </a:solidFill>
              </a:rPr>
              <a:t>Kazne</a:t>
            </a:r>
            <a:endParaRPr lang="en-US" sz="2800" dirty="0" smtClean="0">
              <a:solidFill>
                <a:srgbClr val="0000FF"/>
              </a:solidFill>
            </a:endParaRPr>
          </a:p>
          <a:p>
            <a:pPr lvl="2"/>
            <a:r>
              <a:rPr lang="en-US" sz="2800" dirty="0" err="1" smtClean="0">
                <a:solidFill>
                  <a:srgbClr val="0000FF"/>
                </a:solidFill>
              </a:rPr>
              <a:t>Ugovorena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odšteta</a:t>
            </a:r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b="1" i="1" dirty="0" err="1" smtClean="0">
                <a:solidFill>
                  <a:srgbClr val="FF0000"/>
                </a:solidFill>
              </a:rPr>
              <a:t>Podstaknite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ponašanje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koje</a:t>
            </a:r>
            <a:r>
              <a:rPr lang="en-US" sz="2800" b="1" i="1" dirty="0" smtClean="0">
                <a:solidFill>
                  <a:srgbClr val="FF0000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vam</a:t>
            </a:r>
            <a:r>
              <a:rPr lang="en-US" sz="2800" b="1" i="1" dirty="0" smtClean="0">
                <a:solidFill>
                  <a:srgbClr val="FF0000"/>
                </a:solidFill>
              </a:rPr>
              <a:t> je </a:t>
            </a:r>
            <a:r>
              <a:rPr lang="en-US" sz="2800" b="1" i="1" dirty="0" err="1" smtClean="0">
                <a:solidFill>
                  <a:srgbClr val="FF0000"/>
                </a:solidFill>
              </a:rPr>
              <a:t>važno</a:t>
            </a:r>
            <a:r>
              <a:rPr lang="en-US" sz="2800" b="1" i="1" dirty="0" smtClean="0">
                <a:solidFill>
                  <a:srgbClr val="FF0000"/>
                </a:solidFill>
              </a:rPr>
              <a:t>!</a:t>
            </a:r>
          </a:p>
          <a:p>
            <a:pPr lvl="3"/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69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2057400"/>
            <a:ext cx="8554403" cy="2590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7200" b="1" dirty="0" err="1" smtClean="0">
                <a:solidFill>
                  <a:schemeClr val="bg1"/>
                </a:solidFill>
              </a:rPr>
              <a:t>Zaključak</a:t>
            </a:r>
            <a:endParaRPr lang="en-US" sz="7200" b="1" dirty="0" smtClean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3" y="5826673"/>
            <a:ext cx="2278772" cy="990600"/>
          </a:xfrm>
          <a:prstGeom prst="rect">
            <a:avLst/>
          </a:prstGeom>
          <a:solidFill>
            <a:schemeClr val="tx1"/>
          </a:solidFill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6324600"/>
          </a:xfrm>
        </p:spPr>
        <p:txBody>
          <a:bodyPr>
            <a:normAutofit/>
          </a:bodyPr>
          <a:lstStyle/>
          <a:p>
            <a:r>
              <a:rPr lang="en-US" sz="4800" b="1" i="1" dirty="0" err="1" smtClean="0">
                <a:solidFill>
                  <a:srgbClr val="990033"/>
                </a:solidFill>
              </a:rPr>
              <a:t>Iskustvo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govori</a:t>
            </a:r>
            <a:r>
              <a:rPr lang="en-US" sz="4800" b="1" i="1" dirty="0" smtClean="0">
                <a:solidFill>
                  <a:srgbClr val="990033"/>
                </a:solidFill>
              </a:rPr>
              <a:t> da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najveća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razočaranja</a:t>
            </a:r>
            <a:r>
              <a:rPr lang="en-US" sz="4800" b="1" i="1" dirty="0" smtClean="0">
                <a:solidFill>
                  <a:srgbClr val="990033"/>
                </a:solidFill>
              </a:rPr>
              <a:t> u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javnim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nabavkama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mogu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poticati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iz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grešaka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koje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su</a:t>
            </a:r>
            <a:r>
              <a:rPr lang="en-US" sz="4800" b="1" i="1" dirty="0" smtClean="0">
                <a:solidFill>
                  <a:srgbClr val="990033"/>
                </a:solidFill>
              </a:rPr>
              <a:t> se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mogle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lako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izbeći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tokom</a:t>
            </a:r>
            <a:r>
              <a:rPr lang="en-US" sz="4800" b="1" i="1" dirty="0" smtClean="0">
                <a:solidFill>
                  <a:srgbClr val="990033"/>
                </a:solidFill>
              </a:rPr>
              <a:t> faze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planiranja</a:t>
            </a:r>
            <a:r>
              <a:rPr lang="en-US" sz="4800" b="1" i="1" dirty="0" smtClean="0">
                <a:solidFill>
                  <a:srgbClr val="990033"/>
                </a:solidFill>
              </a:rPr>
              <a:t> </a:t>
            </a:r>
            <a:r>
              <a:rPr lang="en-US" sz="4800" b="1" i="1" dirty="0" err="1" smtClean="0">
                <a:solidFill>
                  <a:srgbClr val="990033"/>
                </a:solidFill>
              </a:rPr>
              <a:t>nabavke</a:t>
            </a:r>
            <a:r>
              <a:rPr lang="en-US" sz="4800" b="1" i="1" dirty="0" smtClean="0">
                <a:solidFill>
                  <a:srgbClr val="990033"/>
                </a:solidFill>
              </a:rPr>
              <a:t>.</a:t>
            </a:r>
            <a:endParaRPr lang="en-US" sz="4800" b="1" i="1" dirty="0">
              <a:solidFill>
                <a:srgbClr val="99003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87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Oblasti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planiranja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nabavke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638800"/>
          </a:xfrm>
        </p:spPr>
        <p:txBody>
          <a:bodyPr>
            <a:normAutofit lnSpcReduction="10000"/>
          </a:bodyPr>
          <a:lstStyle/>
          <a:p>
            <a:r>
              <a:rPr lang="hr-HR" sz="2800" dirty="0" smtClean="0">
                <a:solidFill>
                  <a:srgbClr val="336600"/>
                </a:solidFill>
              </a:rPr>
              <a:t>Priprema unapred – za planiranje je potrebno vreme</a:t>
            </a:r>
          </a:p>
          <a:p>
            <a:pPr lvl="1"/>
            <a:r>
              <a:rPr lang="hr-HR" dirty="0" smtClean="0">
                <a:solidFill>
                  <a:srgbClr val="336600"/>
                </a:solidFill>
              </a:rPr>
              <a:t>Izostanak planiranja negativno utiče na rezultate</a:t>
            </a:r>
          </a:p>
          <a:p>
            <a:pPr lvl="1"/>
            <a:r>
              <a:rPr lang="hr-HR" dirty="0" smtClean="0">
                <a:solidFill>
                  <a:srgbClr val="336600"/>
                </a:solidFill>
              </a:rPr>
              <a:t>Vreme je od ključne važosti za kupce </a:t>
            </a:r>
            <a:r>
              <a:rPr lang="hr-HR" b="1" i="1" dirty="0" smtClean="0">
                <a:solidFill>
                  <a:srgbClr val="336600"/>
                </a:solidFill>
              </a:rPr>
              <a:t>i</a:t>
            </a:r>
            <a:r>
              <a:rPr lang="hr-HR" dirty="0" smtClean="0">
                <a:solidFill>
                  <a:srgbClr val="336600"/>
                </a:solidFill>
              </a:rPr>
              <a:t> prodavce</a:t>
            </a:r>
          </a:p>
          <a:p>
            <a:r>
              <a:rPr lang="hr-HR" sz="2800" dirty="0" smtClean="0">
                <a:solidFill>
                  <a:srgbClr val="0000FF"/>
                </a:solidFill>
              </a:rPr>
              <a:t>Zahtevi</a:t>
            </a:r>
          </a:p>
          <a:p>
            <a:pPr lvl="1"/>
            <a:r>
              <a:rPr lang="hr-HR" dirty="0" smtClean="0">
                <a:solidFill>
                  <a:srgbClr val="0000FF"/>
                </a:solidFill>
              </a:rPr>
              <a:t>Komunikacija – Razumevanje klijentovih potreba ili misije</a:t>
            </a:r>
          </a:p>
          <a:p>
            <a:pPr lvl="1"/>
            <a:r>
              <a:rPr lang="hr-HR" dirty="0" smtClean="0">
                <a:solidFill>
                  <a:srgbClr val="0000FF"/>
                </a:solidFill>
              </a:rPr>
              <a:t>Istraživanje tržišta</a:t>
            </a:r>
          </a:p>
          <a:p>
            <a:pPr lvl="1"/>
            <a:r>
              <a:rPr lang="hr-HR" dirty="0" smtClean="0">
                <a:solidFill>
                  <a:srgbClr val="0000FF"/>
                </a:solidFill>
              </a:rPr>
              <a:t>Budžet, procenjivanje</a:t>
            </a:r>
            <a:endParaRPr lang="hr-HR" sz="2800" dirty="0" smtClean="0">
              <a:solidFill>
                <a:srgbClr val="0000FF"/>
              </a:solidFill>
            </a:endParaRPr>
          </a:p>
          <a:p>
            <a:r>
              <a:rPr lang="hr-HR" sz="2800" dirty="0" smtClean="0">
                <a:solidFill>
                  <a:srgbClr val="336600"/>
                </a:solidFill>
              </a:rPr>
              <a:t>Izbor metodologije za zahteve ili nadmetanje</a:t>
            </a:r>
          </a:p>
          <a:p>
            <a:pPr lvl="1"/>
            <a:r>
              <a:rPr lang="hr-HR" dirty="0" smtClean="0">
                <a:solidFill>
                  <a:srgbClr val="336600"/>
                </a:solidFill>
              </a:rPr>
              <a:t>Odmeravanje alternativnih strategija</a:t>
            </a:r>
          </a:p>
          <a:p>
            <a:pPr lvl="1"/>
            <a:r>
              <a:rPr lang="hr-HR" dirty="0" smtClean="0">
                <a:solidFill>
                  <a:srgbClr val="336600"/>
                </a:solidFill>
              </a:rPr>
              <a:t>Utvrđivanje šeme ili prioriteta ocenjivanja</a:t>
            </a:r>
          </a:p>
          <a:p>
            <a:r>
              <a:rPr lang="hr-HR" sz="2800" dirty="0" smtClean="0">
                <a:solidFill>
                  <a:srgbClr val="0000FF"/>
                </a:solidFill>
              </a:rPr>
              <a:t>Izbor vrste ili sredstva ugovora</a:t>
            </a:r>
            <a:endParaRPr lang="hr-HR" sz="2800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02E69-6BD3-457B-B2B7-AFA6191DBFF8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6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marL="457200" indent="-457200"/>
            <a:r>
              <a:rPr lang="en-US" sz="4800" b="1" dirty="0" err="1" smtClean="0">
                <a:solidFill>
                  <a:schemeClr val="bg1"/>
                </a:solidFill>
              </a:rPr>
              <a:t>Planiranje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nabavke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143000"/>
            <a:ext cx="868680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Mnogi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propusti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prilikom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planiranja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nabavki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mogu</a:t>
            </a:r>
            <a:r>
              <a:rPr lang="en-US" sz="2800" dirty="0" smtClean="0">
                <a:solidFill>
                  <a:srgbClr val="0000FF"/>
                </a:solidFill>
              </a:rPr>
              <a:t> se </a:t>
            </a:r>
            <a:r>
              <a:rPr lang="en-US" sz="2800" dirty="0" err="1" smtClean="0">
                <a:solidFill>
                  <a:srgbClr val="0000FF"/>
                </a:solidFill>
              </a:rPr>
              <a:t>povezati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nedostatkom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vremena</a:t>
            </a:r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800000"/>
                </a:solidFill>
              </a:rPr>
              <a:t>Nedostatak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vremena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može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biti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stvaran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ili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rezultat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nesposobnosti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ili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nedostatka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koordinacije</a:t>
            </a:r>
            <a:endParaRPr lang="en-US" sz="2800" dirty="0">
              <a:solidFill>
                <a:srgbClr val="8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Posledica</a:t>
            </a:r>
            <a:r>
              <a:rPr lang="en-US" sz="2800" dirty="0" smtClean="0">
                <a:solidFill>
                  <a:srgbClr val="0000FF"/>
                </a:solidFill>
              </a:rPr>
              <a:t> je </a:t>
            </a:r>
            <a:r>
              <a:rPr lang="en-US" sz="2800" dirty="0" err="1" smtClean="0">
                <a:solidFill>
                  <a:srgbClr val="0000FF"/>
                </a:solidFill>
              </a:rPr>
              <a:t>često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neadekvatno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istraživanje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tržišta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800000"/>
                </a:solidFill>
              </a:rPr>
              <a:t>Loše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definisane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specifikacije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mogu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biti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nejasne</a:t>
            </a:r>
            <a:r>
              <a:rPr lang="en-US" sz="2800" dirty="0" smtClean="0">
                <a:solidFill>
                  <a:srgbClr val="800000"/>
                </a:solidFill>
              </a:rPr>
              <a:t>, </a:t>
            </a:r>
            <a:r>
              <a:rPr lang="en-US" sz="2800" dirty="0" err="1" smtClean="0">
                <a:solidFill>
                  <a:srgbClr val="800000"/>
                </a:solidFill>
              </a:rPr>
              <a:t>previše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zahtevne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ili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nedovoljno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konkretne</a:t>
            </a:r>
            <a:endParaRPr lang="en-US" sz="2800" dirty="0" smtClean="0">
              <a:solidFill>
                <a:srgbClr val="8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Ugovaračima</a:t>
            </a:r>
            <a:r>
              <a:rPr lang="en-US" sz="2800" dirty="0" smtClean="0">
                <a:solidFill>
                  <a:srgbClr val="0000FF"/>
                </a:solidFill>
              </a:rPr>
              <a:t> je </a:t>
            </a:r>
            <a:r>
              <a:rPr lang="en-US" sz="2800" dirty="0" err="1" smtClean="0">
                <a:solidFill>
                  <a:srgbClr val="0000FF"/>
                </a:solidFill>
              </a:rPr>
              <a:t>potrebno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vreme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za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Razumevanje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zahteva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države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Identifikaciju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podugovarača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prodavaca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dobavljača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koordinaciju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njima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Pripremu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zahteva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800" dirty="0" err="1" smtClean="0">
                <a:solidFill>
                  <a:srgbClr val="0000FF"/>
                </a:solidFill>
              </a:rPr>
              <a:t>ponuda</a:t>
            </a:r>
            <a:endParaRPr lang="en-US" sz="28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7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marL="457200" indent="-457200"/>
            <a:r>
              <a:rPr lang="en-US" sz="4800" b="1" dirty="0" err="1" smtClean="0">
                <a:solidFill>
                  <a:schemeClr val="bg1"/>
                </a:solidFill>
              </a:rPr>
              <a:t>Planiranje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nabavke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066800"/>
            <a:ext cx="861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err="1" smtClean="0">
                <a:solidFill>
                  <a:srgbClr val="0000FF"/>
                </a:solidFill>
              </a:rPr>
              <a:t>Razumevanje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zahteva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i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temeljna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provera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tržišta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mogu</a:t>
            </a:r>
            <a:r>
              <a:rPr lang="en-US" sz="3200" b="1" i="1" dirty="0" smtClean="0">
                <a:solidFill>
                  <a:srgbClr val="0000FF"/>
                </a:solidFill>
              </a:rPr>
              <a:t> da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pomognu</a:t>
            </a:r>
            <a:r>
              <a:rPr lang="en-US" sz="3200" b="1" i="1" dirty="0" smtClean="0">
                <a:solidFill>
                  <a:srgbClr val="0000FF"/>
                </a:solidFill>
              </a:rPr>
              <a:t> da se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prevaziđu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uobičajene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prakse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koje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ograničavaju</a:t>
            </a:r>
            <a:r>
              <a:rPr lang="en-US" sz="3200" b="1" i="1" dirty="0" smtClean="0">
                <a:solidFill>
                  <a:srgbClr val="0000FF"/>
                </a:solidFill>
              </a:rPr>
              <a:t> </a:t>
            </a:r>
            <a:r>
              <a:rPr lang="en-US" sz="3200" b="1" i="1" dirty="0" err="1" smtClean="0">
                <a:solidFill>
                  <a:srgbClr val="0000FF"/>
                </a:solidFill>
              </a:rPr>
              <a:t>konkurenciju</a:t>
            </a:r>
            <a:r>
              <a:rPr lang="en-US" sz="3200" b="1" i="1" dirty="0" smtClean="0">
                <a:solidFill>
                  <a:srgbClr val="0000FF"/>
                </a:solidFill>
              </a:rPr>
              <a:t>:</a:t>
            </a:r>
          </a:p>
          <a:p>
            <a:pPr lvl="1"/>
            <a:endParaRPr lang="en-US" sz="24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0000FF"/>
                </a:solidFill>
              </a:rPr>
              <a:t>Inercija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– </a:t>
            </a:r>
            <a:r>
              <a:rPr lang="en-US" sz="3200" dirty="0" err="1" smtClean="0">
                <a:solidFill>
                  <a:srgbClr val="0000FF"/>
                </a:solidFill>
              </a:rPr>
              <a:t>kupi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ono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što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imaš</a:t>
            </a:r>
            <a:r>
              <a:rPr lang="en-US" sz="3200" dirty="0" smtClean="0">
                <a:solidFill>
                  <a:srgbClr val="0000FF"/>
                </a:solidFill>
              </a:rPr>
              <a:t>/</a:t>
            </a:r>
            <a:r>
              <a:rPr lang="en-US" sz="3200" dirty="0" err="1" smtClean="0">
                <a:solidFill>
                  <a:srgbClr val="0000FF"/>
                </a:solidFill>
              </a:rPr>
              <a:t>poznaješ</a:t>
            </a:r>
            <a:endParaRPr lang="en-US" sz="32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00FF"/>
                </a:solidFill>
              </a:rPr>
              <a:t>“</a:t>
            </a:r>
            <a:r>
              <a:rPr lang="en-US" sz="3200" dirty="0" err="1" smtClean="0">
                <a:solidFill>
                  <a:srgbClr val="0000FF"/>
                </a:solidFill>
              </a:rPr>
              <a:t>Stručne</a:t>
            </a:r>
            <a:r>
              <a:rPr lang="en-US" sz="3200" dirty="0" smtClean="0">
                <a:solidFill>
                  <a:srgbClr val="0000FF"/>
                </a:solidFill>
              </a:rPr>
              <a:t>” </a:t>
            </a:r>
            <a:r>
              <a:rPr lang="en-US" sz="3200" dirty="0" err="1" smtClean="0">
                <a:solidFill>
                  <a:srgbClr val="0000FF"/>
                </a:solidFill>
              </a:rPr>
              <a:t>preferencije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– </a:t>
            </a:r>
            <a:r>
              <a:rPr lang="en-US" sz="3200" dirty="0" err="1" smtClean="0">
                <a:solidFill>
                  <a:srgbClr val="0000FF"/>
                </a:solidFill>
              </a:rPr>
              <a:t>klijent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zna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šta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hoće</a:t>
            </a:r>
            <a:endParaRPr lang="en-US" sz="32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0000FF"/>
                </a:solidFill>
              </a:rPr>
              <a:t>Korupcija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– </a:t>
            </a:r>
            <a:r>
              <a:rPr lang="en-US" sz="3200" dirty="0" err="1" smtClean="0">
                <a:solidFill>
                  <a:srgbClr val="0000FF"/>
                </a:solidFill>
              </a:rPr>
              <a:t>kupovina</a:t>
            </a:r>
            <a:r>
              <a:rPr lang="en-US" sz="3200" dirty="0" smtClean="0">
                <a:solidFill>
                  <a:srgbClr val="0000FF"/>
                </a:solidFill>
              </a:rPr>
              <a:t> od </a:t>
            </a:r>
            <a:r>
              <a:rPr lang="en-US" sz="3200" dirty="0" err="1" smtClean="0">
                <a:solidFill>
                  <a:srgbClr val="0000FF"/>
                </a:solidFill>
              </a:rPr>
              <a:t>prijatelja</a:t>
            </a:r>
            <a:r>
              <a:rPr lang="en-US" sz="3200" dirty="0" smtClean="0">
                <a:solidFill>
                  <a:srgbClr val="0000FF"/>
                </a:solidFill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</a:rPr>
              <a:t>donatora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ili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rođaka</a:t>
            </a:r>
            <a:endParaRPr lang="en-US" sz="3200" dirty="0">
              <a:solidFill>
                <a:srgbClr val="0000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err="1" smtClean="0">
                <a:solidFill>
                  <a:srgbClr val="0000FF"/>
                </a:solidFill>
              </a:rPr>
              <a:t>Napetost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između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službe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za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ugovaranje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i</a:t>
            </a:r>
            <a:r>
              <a:rPr lang="en-US" sz="3200" dirty="0" smtClean="0">
                <a:solidFill>
                  <a:srgbClr val="0000FF"/>
                </a:solidFill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</a:rPr>
              <a:t>drugih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9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marL="457200" indent="-457200"/>
            <a:r>
              <a:rPr lang="en-US" b="1" dirty="0" err="1" smtClean="0">
                <a:solidFill>
                  <a:schemeClr val="bg1"/>
                </a:solidFill>
              </a:rPr>
              <a:t>Planiranje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nabavke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90600"/>
            <a:ext cx="876300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Izazovi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prilikom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definisanja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potreba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države</a:t>
            </a:r>
            <a:r>
              <a:rPr lang="en-US" sz="2800" dirty="0" smtClean="0">
                <a:solidFill>
                  <a:srgbClr val="0000FF"/>
                </a:solidFill>
              </a:rPr>
              <a:t>:</a:t>
            </a:r>
          </a:p>
          <a:p>
            <a:endParaRPr lang="en-US" sz="2800" dirty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800000"/>
                </a:solidFill>
              </a:rPr>
              <a:t>Ravnoteža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između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otvorenosti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ka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industriji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rizika</a:t>
            </a:r>
            <a:r>
              <a:rPr lang="en-US" sz="2800" dirty="0" smtClean="0">
                <a:solidFill>
                  <a:srgbClr val="800000"/>
                </a:solidFill>
              </a:rPr>
              <a:t> od </a:t>
            </a:r>
            <a:r>
              <a:rPr lang="en-US" sz="2800" dirty="0" err="1" smtClean="0">
                <a:solidFill>
                  <a:srgbClr val="800000"/>
                </a:solidFill>
              </a:rPr>
              <a:t>gubitka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nezavisnosti</a:t>
            </a:r>
            <a:r>
              <a:rPr lang="en-US" sz="2800" dirty="0" smtClean="0">
                <a:solidFill>
                  <a:srgbClr val="800000"/>
                </a:solidFill>
              </a:rPr>
              <a:t>, </a:t>
            </a:r>
            <a:r>
              <a:rPr lang="en-US" sz="2800" dirty="0" err="1" smtClean="0">
                <a:solidFill>
                  <a:srgbClr val="800000"/>
                </a:solidFill>
              </a:rPr>
              <a:t>ili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čak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sukoba</a:t>
            </a:r>
            <a:r>
              <a:rPr lang="en-US" sz="2800" dirty="0" smtClean="0">
                <a:solidFill>
                  <a:srgbClr val="800000"/>
                </a:solidFill>
              </a:rPr>
              <a:t> </a:t>
            </a:r>
            <a:r>
              <a:rPr lang="en-US" sz="2800" dirty="0" err="1" smtClean="0">
                <a:solidFill>
                  <a:srgbClr val="800000"/>
                </a:solidFill>
              </a:rPr>
              <a:t>interesa</a:t>
            </a:r>
            <a:endParaRPr lang="en-US" sz="2800" dirty="0" smtClean="0">
              <a:solidFill>
                <a:srgbClr val="800000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Ravnoteža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između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konkretnosti</a:t>
            </a:r>
            <a:r>
              <a:rPr lang="en-US" sz="2800" dirty="0" smtClean="0">
                <a:solidFill>
                  <a:srgbClr val="0000FF"/>
                </a:solidFill>
              </a:rPr>
              <a:t> (</a:t>
            </a:r>
            <a:r>
              <a:rPr lang="en-US" sz="2800" dirty="0" err="1" smtClean="0">
                <a:solidFill>
                  <a:srgbClr val="0000FF"/>
                </a:solidFill>
              </a:rPr>
              <a:t>specifikacija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dizajna</a:t>
            </a:r>
            <a:r>
              <a:rPr lang="en-US" sz="2800" dirty="0" smtClean="0">
                <a:solidFill>
                  <a:srgbClr val="0000FF"/>
                </a:solidFill>
              </a:rPr>
              <a:t>) </a:t>
            </a:r>
            <a:r>
              <a:rPr lang="en-US" sz="2800" dirty="0" err="1" smtClean="0">
                <a:solidFill>
                  <a:srgbClr val="0000FF"/>
                </a:solidFill>
              </a:rPr>
              <a:t>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fleksibilnosti</a:t>
            </a:r>
            <a:r>
              <a:rPr lang="en-US" sz="2800" dirty="0" smtClean="0">
                <a:solidFill>
                  <a:srgbClr val="0000FF"/>
                </a:solidFill>
              </a:rPr>
              <a:t> (</a:t>
            </a:r>
            <a:r>
              <a:rPr lang="en-US" sz="2800" dirty="0" err="1" smtClean="0">
                <a:solidFill>
                  <a:srgbClr val="0000FF"/>
                </a:solidFill>
              </a:rPr>
              <a:t>specifikacije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izvršenja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00FF"/>
                </a:solidFill>
              </a:rPr>
              <a:t>Razmišljajte</a:t>
            </a:r>
            <a:r>
              <a:rPr lang="en-US" sz="2800" dirty="0" smtClean="0">
                <a:solidFill>
                  <a:srgbClr val="0000FF"/>
                </a:solidFill>
              </a:rPr>
              <a:t> o tome “</a:t>
            </a:r>
            <a:r>
              <a:rPr lang="en-US" sz="2800" dirty="0" err="1" smtClean="0">
                <a:solidFill>
                  <a:srgbClr val="0000FF"/>
                </a:solidFill>
              </a:rPr>
              <a:t>kako</a:t>
            </a:r>
            <a:r>
              <a:rPr lang="en-US" sz="2800" dirty="0" smtClean="0">
                <a:solidFill>
                  <a:srgbClr val="0000FF"/>
                </a:solidFill>
              </a:rPr>
              <a:t>” </a:t>
            </a:r>
            <a:r>
              <a:rPr lang="en-US" sz="2800" dirty="0" err="1" smtClean="0">
                <a:solidFill>
                  <a:srgbClr val="0000FF"/>
                </a:solidFill>
              </a:rPr>
              <a:t>uraditi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posao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nasuprot</a:t>
            </a:r>
            <a:r>
              <a:rPr lang="en-US" sz="2800" dirty="0" smtClean="0">
                <a:solidFill>
                  <a:srgbClr val="0000FF"/>
                </a:solidFill>
              </a:rPr>
              <a:t> tome “</a:t>
            </a:r>
            <a:r>
              <a:rPr lang="en-US" sz="2800" dirty="0" err="1" smtClean="0">
                <a:solidFill>
                  <a:srgbClr val="0000FF"/>
                </a:solidFill>
              </a:rPr>
              <a:t>šta</a:t>
            </a:r>
            <a:r>
              <a:rPr lang="en-US" sz="2800" dirty="0" smtClean="0">
                <a:solidFill>
                  <a:srgbClr val="0000FF"/>
                </a:solidFill>
              </a:rPr>
              <a:t>” je </a:t>
            </a:r>
            <a:r>
              <a:rPr lang="en-US" sz="2800" dirty="0" err="1" smtClean="0">
                <a:solidFill>
                  <a:srgbClr val="0000FF"/>
                </a:solidFill>
              </a:rPr>
              <a:t>klijentu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potrebno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800" dirty="0" err="1" smtClean="0">
                <a:solidFill>
                  <a:srgbClr val="0000FF"/>
                </a:solidFill>
              </a:rPr>
              <a:t>šta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želi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B050"/>
                </a:solidFill>
              </a:rPr>
              <a:t>Potreba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za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jasnošću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rgbClr val="00B050"/>
                </a:solidFill>
              </a:rPr>
              <a:t>Pitajte</a:t>
            </a:r>
            <a:r>
              <a:rPr lang="en-US" sz="2800" dirty="0" smtClean="0">
                <a:solidFill>
                  <a:srgbClr val="00B050"/>
                </a:solidFill>
              </a:rPr>
              <a:t>:  Da li je to </a:t>
            </a:r>
            <a:r>
              <a:rPr lang="en-US" sz="2800" dirty="0" err="1" smtClean="0">
                <a:solidFill>
                  <a:srgbClr val="00B050"/>
                </a:solidFill>
              </a:rPr>
              <a:t>što</a:t>
            </a:r>
            <a:r>
              <a:rPr lang="en-US" sz="2800" dirty="0" smtClean="0">
                <a:solidFill>
                  <a:srgbClr val="00B050"/>
                </a:solidFill>
              </a:rPr>
              <a:t> je </a:t>
            </a:r>
            <a:r>
              <a:rPr lang="en-US" sz="2800" dirty="0" err="1" smtClean="0">
                <a:solidFill>
                  <a:srgbClr val="00B050"/>
                </a:solidFill>
              </a:rPr>
              <a:t>napisano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dovoljno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jasno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dovoljno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detaljno</a:t>
            </a:r>
            <a:r>
              <a:rPr lang="en-US" sz="2800" dirty="0" smtClean="0">
                <a:solidFill>
                  <a:srgbClr val="00B050"/>
                </a:solidFill>
              </a:rPr>
              <a:t> da bi se u </a:t>
            </a:r>
            <a:r>
              <a:rPr lang="en-US" sz="2800" dirty="0" err="1" smtClean="0">
                <a:solidFill>
                  <a:srgbClr val="00B050"/>
                </a:solidFill>
              </a:rPr>
              <a:t>inteligentnoj</a:t>
            </a:r>
            <a:r>
              <a:rPr lang="en-US" sz="2800" dirty="0" smtClean="0">
                <a:solidFill>
                  <a:srgbClr val="00B050"/>
                </a:solidFill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</a:rPr>
              <a:t>informisanoj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kompaniji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znalo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šta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država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traži</a:t>
            </a:r>
            <a:r>
              <a:rPr lang="en-US" sz="2800" dirty="0" smtClean="0">
                <a:solidFill>
                  <a:srgbClr val="00B05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58287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4800" b="1" dirty="0" err="1" smtClean="0">
                <a:solidFill>
                  <a:srgbClr val="0000FF"/>
                </a:solidFill>
              </a:rPr>
              <a:t>Razmotrite</a:t>
            </a:r>
            <a:r>
              <a:rPr lang="en-US" sz="4800" b="1" dirty="0" smtClean="0">
                <a:solidFill>
                  <a:srgbClr val="0000FF"/>
                </a:solidFill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</a:rPr>
              <a:t>alternativne</a:t>
            </a:r>
            <a:r>
              <a:rPr lang="en-US" sz="4800" b="1" dirty="0" smtClean="0">
                <a:solidFill>
                  <a:srgbClr val="0000FF"/>
                </a:solidFill>
              </a:rPr>
              <a:t> </a:t>
            </a:r>
            <a:r>
              <a:rPr lang="en-US" sz="4800" b="1" dirty="0" err="1" smtClean="0">
                <a:solidFill>
                  <a:srgbClr val="0000FF"/>
                </a:solidFill>
              </a:rPr>
              <a:t>strategije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Outsourcing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privatizacija</a:t>
            </a:r>
            <a:r>
              <a:rPr lang="en-US" dirty="0" smtClean="0">
                <a:solidFill>
                  <a:schemeClr val="bg1"/>
                </a:solidFill>
              </a:rPr>
              <a:t> – </a:t>
            </a:r>
            <a:r>
              <a:rPr lang="en-US" dirty="0" err="1" smtClean="0">
                <a:solidFill>
                  <a:schemeClr val="bg1"/>
                </a:solidFill>
              </a:rPr>
              <a:t>usluge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javni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radovi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koji</a:t>
            </a:r>
            <a:r>
              <a:rPr lang="en-US" dirty="0" smtClean="0">
                <a:solidFill>
                  <a:schemeClr val="bg1"/>
                </a:solidFill>
              </a:rPr>
              <a:t> se </a:t>
            </a:r>
            <a:r>
              <a:rPr lang="en-US" dirty="0" err="1" smtClean="0">
                <a:solidFill>
                  <a:schemeClr val="bg1"/>
                </a:solidFill>
              </a:rPr>
              <a:t>razvijaju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BOT’s </a:t>
            </a:r>
            <a:r>
              <a:rPr lang="en-US" dirty="0" err="1" smtClean="0">
                <a:solidFill>
                  <a:schemeClr val="bg1"/>
                </a:solidFill>
              </a:rPr>
              <a:t>i</a:t>
            </a:r>
            <a:r>
              <a:rPr lang="en-US" dirty="0" smtClean="0">
                <a:solidFill>
                  <a:schemeClr val="bg1"/>
                </a:solidFill>
              </a:rPr>
              <a:t> BOOT’s – </a:t>
            </a:r>
            <a:r>
              <a:rPr lang="en-US" dirty="0" err="1" smtClean="0">
                <a:solidFill>
                  <a:schemeClr val="bg1"/>
                </a:solidFill>
              </a:rPr>
              <a:t>sagradi-</a:t>
            </a:r>
            <a:r>
              <a:rPr lang="en-US" i="1" dirty="0" err="1" smtClean="0">
                <a:solidFill>
                  <a:schemeClr val="bg1"/>
                </a:solidFill>
              </a:rPr>
              <a:t>poseduj</a:t>
            </a:r>
            <a:r>
              <a:rPr lang="en-US" dirty="0" err="1" smtClean="0">
                <a:solidFill>
                  <a:schemeClr val="bg1"/>
                </a:solidFill>
              </a:rPr>
              <a:t>-rukuj-prebaci</a:t>
            </a:r>
            <a:r>
              <a:rPr lang="en-US" dirty="0" smtClean="0">
                <a:solidFill>
                  <a:schemeClr val="bg1"/>
                </a:solidFill>
              </a:rPr>
              <a:t> (build-</a:t>
            </a:r>
            <a:r>
              <a:rPr lang="en-US" i="1" dirty="0" smtClean="0">
                <a:solidFill>
                  <a:schemeClr val="bg1"/>
                </a:solidFill>
              </a:rPr>
              <a:t>own</a:t>
            </a:r>
            <a:r>
              <a:rPr lang="en-US" dirty="0" smtClean="0">
                <a:solidFill>
                  <a:schemeClr val="bg1"/>
                </a:solidFill>
              </a:rPr>
              <a:t>-operate-transfer)</a:t>
            </a:r>
          </a:p>
          <a:p>
            <a:r>
              <a:rPr lang="en-US" dirty="0" err="1" smtClean="0">
                <a:solidFill>
                  <a:srgbClr val="990033"/>
                </a:solidFill>
              </a:rPr>
              <a:t>Iznajmljivanje</a:t>
            </a:r>
            <a:r>
              <a:rPr lang="en-US" dirty="0" smtClean="0">
                <a:solidFill>
                  <a:srgbClr val="990033"/>
                </a:solidFill>
              </a:rPr>
              <a:t>, </a:t>
            </a:r>
            <a:r>
              <a:rPr lang="en-US" dirty="0" err="1" smtClean="0">
                <a:solidFill>
                  <a:srgbClr val="990033"/>
                </a:solidFill>
              </a:rPr>
              <a:t>ili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kupovina</a:t>
            </a:r>
            <a:endParaRPr lang="en-US" dirty="0" smtClean="0">
              <a:solidFill>
                <a:srgbClr val="990033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</a:rPr>
              <a:t>Grupisane</a:t>
            </a:r>
            <a:r>
              <a:rPr lang="en-US" dirty="0" smtClean="0">
                <a:solidFill>
                  <a:schemeClr val="bg1"/>
                </a:solidFill>
              </a:rPr>
              <a:t>/</a:t>
            </a:r>
            <a:r>
              <a:rPr lang="en-US" dirty="0" err="1" smtClean="0">
                <a:solidFill>
                  <a:schemeClr val="bg1"/>
                </a:solidFill>
              </a:rPr>
              <a:t>centralizovane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nabavke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Okvirni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ugovori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Elektronski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katalozi</a:t>
            </a:r>
            <a:endParaRPr lang="en-US" dirty="0" smtClean="0">
              <a:solidFill>
                <a:schemeClr val="bg1"/>
              </a:solidFill>
            </a:endParaRP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* </a:t>
            </a:r>
            <a:r>
              <a:rPr lang="en-US" b="1" i="1" dirty="0" err="1" smtClean="0">
                <a:solidFill>
                  <a:schemeClr val="bg1"/>
                </a:solidFill>
              </a:rPr>
              <a:t>Više</a:t>
            </a:r>
            <a:r>
              <a:rPr lang="en-US" b="1" i="1" dirty="0" smtClean="0">
                <a:solidFill>
                  <a:schemeClr val="bg1"/>
                </a:solidFill>
              </a:rPr>
              <a:t> o </a:t>
            </a:r>
            <a:r>
              <a:rPr lang="en-US" b="1" i="1" dirty="0" err="1" smtClean="0">
                <a:solidFill>
                  <a:schemeClr val="bg1"/>
                </a:solidFill>
              </a:rPr>
              <a:t>ovome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i="1" dirty="0" err="1" smtClean="0">
                <a:solidFill>
                  <a:schemeClr val="bg1"/>
                </a:solidFill>
              </a:rPr>
              <a:t>kasnije</a:t>
            </a:r>
            <a:endParaRPr lang="en-US" b="1" i="1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rgbClr val="990033"/>
                </a:solidFill>
              </a:rPr>
              <a:t>Razmotrite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troškove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transakcija</a:t>
            </a:r>
            <a:endParaRPr lang="en-US" dirty="0" smtClean="0">
              <a:solidFill>
                <a:srgbClr val="990033"/>
              </a:solidFill>
            </a:endParaRPr>
          </a:p>
          <a:p>
            <a:pPr lvl="1"/>
            <a:r>
              <a:rPr lang="en-US" dirty="0" err="1" smtClean="0">
                <a:solidFill>
                  <a:srgbClr val="990033"/>
                </a:solidFill>
              </a:rPr>
              <a:t>Naročito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za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transakcije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niske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cene</a:t>
            </a:r>
            <a:r>
              <a:rPr lang="en-US" dirty="0" smtClean="0">
                <a:solidFill>
                  <a:srgbClr val="990033"/>
                </a:solidFill>
              </a:rPr>
              <a:t>/</a:t>
            </a:r>
            <a:r>
              <a:rPr lang="en-US" dirty="0" err="1" smtClean="0">
                <a:solidFill>
                  <a:srgbClr val="990033"/>
                </a:solidFill>
              </a:rPr>
              <a:t>velikog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obima</a:t>
            </a:r>
            <a:r>
              <a:rPr lang="en-US" dirty="0" smtClean="0">
                <a:solidFill>
                  <a:srgbClr val="990033"/>
                </a:solidFill>
              </a:rPr>
              <a:t> (</a:t>
            </a:r>
            <a:r>
              <a:rPr lang="en-US" dirty="0" err="1" smtClean="0">
                <a:solidFill>
                  <a:srgbClr val="990033"/>
                </a:solidFill>
              </a:rPr>
              <a:t>kao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što</a:t>
            </a:r>
            <a:r>
              <a:rPr lang="en-US" dirty="0" smtClean="0">
                <a:solidFill>
                  <a:srgbClr val="990033"/>
                </a:solidFill>
              </a:rPr>
              <a:t> je </a:t>
            </a:r>
            <a:r>
              <a:rPr lang="en-US" dirty="0" err="1" smtClean="0">
                <a:solidFill>
                  <a:srgbClr val="990033"/>
                </a:solidFill>
              </a:rPr>
              <a:t>kancelarijski</a:t>
            </a:r>
            <a:r>
              <a:rPr lang="en-US" dirty="0" smtClean="0">
                <a:solidFill>
                  <a:srgbClr val="990033"/>
                </a:solidFill>
              </a:rPr>
              <a:t> </a:t>
            </a:r>
            <a:r>
              <a:rPr lang="en-US" dirty="0" err="1" smtClean="0">
                <a:solidFill>
                  <a:srgbClr val="990033"/>
                </a:solidFill>
              </a:rPr>
              <a:t>materijal</a:t>
            </a:r>
            <a:r>
              <a:rPr lang="en-US" dirty="0" smtClean="0">
                <a:solidFill>
                  <a:srgbClr val="990033"/>
                </a:solidFill>
              </a:rPr>
              <a:t>)</a:t>
            </a:r>
            <a:endParaRPr lang="en-US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11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5973762"/>
          </a:xfrm>
        </p:spPr>
        <p:txBody>
          <a:bodyPr>
            <a:normAutofit/>
          </a:bodyPr>
          <a:lstStyle/>
          <a:p>
            <a:pPr algn="l"/>
            <a:r>
              <a:rPr lang="en-US" b="1" i="1" dirty="0" err="1" smtClean="0">
                <a:solidFill>
                  <a:srgbClr val="800000"/>
                </a:solidFill>
              </a:rPr>
              <a:t>Čak</a:t>
            </a:r>
            <a:r>
              <a:rPr lang="en-US" b="1" i="1" dirty="0" smtClean="0">
                <a:solidFill>
                  <a:srgbClr val="800000"/>
                </a:solidFill>
              </a:rPr>
              <a:t> se </a:t>
            </a:r>
            <a:r>
              <a:rPr lang="en-US" b="1" i="1" dirty="0" err="1" smtClean="0">
                <a:solidFill>
                  <a:srgbClr val="800000"/>
                </a:solidFill>
              </a:rPr>
              <a:t>ni</a:t>
            </a:r>
            <a:r>
              <a:rPr lang="en-US" b="1" i="1" dirty="0" smtClean="0">
                <a:solidFill>
                  <a:srgbClr val="800000"/>
                </a:solidFill>
              </a:rPr>
              <a:t> od </a:t>
            </a:r>
            <a:r>
              <a:rPr lang="en-US" b="1" i="1" dirty="0" err="1" smtClean="0">
                <a:solidFill>
                  <a:srgbClr val="800000"/>
                </a:solidFill>
              </a:rPr>
              <a:t>najiskusnijih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i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najbolje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obučenih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državnih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službenika</a:t>
            </a:r>
            <a:r>
              <a:rPr lang="en-US" b="1" i="1" dirty="0" smtClean="0">
                <a:solidFill>
                  <a:srgbClr val="800000"/>
                </a:solidFill>
              </a:rPr>
              <a:t> ne </a:t>
            </a:r>
            <a:r>
              <a:rPr lang="en-US" b="1" i="1" dirty="0" err="1" smtClean="0">
                <a:solidFill>
                  <a:srgbClr val="800000"/>
                </a:solidFill>
              </a:rPr>
              <a:t>može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očekivati</a:t>
            </a:r>
            <a:r>
              <a:rPr lang="en-US" b="1" i="1" dirty="0" smtClean="0">
                <a:solidFill>
                  <a:srgbClr val="800000"/>
                </a:solidFill>
              </a:rPr>
              <a:t> da, </a:t>
            </a:r>
            <a:r>
              <a:rPr lang="en-US" b="1" i="1" dirty="0" err="1" smtClean="0">
                <a:solidFill>
                  <a:srgbClr val="800000"/>
                </a:solidFill>
              </a:rPr>
              <a:t>bez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komunikacije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sa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privatnim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sektorom</a:t>
            </a:r>
            <a:r>
              <a:rPr lang="en-US" b="1" i="1" dirty="0" smtClean="0">
                <a:solidFill>
                  <a:srgbClr val="800000"/>
                </a:solidFill>
              </a:rPr>
              <a:t>, </a:t>
            </a:r>
            <a:r>
              <a:rPr lang="en-US" b="1" i="1" dirty="0" err="1" smtClean="0">
                <a:solidFill>
                  <a:srgbClr val="800000"/>
                </a:solidFill>
              </a:rPr>
              <a:t>razumeju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njegova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tržišta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i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kapacitet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i</a:t>
            </a:r>
            <a:r>
              <a:rPr lang="en-US" b="1" i="1" dirty="0" smtClean="0">
                <a:solidFill>
                  <a:srgbClr val="800000"/>
                </a:solidFill>
              </a:rPr>
              <a:t> da </a:t>
            </a:r>
            <a:r>
              <a:rPr lang="en-US" b="1" i="1" dirty="0" err="1" smtClean="0">
                <a:solidFill>
                  <a:srgbClr val="800000"/>
                </a:solidFill>
              </a:rPr>
              <a:t>efikasno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procene</a:t>
            </a:r>
            <a:r>
              <a:rPr lang="en-US" b="1" i="1" dirty="0" smtClean="0">
                <a:solidFill>
                  <a:srgbClr val="800000"/>
                </a:solidFill>
              </a:rPr>
              <a:t> </a:t>
            </a:r>
            <a:r>
              <a:rPr lang="en-US" b="1" i="1" dirty="0" err="1" smtClean="0">
                <a:solidFill>
                  <a:srgbClr val="800000"/>
                </a:solidFill>
              </a:rPr>
              <a:t>cene</a:t>
            </a:r>
            <a:r>
              <a:rPr lang="en-US" b="1" i="1" dirty="0" smtClean="0">
                <a:solidFill>
                  <a:srgbClr val="800000"/>
                </a:solidFill>
              </a:rPr>
              <a:t>.</a:t>
            </a:r>
            <a:endParaRPr lang="en-US" b="1" i="1" dirty="0">
              <a:solidFill>
                <a:srgbClr val="8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597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5400" b="1" dirty="0" err="1" smtClean="0">
                <a:solidFill>
                  <a:srgbClr val="990033"/>
                </a:solidFill>
              </a:rPr>
              <a:t>Istraživanje</a:t>
            </a:r>
            <a:r>
              <a:rPr lang="en-US" sz="5400" b="1" dirty="0" smtClean="0">
                <a:solidFill>
                  <a:srgbClr val="990033"/>
                </a:solidFill>
              </a:rPr>
              <a:t> </a:t>
            </a:r>
            <a:r>
              <a:rPr lang="en-US" sz="5400" b="1" dirty="0" err="1" smtClean="0">
                <a:solidFill>
                  <a:srgbClr val="990033"/>
                </a:solidFill>
              </a:rPr>
              <a:t>tržišta</a:t>
            </a:r>
            <a:r>
              <a:rPr lang="en-US" sz="5400" b="1" dirty="0" smtClean="0">
                <a:solidFill>
                  <a:srgbClr val="990033"/>
                </a:solidFill>
              </a:rPr>
              <a:t> je od </a:t>
            </a:r>
            <a:r>
              <a:rPr lang="en-US" sz="5400" b="1" dirty="0" err="1" smtClean="0">
                <a:solidFill>
                  <a:srgbClr val="990033"/>
                </a:solidFill>
              </a:rPr>
              <a:t>ključne</a:t>
            </a:r>
            <a:r>
              <a:rPr lang="en-US" sz="5400" b="1" dirty="0" smtClean="0">
                <a:solidFill>
                  <a:srgbClr val="990033"/>
                </a:solidFill>
              </a:rPr>
              <a:t> </a:t>
            </a:r>
            <a:r>
              <a:rPr lang="en-US" sz="5400" b="1" dirty="0" err="1" smtClean="0">
                <a:solidFill>
                  <a:srgbClr val="990033"/>
                </a:solidFill>
              </a:rPr>
              <a:t>važnosti</a:t>
            </a:r>
            <a:endParaRPr lang="en-US" sz="5400" b="1" dirty="0">
              <a:solidFill>
                <a:srgbClr val="990033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2192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B050"/>
                </a:solidFill>
              </a:rPr>
              <a:t>Tržišta</a:t>
            </a:r>
            <a:r>
              <a:rPr lang="en-US" dirty="0" smtClean="0">
                <a:solidFill>
                  <a:srgbClr val="00B050"/>
                </a:solidFill>
              </a:rPr>
              <a:t> se </a:t>
            </a:r>
            <a:r>
              <a:rPr lang="en-US" dirty="0" err="1" smtClean="0">
                <a:solidFill>
                  <a:srgbClr val="00B050"/>
                </a:solidFill>
              </a:rPr>
              <a:t>brzo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razvijaju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err="1" smtClean="0">
                <a:solidFill>
                  <a:srgbClr val="0000FF"/>
                </a:solidFill>
              </a:rPr>
              <a:t>Eksplozija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izvora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informacija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err="1" smtClean="0">
                <a:solidFill>
                  <a:srgbClr val="00B050"/>
                </a:solidFill>
              </a:rPr>
              <a:t>Razvoj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uključuje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Ugovarače</a:t>
            </a:r>
            <a:r>
              <a:rPr lang="en-US" dirty="0" smtClean="0">
                <a:solidFill>
                  <a:srgbClr val="00B050"/>
                </a:solidFill>
              </a:rPr>
              <a:t>/</a:t>
            </a:r>
            <a:r>
              <a:rPr lang="en-US" dirty="0" err="1" smtClean="0">
                <a:solidFill>
                  <a:srgbClr val="00B050"/>
                </a:solidFill>
              </a:rPr>
              <a:t>firme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Tehnologije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i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metodologije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Kadrove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err="1" smtClean="0">
                <a:solidFill>
                  <a:srgbClr val="00B050"/>
                </a:solidFill>
              </a:rPr>
              <a:t>Cene</a:t>
            </a:r>
            <a:r>
              <a:rPr lang="en-US" dirty="0" smtClean="0">
                <a:solidFill>
                  <a:srgbClr val="00B050"/>
                </a:solidFill>
              </a:rPr>
              <a:t>, </a:t>
            </a:r>
            <a:r>
              <a:rPr lang="en-US" dirty="0" err="1" smtClean="0">
                <a:solidFill>
                  <a:srgbClr val="00B050"/>
                </a:solidFill>
              </a:rPr>
              <a:t>strukture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određivanja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err="1" smtClean="0">
                <a:solidFill>
                  <a:srgbClr val="00B050"/>
                </a:solidFill>
              </a:rPr>
              <a:t>cena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b="1" dirty="0" err="1" smtClean="0">
                <a:solidFill>
                  <a:srgbClr val="0000FF"/>
                </a:solidFill>
              </a:rPr>
              <a:t>Najbolje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prakse</a:t>
            </a:r>
            <a:r>
              <a:rPr lang="en-US" b="1" dirty="0" smtClean="0">
                <a:solidFill>
                  <a:srgbClr val="0000FF"/>
                </a:solidFill>
              </a:rPr>
              <a:t> u </a:t>
            </a:r>
            <a:r>
              <a:rPr lang="en-US" b="1" dirty="0" err="1" smtClean="0">
                <a:solidFill>
                  <a:srgbClr val="0000FF"/>
                </a:solidFill>
              </a:rPr>
              <a:t>svetu</a:t>
            </a:r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Nacrti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zahteva</a:t>
            </a:r>
            <a:r>
              <a:rPr lang="en-US" b="1" dirty="0" smtClean="0">
                <a:solidFill>
                  <a:srgbClr val="0000FF"/>
                </a:solidFill>
              </a:rPr>
              <a:t>/</a:t>
            </a:r>
            <a:r>
              <a:rPr lang="en-US" b="1" dirty="0" err="1" smtClean="0">
                <a:solidFill>
                  <a:srgbClr val="0000FF"/>
                </a:solidFill>
              </a:rPr>
              <a:t>tendera</a:t>
            </a:r>
            <a:endParaRPr lang="en-US" b="1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err="1" smtClean="0">
                <a:solidFill>
                  <a:srgbClr val="0000FF"/>
                </a:solidFill>
              </a:rPr>
              <a:t>Nacrti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opisa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en-US" b="1" dirty="0" err="1" smtClean="0">
                <a:solidFill>
                  <a:srgbClr val="0000FF"/>
                </a:solidFill>
              </a:rPr>
              <a:t>specifikacija</a:t>
            </a:r>
            <a:r>
              <a:rPr lang="en-US" b="1" dirty="0" smtClean="0">
                <a:solidFill>
                  <a:srgbClr val="0000FF"/>
                </a:solidFill>
              </a:rPr>
              <a:t>/</a:t>
            </a:r>
            <a:r>
              <a:rPr lang="en-US" b="1" dirty="0" err="1" smtClean="0">
                <a:solidFill>
                  <a:srgbClr val="0000FF"/>
                </a:solidFill>
              </a:rPr>
              <a:t>zahteva</a:t>
            </a: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05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1990354073884D94BACCB92D638506CE&lt;/guid&gt;&#10;        &lt;description /&gt;&#10;        &lt;date&gt;6/11/2015 9:20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069EB36CE9945B7A2E6DD2BD6F9945A&lt;/guid&gt;&#10;            &lt;repollguid&gt;69A9AAEF46C0409C8981783869A2A713&lt;/repollguid&gt;&#10;            &lt;sourceid&gt;B00D1CB4F907484985D42EFE335B55FB&lt;/sourceid&gt;&#10;            &lt;questiontext&gt;Experience suggests that most disappointing outcomes in public procurement can be traced back to easily avoidable errors during the acquisition planning stag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BE972A6C68954FE993BA7094856817A3&lt;/guid&gt;&#10;                    &lt;answertext&gt;True&lt;/answertext&gt;&#10;                    &lt;valuetype&gt;0&lt;/valuetype&gt;&#10;                &lt;/answer&gt;&#10;                &lt;answer&gt;&#10;                    &lt;guid&gt;870BF27A1D3C4790A74569B39C0CF731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D1D2324F157460D96EA6370DBD91ACA&lt;/guid&gt;&#10;        &lt;description /&gt;&#10;        &lt;date&gt;6/11/2015 9:24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3E70D7CC79145ABADD2FDFFC2229E5A&lt;/guid&gt;&#10;            &lt;repollguid&gt;DAC6244D0FAB46BF91482CFB98F4CE47&lt;/repollguid&gt;&#10;            &lt;sourceid&gt;F77881ECAE9146A4870061CC636A429A&lt;/sourceid&gt;&#10;            &lt;questiontext&gt;Experienced and well-trained government officials should be expected to understand private sector markets and capacity and effectively estimate prices without communicating with the private secto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91BA207A0BA4E95B0337818356E7338&lt;/guid&gt;&#10;                    &lt;answertext&gt;True&lt;/answertext&gt;&#10;                    &lt;valuetype&gt;0&lt;/valuetype&gt;&#10;                &lt;/answer&gt;&#10;                &lt;answer&gt;&#10;                    &lt;guid&gt;FBE12CE384BF4A59BDF32C908BBDF0BE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D1D2324F157460D96EA6370DBD91ACA&lt;/guid&gt;&#10;        &lt;description /&gt;&#10;        &lt;date&gt;6/11/2015 9:24:3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3E70D7CC79145ABADD2FDFFC2229E5A&lt;/guid&gt;&#10;            &lt;repollguid&gt;DAC6244D0FAB46BF91482CFB98F4CE47&lt;/repollguid&gt;&#10;            &lt;sourceid&gt;F77881ECAE9146A4870061CC636A429A&lt;/sourceid&gt;&#10;            &lt;questiontext&gt;Experienced and well-trained government officials should be expected to understand private sector markets and capacity and effectively estimate prices without communicating with the private sector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F91BA207A0BA4E95B0337818356E7338&lt;/guid&gt;&#10;                    &lt;answertext&gt;True&lt;/answertext&gt;&#10;                    &lt;valuetype&gt;0&lt;/valuetype&gt;&#10;                &lt;/answer&gt;&#10;                &lt;answer&gt;&#10;                    &lt;guid&gt;FBE12CE384BF4A59BDF32C908BBDF0BE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028D77EAFB1D4C02A505649E9C3F2631&lt;/guid&gt;&#10;        &lt;description /&gt;&#10;        &lt;date&gt;6/11/2015 9:36:3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1DA8D2791B94F249C0FFCD3DB35EA44&lt;/guid&gt;&#10;            &lt;repollguid&gt;4485F4F825F24862B5DC7DECD1744F97&lt;/repollguid&gt;&#10;            &lt;sourceid&gt;FA538663525342DEB2AC64A5FD4B1952&lt;/sourceid&gt;&#10;            &lt;questiontext&gt;Contracts allocate risk.  But there is a balance.  For example, increasing the contractor’s performance risk typically requires the government to pay a higher contract price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200DACD5B2C4EB4A0D96EF8F12E00E7&lt;/guid&gt;&#10;                    &lt;answertext&gt;True&lt;/answertext&gt;&#10;                    &lt;valuetype&gt;0&lt;/valuetype&gt;&#10;                &lt;/answer&gt;&#10;                &lt;answer&gt;&#10;                    &lt;guid&gt;9216B41503B2409BAF33667722C12F46&lt;/guid&gt;&#10;                    &lt;answertext&gt;False&lt;/answertext&gt;&#10;                    &lt;valuetype&gt;0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2770</TotalTime>
  <Words>840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2_Office Theme</vt:lpstr>
      <vt:lpstr>3_Office Theme</vt:lpstr>
      <vt:lpstr>PowerPoint Presentation</vt:lpstr>
      <vt:lpstr>Iskustvo govori da najveća razočaranja u javnim nabavkama mogu poticati iz grešaka koje su se mogle lako izbeći tokom faze planiranja nabavke.</vt:lpstr>
      <vt:lpstr>Oblasti planiranja nabavke</vt:lpstr>
      <vt:lpstr>Planiranje nabavke</vt:lpstr>
      <vt:lpstr>Planiranje nabavke</vt:lpstr>
      <vt:lpstr>Planiranje nabavke</vt:lpstr>
      <vt:lpstr>Razmotrite alternativne strategije</vt:lpstr>
      <vt:lpstr>Čak se ni od najiskusnijih i najbolje obučenih državnih službenika ne može očekivati da, bez komunikacije sa privatnim sektorom, razumeju njegova tržišta i kapacitet i da efikasno procene cene.</vt:lpstr>
      <vt:lpstr>Istraživanje tržišta je od ključne važnosti</vt:lpstr>
      <vt:lpstr>Kreativnost, zdrav razum, komunikacija, saradnja i radoznalost zajedno dovode do uspeha u istraživanju tržišta.</vt:lpstr>
      <vt:lpstr>Tehnike istraživanja tržišta (1)</vt:lpstr>
      <vt:lpstr>Tehnike istraživanja tržišta (2)</vt:lpstr>
      <vt:lpstr>Tehnike istraživanja tržišta (3)</vt:lpstr>
      <vt:lpstr>Tehnike istraživanja tržišta (4)</vt:lpstr>
      <vt:lpstr>PowerPoint Presentation</vt:lpstr>
      <vt:lpstr>PowerPoint Presentation</vt:lpstr>
      <vt:lpstr>Ugovori sa sobom nose rizik. Međutim, postoji ravnoteža.    Na primer, ako se poveća ugovaračev rizik izvršenja, obično je potrebno da država plati veću ugovornu cenu.</vt:lpstr>
      <vt:lpstr>Vrste ugovora i podsticaji</vt:lpstr>
      <vt:lpstr>PowerPoint Presentation</vt:lpstr>
    </vt:vector>
  </TitlesOfParts>
  <Company>The George Washington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Belgrade - ACQUISITION PLANNING</dc:title>
  <dc:creator>Steve Schooner</dc:creator>
  <cp:lastModifiedBy>Laura Sherman</cp:lastModifiedBy>
  <cp:revision>57</cp:revision>
  <cp:lastPrinted>2016-05-27T04:08:04Z</cp:lastPrinted>
  <dcterms:created xsi:type="dcterms:W3CDTF">2013-05-06T17:45:48Z</dcterms:created>
  <dcterms:modified xsi:type="dcterms:W3CDTF">2016-05-30T07:06:33Z</dcterms:modified>
  <cp:category>Schooner</cp:category>
</cp:coreProperties>
</file>