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22"/>
  </p:handoutMasterIdLst>
  <p:sldIdLst>
    <p:sldId id="267" r:id="rId3"/>
    <p:sldId id="272" r:id="rId4"/>
    <p:sldId id="269" r:id="rId5"/>
    <p:sldId id="262" r:id="rId6"/>
    <p:sldId id="258" r:id="rId7"/>
    <p:sldId id="260" r:id="rId8"/>
    <p:sldId id="270" r:id="rId9"/>
    <p:sldId id="273" r:id="rId10"/>
    <p:sldId id="274" r:id="rId11"/>
    <p:sldId id="279" r:id="rId12"/>
    <p:sldId id="276" r:id="rId13"/>
    <p:sldId id="277" r:id="rId14"/>
    <p:sldId id="280" r:id="rId15"/>
    <p:sldId id="281" r:id="rId16"/>
    <p:sldId id="265" r:id="rId17"/>
    <p:sldId id="264" r:id="rId18"/>
    <p:sldId id="275" r:id="rId19"/>
    <p:sldId id="271" r:id="rId20"/>
    <p:sldId id="268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990033"/>
    <a:srgbClr val="33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2154" y="14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1D696-B5A7-438D-8D01-BCE81B8CEF43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177BE-E4FF-44E9-832D-1D6D3C4E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0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4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76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2166-F83C-45F6-A816-52E27C752DC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28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4E38-D447-446F-9E8F-047297B0743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6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1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9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6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0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46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4E38-D447-446F-9E8F-047297B0743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5/27/2016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691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30614"/>
            <a:ext cx="2278772" cy="9906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28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>
                <a:solidFill>
                  <a:schemeClr val="bg1"/>
                </a:solidFill>
              </a:rPr>
              <a:t>Changing Paradigm in Public Procurement</a:t>
            </a:r>
            <a:r>
              <a:rPr lang="en-US" sz="3600" b="1" cap="small" dirty="0" smtClean="0">
                <a:solidFill>
                  <a:schemeClr val="bg1"/>
                </a:solidFill>
              </a:rPr>
              <a:t>:</a:t>
            </a:r>
            <a:br>
              <a:rPr lang="en-US" sz="3600" b="1" cap="small" dirty="0" smtClean="0">
                <a:solidFill>
                  <a:schemeClr val="bg1"/>
                </a:solidFill>
              </a:rPr>
            </a:br>
            <a:r>
              <a:rPr lang="en-US" sz="3600" b="1" cap="small" dirty="0" smtClean="0">
                <a:solidFill>
                  <a:schemeClr val="bg1"/>
                </a:solidFill>
              </a:rPr>
              <a:t> Towards </a:t>
            </a:r>
            <a:r>
              <a:rPr lang="en-US" sz="3600" b="1" cap="small" dirty="0">
                <a:solidFill>
                  <a:schemeClr val="bg1"/>
                </a:solidFill>
              </a:rPr>
              <a:t>Value for Money and Higher Efficiency</a:t>
            </a:r>
            <a:r>
              <a:rPr lang="en-US" sz="2600" b="1" dirty="0">
                <a:solidFill>
                  <a:schemeClr val="bg1"/>
                </a:solidFill>
              </a:rPr>
              <a:t/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/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June 1 and 2, 2016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Belgrade, Serbia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300" dirty="0" smtClean="0">
                <a:solidFill>
                  <a:prstClr val="white"/>
                </a:solidFill>
              </a:rPr>
              <a:t/>
            </a:r>
            <a:br>
              <a:rPr lang="en-US" sz="1300" dirty="0" smtClean="0">
                <a:solidFill>
                  <a:prstClr val="white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Acquisition Planning: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Defining the Need and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Conducting </a:t>
            </a:r>
            <a:r>
              <a:rPr lang="en-US" sz="4000" b="1" dirty="0">
                <a:solidFill>
                  <a:srgbClr val="C00000"/>
                </a:solidFill>
              </a:rPr>
              <a:t>Market </a:t>
            </a:r>
            <a:r>
              <a:rPr lang="en-US" sz="4000" b="1" dirty="0" smtClean="0">
                <a:solidFill>
                  <a:srgbClr val="C00000"/>
                </a:solidFill>
              </a:rPr>
              <a:t>Research</a:t>
            </a: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4000" b="1" dirty="0" smtClean="0">
                <a:solidFill>
                  <a:srgbClr val="0000FF"/>
                </a:solidFill>
              </a:rPr>
              <a:t>Professor Steve Schooner</a:t>
            </a:r>
          </a:p>
        </p:txBody>
      </p:sp>
    </p:spTree>
    <p:extLst>
      <p:ext uri="{BB962C8B-B14F-4D97-AF65-F5344CB8AC3E}">
        <p14:creationId xmlns:p14="http://schemas.microsoft.com/office/powerpoint/2010/main" val="1736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973762"/>
          </a:xfrm>
        </p:spPr>
        <p:txBody>
          <a:bodyPr>
            <a:normAutofit/>
          </a:bodyPr>
          <a:lstStyle/>
          <a:p>
            <a:pPr algn="l"/>
            <a:r>
              <a:rPr lang="en-US" sz="5400" b="1" i="1" dirty="0" smtClean="0">
                <a:solidFill>
                  <a:srgbClr val="800000"/>
                </a:solidFill>
              </a:rPr>
              <a:t>Creativity, common sense, communication, cooperation, and curiosity all contribute to productive market research efforts.</a:t>
            </a:r>
            <a:endParaRPr lang="en-US" sz="5400" b="1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22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Market Research Techniques (1)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Contacting </a:t>
            </a:r>
            <a:r>
              <a:rPr lang="en-US" sz="3600" dirty="0">
                <a:solidFill>
                  <a:srgbClr val="0000FF"/>
                </a:solidFill>
              </a:rPr>
              <a:t>knowledgeable individuals in Government </a:t>
            </a:r>
            <a:r>
              <a:rPr lang="en-US" sz="3600" b="1" i="1" dirty="0">
                <a:solidFill>
                  <a:srgbClr val="0000FF"/>
                </a:solidFill>
              </a:rPr>
              <a:t>and </a:t>
            </a:r>
            <a:r>
              <a:rPr lang="en-US" sz="3600" b="1" i="1" dirty="0" smtClean="0">
                <a:solidFill>
                  <a:srgbClr val="0000FF"/>
                </a:solidFill>
              </a:rPr>
              <a:t>private industry </a:t>
            </a:r>
            <a:r>
              <a:rPr lang="en-US" sz="3600" dirty="0">
                <a:solidFill>
                  <a:srgbClr val="0000FF"/>
                </a:solidFill>
              </a:rPr>
              <a:t>regarding market capabilities to meet requirements.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Reviewing </a:t>
            </a:r>
            <a:r>
              <a:rPr lang="en-US" sz="3600" dirty="0">
                <a:solidFill>
                  <a:srgbClr val="00B050"/>
                </a:solidFill>
              </a:rPr>
              <a:t>the results of recent market research undertaken to meet similar or identical requirements</a:t>
            </a:r>
            <a:r>
              <a:rPr lang="en-US" sz="3600" dirty="0" smtClean="0">
                <a:solidFill>
                  <a:srgbClr val="00B050"/>
                </a:solidFill>
              </a:rPr>
              <a:t>.  </a:t>
            </a:r>
          </a:p>
          <a:p>
            <a:pPr lvl="1"/>
            <a:r>
              <a:rPr lang="en-US" sz="3600" dirty="0" smtClean="0">
                <a:solidFill>
                  <a:srgbClr val="00B050"/>
                </a:solidFill>
              </a:rPr>
              <a:t>Share knowledge with colleagues, departments, ministries.</a:t>
            </a:r>
            <a:endParaRPr lang="en-US" sz="3600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7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Market Research Techniques (2)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Publishing </a:t>
            </a:r>
            <a:r>
              <a:rPr lang="en-US" sz="3600" dirty="0">
                <a:solidFill>
                  <a:srgbClr val="0000FF"/>
                </a:solidFill>
              </a:rPr>
              <a:t>formal requests for </a:t>
            </a:r>
            <a:r>
              <a:rPr lang="en-US" sz="3600" dirty="0" smtClean="0">
                <a:solidFill>
                  <a:srgbClr val="0000FF"/>
                </a:solidFill>
              </a:rPr>
              <a:t>information (RFI’s) on web sites, appropriate </a:t>
            </a:r>
            <a:r>
              <a:rPr lang="en-US" sz="3600" dirty="0">
                <a:solidFill>
                  <a:srgbClr val="0000FF"/>
                </a:solidFill>
              </a:rPr>
              <a:t>technical or scientific </a:t>
            </a:r>
            <a:r>
              <a:rPr lang="en-US" sz="3600" dirty="0" smtClean="0">
                <a:solidFill>
                  <a:srgbClr val="0000FF"/>
                </a:solidFill>
              </a:rPr>
              <a:t>journals, </a:t>
            </a:r>
            <a:r>
              <a:rPr lang="en-US" sz="3600" dirty="0">
                <a:solidFill>
                  <a:srgbClr val="0000FF"/>
                </a:solidFill>
              </a:rPr>
              <a:t>or </a:t>
            </a:r>
            <a:r>
              <a:rPr lang="en-US" sz="3600" dirty="0" smtClean="0">
                <a:solidFill>
                  <a:srgbClr val="0000FF"/>
                </a:solidFill>
              </a:rPr>
              <a:t>business and </a:t>
            </a:r>
            <a:r>
              <a:rPr lang="en-US" sz="3600" dirty="0">
                <a:solidFill>
                  <a:srgbClr val="0000FF"/>
                </a:solidFill>
              </a:rPr>
              <a:t>publications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Actively communicating – in person, via telephone, over the internet – with  </a:t>
            </a:r>
            <a:r>
              <a:rPr lang="en-US" sz="3600" dirty="0">
                <a:solidFill>
                  <a:srgbClr val="00B050"/>
                </a:solidFill>
              </a:rPr>
              <a:t>industry, acquisition personnel, and customers.</a:t>
            </a:r>
          </a:p>
        </p:txBody>
      </p:sp>
    </p:spTree>
    <p:extLst>
      <p:ext uri="{BB962C8B-B14F-4D97-AF65-F5344CB8AC3E}">
        <p14:creationId xmlns:p14="http://schemas.microsoft.com/office/powerpoint/2010/main" val="2015679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Market Research Techniques (3)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Obtaining source lists of similar items from other contracting </a:t>
            </a:r>
            <a:r>
              <a:rPr lang="en-US" sz="3600" dirty="0" smtClean="0">
                <a:solidFill>
                  <a:srgbClr val="0000FF"/>
                </a:solidFill>
              </a:rPr>
              <a:t>departments, ministries, </a:t>
            </a:r>
            <a:r>
              <a:rPr lang="en-US" sz="3600" dirty="0">
                <a:solidFill>
                  <a:srgbClr val="0000FF"/>
                </a:solidFill>
              </a:rPr>
              <a:t>agencies, trade </a:t>
            </a:r>
            <a:r>
              <a:rPr lang="en-US" sz="3600" dirty="0" smtClean="0">
                <a:solidFill>
                  <a:srgbClr val="0000FF"/>
                </a:solidFill>
              </a:rPr>
              <a:t>associations, </a:t>
            </a:r>
            <a:r>
              <a:rPr lang="en-US" sz="3600" dirty="0">
                <a:solidFill>
                  <a:srgbClr val="0000FF"/>
                </a:solidFill>
              </a:rPr>
              <a:t>or other sources.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Reviewing catalogs – on the Internet, in libraries, etc. – and other </a:t>
            </a:r>
            <a:r>
              <a:rPr lang="en-US" sz="3600" dirty="0">
                <a:solidFill>
                  <a:srgbClr val="00B050"/>
                </a:solidFill>
              </a:rPr>
              <a:t>generally available product literature published by manufacturers, distributors, and </a:t>
            </a:r>
            <a:r>
              <a:rPr lang="en-US" sz="3600" dirty="0" smtClean="0">
                <a:solidFill>
                  <a:srgbClr val="00B050"/>
                </a:solidFill>
              </a:rPr>
              <a:t>dealers.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13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Market Research Techniques (4)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Hosting open forums, meetings, or pre-solicitation (or pre-tender) </a:t>
            </a:r>
            <a:r>
              <a:rPr lang="en-US" sz="3600" dirty="0">
                <a:solidFill>
                  <a:srgbClr val="0000FF"/>
                </a:solidFill>
              </a:rPr>
              <a:t>conferences to involve potential offerors early in the acquisition </a:t>
            </a:r>
            <a:r>
              <a:rPr lang="en-US" sz="3600" dirty="0" smtClean="0">
                <a:solidFill>
                  <a:srgbClr val="0000FF"/>
                </a:solidFill>
              </a:rPr>
              <a:t>process.</a:t>
            </a:r>
            <a:endParaRPr lang="en-US" sz="3600" dirty="0">
              <a:solidFill>
                <a:srgbClr val="0000FF"/>
              </a:solidFill>
            </a:endParaRPr>
          </a:p>
          <a:p>
            <a:r>
              <a:rPr lang="en-US" sz="3600" dirty="0" smtClean="0">
                <a:solidFill>
                  <a:srgbClr val="00B050"/>
                </a:solidFill>
              </a:rPr>
              <a:t>Asking anyone and everyone for suggestions … and being willing to experiment.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Making your needs clear to the private sector.</a:t>
            </a:r>
          </a:p>
        </p:txBody>
      </p:sp>
    </p:spTree>
    <p:extLst>
      <p:ext uri="{BB962C8B-B14F-4D97-AF65-F5344CB8AC3E}">
        <p14:creationId xmlns:p14="http://schemas.microsoft.com/office/powerpoint/2010/main" val="1338981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458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Challenges in Government cost estimating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FF"/>
                </a:solidFill>
              </a:rPr>
              <a:t>Government officials are often ill-suited/prepared to estimate private sector/market prices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800000"/>
                </a:solidFill>
              </a:rPr>
              <a:t>Estimates based upon prior government purchases rarely reflect current private sector market conditions</a:t>
            </a:r>
            <a:endParaRPr lang="en-US" sz="3200" dirty="0">
              <a:solidFill>
                <a:srgbClr val="80000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Impacts:</a:t>
            </a:r>
            <a:endParaRPr lang="en-US" sz="3200" dirty="0">
              <a:solidFill>
                <a:srgbClr val="00B05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B050"/>
                </a:solidFill>
              </a:rPr>
              <a:t>Unrealistically low estimate:  Government may misevaluate bids with realistic prices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B050"/>
                </a:solidFill>
              </a:rPr>
              <a:t>Unrealistically high estimate:  Gov’t may agree to too high (above market) prices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1"/>
            <a:ext cx="8763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Choosing evaluation criteria: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Low price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Most transparent approach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Greatest protection against corruption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Risk: government will buy low quality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Solution:  Require high quality through the specifications</a:t>
            </a:r>
            <a:endParaRPr lang="en-US" sz="2800" dirty="0" smtClean="0">
              <a:solidFill>
                <a:srgbClr val="990033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990033"/>
                </a:solidFill>
              </a:rPr>
              <a:t>Value proposition: Price + non-price criteria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990033"/>
                </a:solidFill>
              </a:rPr>
              <a:t>Consider quality (and life-cycle elements)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990033"/>
                </a:solidFill>
              </a:rPr>
              <a:t>Non-price criteria need to be carefully chosen, to avoid anti-competitive restrictions and to avoid criteria that are overly subjective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990033"/>
                </a:solidFill>
              </a:rPr>
              <a:t>Overly complex criteria can cause problems</a:t>
            </a:r>
          </a:p>
        </p:txBody>
      </p:sp>
    </p:spTree>
    <p:extLst>
      <p:ext uri="{BB962C8B-B14F-4D97-AF65-F5344CB8AC3E}">
        <p14:creationId xmlns:p14="http://schemas.microsoft.com/office/powerpoint/2010/main" val="15299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0600" cy="57150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800000"/>
                </a:solidFill>
              </a:rPr>
              <a:t>Contracts allocate risk.</a:t>
            </a:r>
            <a:br>
              <a:rPr lang="en-US" sz="4800" b="1" i="1" dirty="0" smtClean="0">
                <a:solidFill>
                  <a:srgbClr val="800000"/>
                </a:solidFill>
              </a:rPr>
            </a:br>
            <a:r>
              <a:rPr lang="en-US" i="1" dirty="0" smtClean="0">
                <a:solidFill>
                  <a:srgbClr val="800000"/>
                </a:solidFill>
              </a:rPr>
              <a:t>But there is a balance.  </a:t>
            </a:r>
            <a:br>
              <a:rPr lang="en-US" i="1" dirty="0" smtClean="0">
                <a:solidFill>
                  <a:srgbClr val="800000"/>
                </a:solidFill>
              </a:rPr>
            </a:br>
            <a:r>
              <a:rPr lang="en-US" i="1" dirty="0">
                <a:solidFill>
                  <a:srgbClr val="800000"/>
                </a:solidFill>
              </a:rPr>
              <a:t/>
            </a:r>
            <a:br>
              <a:rPr lang="en-US" i="1" dirty="0">
                <a:solidFill>
                  <a:srgbClr val="800000"/>
                </a:solidFill>
              </a:rPr>
            </a:br>
            <a:r>
              <a:rPr lang="en-US" i="1" dirty="0" smtClean="0">
                <a:solidFill>
                  <a:srgbClr val="800000"/>
                </a:solidFill>
              </a:rPr>
              <a:t>For example, increasing the contractor’s performance risk typically requires the government to pay a higher contract price.</a:t>
            </a:r>
            <a:endParaRPr lang="en-US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88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Contract Types and Incentives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Consider incentives and disincentives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Profit – fixed or dependent upon performance</a:t>
            </a:r>
          </a:p>
          <a:p>
            <a:pPr lvl="2"/>
            <a:r>
              <a:rPr lang="en-US" sz="2800" dirty="0" smtClean="0">
                <a:solidFill>
                  <a:srgbClr val="0000FF"/>
                </a:solidFill>
              </a:rPr>
              <a:t>Incentivize</a:t>
            </a:r>
          </a:p>
          <a:p>
            <a:pPr lvl="3"/>
            <a:r>
              <a:rPr lang="en-US" sz="2800" dirty="0" smtClean="0">
                <a:solidFill>
                  <a:srgbClr val="0000FF"/>
                </a:solidFill>
              </a:rPr>
              <a:t>Timely delivery</a:t>
            </a:r>
          </a:p>
          <a:p>
            <a:pPr lvl="3"/>
            <a:r>
              <a:rPr lang="en-US" sz="2800" dirty="0" smtClean="0">
                <a:solidFill>
                  <a:srgbClr val="0000FF"/>
                </a:solidFill>
              </a:rPr>
              <a:t>Cost control and/or Savings</a:t>
            </a:r>
          </a:p>
          <a:p>
            <a:pPr lvl="3"/>
            <a:r>
              <a:rPr lang="en-US" sz="2800" dirty="0" smtClean="0">
                <a:solidFill>
                  <a:srgbClr val="0000FF"/>
                </a:solidFill>
              </a:rPr>
              <a:t>Quality/compliance with contractual specifications</a:t>
            </a:r>
          </a:p>
          <a:p>
            <a:pPr lvl="3"/>
            <a:r>
              <a:rPr lang="en-US" sz="2800" dirty="0" smtClean="0">
                <a:solidFill>
                  <a:srgbClr val="0000FF"/>
                </a:solidFill>
              </a:rPr>
              <a:t>Customer Satisfaction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Well Crafted Bonuses, Benchmark-based incentives Work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Disincentives</a:t>
            </a:r>
          </a:p>
          <a:p>
            <a:pPr lvl="2"/>
            <a:r>
              <a:rPr lang="en-US" sz="2800" dirty="0" smtClean="0">
                <a:solidFill>
                  <a:srgbClr val="0000FF"/>
                </a:solidFill>
              </a:rPr>
              <a:t>Penalties</a:t>
            </a:r>
          </a:p>
          <a:p>
            <a:pPr lvl="2"/>
            <a:r>
              <a:rPr lang="en-US" sz="2800" dirty="0" smtClean="0">
                <a:solidFill>
                  <a:srgbClr val="0000FF"/>
                </a:solidFill>
              </a:rPr>
              <a:t>Liquidated Damages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Incentivize the Behavior That Matters!</a:t>
            </a:r>
          </a:p>
          <a:p>
            <a:pPr lvl="3"/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554403" cy="2590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7200" b="1" dirty="0" smtClean="0">
                <a:solidFill>
                  <a:schemeClr val="bg1"/>
                </a:solidFill>
              </a:rPr>
              <a:t>Conclusion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3" y="5826673"/>
            <a:ext cx="2278772" cy="9906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3246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990033"/>
                </a:solidFill>
              </a:rPr>
              <a:t>Experience suggests that most disappointing outcomes in public procurement can be traced back to easily avoidable errors during the acquisition planning stage.</a:t>
            </a:r>
            <a:endParaRPr lang="en-US" sz="4800" b="1" i="1" dirty="0">
              <a:solidFill>
                <a:srgbClr val="99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8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Acquisition Planning Disciplines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336600"/>
                </a:solidFill>
              </a:rPr>
              <a:t>Advance Preparation – planning takes time</a:t>
            </a:r>
          </a:p>
          <a:p>
            <a:pPr lvl="1"/>
            <a:r>
              <a:rPr lang="en-US" dirty="0" smtClean="0">
                <a:solidFill>
                  <a:srgbClr val="336600"/>
                </a:solidFill>
              </a:rPr>
              <a:t>Lack of planning adversely impacts results</a:t>
            </a:r>
          </a:p>
          <a:p>
            <a:pPr lvl="1"/>
            <a:r>
              <a:rPr lang="en-US" dirty="0" smtClean="0">
                <a:solidFill>
                  <a:srgbClr val="336600"/>
                </a:solidFill>
              </a:rPr>
              <a:t>Time is critical to buyers </a:t>
            </a:r>
            <a:r>
              <a:rPr lang="en-US" b="1" i="1" dirty="0" smtClean="0">
                <a:solidFill>
                  <a:srgbClr val="336600"/>
                </a:solidFill>
              </a:rPr>
              <a:t>and</a:t>
            </a:r>
            <a:r>
              <a:rPr lang="en-US" dirty="0" smtClean="0">
                <a:solidFill>
                  <a:srgbClr val="336600"/>
                </a:solidFill>
              </a:rPr>
              <a:t> sellers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Requirements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Communication – Understanding the Customer’s Needs/Mission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Market Research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Budget, Estimating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336600"/>
                </a:solidFill>
              </a:rPr>
              <a:t>Choosing a Solicitation/Competition Methodology</a:t>
            </a:r>
          </a:p>
          <a:p>
            <a:pPr lvl="1"/>
            <a:r>
              <a:rPr lang="en-US" dirty="0" smtClean="0">
                <a:solidFill>
                  <a:srgbClr val="336600"/>
                </a:solidFill>
              </a:rPr>
              <a:t>Weighing alternative strategies</a:t>
            </a:r>
          </a:p>
          <a:p>
            <a:pPr lvl="1"/>
            <a:r>
              <a:rPr lang="en-US" dirty="0" smtClean="0">
                <a:solidFill>
                  <a:srgbClr val="336600"/>
                </a:solidFill>
              </a:rPr>
              <a:t>Determining an evaluation scheme/priorities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Selecting a Contract Type/Vehicle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6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marL="457200" indent="-457200"/>
            <a:r>
              <a:rPr lang="en-US" sz="4800" b="1" dirty="0">
                <a:solidFill>
                  <a:schemeClr val="bg1"/>
                </a:solidFill>
              </a:rPr>
              <a:t>Acquisition planning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Many failures of acquisition planning can be traced to shortage of time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800000"/>
                </a:solidFill>
              </a:rPr>
              <a:t>Time </a:t>
            </a:r>
            <a:r>
              <a:rPr lang="en-US" sz="2800" dirty="0" smtClean="0">
                <a:solidFill>
                  <a:srgbClr val="800000"/>
                </a:solidFill>
              </a:rPr>
              <a:t>pressures may be </a:t>
            </a:r>
            <a:r>
              <a:rPr lang="en-US" sz="2800" dirty="0">
                <a:solidFill>
                  <a:srgbClr val="800000"/>
                </a:solidFill>
              </a:rPr>
              <a:t>genuine or </a:t>
            </a:r>
            <a:r>
              <a:rPr lang="en-US" sz="2800" dirty="0" smtClean="0">
                <a:solidFill>
                  <a:srgbClr val="800000"/>
                </a:solidFill>
              </a:rPr>
              <a:t>the result of </a:t>
            </a:r>
            <a:r>
              <a:rPr lang="en-US" sz="2800" dirty="0">
                <a:solidFill>
                  <a:srgbClr val="800000"/>
                </a:solidFill>
              </a:rPr>
              <a:t>incompetence or lack of coordination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Result is often failure </a:t>
            </a:r>
            <a:r>
              <a:rPr lang="en-US" sz="2800" dirty="0">
                <a:solidFill>
                  <a:srgbClr val="0000FF"/>
                </a:solidFill>
              </a:rPr>
              <a:t>to do adequate market </a:t>
            </a:r>
            <a:r>
              <a:rPr lang="en-US" sz="2800" dirty="0" smtClean="0">
                <a:solidFill>
                  <a:srgbClr val="0000FF"/>
                </a:solidFill>
              </a:rPr>
              <a:t>research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800000"/>
                </a:solidFill>
              </a:rPr>
              <a:t>Poorly crafted specifications may be unclear, too demanding, or not specific enough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Contractors require time to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Understand government requirements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Identify and coordinate with subcontractors, vendors, suppliers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Prepare solicitations/tenders</a:t>
            </a:r>
          </a:p>
        </p:txBody>
      </p:sp>
    </p:spTree>
    <p:extLst>
      <p:ext uri="{BB962C8B-B14F-4D97-AF65-F5344CB8AC3E}">
        <p14:creationId xmlns:p14="http://schemas.microsoft.com/office/powerpoint/2010/main" val="14127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sz="4800" b="1" dirty="0">
                <a:solidFill>
                  <a:schemeClr val="bg1"/>
                </a:solidFill>
              </a:rPr>
              <a:t>Acquisition planning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00FF"/>
                </a:solidFill>
              </a:rPr>
              <a:t>Understanding Requirements and Exhaustive Market Research can help overcome common practices that limit competition:</a:t>
            </a:r>
          </a:p>
          <a:p>
            <a:pPr lvl="1"/>
            <a:endParaRPr lang="en-US" sz="24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</a:rPr>
              <a:t>Inertia – buy what you </a:t>
            </a:r>
            <a:r>
              <a:rPr lang="en-US" sz="3200" dirty="0" smtClean="0">
                <a:solidFill>
                  <a:srgbClr val="0000FF"/>
                </a:solidFill>
              </a:rPr>
              <a:t>have/know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</a:rPr>
              <a:t>“Expert” preferences – </a:t>
            </a:r>
            <a:r>
              <a:rPr lang="en-US" sz="3200" dirty="0" smtClean="0">
                <a:solidFill>
                  <a:srgbClr val="0000FF"/>
                </a:solidFill>
              </a:rPr>
              <a:t>customer knows </a:t>
            </a:r>
            <a:r>
              <a:rPr lang="en-US" sz="3200" dirty="0">
                <a:solidFill>
                  <a:srgbClr val="0000FF"/>
                </a:solidFill>
              </a:rPr>
              <a:t>what they </a:t>
            </a:r>
            <a:r>
              <a:rPr lang="en-US" sz="3200" dirty="0" smtClean="0">
                <a:solidFill>
                  <a:srgbClr val="0000FF"/>
                </a:solidFill>
              </a:rPr>
              <a:t>want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</a:rPr>
              <a:t>Corruption – buy from friends, donors, or </a:t>
            </a:r>
            <a:r>
              <a:rPr lang="en-US" sz="3200" dirty="0" smtClean="0">
                <a:solidFill>
                  <a:srgbClr val="0000FF"/>
                </a:solidFill>
              </a:rPr>
              <a:t>relatives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</a:rPr>
              <a:t>Tension between contracting office and </a:t>
            </a:r>
            <a:r>
              <a:rPr lang="en-US" sz="3200" dirty="0" smtClean="0">
                <a:solidFill>
                  <a:srgbClr val="0000FF"/>
                </a:solidFill>
              </a:rPr>
              <a:t>others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marL="457200" indent="-457200"/>
            <a:r>
              <a:rPr lang="en-US" b="1" dirty="0">
                <a:solidFill>
                  <a:schemeClr val="bg1"/>
                </a:solidFill>
              </a:rPr>
              <a:t>Acquisition planning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Challenges in defining the government’s needs: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800000"/>
                </a:solidFill>
              </a:rPr>
              <a:t>Balancing openness to industry against the risk of loss of independence, or even a conflict of interest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Balancing specificity (design specifications) against flexibility (performance specifications)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Think “how” to do job versus “what” the customer needs/wants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B050"/>
                </a:solidFill>
              </a:rPr>
              <a:t>Need for clarity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B050"/>
                </a:solidFill>
              </a:rPr>
              <a:t>Ask:  Have we written clearly enough and in enough detail that an intelligent, informed company will know what the government is looking for?</a:t>
            </a:r>
          </a:p>
        </p:txBody>
      </p:sp>
    </p:spTree>
    <p:extLst>
      <p:ext uri="{BB962C8B-B14F-4D97-AF65-F5344CB8AC3E}">
        <p14:creationId xmlns:p14="http://schemas.microsoft.com/office/powerpoint/2010/main" val="15828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</a:rPr>
              <a:t>Consider alternative strategies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Outsourcing, privatization – the evolving nature of services, public works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BOT’s and BOOT’s – build-</a:t>
            </a:r>
            <a:r>
              <a:rPr lang="en-US" i="1" dirty="0" smtClean="0">
                <a:solidFill>
                  <a:schemeClr val="bg1"/>
                </a:solidFill>
              </a:rPr>
              <a:t>own</a:t>
            </a:r>
            <a:r>
              <a:rPr lang="en-US" dirty="0" smtClean="0">
                <a:solidFill>
                  <a:schemeClr val="bg1"/>
                </a:solidFill>
              </a:rPr>
              <a:t>-operate-transfer</a:t>
            </a:r>
          </a:p>
          <a:p>
            <a:r>
              <a:rPr lang="en-US" dirty="0" smtClean="0">
                <a:solidFill>
                  <a:srgbClr val="990033"/>
                </a:solidFill>
              </a:rPr>
              <a:t>Lease/rent versus buy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Aggregating/centralizing purchases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Framework contracts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Electronic catalogs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* </a:t>
            </a:r>
            <a:r>
              <a:rPr lang="en-US" b="1" i="1" dirty="0" smtClean="0">
                <a:solidFill>
                  <a:schemeClr val="bg1"/>
                </a:solidFill>
              </a:rPr>
              <a:t>More on this later</a:t>
            </a:r>
          </a:p>
          <a:p>
            <a:r>
              <a:rPr lang="en-US" dirty="0" smtClean="0">
                <a:solidFill>
                  <a:srgbClr val="990033"/>
                </a:solidFill>
              </a:rPr>
              <a:t>Consider transaction costs</a:t>
            </a:r>
          </a:p>
          <a:p>
            <a:pPr lvl="1"/>
            <a:r>
              <a:rPr lang="en-US" dirty="0" smtClean="0">
                <a:solidFill>
                  <a:srgbClr val="990033"/>
                </a:solidFill>
              </a:rPr>
              <a:t>Particularly for low cost/high volume transactions (such as office supplies)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973762"/>
          </a:xfrm>
        </p:spPr>
        <p:txBody>
          <a:bodyPr>
            <a:normAutofit/>
          </a:bodyPr>
          <a:lstStyle/>
          <a:p>
            <a:pPr algn="l"/>
            <a:r>
              <a:rPr lang="en-US" b="1" i="1" dirty="0" smtClean="0">
                <a:solidFill>
                  <a:srgbClr val="800000"/>
                </a:solidFill>
              </a:rPr>
              <a:t>Even the most experienced and well-trained government officials cannot be expected to understand private sector markets and capacity and effectively estimate prices without communicating with the private sector.</a:t>
            </a:r>
            <a:endParaRPr lang="en-US" b="1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9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990033"/>
                </a:solidFill>
              </a:rPr>
              <a:t>Market Research is Critical</a:t>
            </a:r>
            <a:endParaRPr lang="en-US" sz="5400" b="1" dirty="0">
              <a:solidFill>
                <a:srgbClr val="99003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Markets Evolve Rapidly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Explosion of information sources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Evolution includes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Contractors/firms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Technologies and Methodologies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Personnel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Prices, pricing structures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Global best practices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Draft solicitations/tenders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Draft specification/requirements descriptions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990354073884D94BACCB92D638506CE&lt;/guid&gt;&#10;        &lt;description /&gt;&#10;        &lt;date&gt;6/11/2015 9:20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069EB36CE9945B7A2E6DD2BD6F9945A&lt;/guid&gt;&#10;            &lt;repollguid&gt;69A9AAEF46C0409C8981783869A2A713&lt;/repollguid&gt;&#10;            &lt;sourceid&gt;B00D1CB4F907484985D42EFE335B55FB&lt;/sourceid&gt;&#10;            &lt;questiontext&gt;Experience suggests that most disappointing outcomes in public procurement can be traced back to easily avoidable errors during the acquisition planning stag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E972A6C68954FE993BA7094856817A3&lt;/guid&gt;&#10;                    &lt;answertext&gt;True&lt;/answertext&gt;&#10;                    &lt;valuetype&gt;0&lt;/valuetype&gt;&#10;                &lt;/answer&gt;&#10;                &lt;answer&gt;&#10;                    &lt;guid&gt;870BF27A1D3C4790A74569B39C0CF731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D1D2324F157460D96EA6370DBD91ACA&lt;/guid&gt;&#10;        &lt;description /&gt;&#10;        &lt;date&gt;6/11/2015 9:24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E70D7CC79145ABADD2FDFFC2229E5A&lt;/guid&gt;&#10;            &lt;repollguid&gt;DAC6244D0FAB46BF91482CFB98F4CE47&lt;/repollguid&gt;&#10;            &lt;sourceid&gt;F77881ECAE9146A4870061CC636A429A&lt;/sourceid&gt;&#10;            &lt;questiontext&gt;Experienced and well-trained government officials should be expected to understand private sector markets and capacity and effectively estimate prices without communicating with the private secto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91BA207A0BA4E95B0337818356E7338&lt;/guid&gt;&#10;                    &lt;answertext&gt;True&lt;/answertext&gt;&#10;                    &lt;valuetype&gt;0&lt;/valuetype&gt;&#10;                &lt;/answer&gt;&#10;                &lt;answer&gt;&#10;                    &lt;guid&gt;FBE12CE384BF4A59BDF32C908BBDF0BE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D1D2324F157460D96EA6370DBD91ACA&lt;/guid&gt;&#10;        &lt;description /&gt;&#10;        &lt;date&gt;6/11/2015 9:24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E70D7CC79145ABADD2FDFFC2229E5A&lt;/guid&gt;&#10;            &lt;repollguid&gt;DAC6244D0FAB46BF91482CFB98F4CE47&lt;/repollguid&gt;&#10;            &lt;sourceid&gt;F77881ECAE9146A4870061CC636A429A&lt;/sourceid&gt;&#10;            &lt;questiontext&gt;Experienced and well-trained government officials should be expected to understand private sector markets and capacity and effectively estimate prices without communicating with the private secto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91BA207A0BA4E95B0337818356E7338&lt;/guid&gt;&#10;                    &lt;answertext&gt;True&lt;/answertext&gt;&#10;                    &lt;valuetype&gt;0&lt;/valuetype&gt;&#10;                &lt;/answer&gt;&#10;                &lt;answer&gt;&#10;                    &lt;guid&gt;FBE12CE384BF4A59BDF32C908BBDF0BE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28D77EAFB1D4C02A505649E9C3F2631&lt;/guid&gt;&#10;        &lt;description /&gt;&#10;        &lt;date&gt;6/11/2015 9:36:3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1DA8D2791B94F249C0FFCD3DB35EA44&lt;/guid&gt;&#10;            &lt;repollguid&gt;4485F4F825F24862B5DC7DECD1744F97&lt;/repollguid&gt;&#10;            &lt;sourceid&gt;FA538663525342DEB2AC64A5FD4B1952&lt;/sourceid&gt;&#10;            &lt;questiontext&gt;Contracts allocate risk.  But there is a balance.  For example, increasing the contractor’s performance risk typically requires the government to pay a higher contract pri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200DACD5B2C4EB4A0D96EF8F12E00E7&lt;/guid&gt;&#10;                    &lt;answertext&gt;True&lt;/answertext&gt;&#10;                    &lt;valuetype&gt;0&lt;/valuetype&gt;&#10;                &lt;/answer&gt;&#10;                &lt;answer&gt;&#10;                    &lt;guid&gt;9216B41503B2409BAF33667722C12F46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785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2_Office Theme</vt:lpstr>
      <vt:lpstr>3_Office Theme</vt:lpstr>
      <vt:lpstr>PowerPoint Presentation</vt:lpstr>
      <vt:lpstr>Experience suggests that most disappointing outcomes in public procurement can be traced back to easily avoidable errors during the acquisition planning stage.</vt:lpstr>
      <vt:lpstr>Acquisition Planning Disciplines</vt:lpstr>
      <vt:lpstr>Acquisition planning</vt:lpstr>
      <vt:lpstr>Acquisition planning</vt:lpstr>
      <vt:lpstr>Acquisition planning</vt:lpstr>
      <vt:lpstr>Consider alternative strategies</vt:lpstr>
      <vt:lpstr>Even the most experienced and well-trained government officials cannot be expected to understand private sector markets and capacity and effectively estimate prices without communicating with the private sector.</vt:lpstr>
      <vt:lpstr>Market Research is Critical</vt:lpstr>
      <vt:lpstr>Creativity, common sense, communication, cooperation, and curiosity all contribute to productive market research efforts.</vt:lpstr>
      <vt:lpstr>Market Research Techniques (1)</vt:lpstr>
      <vt:lpstr>Market Research Techniques (2)</vt:lpstr>
      <vt:lpstr>Market Research Techniques (3)</vt:lpstr>
      <vt:lpstr>Market Research Techniques (4)</vt:lpstr>
      <vt:lpstr>PowerPoint Presentation</vt:lpstr>
      <vt:lpstr>PowerPoint Presentation</vt:lpstr>
      <vt:lpstr>Contracts allocate risk. But there is a balance.    For example, increasing the contractor’s performance risk typically requires the government to pay a higher contract price.</vt:lpstr>
      <vt:lpstr>Contract Types and Incentives</vt:lpstr>
      <vt:lpstr>PowerPoint Presentation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Belgrade - ACQUISITION PLANNING</dc:title>
  <dc:creator>Steve Schooner</dc:creator>
  <cp:lastModifiedBy>Laura Sherman</cp:lastModifiedBy>
  <cp:revision>28</cp:revision>
  <cp:lastPrinted>2016-05-27T04:08:04Z</cp:lastPrinted>
  <dcterms:created xsi:type="dcterms:W3CDTF">2013-05-06T17:45:48Z</dcterms:created>
  <dcterms:modified xsi:type="dcterms:W3CDTF">2016-05-27T07:15:34Z</dcterms:modified>
  <cp:category>Schooner</cp:category>
</cp:coreProperties>
</file>