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5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888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49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62000" y="1600200"/>
            <a:ext cx="6647974" cy="4678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Побољшање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у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претраживању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сматра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bs-Cyrl-BA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	</a:t>
            </a:r>
          </a:p>
          <a:p>
            <a:r>
              <a:rPr lang="bs-Cyrl-BA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	Н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аручи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о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ц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и –  62%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	Понуђача – 44%</a:t>
            </a: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457200"/>
            <a:ext cx="748104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Унапређење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Портала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јавних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набавки</a:t>
            </a:r>
            <a:endParaRPr lang="en-US" sz="3200" b="1" dirty="0" smtClean="0">
              <a:solidFill>
                <a:schemeClr val="accent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74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62000" y="2362200"/>
            <a:ext cx="6378669" cy="64017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Мера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изјава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као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начин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доказивања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и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спуњености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услова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за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учешће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у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поступцима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јавних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набавки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80% понуђача је имало могућност </a:t>
            </a:r>
          </a:p>
          <a:p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да користи изјаву 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sr-Cyrl-R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381000"/>
            <a:ext cx="74810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Смањивање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непотребног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административног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оптерећења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и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поједностављивање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поступка</a:t>
            </a:r>
            <a:endParaRPr lang="en-US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74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62000" y="2362200"/>
            <a:ext cx="7507183" cy="81253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Ефекат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бр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1: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поједностављење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/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убрзање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bs-Cyrl-BA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оступка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јавних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набавки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сматра: </a:t>
            </a:r>
          </a:p>
          <a:p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	7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8%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понуђача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и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60%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наручилаца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Ефекат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бр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2: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смањење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трошкова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учешћа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у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поступцима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јавних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набавки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сматра</a:t>
            </a:r>
          </a:p>
          <a:p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		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72%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понуђача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sr-Cyrl-R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381000"/>
            <a:ext cx="74810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И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зјава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као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начин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доказивања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испуњености</a:t>
            </a:r>
            <a:r>
              <a:rPr lang="sr-Cyrl-R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услова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за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учешће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у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поступцима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јавних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набавки</a:t>
            </a:r>
            <a:r>
              <a:rPr lang="sr-Cyrl-R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endParaRPr lang="en-US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74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743200" y="1752600"/>
            <a:ext cx="3331361" cy="68326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К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валитет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- 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58%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sr-Cyrl-R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ајнижа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цена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-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7%</a:t>
            </a: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sr-Cyrl-R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381000"/>
            <a:ext cx="74810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Релативни значај елемената критеријума, по оцени понуђача </a:t>
            </a:r>
            <a:endParaRPr lang="en-US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74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62000" y="1371600"/>
            <a:ext cx="8236550" cy="76944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Мера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: </a:t>
            </a:r>
            <a:r>
              <a:rPr lang="en-US" sz="2800" u="sng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понуђач</a:t>
            </a:r>
            <a:r>
              <a:rPr lang="en-US" sz="2800" u="sng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најпре</a:t>
            </a:r>
            <a:r>
              <a:rPr lang="en-US" sz="2800" u="sng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указује</a:t>
            </a:r>
            <a:r>
              <a:rPr lang="en-US" sz="2800" u="sng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наручиоцу</a:t>
            </a:r>
            <a:r>
              <a:rPr lang="en-US" sz="2800" u="sng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endParaRPr lang="sr-Cyrl-RS" sz="2800" u="sng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u="sng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на</a:t>
            </a:r>
            <a:r>
              <a:rPr lang="en-US" sz="2800" u="sng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евентуалне</a:t>
            </a:r>
            <a:r>
              <a:rPr lang="en-US" sz="2800" u="sng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недостатке</a:t>
            </a:r>
            <a:r>
              <a:rPr lang="en-US" sz="2800" u="sng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у </a:t>
            </a:r>
            <a:r>
              <a:rPr lang="en-US" sz="2800" u="sng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конкурсној</a:t>
            </a:r>
            <a:r>
              <a:rPr lang="en-US" sz="2800" u="sng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endParaRPr lang="sr-Cyrl-RS" sz="2800" u="sng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u="sng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документацији</a:t>
            </a:r>
            <a:r>
              <a:rPr lang="en-US" sz="2800" u="sng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(КД),</a:t>
            </a:r>
            <a:r>
              <a:rPr lang="sr-Cyrl-RS" sz="2800" u="sng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па</a:t>
            </a:r>
            <a:r>
              <a:rPr lang="en-US" sz="2800" u="sng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тек</a:t>
            </a:r>
            <a:r>
              <a:rPr lang="en-US" sz="2800" u="sng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ако</a:t>
            </a:r>
            <a:r>
              <a:rPr lang="en-US" sz="2800" u="sng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буде</a:t>
            </a:r>
            <a:r>
              <a:rPr lang="en-US" sz="2800" u="sng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одбијен</a:t>
            </a:r>
            <a:r>
              <a:rPr lang="en-US" sz="2800" u="sng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, </a:t>
            </a:r>
            <a:endParaRPr lang="sr-Cyrl-RS" sz="2800" u="sng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sr-Cyrl-RS" sz="2800" u="sng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може да </a:t>
            </a:r>
            <a:r>
              <a:rPr lang="en-US" sz="2800" u="sng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ул</a:t>
            </a:r>
            <a:r>
              <a:rPr lang="sr-Cyrl-RS" sz="2800" u="sng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о</a:t>
            </a:r>
            <a:r>
              <a:rPr lang="en-US" sz="2800" u="sng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ж</a:t>
            </a:r>
            <a:r>
              <a:rPr lang="sr-Cyrl-RS" sz="2800" u="sng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и</a:t>
            </a:r>
            <a:r>
              <a:rPr lang="en-US" sz="2800" u="sng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захтев</a:t>
            </a:r>
            <a:r>
              <a:rPr lang="en-US" sz="2800" u="sng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за</a:t>
            </a:r>
            <a:r>
              <a:rPr lang="en-US" sz="2800" u="sng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заштиту</a:t>
            </a:r>
            <a:r>
              <a:rPr lang="en-US" sz="2800" u="sng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права</a:t>
            </a:r>
            <a:endParaRPr lang="en-U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sr-Cyrl-R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381000"/>
            <a:ext cx="74810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Унапређење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ефикасности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заштите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права</a:t>
            </a:r>
            <a:endParaRPr lang="en-US" sz="3200" b="1" dirty="0" smtClean="0">
              <a:solidFill>
                <a:schemeClr val="accent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sr-Cyrl-R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74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62000" y="1371600"/>
            <a:ext cx="7612982" cy="76944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60%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понуђача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је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користило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ову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могућност</a:t>
            </a:r>
            <a:endParaRPr lang="en-U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89%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наручилаца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сматра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да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ова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мера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повећава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ефикасност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заштите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права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и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поступака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јавних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набавки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у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целини</a:t>
            </a:r>
            <a:endParaRPr lang="en-U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sr-Cyrl-R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381000"/>
            <a:ext cx="74810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Унапређење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ефикасности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заштите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права</a:t>
            </a:r>
            <a:endParaRPr lang="en-US" sz="3200" b="1" dirty="0" smtClean="0">
              <a:solidFill>
                <a:schemeClr val="accent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sr-Cyrl-R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74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38200" y="1752600"/>
            <a:ext cx="7859844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73% наручилаца сматра да се на овај начин </a:t>
            </a:r>
          </a:p>
          <a:p>
            <a:r>
              <a:rPr lang="bs-Cyrl-BA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овећава </a:t>
            </a:r>
            <a:r>
              <a:rPr lang="bs-Cyrl-BA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е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фикасност заштите права и </a:t>
            </a:r>
          </a:p>
          <a:p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поступака јавних </a:t>
            </a:r>
            <a:r>
              <a:rPr lang="bs-Cyrl-BA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абавки </a:t>
            </a:r>
            <a:r>
              <a:rPr lang="bs-Cyrl-BA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у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целини</a:t>
            </a:r>
          </a:p>
          <a:p>
            <a:endParaRPr lang="sr-Cyrl-RS" sz="2800" dirty="0" smtClean="0"/>
          </a:p>
          <a:p>
            <a:endParaRPr lang="sr-Cyrl-RS" sz="2800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381000"/>
            <a:ext cx="74810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Одбацивање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неуредног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захтева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за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заштиту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права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374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38200" y="1752600"/>
            <a:ext cx="7859844" cy="338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56% наручилаца сматра да се на овај начин </a:t>
            </a:r>
          </a:p>
          <a:p>
            <a:r>
              <a:rPr lang="bs-Cyrl-BA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овећава </a:t>
            </a:r>
            <a:r>
              <a:rPr lang="bs-Cyrl-BA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е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фикасност заштите права и </a:t>
            </a:r>
          </a:p>
          <a:p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поступака јавних </a:t>
            </a:r>
            <a:r>
              <a:rPr lang="bs-Cyrl-BA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абавки </a:t>
            </a:r>
            <a:r>
              <a:rPr lang="bs-Cyrl-BA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у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целини</a:t>
            </a:r>
          </a:p>
          <a:p>
            <a:endParaRPr lang="sr-Cyrl-RS" sz="2800" dirty="0" smtClean="0"/>
          </a:p>
          <a:p>
            <a:endParaRPr lang="sr-Cyrl-RS" sz="2800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381000"/>
            <a:ext cx="74810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М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огућност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наставка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активности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у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случају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поднетог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захтева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за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заштиту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права</a:t>
            </a:r>
            <a:endParaRPr lang="en-US" sz="3200" b="1" dirty="0" smtClean="0">
              <a:solidFill>
                <a:schemeClr val="accent1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74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11334" y="1905000"/>
            <a:ext cx="7003840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Спољни разлози:</a:t>
            </a:r>
          </a:p>
          <a:p>
            <a:pPr lvl="0"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Отежани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услови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привређивања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- 55%</a:t>
            </a:r>
          </a:p>
          <a:p>
            <a:pPr lvl="0"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Процена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да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су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мале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шансе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да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pPr lvl="0"/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 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добију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посао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– 55%</a:t>
            </a:r>
          </a:p>
          <a:p>
            <a:pPr lvl="0"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Неуредно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плаћање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од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стране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pPr lvl="0"/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 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наручилаца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– 43%</a:t>
            </a: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/>
          </a:p>
          <a:p>
            <a:endParaRPr lang="sr-Cyrl-RS" sz="2800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381000"/>
            <a:ext cx="74810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Шта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одвраћа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понуђаче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од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учешћа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у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поступку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ЈН? </a:t>
            </a:r>
          </a:p>
        </p:txBody>
      </p:sp>
    </p:spTree>
    <p:extLst>
      <p:ext uri="{BB962C8B-B14F-4D97-AF65-F5344CB8AC3E}">
        <p14:creationId xmlns:p14="http://schemas.microsoft.com/office/powerpoint/2010/main" val="78374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11334" y="1905000"/>
            <a:ext cx="8040984" cy="4678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Унутрашњи разлози:</a:t>
            </a:r>
          </a:p>
          <a:p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немају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потребне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кадровске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,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финансијске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и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pPr lvl="0"/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 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техничке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капацитете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и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неликвидност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понуђача</a:t>
            </a:r>
            <a:endParaRPr lang="en-U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pPr lvl="0"/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/>
          </a:p>
          <a:p>
            <a:endParaRPr lang="sr-Cyrl-RS" sz="2800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381000"/>
            <a:ext cx="74810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Шта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одвраћа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понуђаче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од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учешћа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у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поступку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ЈН? </a:t>
            </a:r>
          </a:p>
        </p:txBody>
      </p:sp>
    </p:spTree>
    <p:extLst>
      <p:ext uri="{BB962C8B-B14F-4D97-AF65-F5344CB8AC3E}">
        <p14:creationId xmlns:p14="http://schemas.microsoft.com/office/powerpoint/2010/main" val="78374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85800" y="838200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Кључни п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роблеми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sr-Cyrl-R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идентификовани у анализи примене претходног ЗЈН</a:t>
            </a:r>
            <a:endParaRPr lang="en-US" sz="3200" b="1" dirty="0">
              <a:solidFill>
                <a:schemeClr val="accent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0049" y="2133600"/>
            <a:ext cx="8343951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Компликована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процедура</a:t>
            </a:r>
            <a:endParaRPr lang="en-U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Дуго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трајање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поступка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јавне набавке (ЈН)</a:t>
            </a:r>
            <a:endParaRPr lang="en-U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Преобимна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документација</a:t>
            </a:r>
            <a:endParaRPr lang="en-U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Перцепција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распрострањене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корупције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у ЈН</a:t>
            </a:r>
            <a:endParaRPr lang="en-U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Злоупотреба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заштите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права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и </a:t>
            </a:r>
          </a:p>
          <a:p>
            <a:pPr>
              <a:buFont typeface="Wingdings" pitchFamily="2" charset="2"/>
              <a:buChar char="Ø"/>
            </a:pPr>
            <a:r>
              <a:rPr lang="sr-Cyrl-R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Д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уго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трајање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заштите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права</a:t>
            </a:r>
            <a:endParaRPr lang="en-U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74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11334" y="1905000"/>
            <a:ext cx="8493031" cy="5109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Високи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трошкови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банкарских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гаранција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за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озбиљност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понуде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и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добро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извршење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посла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, </a:t>
            </a:r>
          </a:p>
          <a:p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писма о намерама банке </a:t>
            </a:r>
            <a:endParaRPr lang="en-U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Нејасноће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у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захтевима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наручиоца</a:t>
            </a:r>
            <a:endParaRPr lang="en-U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/>
          </a:p>
          <a:p>
            <a:endParaRPr lang="sr-Cyrl-RS" sz="2800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381000"/>
            <a:ext cx="74810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Ограничавајући фактори унутар система јавних набавки 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374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33400" y="1676400"/>
            <a:ext cx="8327921" cy="7263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Додатни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услови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(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кадровски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финансијски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и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технички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капацитети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)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који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нису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у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вези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са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предметом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набавке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Висок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степен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перцепције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корупције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Ниске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процењене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вредности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и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неисплативост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посла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/>
          </a:p>
          <a:p>
            <a:endParaRPr lang="sr-Cyrl-RS" sz="2800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381000"/>
            <a:ext cx="74810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Ограничавајући фактори унутар система јавних набавки 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374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11334" y="1905000"/>
            <a:ext cx="8563563" cy="68326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Преиспитивање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коришћења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инструмената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финансијског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обезбеђења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и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увођења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ефикаснијих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и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мање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скупих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начина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обезбеђења</a:t>
            </a:r>
            <a:endParaRPr lang="en-U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Управа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за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јавне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набавке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(УЈН)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ће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радити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унапређивању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модела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уговора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о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јавним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набавкама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/>
          </a:p>
          <a:p>
            <a:endParaRPr lang="sr-Cyrl-RS" sz="2800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381000"/>
            <a:ext cx="74810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Мере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за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унапређење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система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јавних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набавки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у 2016.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години</a:t>
            </a:r>
            <a:endParaRPr lang="en-US" sz="3200" b="1" dirty="0" smtClean="0">
              <a:solidFill>
                <a:schemeClr val="accent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sr-Cyrl-R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374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45171" y="1752600"/>
            <a:ext cx="8598829" cy="68326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УЈН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ће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припремити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моделе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и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практична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упутства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за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примену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нових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законских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решења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и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нових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инструмената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попут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оквирних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споразума</a:t>
            </a:r>
            <a:endParaRPr lang="en-U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УЈН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ће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припремити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упутства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за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наручиоце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и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моделе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за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коришћење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критеријума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економски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најповољније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понуде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/>
          </a:p>
          <a:p>
            <a:endParaRPr lang="sr-Cyrl-RS" sz="2800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381000"/>
            <a:ext cx="74810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Мере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за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унапређење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система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јавних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набавки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у 2016.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години</a:t>
            </a:r>
            <a:endParaRPr lang="en-US" sz="3200" b="1" dirty="0" smtClean="0">
              <a:solidFill>
                <a:schemeClr val="accent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sr-Cyrl-R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374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11334" y="1905000"/>
            <a:ext cx="7752443" cy="7263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УЈН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ће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организовати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обуке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за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наручиоце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и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bs-Cyrl-BA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онуђаче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како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да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што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боље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примене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нова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законска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решења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и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искористе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могућности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које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она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пружају</a:t>
            </a:r>
            <a:endParaRPr lang="en-U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УЈН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ће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радити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унапређивању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Портала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јавних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набавки</a:t>
            </a:r>
            <a:endParaRPr lang="en-U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/>
          </a:p>
          <a:p>
            <a:endParaRPr lang="sr-Cyrl-RS" sz="2800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381000"/>
            <a:ext cx="74810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Мере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за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унапређење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система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јавних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набавки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у 2016.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години</a:t>
            </a:r>
            <a:endParaRPr lang="en-US" sz="3200" b="1" dirty="0" smtClean="0">
              <a:solidFill>
                <a:schemeClr val="accent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sr-Cyrl-R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374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11509" y="1752600"/>
            <a:ext cx="8632491" cy="64017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УЈН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ће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радити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развоју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делотворнијих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механизама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за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откривање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и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сузбијање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нерегуларности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и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корупције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у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јавним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набавкама</a:t>
            </a:r>
            <a:endParaRPr lang="en-U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/>
          </a:p>
          <a:p>
            <a:endParaRPr lang="sr-Cyrl-RS" sz="2800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381000"/>
            <a:ext cx="74810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Мере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за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унапређење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система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јавних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набавки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у 2016.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години</a:t>
            </a:r>
            <a:endParaRPr lang="en-US" sz="3200" b="1" dirty="0" smtClean="0">
              <a:solidFill>
                <a:schemeClr val="accent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sr-Cyrl-R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374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11334" y="1905000"/>
            <a:ext cx="7728398" cy="7263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УЈН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планира да допринесе унапређењу </a:t>
            </a:r>
          </a:p>
          <a:p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м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еђуинституционалн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сарадњ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са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Р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епубличком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комисијом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за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заштиту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права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,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Државном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ревизорском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институцијом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,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Агенцијом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за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борбу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против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корупције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,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полицијом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и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правосудним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органима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 </a:t>
            </a:r>
          </a:p>
          <a:p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/>
          </a:p>
          <a:p>
            <a:endParaRPr lang="sr-Cyrl-RS" sz="2800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381000"/>
            <a:ext cx="74810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Мере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за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унапређење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система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јавних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набавки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у 2016.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години</a:t>
            </a:r>
            <a:endParaRPr lang="en-US" sz="3200" b="1" dirty="0" smtClean="0">
              <a:solidFill>
                <a:schemeClr val="accent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sr-Cyrl-R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374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24000" y="2667000"/>
            <a:ext cx="7620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4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ХВАЛА НА ПАЖЊИ </a:t>
            </a:r>
            <a:endParaRPr lang="en-US" sz="4400" b="1" dirty="0">
              <a:solidFill>
                <a:schemeClr val="accent1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03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85800" y="10668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Циљеви измена ЗЈН</a:t>
            </a:r>
            <a:endParaRPr lang="en-US" sz="3200" b="1" dirty="0">
              <a:solidFill>
                <a:schemeClr val="accent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08814" y="2133600"/>
            <a:ext cx="7935186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Повећање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ефикасности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и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транспарентности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поступака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јавних набавки </a:t>
            </a:r>
            <a:endParaRPr lang="en-U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Боља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контрола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поступака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јавних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набавки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 и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унапређење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ефикасности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заштите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права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74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43815" y="2438400"/>
            <a:ext cx="8456161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Проблем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– 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у 2014. години,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јавне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набавке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су </a:t>
            </a: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трајале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, у просеку, око 4 месеца: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од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припреме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bs-Cyrl-BA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и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bs-Cyrl-BA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ланирања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до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закључења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уговора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Циљ -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скраћивање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трајања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поступка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јавне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набавке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 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609600"/>
            <a:ext cx="6191118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Повећање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ефикасности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и </a:t>
            </a:r>
            <a:endParaRPr lang="sr-Cyrl-RS" sz="3200" b="1" dirty="0" smtClean="0">
              <a:solidFill>
                <a:schemeClr val="accent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sr-Cyrl-R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т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ранспарентности</a:t>
            </a:r>
            <a:r>
              <a:rPr lang="sr-Cyrl-R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поступака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endParaRPr lang="sr-Cyrl-RS" sz="3200" b="1" dirty="0" smtClean="0">
              <a:solidFill>
                <a:schemeClr val="accent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sr-Cyrl-R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јавних набавки </a:t>
            </a:r>
            <a:endParaRPr lang="en-US" sz="3200" b="1" dirty="0" smtClean="0">
              <a:solidFill>
                <a:schemeClr val="accent1"/>
              </a:solidFill>
              <a:latin typeface="Comic Sans MS" pitchFamily="66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74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85800" y="1752600"/>
            <a:ext cx="7744428" cy="338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Cyrl-BA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Број дана - о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д  датума објављивања јавног </a:t>
            </a:r>
          </a:p>
          <a:p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позива на Порталу </a:t>
            </a:r>
            <a:r>
              <a:rPr lang="bs-Cyrl-BA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д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о датума закључења </a:t>
            </a:r>
          </a:p>
          <a:p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уговора </a:t>
            </a:r>
          </a:p>
          <a:p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У 2014.  години – 77 дана</a:t>
            </a:r>
          </a:p>
          <a:p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 новом Закону – 52 дана </a:t>
            </a:r>
            <a:r>
              <a:rPr lang="sr-Cyrl-R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38400" y="533400"/>
            <a:ext cx="428675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Отворени поступак </a:t>
            </a:r>
            <a:endParaRPr lang="en-US" sz="3200" b="1" dirty="0" smtClean="0">
              <a:solidFill>
                <a:schemeClr val="accent1"/>
              </a:solidFill>
              <a:latin typeface="Comic Sans MS" pitchFamily="66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74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85800" y="1905000"/>
            <a:ext cx="7744428" cy="338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Cyrl-BA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Број дана - о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д  датума објављивања јавног </a:t>
            </a:r>
          </a:p>
          <a:p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позива на Порталу </a:t>
            </a:r>
            <a:r>
              <a:rPr lang="bs-Cyrl-BA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д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о датума закључења </a:t>
            </a:r>
          </a:p>
          <a:p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уговора </a:t>
            </a:r>
          </a:p>
          <a:p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У 2014.  години – 37 дана</a:t>
            </a:r>
          </a:p>
          <a:p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 новом Закону – 28 дана</a:t>
            </a:r>
            <a:r>
              <a:rPr lang="sr-Cyrl-R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19200" y="533400"/>
            <a:ext cx="74810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Поступак набавке мале вредности </a:t>
            </a:r>
            <a:endParaRPr lang="en-US" sz="3200" b="1" dirty="0" smtClean="0">
              <a:solidFill>
                <a:schemeClr val="accent1"/>
              </a:solidFill>
              <a:latin typeface="Comic Sans MS" pitchFamily="66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74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219200" y="2438400"/>
            <a:ext cx="6857968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58%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понуђача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мисли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да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је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позитивно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са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аспекта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транспарентности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533400"/>
            <a:ext cx="74810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О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бјављивање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планова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набавки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74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62000" y="2362200"/>
            <a:ext cx="8513869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75%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наручилаца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сматра да позитивно </a:t>
            </a:r>
          </a:p>
          <a:p>
            <a:r>
              <a:rPr lang="bs-Cyrl-BA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д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оприноси поједностављивању и ефикасности </a:t>
            </a:r>
          </a:p>
          <a:p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поступака јавних набавки </a:t>
            </a: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62958" y="609600"/>
            <a:ext cx="74810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Н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ов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начин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планирања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74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62000" y="2362200"/>
            <a:ext cx="8020144" cy="4678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Ефекат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бр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1: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Повећана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ефикасност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поступка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bs-Cyrl-BA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с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матра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90%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наручилаца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Ефекат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бр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2: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поједностављивање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поступка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r>
              <a:rPr lang="bs-Cyrl-BA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с</a:t>
            </a:r>
            <a:r>
              <a:rPr lang="sr-Cyrl-R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матра 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94% 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наручилаца</a:t>
            </a:r>
            <a:endParaRPr lang="sr-Cyrl-RS" sz="2800" dirty="0" smtClean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sr-Cyrl-R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381000"/>
            <a:ext cx="748104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О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бјављивање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одлука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 о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додели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уговора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и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одлука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о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обустави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поступка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Times New Roman" pitchFamily="18" charset="0"/>
              </a:rPr>
              <a:t>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74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2261</TotalTime>
  <Words>774</Words>
  <Application>Microsoft Office PowerPoint</Application>
  <PresentationFormat>On-screen Show (4:3)</PresentationFormat>
  <Paragraphs>290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Марко</dc:creator>
  <cp:lastModifiedBy>Mladen Alempijevic</cp:lastModifiedBy>
  <cp:revision>54</cp:revision>
  <dcterms:created xsi:type="dcterms:W3CDTF">2006-08-16T00:00:00Z</dcterms:created>
  <dcterms:modified xsi:type="dcterms:W3CDTF">2015-12-22T07:53:59Z</dcterms:modified>
</cp:coreProperties>
</file>