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63E-9A1D-4CF4-9A3E-5A45EB94D3AD}" type="datetimeFigureOut">
              <a:rPr lang="sr-Latn-RS" smtClean="0"/>
              <a:t>2.9.2015</a:t>
            </a:fld>
            <a:endParaRPr lang="sr-Latn-R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2A0D-4E64-44ED-A3A3-4AF49F36F83B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63E-9A1D-4CF4-9A3E-5A45EB94D3AD}" type="datetimeFigureOut">
              <a:rPr lang="sr-Latn-RS" smtClean="0"/>
              <a:t>2.9.2015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2A0D-4E64-44ED-A3A3-4AF49F36F83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63E-9A1D-4CF4-9A3E-5A45EB94D3AD}" type="datetimeFigureOut">
              <a:rPr lang="sr-Latn-RS" smtClean="0"/>
              <a:t>2.9.2015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2A0D-4E64-44ED-A3A3-4AF49F36F83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63E-9A1D-4CF4-9A3E-5A45EB94D3AD}" type="datetimeFigureOut">
              <a:rPr lang="sr-Latn-RS" smtClean="0"/>
              <a:t>2.9.2015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2A0D-4E64-44ED-A3A3-4AF49F36F83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63E-9A1D-4CF4-9A3E-5A45EB94D3AD}" type="datetimeFigureOut">
              <a:rPr lang="sr-Latn-RS" smtClean="0"/>
              <a:t>2.9.2015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2A0D-4E64-44ED-A3A3-4AF49F36F83B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63E-9A1D-4CF4-9A3E-5A45EB94D3AD}" type="datetimeFigureOut">
              <a:rPr lang="sr-Latn-RS" smtClean="0"/>
              <a:t>2.9.2015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2A0D-4E64-44ED-A3A3-4AF49F36F83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63E-9A1D-4CF4-9A3E-5A45EB94D3AD}" type="datetimeFigureOut">
              <a:rPr lang="sr-Latn-RS" smtClean="0"/>
              <a:t>2.9.2015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2A0D-4E64-44ED-A3A3-4AF49F36F83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63E-9A1D-4CF4-9A3E-5A45EB94D3AD}" type="datetimeFigureOut">
              <a:rPr lang="sr-Latn-RS" smtClean="0"/>
              <a:t>2.9.2015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2A0D-4E64-44ED-A3A3-4AF49F36F83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63E-9A1D-4CF4-9A3E-5A45EB94D3AD}" type="datetimeFigureOut">
              <a:rPr lang="sr-Latn-RS" smtClean="0"/>
              <a:t>2.9.2015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2A0D-4E64-44ED-A3A3-4AF49F36F83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63E-9A1D-4CF4-9A3E-5A45EB94D3AD}" type="datetimeFigureOut">
              <a:rPr lang="sr-Latn-RS" smtClean="0"/>
              <a:t>2.9.2015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2A0D-4E64-44ED-A3A3-4AF49F36F83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63E-9A1D-4CF4-9A3E-5A45EB94D3AD}" type="datetimeFigureOut">
              <a:rPr lang="sr-Latn-RS" smtClean="0"/>
              <a:t>2.9.2015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B22A0D-4E64-44ED-A3A3-4AF49F36F83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D1A63E-9A1D-4CF4-9A3E-5A45EB94D3AD}" type="datetimeFigureOut">
              <a:rPr lang="sr-Latn-RS" smtClean="0"/>
              <a:t>2.9.2015</a:t>
            </a:fld>
            <a:endParaRPr lang="sr-Latn-R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B22A0D-4E64-44ED-A3A3-4AF49F36F83B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Портал јавних набавки</a:t>
            </a:r>
            <a:br>
              <a:rPr lang="sr-Cyrl-RS" dirty="0" smtClean="0"/>
            </a:br>
            <a:r>
              <a:rPr lang="sr-Cyrl-RS" sz="3100" dirty="0" smtClean="0"/>
              <a:t>Измене и допуне Закона о јавним набавкама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Младен Алемпијевић</a:t>
            </a:r>
          </a:p>
          <a:p>
            <a:r>
              <a:rPr lang="sr-Cyrl-RS" dirty="0" smtClean="0"/>
              <a:t>Управа за јавне набавке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562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Портал јавних набавки</a:t>
            </a:r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74" y="1935163"/>
            <a:ext cx="6791452" cy="4389437"/>
          </a:xfrm>
        </p:spPr>
      </p:pic>
    </p:spTree>
    <p:extLst>
      <p:ext uri="{BB962C8B-B14F-4D97-AF65-F5344CB8AC3E}">
        <p14:creationId xmlns:p14="http://schemas.microsoft.com/office/powerpoint/2010/main" val="8922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Портал јавних набавки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35163"/>
            <a:ext cx="8064896" cy="4389437"/>
          </a:xfrm>
        </p:spPr>
      </p:pic>
    </p:spTree>
    <p:extLst>
      <p:ext uri="{BB962C8B-B14F-4D97-AF65-F5344CB8AC3E}">
        <p14:creationId xmlns:p14="http://schemas.microsoft.com/office/powerpoint/2010/main" val="258307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sr-Cyrl-RS" dirty="0" smtClean="0"/>
              <a:t>Портал јавних набавки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1"/>
            <a:ext cx="6912768" cy="4695800"/>
          </a:xfrm>
        </p:spPr>
      </p:pic>
    </p:spTree>
    <p:extLst>
      <p:ext uri="{BB962C8B-B14F-4D97-AF65-F5344CB8AC3E}">
        <p14:creationId xmlns:p14="http://schemas.microsoft.com/office/powerpoint/2010/main" val="227344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r-Cyrl-RS" sz="4800" dirty="0" smtClean="0"/>
          </a:p>
          <a:p>
            <a:r>
              <a:rPr lang="sr-Cyrl-RS" sz="4800" dirty="0" smtClean="0"/>
              <a:t>Хвала на пажњи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345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Портал јавних набавки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mtClean="0"/>
              <a:t>Закон о изменама и допунама Закона о јавним набавкама („Службени гласник РС“ 68/15)</a:t>
            </a:r>
          </a:p>
          <a:p>
            <a:r>
              <a:rPr lang="sr-Cyrl-RS" smtClean="0"/>
              <a:t>Већа транспарентност у поступцима јавних набавки објављиваљем свих одлука којим се окончава поступак јавне набавке на Порталу јавних набавки</a:t>
            </a:r>
          </a:p>
          <a:p>
            <a:r>
              <a:rPr lang="sr-Cyrl-RS" smtClean="0"/>
              <a:t>Објављивање планова јавних набавки почев од 01.01.2016. године</a:t>
            </a:r>
          </a:p>
          <a:p>
            <a:pPr marL="0" indent="0">
              <a:buNone/>
            </a:pPr>
            <a:endParaRPr lang="sr-Cyrl-RS"/>
          </a:p>
          <a:p>
            <a:pPr marL="0" indent="0">
              <a:buNone/>
            </a:pPr>
            <a:endParaRPr lang="sr-Cyrl-RS" smtClean="0"/>
          </a:p>
          <a:p>
            <a:pPr marL="0" indent="0">
              <a:buNone/>
            </a:pPr>
            <a:endParaRPr lang="sr-Cyrl-RS" smtClean="0"/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02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Портал јавних набавки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sr-Cyrl-RS" sz="2400" smtClean="0"/>
          </a:p>
          <a:p>
            <a:pPr algn="just"/>
            <a:r>
              <a:rPr lang="sr-Cyrl-RS" sz="2400" smtClean="0"/>
              <a:t>Објављивање одговора на постављена питања у вези са разјашњењем конкурсне документације</a:t>
            </a:r>
          </a:p>
          <a:p>
            <a:pPr algn="just"/>
            <a:r>
              <a:rPr lang="sr-Cyrl-RS" sz="2400" smtClean="0"/>
              <a:t>Дужност наручиоца да у року од три дана од дана пријема захтева, одговор објави на Порталу и на својој интернет страници</a:t>
            </a:r>
          </a:p>
          <a:p>
            <a:pPr algn="just"/>
            <a:r>
              <a:rPr lang="sr-Cyrl-RS" sz="2400" smtClean="0"/>
              <a:t>Наручилац више нема дужност да шаље писани одговор</a:t>
            </a:r>
          </a:p>
        </p:txBody>
      </p:sp>
    </p:spTree>
    <p:extLst>
      <p:ext uri="{BB962C8B-B14F-4D97-AF65-F5344CB8AC3E}">
        <p14:creationId xmlns:p14="http://schemas.microsoft.com/office/powerpoint/2010/main" val="27566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sr-Cyrl-RS" smtClean="0"/>
              <a:t>Портал јавних набавки</a:t>
            </a:r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1"/>
            <a:ext cx="7920879" cy="4695800"/>
          </a:xfrm>
        </p:spPr>
      </p:pic>
    </p:spTree>
    <p:extLst>
      <p:ext uri="{BB962C8B-B14F-4D97-AF65-F5344CB8AC3E}">
        <p14:creationId xmlns:p14="http://schemas.microsoft.com/office/powerpoint/2010/main" val="19067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sr-Cyrl-RS" smtClean="0"/>
              <a:t>Портал јавних набавки</a:t>
            </a:r>
            <a:endParaRPr lang="sr-Latn-R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7560840" cy="4608512"/>
          </a:xfrm>
        </p:spPr>
      </p:pic>
    </p:spTree>
    <p:extLst>
      <p:ext uri="{BB962C8B-B14F-4D97-AF65-F5344CB8AC3E}">
        <p14:creationId xmlns:p14="http://schemas.microsoft.com/office/powerpoint/2010/main" val="31722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r>
              <a:rPr lang="sr-Cyrl-RS" smtClean="0"/>
              <a:t>Портал јавних набавки</a:t>
            </a:r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9"/>
            <a:ext cx="7920880" cy="4623792"/>
          </a:xfrm>
        </p:spPr>
      </p:pic>
    </p:spTree>
    <p:extLst>
      <p:ext uri="{BB962C8B-B14F-4D97-AF65-F5344CB8AC3E}">
        <p14:creationId xmlns:p14="http://schemas.microsoft.com/office/powerpoint/2010/main" val="6767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Портал јавних набавки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mtClean="0"/>
              <a:t>Врсте огласа дефинисане су чланом 55. Закона о јавним набавкама</a:t>
            </a:r>
          </a:p>
          <a:p>
            <a:pPr marL="0" indent="0">
              <a:buNone/>
            </a:pPr>
            <a:r>
              <a:rPr lang="sr-Cyrl-RS" smtClean="0"/>
              <a:t>Нове врсте огласа:</a:t>
            </a:r>
          </a:p>
          <a:p>
            <a:pPr marL="0" indent="0">
              <a:buNone/>
            </a:pPr>
            <a:endParaRPr lang="sr-Cyrl-RS" smtClean="0"/>
          </a:p>
          <a:p>
            <a:pPr marL="514350" indent="-514350">
              <a:buFont typeface="+mj-lt"/>
              <a:buAutoNum type="arabicPeriod"/>
            </a:pPr>
            <a:r>
              <a:rPr lang="sr-Cyrl-RS" sz="2000" smtClean="0"/>
              <a:t>Обавештење о продужењу рока за подношење понуда, односно пријава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000" smtClean="0"/>
              <a:t>Одлука о измени уговора о јавној набавци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000" smtClean="0"/>
              <a:t>Обавештење о поднетом захтеву за заштиту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000" smtClean="0"/>
              <a:t>Обавештење о поништењу поступка јавне набавке</a:t>
            </a:r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679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sr-Cyrl-RS" smtClean="0"/>
              <a:t>Портал јавних набавки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mtClean="0"/>
              <a:t>Нови документи који се објављују на Порталу: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1800" smtClean="0"/>
              <a:t>Одлука о додели уговора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1800" smtClean="0"/>
              <a:t>Одлука о закључењу оквирног споразума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1800" smtClean="0"/>
              <a:t>Одлука о признавању квалификације у квалификационом поступку, рестриктивном поступку и конкурентном дијалогу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1800" smtClean="0"/>
              <a:t>Одлука о искључењу кандидата са листе кандидата – квалификациони поступак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1800" smtClean="0"/>
              <a:t>Обавештење о поништењу поступка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1800" smtClean="0"/>
              <a:t>Одлука о обустави поступка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1800" smtClean="0"/>
              <a:t>Одлука о наставку поступка у случају поднетог захтева за заштиту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1800" smtClean="0"/>
              <a:t>Одлука Републичке комисије о закључењу уговора у случају постојања сукоба интереса</a:t>
            </a:r>
          </a:p>
          <a:p>
            <a:pPr marL="514350" indent="-514350">
              <a:buFont typeface="+mj-lt"/>
              <a:buAutoNum type="arabicPeriod"/>
            </a:pPr>
            <a:endParaRPr lang="sr-Cyrl-RS" sz="2000" smtClean="0"/>
          </a:p>
          <a:p>
            <a:pPr marL="514350" indent="-514350">
              <a:buFont typeface="+mj-lt"/>
              <a:buAutoNum type="arabicPeriod"/>
            </a:pPr>
            <a:endParaRPr lang="sr-Cyrl-RS" smtClean="0"/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60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Портал јавних набавки</a:t>
            </a:r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5" y="1935163"/>
            <a:ext cx="7140710" cy="4389437"/>
          </a:xfrm>
        </p:spPr>
      </p:pic>
    </p:spTree>
    <p:extLst>
      <p:ext uri="{BB962C8B-B14F-4D97-AF65-F5344CB8AC3E}">
        <p14:creationId xmlns:p14="http://schemas.microsoft.com/office/powerpoint/2010/main" val="15935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242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 Портал јавних набавки Измене и допуне Закона о јавним набавкама </vt:lpstr>
      <vt:lpstr>Портал јавних набавки</vt:lpstr>
      <vt:lpstr>Портал јавних набавки</vt:lpstr>
      <vt:lpstr>Портал јавних набавки</vt:lpstr>
      <vt:lpstr>Портал јавних набавки</vt:lpstr>
      <vt:lpstr>Портал јавних набавки</vt:lpstr>
      <vt:lpstr>Портал јавних набавки</vt:lpstr>
      <vt:lpstr>Портал јавних набавки</vt:lpstr>
      <vt:lpstr>Портал јавних набавки</vt:lpstr>
      <vt:lpstr>Портал јавних набавки</vt:lpstr>
      <vt:lpstr>Портал јавних набавки</vt:lpstr>
      <vt:lpstr>Портал јавних набавки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Портал јавних набавки</dc:title>
  <dc:creator>Mladen Alempijevic</dc:creator>
  <cp:lastModifiedBy>mladen</cp:lastModifiedBy>
  <cp:revision>20</cp:revision>
  <dcterms:created xsi:type="dcterms:W3CDTF">2015-09-01T08:36:03Z</dcterms:created>
  <dcterms:modified xsi:type="dcterms:W3CDTF">2015-09-02T21:28:49Z</dcterms:modified>
</cp:coreProperties>
</file>