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79" r:id="rId1"/>
  </p:sldMasterIdLst>
  <p:notesMasterIdLst>
    <p:notesMasterId r:id="rId18"/>
  </p:notesMasterIdLst>
  <p:handoutMasterIdLst>
    <p:handoutMasterId r:id="rId19"/>
  </p:handoutMasterIdLst>
  <p:sldIdLst>
    <p:sldId id="414" r:id="rId2"/>
    <p:sldId id="432" r:id="rId3"/>
    <p:sldId id="451" r:id="rId4"/>
    <p:sldId id="450" r:id="rId5"/>
    <p:sldId id="452" r:id="rId6"/>
    <p:sldId id="459" r:id="rId7"/>
    <p:sldId id="434" r:id="rId8"/>
    <p:sldId id="453" r:id="rId9"/>
    <p:sldId id="454" r:id="rId10"/>
    <p:sldId id="388" r:id="rId11"/>
    <p:sldId id="458" r:id="rId12"/>
    <p:sldId id="455" r:id="rId13"/>
    <p:sldId id="456" r:id="rId14"/>
    <p:sldId id="461" r:id="rId15"/>
    <p:sldId id="462" r:id="rId16"/>
    <p:sldId id="428" r:id="rId17"/>
  </p:sldIdLst>
  <p:sldSz cx="9144000" cy="6858000" type="screen4x3"/>
  <p:notesSz cx="6797675" cy="987425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72" autoAdjust="0"/>
    <p:restoredTop sz="87914" autoAdjust="0"/>
  </p:normalViewPr>
  <p:slideViewPr>
    <p:cSldViewPr>
      <p:cViewPr>
        <p:scale>
          <a:sx n="81" d="100"/>
          <a:sy n="81" d="100"/>
        </p:scale>
        <p:origin x="-750" y="168"/>
      </p:cViewPr>
      <p:guideLst>
        <p:guide orient="horz" pos="2160"/>
        <p:guide pos="2880"/>
      </p:guideLst>
    </p:cSldViewPr>
  </p:slideViewPr>
  <p:outlineViewPr>
    <p:cViewPr>
      <p:scale>
        <a:sx n="33" d="100"/>
        <a:sy n="33" d="100"/>
      </p:scale>
      <p:origin x="0" y="93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5E0C6A-9D11-486D-8D84-2853DEBDE5BE}"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tr-TR"/>
        </a:p>
      </dgm:t>
    </dgm:pt>
    <dgm:pt modelId="{C9BC68E8-890D-4DA0-A431-47B58A5C1D85}">
      <dgm:prSet/>
      <dgm:spPr>
        <a:gradFill rotWithShape="0">
          <a:gsLst>
            <a:gs pos="0">
              <a:srgbClr val="03D4A8"/>
            </a:gs>
            <a:gs pos="25000">
              <a:srgbClr val="21D6E0"/>
            </a:gs>
            <a:gs pos="75000">
              <a:srgbClr val="0087E6"/>
            </a:gs>
            <a:gs pos="100000">
              <a:srgbClr val="005CBF"/>
            </a:gs>
          </a:gsLst>
          <a:lin ang="5400000" scaled="0"/>
        </a:gradFill>
      </dgm:spPr>
      <dgm:t>
        <a:bodyPr/>
        <a:lstStyle/>
        <a:p>
          <a:pPr rtl="0"/>
          <a:r>
            <a:rPr lang="tr-TR" dirty="0" smtClean="0"/>
            <a:t>7</a:t>
          </a:r>
          <a:r>
            <a:rPr lang="tr-TR" baseline="30000" dirty="0" smtClean="0"/>
            <a:t>th</a:t>
          </a:r>
          <a:r>
            <a:rPr lang="en-US" dirty="0" smtClean="0"/>
            <a:t> IPA Regional</a:t>
          </a:r>
          <a:r>
            <a:rPr lang="tr-TR" dirty="0" smtClean="0"/>
            <a:t> </a:t>
          </a:r>
          <a:r>
            <a:rPr lang="en-US" dirty="0" smtClean="0"/>
            <a:t>Public Procurement Conference</a:t>
          </a:r>
          <a:endParaRPr lang="tr-TR" dirty="0"/>
        </a:p>
      </dgm:t>
    </dgm:pt>
    <dgm:pt modelId="{30A54D39-5C4F-4B57-8416-CCA7520EDA0A}" type="parTrans" cxnId="{210DA838-8019-404C-BF1C-12A0AEC2A783}">
      <dgm:prSet/>
      <dgm:spPr/>
      <dgm:t>
        <a:bodyPr/>
        <a:lstStyle/>
        <a:p>
          <a:endParaRPr lang="tr-TR"/>
        </a:p>
      </dgm:t>
    </dgm:pt>
    <dgm:pt modelId="{14885459-3DC1-491E-8DDF-9423C708D711}" type="sibTrans" cxnId="{210DA838-8019-404C-BF1C-12A0AEC2A783}">
      <dgm:prSet/>
      <dgm:spPr/>
      <dgm:t>
        <a:bodyPr/>
        <a:lstStyle/>
        <a:p>
          <a:endParaRPr lang="tr-TR"/>
        </a:p>
      </dgm:t>
    </dgm:pt>
    <dgm:pt modelId="{557016D1-0D15-4705-B9F7-982F331636C0}">
      <dgm:prSet/>
      <dgm:spPr/>
      <dgm:t>
        <a:bodyPr/>
        <a:lstStyle/>
        <a:p>
          <a:pPr rtl="0"/>
          <a:r>
            <a:rPr lang="en-US" dirty="0" smtClean="0"/>
            <a:t>9 – 10 September 2014</a:t>
          </a:r>
          <a:r>
            <a:rPr lang="tr-TR" dirty="0" smtClean="0"/>
            <a:t> </a:t>
          </a:r>
          <a:r>
            <a:rPr lang="en-GB" b="1" dirty="0" err="1" smtClean="0"/>
            <a:t>Vlora</a:t>
          </a:r>
          <a:r>
            <a:rPr lang="en-GB" b="1" dirty="0" smtClean="0"/>
            <a:t>, Albania</a:t>
          </a:r>
          <a:endParaRPr lang="tr-TR" dirty="0"/>
        </a:p>
      </dgm:t>
    </dgm:pt>
    <dgm:pt modelId="{FFCE321B-3317-4C8A-AB45-93F471CBC96C}" type="parTrans" cxnId="{C036CA2C-6958-4851-9CC2-FF8289348844}">
      <dgm:prSet/>
      <dgm:spPr/>
      <dgm:t>
        <a:bodyPr/>
        <a:lstStyle/>
        <a:p>
          <a:endParaRPr lang="tr-TR"/>
        </a:p>
      </dgm:t>
    </dgm:pt>
    <dgm:pt modelId="{78881D61-FFC5-4D9E-8B90-F5A8C6B14223}" type="sibTrans" cxnId="{C036CA2C-6958-4851-9CC2-FF8289348844}">
      <dgm:prSet/>
      <dgm:spPr/>
      <dgm:t>
        <a:bodyPr/>
        <a:lstStyle/>
        <a:p>
          <a:endParaRPr lang="tr-TR"/>
        </a:p>
      </dgm:t>
    </dgm:pt>
    <dgm:pt modelId="{34EFA19E-C882-448D-A8AF-E761C3739113}" type="pres">
      <dgm:prSet presAssocID="{8B5E0C6A-9D11-486D-8D84-2853DEBDE5BE}" presName="Name0" presStyleCnt="0">
        <dgm:presLayoutVars>
          <dgm:dir/>
          <dgm:animLvl val="lvl"/>
          <dgm:resizeHandles val="exact"/>
        </dgm:presLayoutVars>
      </dgm:prSet>
      <dgm:spPr/>
      <dgm:t>
        <a:bodyPr/>
        <a:lstStyle/>
        <a:p>
          <a:endParaRPr lang="tr-TR"/>
        </a:p>
      </dgm:t>
    </dgm:pt>
    <dgm:pt modelId="{DAFFBCD9-E5F8-41EE-A520-07D022BC2EB7}" type="pres">
      <dgm:prSet presAssocID="{C9BC68E8-890D-4DA0-A431-47B58A5C1D85}" presName="linNode" presStyleCnt="0"/>
      <dgm:spPr/>
    </dgm:pt>
    <dgm:pt modelId="{E797D050-235C-4A2F-AA23-12B7041C877E}" type="pres">
      <dgm:prSet presAssocID="{C9BC68E8-890D-4DA0-A431-47B58A5C1D85}" presName="parentText" presStyleLbl="node1" presStyleIdx="0" presStyleCnt="2" custScaleX="272277" custLinFactNeighborX="5826" custLinFactNeighborY="-2">
        <dgm:presLayoutVars>
          <dgm:chMax val="1"/>
          <dgm:bulletEnabled val="1"/>
        </dgm:presLayoutVars>
      </dgm:prSet>
      <dgm:spPr/>
      <dgm:t>
        <a:bodyPr/>
        <a:lstStyle/>
        <a:p>
          <a:endParaRPr lang="tr-TR"/>
        </a:p>
      </dgm:t>
    </dgm:pt>
    <dgm:pt modelId="{C976CAFD-9032-4D3F-927F-0A242A82C24C}" type="pres">
      <dgm:prSet presAssocID="{14885459-3DC1-491E-8DDF-9423C708D711}" presName="sp" presStyleCnt="0"/>
      <dgm:spPr/>
    </dgm:pt>
    <dgm:pt modelId="{E92DA450-34E0-4391-AB62-E4565A6D71F8}" type="pres">
      <dgm:prSet presAssocID="{557016D1-0D15-4705-B9F7-982F331636C0}" presName="linNode" presStyleCnt="0"/>
      <dgm:spPr/>
    </dgm:pt>
    <dgm:pt modelId="{9FF59B26-B489-4BC5-B49C-0BA195BD7349}" type="pres">
      <dgm:prSet presAssocID="{557016D1-0D15-4705-B9F7-982F331636C0}" presName="parentText" presStyleLbl="node1" presStyleIdx="1" presStyleCnt="2" custScaleX="202531" custLinFactNeighborX="35198" custLinFactNeighborY="-2485">
        <dgm:presLayoutVars>
          <dgm:chMax val="1"/>
          <dgm:bulletEnabled val="1"/>
        </dgm:presLayoutVars>
      </dgm:prSet>
      <dgm:spPr/>
      <dgm:t>
        <a:bodyPr/>
        <a:lstStyle/>
        <a:p>
          <a:endParaRPr lang="tr-TR"/>
        </a:p>
      </dgm:t>
    </dgm:pt>
  </dgm:ptLst>
  <dgm:cxnLst>
    <dgm:cxn modelId="{210DA838-8019-404C-BF1C-12A0AEC2A783}" srcId="{8B5E0C6A-9D11-486D-8D84-2853DEBDE5BE}" destId="{C9BC68E8-890D-4DA0-A431-47B58A5C1D85}" srcOrd="0" destOrd="0" parTransId="{30A54D39-5C4F-4B57-8416-CCA7520EDA0A}" sibTransId="{14885459-3DC1-491E-8DDF-9423C708D711}"/>
    <dgm:cxn modelId="{3C08D4AB-A22D-4BD6-B178-41EACE9622F7}" type="presOf" srcId="{8B5E0C6A-9D11-486D-8D84-2853DEBDE5BE}" destId="{34EFA19E-C882-448D-A8AF-E761C3739113}" srcOrd="0" destOrd="0" presId="urn:microsoft.com/office/officeart/2005/8/layout/vList5"/>
    <dgm:cxn modelId="{C036CA2C-6958-4851-9CC2-FF8289348844}" srcId="{8B5E0C6A-9D11-486D-8D84-2853DEBDE5BE}" destId="{557016D1-0D15-4705-B9F7-982F331636C0}" srcOrd="1" destOrd="0" parTransId="{FFCE321B-3317-4C8A-AB45-93F471CBC96C}" sibTransId="{78881D61-FFC5-4D9E-8B90-F5A8C6B14223}"/>
    <dgm:cxn modelId="{9799A570-AA00-4DCA-9601-204D2A02043B}" type="presOf" srcId="{557016D1-0D15-4705-B9F7-982F331636C0}" destId="{9FF59B26-B489-4BC5-B49C-0BA195BD7349}" srcOrd="0" destOrd="0" presId="urn:microsoft.com/office/officeart/2005/8/layout/vList5"/>
    <dgm:cxn modelId="{66DA7F18-221F-4DE0-8938-B7960D40CC4E}" type="presOf" srcId="{C9BC68E8-890D-4DA0-A431-47B58A5C1D85}" destId="{E797D050-235C-4A2F-AA23-12B7041C877E}" srcOrd="0" destOrd="0" presId="urn:microsoft.com/office/officeart/2005/8/layout/vList5"/>
    <dgm:cxn modelId="{636F668F-6065-4AC8-BC1D-E34CE325AEDD}" type="presParOf" srcId="{34EFA19E-C882-448D-A8AF-E761C3739113}" destId="{DAFFBCD9-E5F8-41EE-A520-07D022BC2EB7}" srcOrd="0" destOrd="0" presId="urn:microsoft.com/office/officeart/2005/8/layout/vList5"/>
    <dgm:cxn modelId="{DBDD960A-0672-4687-B337-484D32FB53B9}" type="presParOf" srcId="{DAFFBCD9-E5F8-41EE-A520-07D022BC2EB7}" destId="{E797D050-235C-4A2F-AA23-12B7041C877E}" srcOrd="0" destOrd="0" presId="urn:microsoft.com/office/officeart/2005/8/layout/vList5"/>
    <dgm:cxn modelId="{F57EA31D-FE30-4CEF-A7CB-E7FD0B95BBBF}" type="presParOf" srcId="{34EFA19E-C882-448D-A8AF-E761C3739113}" destId="{C976CAFD-9032-4D3F-927F-0A242A82C24C}" srcOrd="1" destOrd="0" presId="urn:microsoft.com/office/officeart/2005/8/layout/vList5"/>
    <dgm:cxn modelId="{722B4371-A3C0-4D16-9850-E004070584C2}" type="presParOf" srcId="{34EFA19E-C882-448D-A8AF-E761C3739113}" destId="{E92DA450-34E0-4391-AB62-E4565A6D71F8}" srcOrd="2" destOrd="0" presId="urn:microsoft.com/office/officeart/2005/8/layout/vList5"/>
    <dgm:cxn modelId="{AF5D9C45-6522-43FA-82F4-BF2E481CD35E}" type="presParOf" srcId="{E92DA450-34E0-4391-AB62-E4565A6D71F8}" destId="{9FF59B26-B489-4BC5-B49C-0BA195BD7349}" srcOrd="0" destOrd="0" presId="urn:microsoft.com/office/officeart/2005/8/layout/vList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97D050-235C-4A2F-AA23-12B7041C877E}">
      <dsp:nvSpPr>
        <dsp:cNvPr id="0" name=""/>
        <dsp:cNvSpPr/>
      </dsp:nvSpPr>
      <dsp:spPr>
        <a:xfrm>
          <a:off x="144021" y="4"/>
          <a:ext cx="7128786" cy="983359"/>
        </a:xfrm>
        <a:prstGeom prst="roundRect">
          <a:avLst/>
        </a:prstGeom>
        <a:gradFill rotWithShape="0">
          <a:gsLst>
            <a:gs pos="0">
              <a:srgbClr val="03D4A8"/>
            </a:gs>
            <a:gs pos="25000">
              <a:srgbClr val="21D6E0"/>
            </a:gs>
            <a:gs pos="75000">
              <a:srgbClr val="0087E6"/>
            </a:gs>
            <a:gs pos="100000">
              <a:srgbClr val="005CBF"/>
            </a:gs>
          </a:gsLst>
          <a:lin ang="5400000" scaled="0"/>
        </a:gra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tr-TR" sz="2800" kern="1200" dirty="0" smtClean="0"/>
            <a:t>7</a:t>
          </a:r>
          <a:r>
            <a:rPr lang="tr-TR" sz="2800" kern="1200" baseline="30000" dirty="0" smtClean="0"/>
            <a:t>th</a:t>
          </a:r>
          <a:r>
            <a:rPr lang="en-US" sz="2800" kern="1200" dirty="0" smtClean="0"/>
            <a:t> IPA Regional</a:t>
          </a:r>
          <a:r>
            <a:rPr lang="tr-TR" sz="2800" kern="1200" dirty="0" smtClean="0"/>
            <a:t> </a:t>
          </a:r>
          <a:r>
            <a:rPr lang="en-US" sz="2800" kern="1200" dirty="0" smtClean="0"/>
            <a:t>Public Procurement Conference</a:t>
          </a:r>
          <a:endParaRPr lang="tr-TR" sz="2800" kern="1200" dirty="0"/>
        </a:p>
      </dsp:txBody>
      <dsp:txXfrm>
        <a:off x="192025" y="48008"/>
        <a:ext cx="7032778" cy="887351"/>
      </dsp:txXfrm>
    </dsp:sp>
    <dsp:sp modelId="{9FF59B26-B489-4BC5-B49C-0BA195BD7349}">
      <dsp:nvSpPr>
        <dsp:cNvPr id="0" name=""/>
        <dsp:cNvSpPr/>
      </dsp:nvSpPr>
      <dsp:spPr>
        <a:xfrm>
          <a:off x="993568" y="1008115"/>
          <a:ext cx="5302688" cy="98335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rtl="0">
            <a:lnSpc>
              <a:spcPct val="90000"/>
            </a:lnSpc>
            <a:spcBef>
              <a:spcPct val="0"/>
            </a:spcBef>
            <a:spcAft>
              <a:spcPct val="35000"/>
            </a:spcAft>
          </a:pPr>
          <a:r>
            <a:rPr lang="en-US" sz="2700" kern="1200" dirty="0" smtClean="0"/>
            <a:t>9 – 10 September 2014</a:t>
          </a:r>
          <a:r>
            <a:rPr lang="tr-TR" sz="2700" kern="1200" dirty="0" smtClean="0"/>
            <a:t> </a:t>
          </a:r>
          <a:r>
            <a:rPr lang="en-GB" sz="2700" b="1" kern="1200" dirty="0" err="1" smtClean="0"/>
            <a:t>Vlora</a:t>
          </a:r>
          <a:r>
            <a:rPr lang="en-GB" sz="2700" b="1" kern="1200" dirty="0" smtClean="0"/>
            <a:t>, Albania</a:t>
          </a:r>
          <a:endParaRPr lang="tr-TR" sz="2700" kern="1200" dirty="0"/>
        </a:p>
      </dsp:txBody>
      <dsp:txXfrm>
        <a:off x="1041572" y="1056119"/>
        <a:ext cx="5206680" cy="88735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a:defRPr sz="1200"/>
            </a:lvl1pPr>
          </a:lstStyle>
          <a:p>
            <a:fld id="{60F32204-F0D0-437F-B0E5-5F8BAE113E52}" type="datetimeFigureOut">
              <a:rPr lang="tr-TR" smtClean="0"/>
              <a:t>25.08.2014</a:t>
            </a:fld>
            <a:endParaRPr lang="tr-TR"/>
          </a:p>
        </p:txBody>
      </p:sp>
      <p:sp>
        <p:nvSpPr>
          <p:cNvPr id="4" name="Altbilgi Yer Tutucusu 3"/>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a:defRPr sz="1200"/>
            </a:lvl1pPr>
          </a:lstStyle>
          <a:p>
            <a:endParaRPr lang="tr-TR"/>
          </a:p>
        </p:txBody>
      </p:sp>
      <p:sp>
        <p:nvSpPr>
          <p:cNvPr id="5" name="Slayt Numarası Yer Tutucusu 4"/>
          <p:cNvSpPr>
            <a:spLocks noGrp="1"/>
          </p:cNvSpPr>
          <p:nvPr>
            <p:ph type="sldNum" sz="quarter" idx="3"/>
          </p:nvPr>
        </p:nvSpPr>
        <p:spPr>
          <a:xfrm>
            <a:off x="3849688" y="9378950"/>
            <a:ext cx="2946400" cy="493713"/>
          </a:xfrm>
          <a:prstGeom prst="rect">
            <a:avLst/>
          </a:prstGeom>
        </p:spPr>
        <p:txBody>
          <a:bodyPr vert="horz" lIns="91440" tIns="45720" rIns="91440" bIns="45720" rtlCol="0" anchor="b"/>
          <a:lstStyle>
            <a:lvl1pPr algn="r">
              <a:defRPr sz="1200"/>
            </a:lvl1pPr>
          </a:lstStyle>
          <a:p>
            <a:fld id="{BAEA3BAD-CF5E-492D-9FFD-666014CA4394}" type="slidenum">
              <a:rPr lang="tr-TR" smtClean="0"/>
              <a:t>‹#›</a:t>
            </a:fld>
            <a:endParaRPr lang="tr-TR"/>
          </a:p>
        </p:txBody>
      </p:sp>
    </p:spTree>
    <p:extLst>
      <p:ext uri="{BB962C8B-B14F-4D97-AF65-F5344CB8AC3E}">
        <p14:creationId xmlns:p14="http://schemas.microsoft.com/office/powerpoint/2010/main" val="1531301548"/>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9FEBF99C-74AE-4C69-A356-06A4235A8028}" type="datetimeFigureOut">
              <a:rPr lang="tr-TR" smtClean="0"/>
              <a:pPr/>
              <a:t>25.08.2014</a:t>
            </a:fld>
            <a:endParaRPr lang="tr-TR"/>
          </a:p>
        </p:txBody>
      </p:sp>
      <p:sp>
        <p:nvSpPr>
          <p:cNvPr id="4" name="3 Slayt Görüntüsü Yer Tutucusu"/>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79768" y="4690269"/>
            <a:ext cx="5438140" cy="444341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5 Altbilgi Yer Tutucusu"/>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A184C49A-AED4-4121-9A3A-4CF008756FC0}" type="slidenum">
              <a:rPr lang="tr-TR" smtClean="0"/>
              <a:pPr/>
              <a:t>‹#›</a:t>
            </a:fld>
            <a:endParaRPr lang="tr-TR"/>
          </a:p>
        </p:txBody>
      </p:sp>
    </p:spTree>
    <p:extLst>
      <p:ext uri="{BB962C8B-B14F-4D97-AF65-F5344CB8AC3E}">
        <p14:creationId xmlns:p14="http://schemas.microsoft.com/office/powerpoint/2010/main" val="315775022"/>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2A41846D-98F0-42B9-94BE-31E95CC6B79F}" type="slidenum">
              <a:rPr lang="tr-TR"/>
              <a:pPr/>
              <a:t>1</a:t>
            </a:fld>
            <a:endParaRPr lang="tr-TR" dirty="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tr-TR" dirty="0" smtClean="0"/>
          </a:p>
        </p:txBody>
      </p:sp>
      <p:sp>
        <p:nvSpPr>
          <p:cNvPr id="2" name="Üstbilgi Yer Tutucusu 1"/>
          <p:cNvSpPr>
            <a:spLocks noGrp="1"/>
          </p:cNvSpPr>
          <p:nvPr>
            <p:ph type="hdr" sz="quarter" idx="10"/>
          </p:nvPr>
        </p:nvSpPr>
        <p:spPr/>
        <p:txBody>
          <a:bodyPr/>
          <a:lstStyle/>
          <a:p>
            <a:endParaRPr lang="tr-T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A184C49A-AED4-4121-9A3A-4CF008756FC0}" type="slidenum">
              <a:rPr lang="tr-TR" smtClean="0"/>
              <a:pPr/>
              <a:t>10</a:t>
            </a:fld>
            <a:endParaRPr lang="tr-TR"/>
          </a:p>
        </p:txBody>
      </p:sp>
      <p:sp>
        <p:nvSpPr>
          <p:cNvPr id="5" name="Üstbilgi Yer Tutucusu 4"/>
          <p:cNvSpPr>
            <a:spLocks noGrp="1"/>
          </p:cNvSpPr>
          <p:nvPr>
            <p:ph type="hdr" sz="quarter" idx="11"/>
          </p:nvPr>
        </p:nvSpPr>
        <p:spPr/>
        <p:txBody>
          <a:bodyPr/>
          <a:lstStyle/>
          <a:p>
            <a:endParaRPr lang="tr-TR"/>
          </a:p>
        </p:txBody>
      </p:sp>
    </p:spTree>
    <p:extLst>
      <p:ext uri="{BB962C8B-B14F-4D97-AF65-F5344CB8AC3E}">
        <p14:creationId xmlns:p14="http://schemas.microsoft.com/office/powerpoint/2010/main" val="10674391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A184C49A-AED4-4121-9A3A-4CF008756FC0}" type="slidenum">
              <a:rPr lang="tr-TR" smtClean="0"/>
              <a:pPr/>
              <a:t>11</a:t>
            </a:fld>
            <a:endParaRPr lang="tr-TR"/>
          </a:p>
        </p:txBody>
      </p:sp>
      <p:sp>
        <p:nvSpPr>
          <p:cNvPr id="5" name="Üstbilgi Yer Tutucusu 4"/>
          <p:cNvSpPr>
            <a:spLocks noGrp="1"/>
          </p:cNvSpPr>
          <p:nvPr>
            <p:ph type="hdr" sz="quarter" idx="11"/>
          </p:nvPr>
        </p:nvSpPr>
        <p:spPr/>
        <p:txBody>
          <a:bodyPr/>
          <a:lstStyle/>
          <a:p>
            <a:endParaRPr lang="tr-TR"/>
          </a:p>
        </p:txBody>
      </p:sp>
    </p:spTree>
    <p:extLst>
      <p:ext uri="{BB962C8B-B14F-4D97-AF65-F5344CB8AC3E}">
        <p14:creationId xmlns:p14="http://schemas.microsoft.com/office/powerpoint/2010/main" val="17338464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A184C49A-AED4-4121-9A3A-4CF008756FC0}" type="slidenum">
              <a:rPr lang="tr-TR" smtClean="0"/>
              <a:pPr/>
              <a:t>12</a:t>
            </a:fld>
            <a:endParaRPr lang="tr-TR"/>
          </a:p>
        </p:txBody>
      </p:sp>
      <p:sp>
        <p:nvSpPr>
          <p:cNvPr id="5" name="Üstbilgi Yer Tutucusu 4"/>
          <p:cNvSpPr>
            <a:spLocks noGrp="1"/>
          </p:cNvSpPr>
          <p:nvPr>
            <p:ph type="hdr" sz="quarter" idx="11"/>
          </p:nvPr>
        </p:nvSpPr>
        <p:spPr/>
        <p:txBody>
          <a:bodyPr/>
          <a:lstStyle/>
          <a:p>
            <a:endParaRPr lang="tr-TR"/>
          </a:p>
        </p:txBody>
      </p:sp>
    </p:spTree>
    <p:extLst>
      <p:ext uri="{BB962C8B-B14F-4D97-AF65-F5344CB8AC3E}">
        <p14:creationId xmlns:p14="http://schemas.microsoft.com/office/powerpoint/2010/main" val="884472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A184C49A-AED4-4121-9A3A-4CF008756FC0}" type="slidenum">
              <a:rPr lang="tr-TR" smtClean="0"/>
              <a:pPr/>
              <a:t>13</a:t>
            </a:fld>
            <a:endParaRPr lang="tr-TR"/>
          </a:p>
        </p:txBody>
      </p:sp>
      <p:sp>
        <p:nvSpPr>
          <p:cNvPr id="5" name="Üstbilgi Yer Tutucusu 4"/>
          <p:cNvSpPr>
            <a:spLocks noGrp="1"/>
          </p:cNvSpPr>
          <p:nvPr>
            <p:ph type="hdr" sz="quarter" idx="11"/>
          </p:nvPr>
        </p:nvSpPr>
        <p:spPr/>
        <p:txBody>
          <a:bodyPr/>
          <a:lstStyle/>
          <a:p>
            <a:endParaRPr lang="tr-TR"/>
          </a:p>
        </p:txBody>
      </p:sp>
    </p:spTree>
    <p:extLst>
      <p:ext uri="{BB962C8B-B14F-4D97-AF65-F5344CB8AC3E}">
        <p14:creationId xmlns:p14="http://schemas.microsoft.com/office/powerpoint/2010/main" val="1459876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A184C49A-AED4-4121-9A3A-4CF008756FC0}" type="slidenum">
              <a:rPr lang="tr-TR" smtClean="0"/>
              <a:pPr/>
              <a:t>14</a:t>
            </a:fld>
            <a:endParaRPr lang="tr-TR"/>
          </a:p>
        </p:txBody>
      </p:sp>
      <p:sp>
        <p:nvSpPr>
          <p:cNvPr id="5" name="Üstbilgi Yer Tutucusu 4"/>
          <p:cNvSpPr>
            <a:spLocks noGrp="1"/>
          </p:cNvSpPr>
          <p:nvPr>
            <p:ph type="hdr" sz="quarter" idx="11"/>
          </p:nvPr>
        </p:nvSpPr>
        <p:spPr/>
        <p:txBody>
          <a:bodyPr/>
          <a:lstStyle/>
          <a:p>
            <a:endParaRPr lang="tr-TR"/>
          </a:p>
        </p:txBody>
      </p:sp>
    </p:spTree>
    <p:extLst>
      <p:ext uri="{BB962C8B-B14F-4D97-AF65-F5344CB8AC3E}">
        <p14:creationId xmlns:p14="http://schemas.microsoft.com/office/powerpoint/2010/main" val="3487948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A184C49A-AED4-4121-9A3A-4CF008756FC0}" type="slidenum">
              <a:rPr lang="tr-TR" smtClean="0"/>
              <a:pPr/>
              <a:t>16</a:t>
            </a:fld>
            <a:endParaRPr lang="tr-TR"/>
          </a:p>
        </p:txBody>
      </p:sp>
      <p:sp>
        <p:nvSpPr>
          <p:cNvPr id="5" name="Üstbilgi Yer Tutucusu 4"/>
          <p:cNvSpPr>
            <a:spLocks noGrp="1"/>
          </p:cNvSpPr>
          <p:nvPr>
            <p:ph type="hdr" sz="quarter" idx="11"/>
          </p:nvPr>
        </p:nvSpPr>
        <p:spPr/>
        <p:txBody>
          <a:bodyPr/>
          <a:lstStyle/>
          <a:p>
            <a:endParaRPr lang="tr-TR"/>
          </a:p>
        </p:txBody>
      </p:sp>
    </p:spTree>
    <p:extLst>
      <p:ext uri="{BB962C8B-B14F-4D97-AF65-F5344CB8AC3E}">
        <p14:creationId xmlns:p14="http://schemas.microsoft.com/office/powerpoint/2010/main" val="16304949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2A41846D-98F0-42B9-94BE-31E95CC6B79F}" type="slidenum">
              <a:rPr lang="tr-TR"/>
              <a:pPr/>
              <a:t>2</a:t>
            </a:fld>
            <a:endParaRPr lang="tr-TR" dirty="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tr-TR" dirty="0" smtClean="0"/>
          </a:p>
        </p:txBody>
      </p:sp>
      <p:sp>
        <p:nvSpPr>
          <p:cNvPr id="2" name="Üstbilgi Yer Tutucusu 1"/>
          <p:cNvSpPr>
            <a:spLocks noGrp="1"/>
          </p:cNvSpPr>
          <p:nvPr>
            <p:ph type="hdr" sz="quarter" idx="10"/>
          </p:nvPr>
        </p:nvSpPr>
        <p:spPr/>
        <p:txBody>
          <a:bodyPr/>
          <a:lstStyle/>
          <a:p>
            <a:endParaRPr lang="tr-T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52BB02D-C5DA-4290-AFD0-4AEBD4D6AFBD}" type="slidenum">
              <a:rPr lang="tr-TR" altLang="tr-TR"/>
              <a:pPr>
                <a:defRPr/>
              </a:pPr>
              <a:t>3</a:t>
            </a:fld>
            <a:endParaRPr lang="tr-TR" altLang="tr-T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tr-TR" dirty="0" smtClean="0">
              <a:latin typeface="Arial" pitchFamily="34" charset="0"/>
            </a:endParaRPr>
          </a:p>
        </p:txBody>
      </p:sp>
      <p:sp>
        <p:nvSpPr>
          <p:cNvPr id="2" name="Üstbilgi Yer Tutucusu 1"/>
          <p:cNvSpPr>
            <a:spLocks noGrp="1"/>
          </p:cNvSpPr>
          <p:nvPr>
            <p:ph type="hdr" sz="quarter" idx="10"/>
          </p:nvPr>
        </p:nvSpPr>
        <p:spPr/>
        <p:txBody>
          <a:bodyPr/>
          <a:lstStyle/>
          <a:p>
            <a:endParaRPr lang="tr-T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2A41846D-98F0-42B9-94BE-31E95CC6B79F}" type="slidenum">
              <a:rPr lang="tr-TR"/>
              <a:pPr/>
              <a:t>4</a:t>
            </a:fld>
            <a:endParaRPr lang="tr-TR" dirty="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tr-TR" dirty="0" smtClean="0"/>
          </a:p>
        </p:txBody>
      </p:sp>
      <p:sp>
        <p:nvSpPr>
          <p:cNvPr id="2" name="Üstbilgi Yer Tutucusu 1"/>
          <p:cNvSpPr>
            <a:spLocks noGrp="1"/>
          </p:cNvSpPr>
          <p:nvPr>
            <p:ph type="hdr" sz="quarter" idx="10"/>
          </p:nvPr>
        </p:nvSpPr>
        <p:spPr/>
        <p:txBody>
          <a:bodyPr/>
          <a:lstStyle/>
          <a:p>
            <a:endParaRPr lang="tr-T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2A41846D-98F0-42B9-94BE-31E95CC6B79F}" type="slidenum">
              <a:rPr lang="tr-TR"/>
              <a:pPr/>
              <a:t>5</a:t>
            </a:fld>
            <a:endParaRPr lang="tr-TR" dirty="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tr-TR" dirty="0" smtClean="0"/>
          </a:p>
        </p:txBody>
      </p:sp>
      <p:sp>
        <p:nvSpPr>
          <p:cNvPr id="2" name="Üstbilgi Yer Tutucusu 1"/>
          <p:cNvSpPr>
            <a:spLocks noGrp="1"/>
          </p:cNvSpPr>
          <p:nvPr>
            <p:ph type="hdr" sz="quarter" idx="10"/>
          </p:nvPr>
        </p:nvSpPr>
        <p:spPr/>
        <p:txBody>
          <a:bodyPr/>
          <a:lstStyle/>
          <a:p>
            <a:endParaRPr lang="tr-T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2A41846D-98F0-42B9-94BE-31E95CC6B79F}" type="slidenum">
              <a:rPr lang="tr-TR"/>
              <a:pPr/>
              <a:t>6</a:t>
            </a:fld>
            <a:endParaRPr lang="tr-TR" dirty="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tr-TR" dirty="0" smtClean="0"/>
          </a:p>
        </p:txBody>
      </p:sp>
      <p:sp>
        <p:nvSpPr>
          <p:cNvPr id="2" name="Üstbilgi Yer Tutucusu 1"/>
          <p:cNvSpPr>
            <a:spLocks noGrp="1"/>
          </p:cNvSpPr>
          <p:nvPr>
            <p:ph type="hdr" sz="quarter" idx="10"/>
          </p:nvPr>
        </p:nvSpPr>
        <p:spPr/>
        <p:txBody>
          <a:bodyPr/>
          <a:lstStyle/>
          <a:p>
            <a:endParaRPr lang="tr-T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2A41846D-98F0-42B9-94BE-31E95CC6B79F}" type="slidenum">
              <a:rPr lang="tr-TR"/>
              <a:pPr/>
              <a:t>7</a:t>
            </a:fld>
            <a:endParaRPr lang="tr-TR" dirty="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tr-TR" dirty="0" smtClean="0"/>
          </a:p>
        </p:txBody>
      </p:sp>
      <p:sp>
        <p:nvSpPr>
          <p:cNvPr id="2" name="Üstbilgi Yer Tutucusu 1"/>
          <p:cNvSpPr>
            <a:spLocks noGrp="1"/>
          </p:cNvSpPr>
          <p:nvPr>
            <p:ph type="hdr" sz="quarter" idx="10"/>
          </p:nvPr>
        </p:nvSpPr>
        <p:spPr/>
        <p:txBody>
          <a:bodyPr/>
          <a:lstStyle/>
          <a:p>
            <a:endParaRPr lang="tr-T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2A41846D-98F0-42B9-94BE-31E95CC6B79F}" type="slidenum">
              <a:rPr lang="tr-TR"/>
              <a:pPr/>
              <a:t>8</a:t>
            </a:fld>
            <a:endParaRPr lang="tr-TR" dirty="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tr-TR" dirty="0" smtClean="0"/>
          </a:p>
        </p:txBody>
      </p:sp>
      <p:sp>
        <p:nvSpPr>
          <p:cNvPr id="2" name="Üstbilgi Yer Tutucusu 1"/>
          <p:cNvSpPr>
            <a:spLocks noGrp="1"/>
          </p:cNvSpPr>
          <p:nvPr>
            <p:ph type="hdr" sz="quarter" idx="10"/>
          </p:nvPr>
        </p:nvSpPr>
        <p:spPr/>
        <p:txBody>
          <a:bodyPr/>
          <a:lstStyle/>
          <a:p>
            <a:endParaRPr lang="tr-T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2A41846D-98F0-42B9-94BE-31E95CC6B79F}" type="slidenum">
              <a:rPr lang="tr-TR"/>
              <a:pPr/>
              <a:t>9</a:t>
            </a:fld>
            <a:endParaRPr lang="tr-TR" dirty="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tr-TR" dirty="0" smtClean="0"/>
          </a:p>
        </p:txBody>
      </p:sp>
      <p:sp>
        <p:nvSpPr>
          <p:cNvPr id="2" name="Üstbilgi Yer Tutucusu 1"/>
          <p:cNvSpPr>
            <a:spLocks noGrp="1"/>
          </p:cNvSpPr>
          <p:nvPr>
            <p:ph type="hdr" sz="quarter" idx="10"/>
          </p:nvPr>
        </p:nvSpPr>
        <p:spPr/>
        <p:txBody>
          <a:bodyPr/>
          <a:lstStyle/>
          <a:p>
            <a:endParaRPr lang="tr-T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Ref idx="1001">
        <a:schemeClr val="bg2"/>
      </p:bgRef>
    </p:bg>
    <p:spTree>
      <p:nvGrpSpPr>
        <p:cNvPr id="1" name=""/>
        <p:cNvGrpSpPr/>
        <p:nvPr/>
      </p:nvGrpSpPr>
      <p:grpSpPr>
        <a:xfrm>
          <a:off x="0" y="0"/>
          <a:ext cx="0" cy="0"/>
          <a:chOff x="0" y="0"/>
          <a:chExt cx="0" cy="0"/>
        </a:xfrm>
      </p:grpSpPr>
      <p:sp>
        <p:nvSpPr>
          <p:cNvPr id="7" name="6 Dikdörtgen"/>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Dikdörtgen"/>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Dikdörtgen"/>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Başlık"/>
          <p:cNvSpPr>
            <a:spLocks noGrp="1"/>
          </p:cNvSpPr>
          <p:nvPr>
            <p:ph type="ctrTitle"/>
          </p:nvPr>
        </p:nvSpPr>
        <p:spPr>
          <a:xfrm>
            <a:off x="2362200" y="4038600"/>
            <a:ext cx="6477000" cy="1828800"/>
          </a:xfrm>
        </p:spPr>
        <p:txBody>
          <a:bodyPr anchor="b"/>
          <a:lstStyle>
            <a:lvl1pPr>
              <a:defRPr cap="all" baseline="0"/>
            </a:lvl1pPr>
          </a:lstStyle>
          <a:p>
            <a:r>
              <a:rPr kumimoji="0" lang="tr-TR" smtClean="0"/>
              <a:t>Asıl başlık stili için tıklatın</a:t>
            </a:r>
            <a:endParaRPr kumimoji="0" lang="en-US"/>
          </a:p>
        </p:txBody>
      </p:sp>
      <p:sp>
        <p:nvSpPr>
          <p:cNvPr id="9" name="8 Alt Başlık"/>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28" name="27 Veri Yer Tutucusu"/>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64102DFF-F894-4D0B-B6DF-64C320D73482}" type="datetime1">
              <a:rPr lang="tr-TR" smtClean="0"/>
              <a:t>25.08.2014</a:t>
            </a:fld>
            <a:endParaRPr lang="tr-TR"/>
          </a:p>
        </p:txBody>
      </p:sp>
      <p:sp>
        <p:nvSpPr>
          <p:cNvPr id="17" name="16 Altbilgi Yer Tutucusu"/>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tr-TR" smtClean="0"/>
              <a:t>2009 APRIL</a:t>
            </a:r>
            <a:endParaRPr lang="tr-TR"/>
          </a:p>
        </p:txBody>
      </p:sp>
      <p:sp>
        <p:nvSpPr>
          <p:cNvPr id="29" name="28 Slayt Numarası Yer Tutucusu"/>
          <p:cNvSpPr>
            <a:spLocks noGrp="1"/>
          </p:cNvSpPr>
          <p:nvPr>
            <p:ph type="sldNum" sz="quarter" idx="12"/>
          </p:nvPr>
        </p:nvSpPr>
        <p:spPr>
          <a:xfrm>
            <a:off x="8001000" y="228600"/>
            <a:ext cx="838200" cy="381000"/>
          </a:xfrm>
        </p:spPr>
        <p:txBody>
          <a:bodyPr/>
          <a:lstStyle>
            <a:lvl1pPr>
              <a:defRPr>
                <a:solidFill>
                  <a:schemeClr val="tx2"/>
                </a:solidFill>
              </a:defRPr>
            </a:lvl1pPr>
          </a:lstStyle>
          <a:p>
            <a:fld id="{B1DEFA8C-F947-479F-BE07-76B6B3F80BF1}"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B62FCF6C-F4C7-4D3C-8451-2717E87C1ED0}" type="datetime1">
              <a:rPr lang="tr-TR" smtClean="0"/>
              <a:t>25.08.2014</a:t>
            </a:fld>
            <a:endParaRPr lang="tr-TR"/>
          </a:p>
        </p:txBody>
      </p:sp>
      <p:sp>
        <p:nvSpPr>
          <p:cNvPr id="5" name="4 Altbilgi Yer Tutucusu"/>
          <p:cNvSpPr>
            <a:spLocks noGrp="1"/>
          </p:cNvSpPr>
          <p:nvPr>
            <p:ph type="ftr" sz="quarter" idx="11"/>
          </p:nvPr>
        </p:nvSpPr>
        <p:spPr/>
        <p:txBody>
          <a:bodyPr/>
          <a:lstStyle/>
          <a:p>
            <a:r>
              <a:rPr lang="tr-TR" smtClean="0"/>
              <a:t>2009 APRIL</a:t>
            </a:r>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Dikey Başlık ve Metin">
    <p:bg>
      <p:bgRef idx="1001">
        <a:schemeClr val="bg1"/>
      </p:bgRef>
    </p:bg>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553200" y="609600"/>
            <a:ext cx="2057400" cy="5516563"/>
          </a:xfrm>
        </p:spPr>
        <p:txBody>
          <a:bodyPr vert="eaVer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609600"/>
            <a:ext cx="5562600" cy="5516564"/>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a:xfrm>
            <a:off x="6553200" y="6248402"/>
            <a:ext cx="2209800" cy="365125"/>
          </a:xfrm>
        </p:spPr>
        <p:txBody>
          <a:bodyPr/>
          <a:lstStyle/>
          <a:p>
            <a:fld id="{C8AAFB9A-AA2A-48B7-92E6-354FB7A2E345}" type="datetime1">
              <a:rPr lang="tr-TR" smtClean="0"/>
              <a:t>25.08.2014</a:t>
            </a:fld>
            <a:endParaRPr lang="tr-TR"/>
          </a:p>
        </p:txBody>
      </p:sp>
      <p:sp>
        <p:nvSpPr>
          <p:cNvPr id="5" name="4 Altbilgi Yer Tutucusu"/>
          <p:cNvSpPr>
            <a:spLocks noGrp="1"/>
          </p:cNvSpPr>
          <p:nvPr>
            <p:ph type="ftr" sz="quarter" idx="11"/>
          </p:nvPr>
        </p:nvSpPr>
        <p:spPr>
          <a:xfrm>
            <a:off x="457201" y="6248207"/>
            <a:ext cx="5573483" cy="365125"/>
          </a:xfrm>
        </p:spPr>
        <p:txBody>
          <a:bodyPr/>
          <a:lstStyle/>
          <a:p>
            <a:r>
              <a:rPr lang="tr-TR" smtClean="0"/>
              <a:t>2009 APRIL</a:t>
            </a:r>
            <a:endParaRPr lang="tr-TR"/>
          </a:p>
        </p:txBody>
      </p:sp>
      <p:sp>
        <p:nvSpPr>
          <p:cNvPr id="7" name="6 Dikdörtgen"/>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7 Dikdörtgen"/>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Dikdörtgen"/>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5 Slayt Numarası Yer Tutucusu"/>
          <p:cNvSpPr>
            <a:spLocks noGrp="1"/>
          </p:cNvSpPr>
          <p:nvPr>
            <p:ph type="sldNum" sz="quarter" idx="12"/>
          </p:nvPr>
        </p:nvSpPr>
        <p:spPr>
          <a:xfrm rot="5400000">
            <a:off x="5989638" y="144462"/>
            <a:ext cx="533400" cy="244476"/>
          </a:xfrm>
        </p:spPr>
        <p:txBody>
          <a:bodyPr/>
          <a:lstStyle/>
          <a:p>
            <a:fld id="{B1DEFA8C-F947-479F-BE07-76B6B3F80BF1}" type="slidenum">
              <a:rPr lang="tr-TR" smtClean="0"/>
              <a:pPr/>
              <a:t>‹#›</a:t>
            </a:fld>
            <a:endParaRPr lang="tr-T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a:xfrm>
            <a:off x="612648" y="228600"/>
            <a:ext cx="8153400" cy="990600"/>
          </a:xfrm>
        </p:spPr>
        <p:txBody>
          <a:bodyPr/>
          <a:lstStyle/>
          <a:p>
            <a:r>
              <a:rPr kumimoji="0" lang="tr-TR" smtClean="0"/>
              <a:t>Asıl başlık stili için tıklatın</a:t>
            </a:r>
            <a:endParaRPr kumimoji="0" lang="en-US"/>
          </a:p>
        </p:txBody>
      </p:sp>
      <p:sp>
        <p:nvSpPr>
          <p:cNvPr id="4" name="3 Veri Yer Tutucusu"/>
          <p:cNvSpPr>
            <a:spLocks noGrp="1"/>
          </p:cNvSpPr>
          <p:nvPr>
            <p:ph type="dt" sz="half" idx="10"/>
          </p:nvPr>
        </p:nvSpPr>
        <p:spPr/>
        <p:txBody>
          <a:bodyPr/>
          <a:lstStyle/>
          <a:p>
            <a:fld id="{D82AA5D6-CBB1-4564-B2BF-F28DE262E5EA}" type="datetime1">
              <a:rPr lang="tr-TR" smtClean="0"/>
              <a:t>25.08.2014</a:t>
            </a:fld>
            <a:endParaRPr lang="tr-TR"/>
          </a:p>
        </p:txBody>
      </p:sp>
      <p:sp>
        <p:nvSpPr>
          <p:cNvPr id="5" name="4 Altbilgi Yer Tutucusu"/>
          <p:cNvSpPr>
            <a:spLocks noGrp="1"/>
          </p:cNvSpPr>
          <p:nvPr>
            <p:ph type="ftr" sz="quarter" idx="11"/>
          </p:nvPr>
        </p:nvSpPr>
        <p:spPr/>
        <p:txBody>
          <a:bodyPr/>
          <a:lstStyle/>
          <a:p>
            <a:r>
              <a:rPr lang="tr-TR" smtClean="0"/>
              <a:t>2009 APRIL</a:t>
            </a:r>
            <a:endParaRPr lang="tr-TR"/>
          </a:p>
        </p:txBody>
      </p:sp>
      <p:sp>
        <p:nvSpPr>
          <p:cNvPr id="6" name="5 Slayt Numarası Yer Tutucusu"/>
          <p:cNvSpPr>
            <a:spLocks noGrp="1"/>
          </p:cNvSpPr>
          <p:nvPr>
            <p:ph type="sldNum" sz="quarter" idx="12"/>
          </p:nvPr>
        </p:nvSpPr>
        <p:spPr/>
        <p:txBody>
          <a:bodyPr/>
          <a:lstStyle>
            <a:lvl1pPr>
              <a:defRPr>
                <a:solidFill>
                  <a:srgbClr val="FFFFFF"/>
                </a:solidFill>
              </a:defRPr>
            </a:lvl1pPr>
          </a:lstStyle>
          <a:p>
            <a:fld id="{B1DEFA8C-F947-479F-BE07-76B6B3F80BF1}" type="slidenum">
              <a:rPr lang="tr-TR" smtClean="0"/>
              <a:pPr/>
              <a:t>‹#›</a:t>
            </a:fld>
            <a:endParaRPr lang="tr-TR"/>
          </a:p>
        </p:txBody>
      </p:sp>
      <p:sp>
        <p:nvSpPr>
          <p:cNvPr id="8" name="7 İçerik Yer Tutucusu"/>
          <p:cNvSpPr>
            <a:spLocks noGrp="1"/>
          </p:cNvSpPr>
          <p:nvPr>
            <p:ph sz="quarter" idx="1"/>
          </p:nvPr>
        </p:nvSpPr>
        <p:spPr>
          <a:xfrm>
            <a:off x="612648" y="1600200"/>
            <a:ext cx="8153400" cy="44958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Ref idx="1003">
        <a:schemeClr val="bg1"/>
      </p:bgRef>
    </p:bg>
    <p:spTree>
      <p:nvGrpSpPr>
        <p:cNvPr id="1" name=""/>
        <p:cNvGrpSpPr/>
        <p:nvPr/>
      </p:nvGrpSpPr>
      <p:grpSpPr>
        <a:xfrm>
          <a:off x="0" y="0"/>
          <a:ext cx="0" cy="0"/>
          <a:chOff x="0" y="0"/>
          <a:chExt cx="0" cy="0"/>
        </a:xfrm>
      </p:grpSpPr>
      <p:sp>
        <p:nvSpPr>
          <p:cNvPr id="3" name="2 Metin Yer Tutucusu"/>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sp>
        <p:nvSpPr>
          <p:cNvPr id="7" name="6 Dikdörtgen"/>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Dikdörtgen"/>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Dikdörtgen"/>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Başlık"/>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tr-TR" smtClean="0"/>
              <a:t>Asıl başlık stili için tıklatın</a:t>
            </a:r>
            <a:endParaRPr kumimoji="0" lang="en-US"/>
          </a:p>
        </p:txBody>
      </p:sp>
      <p:sp>
        <p:nvSpPr>
          <p:cNvPr id="12" name="11 Veri Yer Tutucusu"/>
          <p:cNvSpPr>
            <a:spLocks noGrp="1"/>
          </p:cNvSpPr>
          <p:nvPr>
            <p:ph type="dt" sz="half" idx="10"/>
          </p:nvPr>
        </p:nvSpPr>
        <p:spPr/>
        <p:txBody>
          <a:bodyPr/>
          <a:lstStyle/>
          <a:p>
            <a:fld id="{3955CB98-BB99-4708-BC50-049BF449E74E}" type="datetime1">
              <a:rPr lang="tr-TR" smtClean="0"/>
              <a:t>25.08.2014</a:t>
            </a:fld>
            <a:endParaRPr lang="tr-TR"/>
          </a:p>
        </p:txBody>
      </p:sp>
      <p:sp>
        <p:nvSpPr>
          <p:cNvPr id="13" name="12 Slayt Numarası Yer Tutucusu"/>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1DEFA8C-F947-479F-BE07-76B6B3F80BF1}" type="slidenum">
              <a:rPr lang="tr-TR" smtClean="0"/>
              <a:pPr/>
              <a:t>‹#›</a:t>
            </a:fld>
            <a:endParaRPr lang="tr-TR"/>
          </a:p>
        </p:txBody>
      </p:sp>
      <p:sp>
        <p:nvSpPr>
          <p:cNvPr id="14" name="13 Altbilgi Yer Tutucusu"/>
          <p:cNvSpPr>
            <a:spLocks noGrp="1"/>
          </p:cNvSpPr>
          <p:nvPr>
            <p:ph type="ftr" sz="quarter" idx="12"/>
          </p:nvPr>
        </p:nvSpPr>
        <p:spPr/>
        <p:txBody>
          <a:bodyPr/>
          <a:lstStyle/>
          <a:p>
            <a:r>
              <a:rPr lang="tr-TR" smtClean="0"/>
              <a:t>2009 APRIL</a:t>
            </a:r>
            <a:endParaRPr lang="tr-T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9" name="8 İçerik Yer Tutucusu"/>
          <p:cNvSpPr>
            <a:spLocks noGrp="1"/>
          </p:cNvSpPr>
          <p:nvPr>
            <p:ph sz="quarter" idx="1"/>
          </p:nvPr>
        </p:nvSpPr>
        <p:spPr>
          <a:xfrm>
            <a:off x="609600" y="1589567"/>
            <a:ext cx="3886200" cy="45720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11" name="10 İçerik Yer Tutucusu"/>
          <p:cNvSpPr>
            <a:spLocks noGrp="1"/>
          </p:cNvSpPr>
          <p:nvPr>
            <p:ph sz="quarter" idx="2"/>
          </p:nvPr>
        </p:nvSpPr>
        <p:spPr>
          <a:xfrm>
            <a:off x="4844901" y="1589567"/>
            <a:ext cx="3886200" cy="45720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8" name="7 Veri Yer Tutucusu"/>
          <p:cNvSpPr>
            <a:spLocks noGrp="1"/>
          </p:cNvSpPr>
          <p:nvPr>
            <p:ph type="dt" sz="half" idx="15"/>
          </p:nvPr>
        </p:nvSpPr>
        <p:spPr/>
        <p:txBody>
          <a:bodyPr rtlCol="0"/>
          <a:lstStyle/>
          <a:p>
            <a:fld id="{914EFCBE-CD9D-470F-B998-195580674220}" type="datetime1">
              <a:rPr lang="tr-TR" smtClean="0"/>
              <a:t>25.08.2014</a:t>
            </a:fld>
            <a:endParaRPr lang="tr-TR"/>
          </a:p>
        </p:txBody>
      </p:sp>
      <p:sp>
        <p:nvSpPr>
          <p:cNvPr id="10" name="9 Slayt Numarası Yer Tutucusu"/>
          <p:cNvSpPr>
            <a:spLocks noGrp="1"/>
          </p:cNvSpPr>
          <p:nvPr>
            <p:ph type="sldNum" sz="quarter" idx="16"/>
          </p:nvPr>
        </p:nvSpPr>
        <p:spPr/>
        <p:txBody>
          <a:bodyPr rtlCol="0"/>
          <a:lstStyle/>
          <a:p>
            <a:fld id="{B1DEFA8C-F947-479F-BE07-76B6B3F80BF1}" type="slidenum">
              <a:rPr lang="tr-TR" smtClean="0"/>
              <a:pPr/>
              <a:t>‹#›</a:t>
            </a:fld>
            <a:endParaRPr lang="tr-TR"/>
          </a:p>
        </p:txBody>
      </p:sp>
      <p:sp>
        <p:nvSpPr>
          <p:cNvPr id="12" name="11 Altbilgi Yer Tutucusu"/>
          <p:cNvSpPr>
            <a:spLocks noGrp="1"/>
          </p:cNvSpPr>
          <p:nvPr>
            <p:ph type="ftr" sz="quarter" idx="17"/>
          </p:nvPr>
        </p:nvSpPr>
        <p:spPr/>
        <p:txBody>
          <a:bodyPr rtlCol="0"/>
          <a:lstStyle/>
          <a:p>
            <a:r>
              <a:rPr lang="tr-TR" smtClean="0"/>
              <a:t>2009 APRIL</a:t>
            </a:r>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533400" y="273050"/>
            <a:ext cx="8153400" cy="869950"/>
          </a:xfrm>
        </p:spPr>
        <p:txBody>
          <a:bodyPr anchor="ctr"/>
          <a:lstStyle>
            <a:lvl1pPr>
              <a:defRPr/>
            </a:lvl1pPr>
          </a:lstStyle>
          <a:p>
            <a:r>
              <a:rPr kumimoji="0" lang="tr-TR" smtClean="0"/>
              <a:t>Asıl başlık stili için tıklatın</a:t>
            </a:r>
            <a:endParaRPr kumimoji="0" lang="en-US"/>
          </a:p>
        </p:txBody>
      </p:sp>
      <p:sp>
        <p:nvSpPr>
          <p:cNvPr id="11" name="10 İçerik Yer Tutucusu"/>
          <p:cNvSpPr>
            <a:spLocks noGrp="1"/>
          </p:cNvSpPr>
          <p:nvPr>
            <p:ph sz="quarter" idx="2"/>
          </p:nvPr>
        </p:nvSpPr>
        <p:spPr>
          <a:xfrm>
            <a:off x="609600" y="2438400"/>
            <a:ext cx="3886200" cy="35814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13" name="12 İçerik Yer Tutucusu"/>
          <p:cNvSpPr>
            <a:spLocks noGrp="1"/>
          </p:cNvSpPr>
          <p:nvPr>
            <p:ph sz="quarter" idx="4"/>
          </p:nvPr>
        </p:nvSpPr>
        <p:spPr>
          <a:xfrm>
            <a:off x="4800600" y="2438400"/>
            <a:ext cx="3886200" cy="35814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10" name="9 Veri Yer Tutucusu"/>
          <p:cNvSpPr>
            <a:spLocks noGrp="1"/>
          </p:cNvSpPr>
          <p:nvPr>
            <p:ph type="dt" sz="half" idx="15"/>
          </p:nvPr>
        </p:nvSpPr>
        <p:spPr/>
        <p:txBody>
          <a:bodyPr rtlCol="0"/>
          <a:lstStyle/>
          <a:p>
            <a:fld id="{25CFEA0B-ACE7-4D77-8556-8C018A84847B}" type="datetime1">
              <a:rPr lang="tr-TR" smtClean="0"/>
              <a:t>25.08.2014</a:t>
            </a:fld>
            <a:endParaRPr lang="tr-TR"/>
          </a:p>
        </p:txBody>
      </p:sp>
      <p:sp>
        <p:nvSpPr>
          <p:cNvPr id="12" name="11 Slayt Numarası Yer Tutucusu"/>
          <p:cNvSpPr>
            <a:spLocks noGrp="1"/>
          </p:cNvSpPr>
          <p:nvPr>
            <p:ph type="sldNum" sz="quarter" idx="16"/>
          </p:nvPr>
        </p:nvSpPr>
        <p:spPr/>
        <p:txBody>
          <a:bodyPr rtlCol="0"/>
          <a:lstStyle/>
          <a:p>
            <a:fld id="{B1DEFA8C-F947-479F-BE07-76B6B3F80BF1}" type="slidenum">
              <a:rPr lang="tr-TR" smtClean="0"/>
              <a:pPr/>
              <a:t>‹#›</a:t>
            </a:fld>
            <a:endParaRPr lang="tr-TR"/>
          </a:p>
        </p:txBody>
      </p:sp>
      <p:sp>
        <p:nvSpPr>
          <p:cNvPr id="14" name="13 Altbilgi Yer Tutucusu"/>
          <p:cNvSpPr>
            <a:spLocks noGrp="1"/>
          </p:cNvSpPr>
          <p:nvPr>
            <p:ph type="ftr" sz="quarter" idx="17"/>
          </p:nvPr>
        </p:nvSpPr>
        <p:spPr/>
        <p:txBody>
          <a:bodyPr rtlCol="0"/>
          <a:lstStyle/>
          <a:p>
            <a:r>
              <a:rPr lang="tr-TR" smtClean="0"/>
              <a:t>2009 APRIL</a:t>
            </a:r>
            <a:endParaRPr lang="tr-TR"/>
          </a:p>
        </p:txBody>
      </p:sp>
      <p:sp>
        <p:nvSpPr>
          <p:cNvPr id="16" name="15 Metin Yer Tutucusu"/>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tr-TR" smtClean="0"/>
              <a:t>Asıl metin stillerini düzenlemek için tıklatın</a:t>
            </a:r>
          </a:p>
        </p:txBody>
      </p:sp>
      <p:sp>
        <p:nvSpPr>
          <p:cNvPr id="15" name="14 Metin Yer Tutucusu"/>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tr-TR" smtClean="0"/>
              <a:t>Asıl metin stillerini düzenlemek için tıklatın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Veri Yer Tutucusu"/>
          <p:cNvSpPr>
            <a:spLocks noGrp="1"/>
          </p:cNvSpPr>
          <p:nvPr>
            <p:ph type="dt" sz="half" idx="10"/>
          </p:nvPr>
        </p:nvSpPr>
        <p:spPr/>
        <p:txBody>
          <a:bodyPr/>
          <a:lstStyle/>
          <a:p>
            <a:fld id="{9A4F7E76-3F23-485C-ADBF-87E1A91DC9AD}" type="datetime1">
              <a:rPr lang="tr-TR" smtClean="0"/>
              <a:t>25.08.2014</a:t>
            </a:fld>
            <a:endParaRPr lang="tr-TR"/>
          </a:p>
        </p:txBody>
      </p:sp>
      <p:sp>
        <p:nvSpPr>
          <p:cNvPr id="4" name="3 Altbilgi Yer Tutucusu"/>
          <p:cNvSpPr>
            <a:spLocks noGrp="1"/>
          </p:cNvSpPr>
          <p:nvPr>
            <p:ph type="ftr" sz="quarter" idx="11"/>
          </p:nvPr>
        </p:nvSpPr>
        <p:spPr/>
        <p:txBody>
          <a:bodyPr/>
          <a:lstStyle/>
          <a:p>
            <a:r>
              <a:rPr lang="tr-TR" smtClean="0"/>
              <a:t>2009 APRIL</a:t>
            </a:r>
            <a:endParaRPr lang="tr-TR"/>
          </a:p>
        </p:txBody>
      </p:sp>
      <p:sp>
        <p:nvSpPr>
          <p:cNvPr id="5" name="4 Slayt Numarası Yer Tutucusu"/>
          <p:cNvSpPr>
            <a:spLocks noGrp="1"/>
          </p:cNvSpPr>
          <p:nvPr>
            <p:ph type="sldNum" sz="quarter" idx="12"/>
          </p:nvPr>
        </p:nvSpPr>
        <p:spPr/>
        <p:txBody>
          <a:bodyPr/>
          <a:lstStyle>
            <a:lvl1pPr>
              <a:defRPr>
                <a:solidFill>
                  <a:srgbClr val="FFFFFF"/>
                </a:solidFill>
              </a:defRPr>
            </a:lvl1pPr>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CF732F5-A069-4038-8891-461967BD7D3B}" type="datetime1">
              <a:rPr lang="tr-TR" smtClean="0"/>
              <a:t>25.08.2014</a:t>
            </a:fld>
            <a:endParaRPr lang="tr-TR"/>
          </a:p>
        </p:txBody>
      </p:sp>
      <p:sp>
        <p:nvSpPr>
          <p:cNvPr id="3" name="2 Altbilgi Yer Tutucusu"/>
          <p:cNvSpPr>
            <a:spLocks noGrp="1"/>
          </p:cNvSpPr>
          <p:nvPr>
            <p:ph type="ftr" sz="quarter" idx="11"/>
          </p:nvPr>
        </p:nvSpPr>
        <p:spPr/>
        <p:txBody>
          <a:bodyPr/>
          <a:lstStyle/>
          <a:p>
            <a:r>
              <a:rPr lang="tr-TR" smtClean="0"/>
              <a:t>2009 APRIL</a:t>
            </a:r>
            <a:endParaRPr lang="tr-TR"/>
          </a:p>
        </p:txBody>
      </p:sp>
      <p:sp>
        <p:nvSpPr>
          <p:cNvPr id="4" name="3 Slayt Numarası Yer Tutucusu"/>
          <p:cNvSpPr>
            <a:spLocks noGrp="1"/>
          </p:cNvSpPr>
          <p:nvPr>
            <p:ph type="sldNum" sz="quarter" idx="12"/>
          </p:nvPr>
        </p:nvSpPr>
        <p:spPr>
          <a:xfrm>
            <a:off x="0" y="6248400"/>
            <a:ext cx="533400" cy="381000"/>
          </a:xfrm>
        </p:spPr>
        <p:txBody>
          <a:bodyPr/>
          <a:lstStyle>
            <a:lvl1pPr>
              <a:defRPr>
                <a:solidFill>
                  <a:schemeClr val="tx2"/>
                </a:solidFill>
              </a:defRPr>
            </a:lvl1pPr>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609600" y="273050"/>
            <a:ext cx="8077200" cy="869950"/>
          </a:xfrm>
        </p:spPr>
        <p:txBody>
          <a:bodyPr anchor="ctr"/>
          <a:lstStyle>
            <a:lvl1pPr algn="l">
              <a:buNone/>
              <a:defRPr sz="4400" b="0"/>
            </a:lvl1pPr>
          </a:lstStyle>
          <a:p>
            <a:r>
              <a:rPr kumimoji="0" lang="tr-TR" smtClean="0"/>
              <a:t>Asıl başlık stili için tıklatın</a:t>
            </a:r>
            <a:endParaRPr kumimoji="0" lang="en-US"/>
          </a:p>
        </p:txBody>
      </p:sp>
      <p:sp>
        <p:nvSpPr>
          <p:cNvPr id="5" name="4 Veri Yer Tutucusu"/>
          <p:cNvSpPr>
            <a:spLocks noGrp="1"/>
          </p:cNvSpPr>
          <p:nvPr>
            <p:ph type="dt" sz="half" idx="10"/>
          </p:nvPr>
        </p:nvSpPr>
        <p:spPr/>
        <p:txBody>
          <a:bodyPr/>
          <a:lstStyle/>
          <a:p>
            <a:fld id="{90569E01-F445-4D9D-9A0C-F1D9C8987FA9}" type="datetime1">
              <a:rPr lang="tr-TR" smtClean="0"/>
              <a:t>25.08.2014</a:t>
            </a:fld>
            <a:endParaRPr lang="tr-TR"/>
          </a:p>
        </p:txBody>
      </p:sp>
      <p:sp>
        <p:nvSpPr>
          <p:cNvPr id="6" name="5 Altbilgi Yer Tutucusu"/>
          <p:cNvSpPr>
            <a:spLocks noGrp="1"/>
          </p:cNvSpPr>
          <p:nvPr>
            <p:ph type="ftr" sz="quarter" idx="11"/>
          </p:nvPr>
        </p:nvSpPr>
        <p:spPr/>
        <p:txBody>
          <a:bodyPr/>
          <a:lstStyle/>
          <a:p>
            <a:r>
              <a:rPr lang="tr-TR" smtClean="0"/>
              <a:t>2009 APRIL</a:t>
            </a:r>
            <a:endParaRPr lang="tr-TR"/>
          </a:p>
        </p:txBody>
      </p:sp>
      <p:sp>
        <p:nvSpPr>
          <p:cNvPr id="7" name="6 Slayt Numarası Yer Tutucusu"/>
          <p:cNvSpPr>
            <a:spLocks noGrp="1"/>
          </p:cNvSpPr>
          <p:nvPr>
            <p:ph type="sldNum" sz="quarter" idx="12"/>
          </p:nvPr>
        </p:nvSpPr>
        <p:spPr/>
        <p:txBody>
          <a:bodyPr/>
          <a:lstStyle>
            <a:lvl1pPr>
              <a:defRPr>
                <a:solidFill>
                  <a:srgbClr val="FFFFFF"/>
                </a:solidFill>
              </a:defRPr>
            </a:lvl1pPr>
          </a:lstStyle>
          <a:p>
            <a:fld id="{B1DEFA8C-F947-479F-BE07-76B6B3F80BF1}" type="slidenum">
              <a:rPr lang="tr-TR" smtClean="0"/>
              <a:pPr/>
              <a:t>‹#›</a:t>
            </a:fld>
            <a:endParaRPr lang="tr-TR"/>
          </a:p>
        </p:txBody>
      </p:sp>
      <p:sp>
        <p:nvSpPr>
          <p:cNvPr id="3" name="2 Metin Yer Tutucusu"/>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tr-TR" smtClean="0"/>
              <a:t>Asıl metin stillerini düzenlemek için tıklatın</a:t>
            </a:r>
          </a:p>
        </p:txBody>
      </p:sp>
      <p:sp>
        <p:nvSpPr>
          <p:cNvPr id="9" name="8 İçerik Yer Tutucusu"/>
          <p:cNvSpPr>
            <a:spLocks noGrp="1"/>
          </p:cNvSpPr>
          <p:nvPr>
            <p:ph sz="quarter" idx="1"/>
          </p:nvPr>
        </p:nvSpPr>
        <p:spPr>
          <a:xfrm>
            <a:off x="2362200" y="1752600"/>
            <a:ext cx="6400800" cy="44196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bg>
      <p:bgRef idx="1003">
        <a:schemeClr val="bg2"/>
      </p:bgRef>
    </p:bg>
    <p:spTree>
      <p:nvGrpSpPr>
        <p:cNvPr id="1" name=""/>
        <p:cNvGrpSpPr/>
        <p:nvPr/>
      </p:nvGrpSpPr>
      <p:grpSpPr>
        <a:xfrm>
          <a:off x="0" y="0"/>
          <a:ext cx="0" cy="0"/>
          <a:chOff x="0" y="0"/>
          <a:chExt cx="0" cy="0"/>
        </a:xfrm>
      </p:grpSpPr>
      <p:sp>
        <p:nvSpPr>
          <p:cNvPr id="4" name="3 Metin Yer Tutucusu"/>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tr-TR" smtClean="0"/>
              <a:t>Asıl metin stillerini düzenlemek için tıklatın</a:t>
            </a:r>
          </a:p>
        </p:txBody>
      </p:sp>
      <p:sp>
        <p:nvSpPr>
          <p:cNvPr id="8" name="7 Dikdörtgen"/>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Dikdörtgen"/>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Dikdörtgen"/>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Başlık"/>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tr-TR" smtClean="0"/>
              <a:t>Asıl başlık stili için tıklatın</a:t>
            </a:r>
            <a:endParaRPr kumimoji="0" lang="en-US"/>
          </a:p>
        </p:txBody>
      </p:sp>
      <p:sp>
        <p:nvSpPr>
          <p:cNvPr id="11" name="10 Dikdörtgen"/>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Veri Yer Tutucusu"/>
          <p:cNvSpPr>
            <a:spLocks noGrp="1"/>
          </p:cNvSpPr>
          <p:nvPr>
            <p:ph type="dt" sz="half" idx="10"/>
          </p:nvPr>
        </p:nvSpPr>
        <p:spPr>
          <a:xfrm>
            <a:off x="6248400" y="6248400"/>
            <a:ext cx="2667000" cy="365125"/>
          </a:xfrm>
        </p:spPr>
        <p:txBody>
          <a:bodyPr rtlCol="0"/>
          <a:lstStyle/>
          <a:p>
            <a:fld id="{62D291D4-941C-4BB1-A570-CF10C2DA192D}" type="datetime1">
              <a:rPr lang="tr-TR" smtClean="0"/>
              <a:t>25.08.2014</a:t>
            </a:fld>
            <a:endParaRPr lang="tr-TR"/>
          </a:p>
        </p:txBody>
      </p:sp>
      <p:sp>
        <p:nvSpPr>
          <p:cNvPr id="13" name="12 Slayt Numarası Yer Tutucusu"/>
          <p:cNvSpPr>
            <a:spLocks noGrp="1"/>
          </p:cNvSpPr>
          <p:nvPr>
            <p:ph type="sldNum" sz="quarter" idx="11"/>
          </p:nvPr>
        </p:nvSpPr>
        <p:spPr>
          <a:xfrm>
            <a:off x="0" y="4667249"/>
            <a:ext cx="1447800" cy="663578"/>
          </a:xfrm>
        </p:spPr>
        <p:txBody>
          <a:bodyPr rtlCol="0"/>
          <a:lstStyle>
            <a:lvl1pPr>
              <a:defRPr sz="2800"/>
            </a:lvl1pPr>
          </a:lstStyle>
          <a:p>
            <a:fld id="{B1DEFA8C-F947-479F-BE07-76B6B3F80BF1}" type="slidenum">
              <a:rPr lang="tr-TR" smtClean="0"/>
              <a:pPr/>
              <a:t>‹#›</a:t>
            </a:fld>
            <a:endParaRPr lang="tr-TR"/>
          </a:p>
        </p:txBody>
      </p:sp>
      <p:sp>
        <p:nvSpPr>
          <p:cNvPr id="14" name="13 Altbilgi Yer Tutucusu"/>
          <p:cNvSpPr>
            <a:spLocks noGrp="1"/>
          </p:cNvSpPr>
          <p:nvPr>
            <p:ph type="ftr" sz="quarter" idx="12"/>
          </p:nvPr>
        </p:nvSpPr>
        <p:spPr>
          <a:xfrm>
            <a:off x="1600200" y="6248206"/>
            <a:ext cx="4572000" cy="365125"/>
          </a:xfrm>
        </p:spPr>
        <p:txBody>
          <a:bodyPr rtlCol="0"/>
          <a:lstStyle/>
          <a:p>
            <a:r>
              <a:rPr lang="tr-TR" smtClean="0"/>
              <a:t>2009 APRIL</a:t>
            </a:r>
            <a:endParaRPr lang="tr-TR"/>
          </a:p>
        </p:txBody>
      </p:sp>
      <p:sp>
        <p:nvSpPr>
          <p:cNvPr id="3" name="2 Resim Yer Tutucusu"/>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tr-TR" smtClean="0"/>
              <a:t>Resim eklemek için simgeyi tıklatın</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Başlık Yer Tutucusu"/>
          <p:cNvSpPr>
            <a:spLocks noGrp="1"/>
          </p:cNvSpPr>
          <p:nvPr>
            <p:ph type="title"/>
          </p:nvPr>
        </p:nvSpPr>
        <p:spPr>
          <a:xfrm>
            <a:off x="609600" y="228600"/>
            <a:ext cx="8153400" cy="990600"/>
          </a:xfrm>
          <a:prstGeom prst="rect">
            <a:avLst/>
          </a:prstGeom>
        </p:spPr>
        <p:txBody>
          <a:bodyPr vert="horz" anchor="ctr">
            <a:normAutofit/>
          </a:bodyPr>
          <a:lstStyle/>
          <a:p>
            <a:r>
              <a:rPr kumimoji="0" lang="tr-TR" smtClean="0"/>
              <a:t>Asıl başlık stili için tıklatın</a:t>
            </a:r>
            <a:endParaRPr kumimoji="0" lang="en-US"/>
          </a:p>
        </p:txBody>
      </p:sp>
      <p:sp>
        <p:nvSpPr>
          <p:cNvPr id="13" name="12 Metin Yer Tutucusu"/>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4" name="13 Veri Yer Tutucusu"/>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41D27007-2272-4CE2-97D9-7D2CCF4FAC4E}" type="datetime1">
              <a:rPr lang="tr-TR" smtClean="0"/>
              <a:t>25.08.2014</a:t>
            </a:fld>
            <a:endParaRPr lang="tr-TR"/>
          </a:p>
        </p:txBody>
      </p:sp>
      <p:sp>
        <p:nvSpPr>
          <p:cNvPr id="3" name="2 Altbilgi Yer Tutucusu"/>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tr-TR" smtClean="0"/>
              <a:t>2009 APRIL</a:t>
            </a:r>
            <a:endParaRPr lang="tr-TR"/>
          </a:p>
        </p:txBody>
      </p:sp>
      <p:sp>
        <p:nvSpPr>
          <p:cNvPr id="7" name="6 Dikdörtgen"/>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Dikdörtgen"/>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Dikdörtgen"/>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Slayt Numarası Yer Tutucusu"/>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1DEFA8C-F947-479F-BE07-76B6B3F80BF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980" r:id="rId1"/>
    <p:sldLayoutId id="2147483981" r:id="rId2"/>
    <p:sldLayoutId id="2147483982" r:id="rId3"/>
    <p:sldLayoutId id="2147483983" r:id="rId4"/>
    <p:sldLayoutId id="2147483984" r:id="rId5"/>
    <p:sldLayoutId id="2147483985" r:id="rId6"/>
    <p:sldLayoutId id="2147483986" r:id="rId7"/>
    <p:sldLayoutId id="2147483987" r:id="rId8"/>
    <p:sldLayoutId id="2147483988" r:id="rId9"/>
    <p:sldLayoutId id="2147483989" r:id="rId10"/>
    <p:sldLayoutId id="2147483990"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jpeg"/><Relationship Id="rId7" Type="http://schemas.openxmlformats.org/officeDocument/2006/relationships/diagramQuickStyle" Target="../diagrams/quickStyle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5.jpeg"/><Relationship Id="rId4" Type="http://schemas.openxmlformats.org/officeDocument/2006/relationships/image" Target="../media/image4.png"/><Relationship Id="rId9" Type="http://schemas.microsoft.com/office/2007/relationships/diagramDrawing" Target="../diagrams/drawing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a:xfrm>
            <a:off x="539552" y="260648"/>
            <a:ext cx="7543800" cy="792162"/>
          </a:xfrm>
          <a:effectLst>
            <a:outerShdw dist="161645" dir="2700000" algn="ctr" rotWithShape="0">
              <a:schemeClr val="bg2">
                <a:alpha val="50000"/>
              </a:schemeClr>
            </a:outerShdw>
          </a:effectLst>
        </p:spPr>
        <p:txBody>
          <a:bodyPr>
            <a:noAutofit/>
          </a:bodyPr>
          <a:lstStyle/>
          <a:p>
            <a:pPr algn="ctr">
              <a:defRPr/>
            </a:pPr>
            <a:r>
              <a:rPr lang="tr-TR" sz="3600" b="1" dirty="0" smtClean="0">
                <a:solidFill>
                  <a:schemeClr val="tx2">
                    <a:lumMod val="60000"/>
                    <a:lumOff val="40000"/>
                  </a:schemeClr>
                </a:solidFill>
              </a:rPr>
              <a:t/>
            </a:r>
            <a:br>
              <a:rPr lang="tr-TR" sz="3600" b="1" dirty="0" smtClean="0">
                <a:solidFill>
                  <a:schemeClr val="tx2">
                    <a:lumMod val="60000"/>
                    <a:lumOff val="40000"/>
                  </a:schemeClr>
                </a:solidFill>
              </a:rPr>
            </a:br>
            <a:r>
              <a:rPr lang="tr-TR" sz="3600" b="1" dirty="0" smtClean="0">
                <a:solidFill>
                  <a:schemeClr val="tx2">
                    <a:lumMod val="60000"/>
                    <a:lumOff val="40000"/>
                  </a:schemeClr>
                </a:solidFill>
              </a:rPr>
              <a:t/>
            </a:r>
            <a:br>
              <a:rPr lang="tr-TR" sz="3600" b="1" dirty="0" smtClean="0">
                <a:solidFill>
                  <a:schemeClr val="tx2">
                    <a:lumMod val="60000"/>
                    <a:lumOff val="40000"/>
                  </a:schemeClr>
                </a:solidFill>
              </a:rPr>
            </a:br>
            <a:r>
              <a:rPr lang="tr-TR" sz="3600" dirty="0" smtClean="0"/>
              <a:t/>
            </a:r>
            <a:br>
              <a:rPr lang="tr-TR" sz="3600" dirty="0" smtClean="0"/>
            </a:br>
            <a:r>
              <a:rPr lang="tr-TR" sz="3600" dirty="0" smtClean="0"/>
              <a:t/>
            </a:r>
            <a:br>
              <a:rPr lang="tr-TR" sz="3600" dirty="0" smtClean="0"/>
            </a:br>
            <a:r>
              <a:rPr lang="tr-TR" sz="3600" dirty="0" smtClean="0"/>
              <a:t/>
            </a:r>
            <a:br>
              <a:rPr lang="tr-TR" sz="3600" dirty="0" smtClean="0"/>
            </a:br>
            <a:r>
              <a:rPr lang="tr-TR" sz="3600" b="1" dirty="0">
                <a:solidFill>
                  <a:schemeClr val="tx2">
                    <a:lumMod val="60000"/>
                    <a:lumOff val="40000"/>
                  </a:schemeClr>
                </a:solidFill>
              </a:rPr>
              <a:t>THE</a:t>
            </a:r>
            <a:r>
              <a:rPr lang="tr-TR" sz="3600" dirty="0" smtClean="0"/>
              <a:t> </a:t>
            </a:r>
            <a:r>
              <a:rPr lang="tr-TR" sz="3600" b="1" dirty="0" smtClean="0">
                <a:solidFill>
                  <a:schemeClr val="tx2">
                    <a:lumMod val="60000"/>
                    <a:lumOff val="40000"/>
                  </a:schemeClr>
                </a:solidFill>
              </a:rPr>
              <a:t>REPUBLIC </a:t>
            </a:r>
            <a:r>
              <a:rPr lang="tr-TR" sz="3600" b="1" dirty="0">
                <a:solidFill>
                  <a:schemeClr val="tx2">
                    <a:lumMod val="60000"/>
                    <a:lumOff val="40000"/>
                  </a:schemeClr>
                </a:solidFill>
              </a:rPr>
              <a:t>OF TURKEY</a:t>
            </a:r>
            <a:r>
              <a:rPr lang="tr-TR" sz="3600" dirty="0" smtClean="0"/>
              <a:t/>
            </a:r>
            <a:br>
              <a:rPr lang="tr-TR" sz="3600" dirty="0" smtClean="0"/>
            </a:br>
            <a:r>
              <a:rPr lang="tr-TR" sz="3600" b="1" dirty="0" smtClean="0">
                <a:solidFill>
                  <a:schemeClr val="tx2">
                    <a:lumMod val="60000"/>
                    <a:lumOff val="40000"/>
                  </a:schemeClr>
                </a:solidFill>
              </a:rPr>
              <a:t/>
            </a:r>
            <a:br>
              <a:rPr lang="tr-TR" sz="3600" b="1" dirty="0" smtClean="0">
                <a:solidFill>
                  <a:schemeClr val="tx2">
                    <a:lumMod val="60000"/>
                    <a:lumOff val="40000"/>
                  </a:schemeClr>
                </a:solidFill>
              </a:rPr>
            </a:br>
            <a:r>
              <a:rPr lang="tr-TR" sz="3600" dirty="0" smtClean="0"/>
              <a:t/>
            </a:r>
            <a:br>
              <a:rPr lang="tr-TR" sz="3600" dirty="0" smtClean="0"/>
            </a:br>
            <a:r>
              <a:rPr lang="tr-TR" sz="3600" dirty="0" smtClean="0"/>
              <a:t/>
            </a:r>
            <a:br>
              <a:rPr lang="tr-TR" sz="3600" dirty="0" smtClean="0"/>
            </a:br>
            <a:r>
              <a:rPr lang="tr-TR" sz="3600" dirty="0" smtClean="0"/>
              <a:t/>
            </a:r>
            <a:br>
              <a:rPr lang="tr-TR" sz="3600" dirty="0" smtClean="0"/>
            </a:br>
            <a:endParaRPr lang="tr-TR" sz="3600" dirty="0" smtClean="0"/>
          </a:p>
        </p:txBody>
      </p:sp>
      <p:sp>
        <p:nvSpPr>
          <p:cNvPr id="6" name="3 Slayt Numarası Yer Tutucusu"/>
          <p:cNvSpPr>
            <a:spLocks noGrp="1"/>
          </p:cNvSpPr>
          <p:nvPr>
            <p:ph type="sldNum" sz="quarter" idx="12"/>
          </p:nvPr>
        </p:nvSpPr>
        <p:spPr/>
        <p:txBody>
          <a:bodyPr>
            <a:normAutofit fontScale="85000" lnSpcReduction="20000"/>
          </a:bodyPr>
          <a:lstStyle/>
          <a:p>
            <a:pPr>
              <a:defRPr/>
            </a:pPr>
            <a:r>
              <a:rPr lang="tr-TR" dirty="0" smtClean="0"/>
              <a:t>1</a:t>
            </a:r>
            <a:endParaRPr lang="tr-TR" dirty="0"/>
          </a:p>
        </p:txBody>
      </p:sp>
      <p:pic>
        <p:nvPicPr>
          <p:cNvPr id="7" name="Picture 2" descr="C:\Users\Yunus Emre\Desktop\Kamu İhale Kurumu 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99210" y="152481"/>
            <a:ext cx="1321261" cy="756239"/>
          </a:xfrm>
          <a:prstGeom prst="rect">
            <a:avLst/>
          </a:prstGeom>
          <a:noFill/>
          <a:extLst>
            <a:ext uri="{909E8E84-426E-40DD-AFC4-6F175D3DCCD1}">
              <a14:hiddenFill xmlns:a14="http://schemas.microsoft.com/office/drawing/2010/main">
                <a:solidFill>
                  <a:srgbClr val="FFFFFF"/>
                </a:solidFill>
              </a14:hiddenFill>
            </a:ext>
          </a:extLst>
        </p:spPr>
      </p:pic>
      <p:sp>
        <p:nvSpPr>
          <p:cNvPr id="9" name="Dikdörtgen 8"/>
          <p:cNvSpPr/>
          <p:nvPr/>
        </p:nvSpPr>
        <p:spPr>
          <a:xfrm>
            <a:off x="645468" y="3819560"/>
            <a:ext cx="7416824" cy="553998"/>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algn="just"/>
            <a:r>
              <a:rPr lang="en-US" sz="3000" dirty="0"/>
              <a:t>Review and </a:t>
            </a:r>
            <a:r>
              <a:rPr lang="en-US" sz="3000" dirty="0" smtClean="0"/>
              <a:t>Remedies Procedures in </a:t>
            </a:r>
            <a:r>
              <a:rPr lang="tr-TR" sz="3000" dirty="0" err="1" smtClean="0"/>
              <a:t>Turkey</a:t>
            </a:r>
            <a:endParaRPr lang="tr-TR" sz="3000" dirty="0"/>
          </a:p>
        </p:txBody>
      </p:sp>
      <p:pic>
        <p:nvPicPr>
          <p:cNvPr id="1026" name="Picture 2" descr="C:\Users\erkanozdemir\Desktop\untitle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5" y="149901"/>
            <a:ext cx="1233125" cy="75881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Diyagram 12"/>
          <p:cNvGraphicFramePr/>
          <p:nvPr>
            <p:extLst>
              <p:ext uri="{D42A27DB-BD31-4B8C-83A1-F6EECF244321}">
                <p14:modId xmlns:p14="http://schemas.microsoft.com/office/powerpoint/2010/main" val="2293658407"/>
              </p:ext>
            </p:extLst>
          </p:nvPr>
        </p:nvGraphicFramePr>
        <p:xfrm>
          <a:off x="683568" y="1628800"/>
          <a:ext cx="7272808" cy="201593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0" name="Dikdörtgen 9"/>
          <p:cNvSpPr/>
          <p:nvPr/>
        </p:nvSpPr>
        <p:spPr>
          <a:xfrm>
            <a:off x="628093" y="5085184"/>
            <a:ext cx="7704856" cy="1631216"/>
          </a:xfrm>
          <a:prstGeom prst="rect">
            <a:avLst/>
          </a:prstGeom>
          <a:blipFill>
            <a:blip r:embed="rId10"/>
            <a:tile tx="0" ty="0" sx="100000" sy="100000" flip="none" algn="tl"/>
          </a:blipFill>
        </p:spPr>
        <p:style>
          <a:lnRef idx="1">
            <a:schemeClr val="accent5"/>
          </a:lnRef>
          <a:fillRef idx="1003">
            <a:schemeClr val="lt2"/>
          </a:fillRef>
          <a:effectRef idx="1">
            <a:schemeClr val="accent5"/>
          </a:effectRef>
          <a:fontRef idx="minor">
            <a:schemeClr val="dk1"/>
          </a:fontRef>
        </p:style>
        <p:txBody>
          <a:bodyPr wrap="square">
            <a:spAutoFit/>
          </a:bodyPr>
          <a:lstStyle/>
          <a:p>
            <a:pPr>
              <a:spcBef>
                <a:spcPct val="0"/>
              </a:spcBef>
            </a:pPr>
            <a:r>
              <a:rPr lang="tr-TR" altLang="tr-TR" sz="2000" b="1" i="1" dirty="0" smtClean="0">
                <a:solidFill>
                  <a:schemeClr val="tx1"/>
                </a:solidFill>
                <a:latin typeface="+mj-lt"/>
              </a:rPr>
              <a:t>ERKAN OZDEMIR</a:t>
            </a:r>
            <a:br>
              <a:rPr lang="tr-TR" altLang="tr-TR" sz="2000" b="1" i="1" dirty="0" smtClean="0">
                <a:solidFill>
                  <a:schemeClr val="tx1"/>
                </a:solidFill>
                <a:latin typeface="+mj-lt"/>
              </a:rPr>
            </a:br>
            <a:r>
              <a:rPr lang="tr-TR" altLang="tr-TR" sz="2000" b="1" i="1" dirty="0" err="1" smtClean="0">
                <a:solidFill>
                  <a:schemeClr val="tx1"/>
                </a:solidFill>
                <a:latin typeface="+mj-lt"/>
              </a:rPr>
              <a:t>Public</a:t>
            </a:r>
            <a:r>
              <a:rPr lang="tr-TR" altLang="tr-TR" sz="2000" b="1" i="1" dirty="0" smtClean="0">
                <a:solidFill>
                  <a:schemeClr val="tx1"/>
                </a:solidFill>
                <a:latin typeface="+mj-lt"/>
              </a:rPr>
              <a:t> </a:t>
            </a:r>
            <a:r>
              <a:rPr lang="tr-TR" altLang="tr-TR" sz="2000" b="1" i="1" dirty="0" err="1" smtClean="0">
                <a:solidFill>
                  <a:schemeClr val="tx1"/>
                </a:solidFill>
                <a:latin typeface="+mj-lt"/>
              </a:rPr>
              <a:t>Procurement</a:t>
            </a:r>
            <a:r>
              <a:rPr lang="tr-TR" altLang="tr-TR" sz="2000" b="1" i="1" dirty="0" smtClean="0">
                <a:solidFill>
                  <a:schemeClr val="tx1"/>
                </a:solidFill>
                <a:latin typeface="+mj-lt"/>
              </a:rPr>
              <a:t> </a:t>
            </a:r>
            <a:r>
              <a:rPr lang="tr-TR" altLang="tr-TR" sz="2000" b="1" i="1" dirty="0" err="1" smtClean="0">
                <a:solidFill>
                  <a:schemeClr val="tx1"/>
                </a:solidFill>
                <a:latin typeface="+mj-lt"/>
              </a:rPr>
              <a:t>Specialist</a:t>
            </a:r>
            <a:endParaRPr lang="tr-TR" altLang="tr-TR" sz="2000" b="1" i="1" dirty="0" smtClean="0">
              <a:solidFill>
                <a:schemeClr val="tx1"/>
              </a:solidFill>
              <a:latin typeface="+mj-lt"/>
            </a:endParaRPr>
          </a:p>
          <a:p>
            <a:pPr>
              <a:spcBef>
                <a:spcPct val="0"/>
              </a:spcBef>
            </a:pPr>
            <a:r>
              <a:rPr lang="tr-TR" altLang="tr-TR" sz="2000" b="1" i="1" dirty="0" err="1" smtClean="0">
                <a:solidFill>
                  <a:schemeClr val="tx1"/>
                </a:solidFill>
                <a:latin typeface="+mj-lt"/>
              </a:rPr>
              <a:t>Regulation</a:t>
            </a:r>
            <a:r>
              <a:rPr lang="tr-TR" altLang="tr-TR" sz="2000" b="1" i="1" dirty="0" smtClean="0">
                <a:solidFill>
                  <a:schemeClr val="tx1"/>
                </a:solidFill>
                <a:latin typeface="+mj-lt"/>
              </a:rPr>
              <a:t> </a:t>
            </a:r>
            <a:r>
              <a:rPr lang="tr-TR" altLang="tr-TR" sz="2000" b="1" i="1" dirty="0" err="1" smtClean="0">
                <a:solidFill>
                  <a:schemeClr val="tx1"/>
                </a:solidFill>
                <a:latin typeface="+mj-lt"/>
              </a:rPr>
              <a:t>Department</a:t>
            </a:r>
            <a:r>
              <a:rPr lang="tr-TR" altLang="tr-TR" sz="2000" b="1" i="1" dirty="0" smtClean="0">
                <a:solidFill>
                  <a:schemeClr val="tx1"/>
                </a:solidFill>
                <a:latin typeface="+mj-lt"/>
              </a:rPr>
              <a:t> </a:t>
            </a:r>
            <a:br>
              <a:rPr lang="tr-TR" altLang="tr-TR" sz="2000" b="1" i="1" dirty="0" smtClean="0">
                <a:solidFill>
                  <a:schemeClr val="tx1"/>
                </a:solidFill>
                <a:latin typeface="+mj-lt"/>
              </a:rPr>
            </a:br>
            <a:r>
              <a:rPr lang="tr-TR" altLang="tr-TR" sz="2000" b="1" i="1" dirty="0" err="1" smtClean="0">
                <a:solidFill>
                  <a:schemeClr val="tx1"/>
                </a:solidFill>
                <a:latin typeface="+mj-lt"/>
              </a:rPr>
              <a:t>Public</a:t>
            </a:r>
            <a:r>
              <a:rPr lang="tr-TR" altLang="tr-TR" sz="2000" b="1" i="1" dirty="0" smtClean="0">
                <a:solidFill>
                  <a:schemeClr val="tx1"/>
                </a:solidFill>
                <a:latin typeface="+mj-lt"/>
              </a:rPr>
              <a:t> </a:t>
            </a:r>
            <a:r>
              <a:rPr lang="tr-TR" altLang="tr-TR" sz="2000" b="1" i="1" dirty="0" err="1" smtClean="0">
                <a:solidFill>
                  <a:schemeClr val="tx1"/>
                </a:solidFill>
                <a:latin typeface="+mj-lt"/>
              </a:rPr>
              <a:t>Procurement</a:t>
            </a:r>
            <a:r>
              <a:rPr lang="tr-TR" altLang="tr-TR" sz="2000" b="1" i="1" dirty="0" smtClean="0">
                <a:solidFill>
                  <a:schemeClr val="tx1"/>
                </a:solidFill>
                <a:latin typeface="+mj-lt"/>
              </a:rPr>
              <a:t> </a:t>
            </a:r>
            <a:r>
              <a:rPr lang="tr-TR" altLang="tr-TR" sz="2000" b="1" i="1" dirty="0" err="1" smtClean="0">
                <a:solidFill>
                  <a:schemeClr val="tx1"/>
                </a:solidFill>
                <a:latin typeface="+mj-lt"/>
              </a:rPr>
              <a:t>Authority</a:t>
            </a:r>
            <a:endParaRPr lang="tr-TR" altLang="tr-TR" sz="2000" b="1" i="1" dirty="0" smtClean="0">
              <a:solidFill>
                <a:schemeClr val="tx1"/>
              </a:solidFill>
              <a:latin typeface="+mj-lt"/>
            </a:endParaRPr>
          </a:p>
          <a:p>
            <a:pPr>
              <a:spcBef>
                <a:spcPct val="0"/>
              </a:spcBef>
            </a:pPr>
            <a:r>
              <a:rPr lang="tr-TR" altLang="tr-TR" sz="2000" b="1" i="1" dirty="0">
                <a:solidFill>
                  <a:schemeClr val="tx1"/>
                </a:solidFill>
                <a:latin typeface="+mj-lt"/>
              </a:rPr>
              <a:t>erkanozdemir@kik.gov.tr</a:t>
            </a:r>
            <a:endParaRPr lang="ru-RU" altLang="tr-TR" sz="2000" b="1" i="1" dirty="0">
              <a:solidFill>
                <a:schemeClr val="tx1"/>
              </a:solidFill>
              <a:latin typeface="+mj-lt"/>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214290"/>
            <a:ext cx="8229600" cy="1143000"/>
          </a:xfrm>
        </p:spPr>
        <p:txBody>
          <a:bodyPr>
            <a:noAutofit/>
          </a:bodyPr>
          <a:lstStyle/>
          <a:p>
            <a:r>
              <a:rPr lang="tr-TR" sz="4000" b="1" dirty="0" err="1" smtClean="0">
                <a:solidFill>
                  <a:schemeClr val="tx2">
                    <a:lumMod val="60000"/>
                    <a:lumOff val="40000"/>
                  </a:schemeClr>
                </a:solidFill>
              </a:rPr>
              <a:t>Specific</a:t>
            </a:r>
            <a:r>
              <a:rPr lang="tr-TR" sz="4000" b="1" dirty="0" smtClean="0">
                <a:solidFill>
                  <a:schemeClr val="tx2">
                    <a:lumMod val="60000"/>
                    <a:lumOff val="40000"/>
                  </a:schemeClr>
                </a:solidFill>
              </a:rPr>
              <a:t> </a:t>
            </a:r>
            <a:r>
              <a:rPr lang="tr-TR" sz="4000" b="1" dirty="0" err="1">
                <a:solidFill>
                  <a:schemeClr val="tx2">
                    <a:lumMod val="60000"/>
                    <a:lumOff val="40000"/>
                  </a:schemeClr>
                </a:solidFill>
              </a:rPr>
              <a:t>R</a:t>
            </a:r>
            <a:r>
              <a:rPr lang="tr-TR" sz="4000" b="1" dirty="0" err="1" smtClean="0">
                <a:solidFill>
                  <a:schemeClr val="tx2">
                    <a:lumMod val="60000"/>
                    <a:lumOff val="40000"/>
                  </a:schemeClr>
                </a:solidFill>
              </a:rPr>
              <a:t>emedies</a:t>
            </a:r>
            <a:endParaRPr lang="tr-TR" sz="4000" b="1" dirty="0">
              <a:solidFill>
                <a:schemeClr val="tx2">
                  <a:lumMod val="60000"/>
                  <a:lumOff val="40000"/>
                </a:schemeClr>
              </a:solidFill>
            </a:endParaRPr>
          </a:p>
        </p:txBody>
      </p:sp>
      <p:sp>
        <p:nvSpPr>
          <p:cNvPr id="5" name="4 Slayt Numarası Yer Tutucusu"/>
          <p:cNvSpPr>
            <a:spLocks noGrp="1"/>
          </p:cNvSpPr>
          <p:nvPr>
            <p:ph type="sldNum" sz="quarter" idx="12"/>
          </p:nvPr>
        </p:nvSpPr>
        <p:spPr/>
        <p:txBody>
          <a:bodyPr>
            <a:normAutofit fontScale="85000" lnSpcReduction="20000"/>
          </a:bodyPr>
          <a:lstStyle/>
          <a:p>
            <a:fld id="{B1DEFA8C-F947-479F-BE07-76B6B3F80BF1}" type="slidenum">
              <a:rPr lang="tr-TR" smtClean="0"/>
              <a:pPr/>
              <a:t>10</a:t>
            </a:fld>
            <a:endParaRPr lang="tr-TR"/>
          </a:p>
        </p:txBody>
      </p:sp>
      <p:sp>
        <p:nvSpPr>
          <p:cNvPr id="3" name="2 İçerik Yer Tutucusu"/>
          <p:cNvSpPr>
            <a:spLocks noGrp="1"/>
          </p:cNvSpPr>
          <p:nvPr>
            <p:ph sz="quarter" idx="1"/>
          </p:nvPr>
        </p:nvSpPr>
        <p:spPr>
          <a:xfrm>
            <a:off x="323528" y="1628800"/>
            <a:ext cx="8370512" cy="4853136"/>
          </a:xfrm>
        </p:spPr>
        <p:txBody>
          <a:bodyPr>
            <a:normAutofit/>
          </a:bodyPr>
          <a:lstStyle/>
          <a:p>
            <a:pPr>
              <a:buClr>
                <a:schemeClr val="accent1"/>
              </a:buClr>
              <a:buSzPct val="100000"/>
              <a:buFont typeface="Wingdings" panose="05000000000000000000" pitchFamily="2" charset="2"/>
              <a:buChar char="q"/>
              <a:defRPr/>
            </a:pPr>
            <a:r>
              <a:rPr lang="tr-TR" sz="2400" dirty="0" err="1" smtClean="0"/>
              <a:t>Upon</a:t>
            </a:r>
            <a:r>
              <a:rPr lang="tr-TR" sz="2400" dirty="0" smtClean="0"/>
              <a:t> </a:t>
            </a:r>
            <a:r>
              <a:rPr lang="tr-TR" sz="2400" dirty="0" err="1" smtClean="0"/>
              <a:t>application</a:t>
            </a:r>
            <a:r>
              <a:rPr lang="tr-TR" sz="2400" dirty="0" smtClean="0"/>
              <a:t> </a:t>
            </a:r>
            <a:r>
              <a:rPr lang="tr-TR" sz="2400" dirty="0"/>
              <a:t>t</a:t>
            </a:r>
            <a:r>
              <a:rPr lang="en-US" sz="2400" dirty="0" smtClean="0"/>
              <a:t>he </a:t>
            </a:r>
            <a:r>
              <a:rPr lang="tr-TR" sz="2400" dirty="0" smtClean="0"/>
              <a:t>PPA</a:t>
            </a:r>
            <a:r>
              <a:rPr lang="en-US" sz="2400" dirty="0" smtClean="0"/>
              <a:t> </a:t>
            </a:r>
            <a:r>
              <a:rPr lang="en-US" sz="2400" dirty="0"/>
              <a:t>shall take the final decision </a:t>
            </a:r>
            <a:endParaRPr lang="tr-TR" sz="2400" dirty="0" smtClean="0"/>
          </a:p>
          <a:p>
            <a:pPr>
              <a:buClr>
                <a:schemeClr val="accent1"/>
              </a:buClr>
              <a:defRPr/>
            </a:pPr>
            <a:endParaRPr lang="en-US" sz="2400" dirty="0"/>
          </a:p>
          <a:p>
            <a:pPr algn="just">
              <a:buClr>
                <a:schemeClr val="accent1"/>
              </a:buClr>
              <a:buFont typeface="Wingdings" pitchFamily="2" charset="2"/>
              <a:buChar char="Ø"/>
              <a:defRPr/>
            </a:pPr>
            <a:r>
              <a:rPr lang="en-US" sz="2400" dirty="0"/>
              <a:t>within 20 days in general</a:t>
            </a:r>
            <a:r>
              <a:rPr lang="en-US" sz="2400" dirty="0" smtClean="0"/>
              <a:t>,</a:t>
            </a:r>
            <a:endParaRPr lang="en-US" sz="2400" dirty="0"/>
          </a:p>
          <a:p>
            <a:pPr algn="just">
              <a:buClr>
                <a:schemeClr val="accent1"/>
              </a:buClr>
              <a:buFont typeface="Wingdings" pitchFamily="2" charset="2"/>
              <a:buChar char="Ø"/>
              <a:defRPr/>
            </a:pPr>
            <a:r>
              <a:rPr lang="en-US" sz="2400" dirty="0"/>
              <a:t>within 10 working days for the appeals against tenders conducted </a:t>
            </a:r>
            <a:r>
              <a:rPr lang="tr-TR" sz="2400" dirty="0"/>
              <a:t>in </a:t>
            </a:r>
            <a:r>
              <a:rPr lang="en-US" sz="2400" dirty="0"/>
              <a:t>urgent cases and against actions taken by the contracting </a:t>
            </a:r>
            <a:r>
              <a:rPr lang="tr-TR" sz="2400" dirty="0" err="1" smtClean="0"/>
              <a:t>authority</a:t>
            </a:r>
            <a:r>
              <a:rPr lang="en-US" sz="2400" dirty="0" smtClean="0"/>
              <a:t> </a:t>
            </a:r>
            <a:r>
              <a:rPr lang="en-US" sz="2400" dirty="0"/>
              <a:t>to cancel the tender upon a complaint or appeal.  </a:t>
            </a:r>
          </a:p>
          <a:p>
            <a:pPr algn="just">
              <a:spcBef>
                <a:spcPct val="0"/>
              </a:spcBef>
              <a:buFont typeface="Wingdings" pitchFamily="2" charset="2"/>
              <a:buChar char="q"/>
            </a:pPr>
            <a:endParaRPr lang="tr-TR" sz="2400" dirty="0">
              <a:cs typeface="Arial" pitchFamily="34" charset="0"/>
            </a:endParaRPr>
          </a:p>
          <a:p>
            <a:pPr algn="just">
              <a:spcBef>
                <a:spcPct val="0"/>
              </a:spcBef>
              <a:buFont typeface="Wingdings" pitchFamily="2" charset="2"/>
              <a:buChar char="q"/>
            </a:pPr>
            <a:endParaRPr lang="en-US" sz="2400" dirty="0">
              <a:cs typeface="Arial" pitchFamily="34" charset="0"/>
            </a:endParaRPr>
          </a:p>
          <a:p>
            <a:pPr algn="just">
              <a:spcBef>
                <a:spcPct val="0"/>
              </a:spcBef>
              <a:buFont typeface="Wingdings" pitchFamily="2" charset="2"/>
              <a:buChar char="q"/>
            </a:pPr>
            <a:endParaRPr lang="tr-TR" sz="2400" dirty="0" smtClean="0">
              <a:cs typeface="Arial" pitchFamily="34" charset="0"/>
            </a:endParaRPr>
          </a:p>
          <a:p>
            <a:pPr algn="just">
              <a:lnSpc>
                <a:spcPct val="90000"/>
              </a:lnSpc>
              <a:buFont typeface="Wingdings" pitchFamily="2" charset="2"/>
              <a:buChar char="q"/>
            </a:pPr>
            <a:endParaRPr lang="tr-TR" sz="2400" dirty="0" smtClean="0">
              <a:latin typeface="+mj-lt"/>
              <a:cs typeface="Arial" pitchFamily="34" charset="0"/>
            </a:endParaRPr>
          </a:p>
          <a:p>
            <a:pPr algn="just">
              <a:lnSpc>
                <a:spcPct val="90000"/>
              </a:lnSpc>
              <a:buFont typeface="Wingdings" pitchFamily="2" charset="2"/>
              <a:buChar char="q"/>
            </a:pPr>
            <a:endParaRPr lang="tr-TR" sz="2400" dirty="0" smtClean="0">
              <a:latin typeface="+mj-lt"/>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214290"/>
            <a:ext cx="8229600" cy="1143000"/>
          </a:xfrm>
        </p:spPr>
        <p:txBody>
          <a:bodyPr>
            <a:noAutofit/>
          </a:bodyPr>
          <a:lstStyle/>
          <a:p>
            <a:r>
              <a:rPr lang="tr-TR" sz="4000" b="1" dirty="0" err="1" smtClean="0">
                <a:solidFill>
                  <a:schemeClr val="tx2">
                    <a:lumMod val="60000"/>
                    <a:lumOff val="40000"/>
                  </a:schemeClr>
                </a:solidFill>
              </a:rPr>
              <a:t>Specific</a:t>
            </a:r>
            <a:r>
              <a:rPr lang="tr-TR" sz="4000" b="1" dirty="0" smtClean="0">
                <a:solidFill>
                  <a:schemeClr val="tx2">
                    <a:lumMod val="60000"/>
                    <a:lumOff val="40000"/>
                  </a:schemeClr>
                </a:solidFill>
              </a:rPr>
              <a:t> </a:t>
            </a:r>
            <a:r>
              <a:rPr lang="tr-TR" sz="4000" b="1" dirty="0" err="1">
                <a:solidFill>
                  <a:schemeClr val="tx2">
                    <a:lumMod val="60000"/>
                    <a:lumOff val="40000"/>
                  </a:schemeClr>
                </a:solidFill>
              </a:rPr>
              <a:t>R</a:t>
            </a:r>
            <a:r>
              <a:rPr lang="tr-TR" sz="4000" b="1" dirty="0" err="1" smtClean="0">
                <a:solidFill>
                  <a:schemeClr val="tx2">
                    <a:lumMod val="60000"/>
                    <a:lumOff val="40000"/>
                  </a:schemeClr>
                </a:solidFill>
              </a:rPr>
              <a:t>emedies</a:t>
            </a:r>
            <a:endParaRPr lang="tr-TR" sz="4000" b="1" dirty="0">
              <a:solidFill>
                <a:schemeClr val="tx2">
                  <a:lumMod val="60000"/>
                  <a:lumOff val="40000"/>
                </a:schemeClr>
              </a:solidFill>
            </a:endParaRPr>
          </a:p>
        </p:txBody>
      </p:sp>
      <p:sp>
        <p:nvSpPr>
          <p:cNvPr id="5" name="4 Slayt Numarası Yer Tutucusu"/>
          <p:cNvSpPr>
            <a:spLocks noGrp="1"/>
          </p:cNvSpPr>
          <p:nvPr>
            <p:ph type="sldNum" sz="quarter" idx="12"/>
          </p:nvPr>
        </p:nvSpPr>
        <p:spPr/>
        <p:txBody>
          <a:bodyPr>
            <a:normAutofit fontScale="85000" lnSpcReduction="20000"/>
          </a:bodyPr>
          <a:lstStyle/>
          <a:p>
            <a:fld id="{B1DEFA8C-F947-479F-BE07-76B6B3F80BF1}" type="slidenum">
              <a:rPr lang="tr-TR" smtClean="0"/>
              <a:pPr/>
              <a:t>11</a:t>
            </a:fld>
            <a:endParaRPr lang="tr-TR"/>
          </a:p>
        </p:txBody>
      </p:sp>
      <p:sp>
        <p:nvSpPr>
          <p:cNvPr id="3" name="2 İçerik Yer Tutucusu"/>
          <p:cNvSpPr>
            <a:spLocks noGrp="1"/>
          </p:cNvSpPr>
          <p:nvPr>
            <p:ph sz="quarter" idx="1"/>
          </p:nvPr>
        </p:nvSpPr>
        <p:spPr>
          <a:xfrm>
            <a:off x="323528" y="1628800"/>
            <a:ext cx="8370512" cy="4853136"/>
          </a:xfrm>
        </p:spPr>
        <p:txBody>
          <a:bodyPr>
            <a:normAutofit fontScale="92500"/>
          </a:bodyPr>
          <a:lstStyle/>
          <a:p>
            <a:pPr algn="just">
              <a:spcBef>
                <a:spcPct val="0"/>
              </a:spcBef>
              <a:buFont typeface="Wingdings" pitchFamily="2" charset="2"/>
              <a:buChar char="q"/>
            </a:pPr>
            <a:r>
              <a:rPr lang="en-US" sz="2200" dirty="0">
                <a:cs typeface="Arial" pitchFamily="34" charset="0"/>
              </a:rPr>
              <a:t>The PPL provides two specific remedies to be made available to disappointed economic operators in actions against contracting authorities, as follows:</a:t>
            </a:r>
          </a:p>
          <a:p>
            <a:pPr algn="just">
              <a:spcBef>
                <a:spcPct val="0"/>
              </a:spcBef>
              <a:buFont typeface="Wingdings" pitchFamily="2" charset="2"/>
              <a:buChar char="q"/>
            </a:pPr>
            <a:r>
              <a:rPr lang="en-US" sz="2200" dirty="0" err="1">
                <a:cs typeface="Arial" pitchFamily="34" charset="0"/>
              </a:rPr>
              <a:t>i.the</a:t>
            </a:r>
            <a:r>
              <a:rPr lang="en-US" sz="2200" dirty="0">
                <a:cs typeface="Arial" pitchFamily="34" charset="0"/>
              </a:rPr>
              <a:t> </a:t>
            </a:r>
            <a:r>
              <a:rPr lang="en-US" sz="2200" b="1" dirty="0">
                <a:cs typeface="Arial" pitchFamily="34" charset="0"/>
              </a:rPr>
              <a:t>corrective </a:t>
            </a:r>
            <a:r>
              <a:rPr lang="tr-TR" sz="2200" b="1" dirty="0" err="1">
                <a:cs typeface="Arial" pitchFamily="34" charset="0"/>
              </a:rPr>
              <a:t>action</a:t>
            </a:r>
            <a:r>
              <a:rPr lang="en-US" sz="2200" b="1" dirty="0">
                <a:cs typeface="Arial" pitchFamily="34" charset="0"/>
              </a:rPr>
              <a:t> </a:t>
            </a:r>
            <a:r>
              <a:rPr lang="tr-TR" sz="2200" b="1" dirty="0" smtClean="0">
                <a:cs typeface="Arial" pitchFamily="34" charset="0"/>
              </a:rPr>
              <a:t>         </a:t>
            </a:r>
            <a:r>
              <a:rPr lang="en-US" sz="2200" dirty="0" err="1" smtClean="0">
                <a:cs typeface="Arial" pitchFamily="34" charset="0"/>
              </a:rPr>
              <a:t>ii.the</a:t>
            </a:r>
            <a:r>
              <a:rPr lang="en-US" sz="2200" dirty="0" smtClean="0">
                <a:cs typeface="Arial" pitchFamily="34" charset="0"/>
              </a:rPr>
              <a:t> </a:t>
            </a:r>
            <a:r>
              <a:rPr lang="en-US" sz="2200" b="1" dirty="0">
                <a:cs typeface="Arial" pitchFamily="34" charset="0"/>
              </a:rPr>
              <a:t>annulment</a:t>
            </a:r>
            <a:r>
              <a:rPr lang="en-US" sz="2200" dirty="0">
                <a:cs typeface="Arial" pitchFamily="34" charset="0"/>
              </a:rPr>
              <a:t> of the procurement </a:t>
            </a:r>
            <a:r>
              <a:rPr lang="en-US" sz="2200" dirty="0" smtClean="0">
                <a:cs typeface="Arial" pitchFamily="34" charset="0"/>
              </a:rPr>
              <a:t>proceedings </a:t>
            </a:r>
            <a:endParaRPr lang="tr-TR" sz="2200" b="1" dirty="0">
              <a:cs typeface="Arial" pitchFamily="34" charset="0"/>
            </a:endParaRPr>
          </a:p>
          <a:p>
            <a:pPr algn="just">
              <a:spcBef>
                <a:spcPct val="0"/>
              </a:spcBef>
              <a:buFont typeface="Wingdings" pitchFamily="2" charset="2"/>
              <a:buChar char="q"/>
            </a:pPr>
            <a:endParaRPr lang="tr-TR" sz="2200" dirty="0" smtClean="0">
              <a:cs typeface="Arial" pitchFamily="34" charset="0"/>
            </a:endParaRPr>
          </a:p>
          <a:p>
            <a:pPr algn="just">
              <a:spcBef>
                <a:spcPct val="0"/>
              </a:spcBef>
              <a:buFont typeface="Wingdings" pitchFamily="2" charset="2"/>
              <a:buChar char="q"/>
            </a:pPr>
            <a:endParaRPr lang="tr-TR" sz="2200" dirty="0">
              <a:cs typeface="Arial" pitchFamily="34" charset="0"/>
            </a:endParaRPr>
          </a:p>
          <a:p>
            <a:pPr algn="just">
              <a:spcBef>
                <a:spcPct val="0"/>
              </a:spcBef>
              <a:buFont typeface="Wingdings" pitchFamily="2" charset="2"/>
              <a:buChar char="q"/>
            </a:pPr>
            <a:endParaRPr lang="tr-TR" sz="2200" dirty="0" smtClean="0">
              <a:cs typeface="Arial" pitchFamily="34" charset="0"/>
            </a:endParaRPr>
          </a:p>
          <a:p>
            <a:pPr algn="just">
              <a:spcBef>
                <a:spcPct val="0"/>
              </a:spcBef>
              <a:buFont typeface="Wingdings" pitchFamily="2" charset="2"/>
              <a:buChar char="q"/>
            </a:pPr>
            <a:endParaRPr lang="en-US" sz="2200" dirty="0">
              <a:cs typeface="Arial" pitchFamily="34" charset="0"/>
            </a:endParaRPr>
          </a:p>
          <a:p>
            <a:pPr algn="just">
              <a:spcBef>
                <a:spcPct val="0"/>
              </a:spcBef>
              <a:buFont typeface="Wingdings" pitchFamily="2" charset="2"/>
              <a:buChar char="q"/>
            </a:pPr>
            <a:endParaRPr lang="tr-TR" sz="2200" dirty="0">
              <a:cs typeface="Arial" pitchFamily="34" charset="0"/>
            </a:endParaRPr>
          </a:p>
          <a:p>
            <a:pPr algn="just">
              <a:spcBef>
                <a:spcPct val="0"/>
              </a:spcBef>
              <a:buFont typeface="Wingdings" pitchFamily="2" charset="2"/>
              <a:buChar char="q"/>
            </a:pPr>
            <a:endParaRPr lang="tr-TR" sz="2200" dirty="0" smtClean="0"/>
          </a:p>
          <a:p>
            <a:pPr algn="just">
              <a:spcBef>
                <a:spcPct val="0"/>
              </a:spcBef>
              <a:buFont typeface="Wingdings" pitchFamily="2" charset="2"/>
              <a:buChar char="q"/>
            </a:pPr>
            <a:endParaRPr lang="tr-TR" sz="2200" dirty="0" smtClean="0"/>
          </a:p>
          <a:p>
            <a:pPr algn="just">
              <a:spcBef>
                <a:spcPct val="0"/>
              </a:spcBef>
              <a:buFont typeface="Wingdings" pitchFamily="2" charset="2"/>
              <a:buChar char="q"/>
            </a:pPr>
            <a:endParaRPr lang="tr-TR" sz="2200" dirty="0" smtClean="0"/>
          </a:p>
          <a:p>
            <a:pPr algn="just">
              <a:spcBef>
                <a:spcPct val="0"/>
              </a:spcBef>
              <a:buFont typeface="Wingdings" pitchFamily="2" charset="2"/>
              <a:buChar char="q"/>
            </a:pPr>
            <a:endParaRPr lang="tr-TR" sz="2200" dirty="0"/>
          </a:p>
          <a:p>
            <a:pPr algn="just">
              <a:spcBef>
                <a:spcPct val="0"/>
              </a:spcBef>
              <a:buFont typeface="Wingdings" pitchFamily="2" charset="2"/>
              <a:buChar char="q"/>
            </a:pPr>
            <a:r>
              <a:rPr lang="en-GB" sz="2200" dirty="0" smtClean="0"/>
              <a:t>Therefore </a:t>
            </a:r>
            <a:r>
              <a:rPr lang="en-GB" sz="2200" dirty="0"/>
              <a:t>the PPL gives one of the powers to the PPA specified in Art.2(1</a:t>
            </a:r>
            <a:r>
              <a:rPr lang="en-GB" sz="2200" dirty="0" smtClean="0"/>
              <a:t>)</a:t>
            </a:r>
            <a:r>
              <a:rPr lang="tr-TR" sz="2200" dirty="0" smtClean="0"/>
              <a:t> (b)</a:t>
            </a:r>
            <a:r>
              <a:rPr lang="en-GB" sz="2200" dirty="0" smtClean="0"/>
              <a:t> </a:t>
            </a:r>
            <a:r>
              <a:rPr lang="en-GB" sz="2200" dirty="0"/>
              <a:t>of the Remedies Directive. (i.e. setting aside of contracting decisions) </a:t>
            </a:r>
            <a:endParaRPr lang="tr-TR" sz="2200" dirty="0"/>
          </a:p>
          <a:p>
            <a:pPr algn="just">
              <a:spcBef>
                <a:spcPct val="0"/>
              </a:spcBef>
              <a:buFont typeface="Wingdings" pitchFamily="2" charset="2"/>
              <a:buChar char="q"/>
            </a:pPr>
            <a:endParaRPr lang="en-US" sz="2200" dirty="0">
              <a:cs typeface="Arial" pitchFamily="34" charset="0"/>
            </a:endParaRPr>
          </a:p>
          <a:p>
            <a:pPr algn="just">
              <a:spcBef>
                <a:spcPct val="0"/>
              </a:spcBef>
              <a:buFont typeface="Wingdings" pitchFamily="2" charset="2"/>
              <a:buChar char="q"/>
            </a:pPr>
            <a:endParaRPr lang="tr-TR" sz="2200" dirty="0" smtClean="0">
              <a:cs typeface="Arial" pitchFamily="34" charset="0"/>
            </a:endParaRPr>
          </a:p>
          <a:p>
            <a:pPr algn="just">
              <a:lnSpc>
                <a:spcPct val="90000"/>
              </a:lnSpc>
              <a:buFont typeface="Wingdings" pitchFamily="2" charset="2"/>
              <a:buChar char="q"/>
            </a:pPr>
            <a:endParaRPr lang="tr-TR" sz="2200" dirty="0" smtClean="0">
              <a:latin typeface="+mj-lt"/>
              <a:cs typeface="Arial" pitchFamily="34" charset="0"/>
            </a:endParaRPr>
          </a:p>
          <a:p>
            <a:pPr algn="just">
              <a:lnSpc>
                <a:spcPct val="90000"/>
              </a:lnSpc>
              <a:buFont typeface="Wingdings" pitchFamily="2" charset="2"/>
              <a:buChar char="q"/>
            </a:pPr>
            <a:endParaRPr lang="tr-TR" sz="2200" dirty="0" smtClean="0">
              <a:latin typeface="+mj-lt"/>
              <a:cs typeface="Arial" pitchFamily="34" charset="0"/>
            </a:endParaRPr>
          </a:p>
        </p:txBody>
      </p:sp>
      <p:sp>
        <p:nvSpPr>
          <p:cNvPr id="4" name="Yuvarlatılmış Dikdörtgen 3"/>
          <p:cNvSpPr/>
          <p:nvPr/>
        </p:nvSpPr>
        <p:spPr>
          <a:xfrm>
            <a:off x="260122" y="3140968"/>
            <a:ext cx="3231758" cy="23042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cs typeface="Arial" pitchFamily="34" charset="0"/>
              </a:rPr>
              <a:t>in </a:t>
            </a:r>
            <a:r>
              <a:rPr lang="en-US" sz="2200" dirty="0">
                <a:cs typeface="Arial" pitchFamily="34" charset="0"/>
              </a:rPr>
              <a:t>cases where the infringement may be remedied through correction and where it is not necessary to interrupt the procurement process </a:t>
            </a:r>
          </a:p>
          <a:p>
            <a:pPr algn="ctr"/>
            <a:endParaRPr lang="tr-TR" dirty="0"/>
          </a:p>
        </p:txBody>
      </p:sp>
      <p:sp>
        <p:nvSpPr>
          <p:cNvPr id="6" name="Yuvarlatılmış Dikdörtgen 5"/>
          <p:cNvSpPr/>
          <p:nvPr/>
        </p:nvSpPr>
        <p:spPr>
          <a:xfrm>
            <a:off x="3707904" y="3111697"/>
            <a:ext cx="5112568" cy="23042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cs typeface="Arial" pitchFamily="34" charset="0"/>
              </a:rPr>
              <a:t>where </a:t>
            </a:r>
            <a:r>
              <a:rPr lang="en-US" sz="2200" dirty="0">
                <a:cs typeface="Arial" pitchFamily="34" charset="0"/>
              </a:rPr>
              <a:t>the infringement would constitute an obstacle for the continuation of the tender proceeding and which cannot be remedied by taking corrective measures </a:t>
            </a:r>
            <a:endParaRPr lang="tr-TR" sz="2200" dirty="0">
              <a:cs typeface="Arial" pitchFamily="34" charset="0"/>
            </a:endParaRPr>
          </a:p>
          <a:p>
            <a:pPr algn="ctr"/>
            <a:endParaRPr lang="tr-TR" dirty="0"/>
          </a:p>
        </p:txBody>
      </p:sp>
    </p:spTree>
    <p:extLst>
      <p:ext uri="{BB962C8B-B14F-4D97-AF65-F5344CB8AC3E}">
        <p14:creationId xmlns:p14="http://schemas.microsoft.com/office/powerpoint/2010/main" val="39127225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214290"/>
            <a:ext cx="8229600" cy="1143000"/>
          </a:xfrm>
        </p:spPr>
        <p:txBody>
          <a:bodyPr>
            <a:noAutofit/>
          </a:bodyPr>
          <a:lstStyle/>
          <a:p>
            <a:r>
              <a:rPr lang="tr-TR" sz="4000" b="1" dirty="0" err="1" smtClean="0">
                <a:solidFill>
                  <a:schemeClr val="tx2">
                    <a:lumMod val="60000"/>
                    <a:lumOff val="40000"/>
                  </a:schemeClr>
                </a:solidFill>
              </a:rPr>
              <a:t>Specific</a:t>
            </a:r>
            <a:r>
              <a:rPr lang="tr-TR" sz="4000" b="1" dirty="0" smtClean="0">
                <a:solidFill>
                  <a:schemeClr val="tx2">
                    <a:lumMod val="60000"/>
                    <a:lumOff val="40000"/>
                  </a:schemeClr>
                </a:solidFill>
              </a:rPr>
              <a:t> </a:t>
            </a:r>
            <a:r>
              <a:rPr lang="tr-TR" sz="4000" b="1" dirty="0" err="1">
                <a:solidFill>
                  <a:schemeClr val="tx2">
                    <a:lumMod val="60000"/>
                    <a:lumOff val="40000"/>
                  </a:schemeClr>
                </a:solidFill>
              </a:rPr>
              <a:t>R</a:t>
            </a:r>
            <a:r>
              <a:rPr lang="tr-TR" sz="4000" b="1" dirty="0" err="1" smtClean="0">
                <a:solidFill>
                  <a:schemeClr val="tx2">
                    <a:lumMod val="60000"/>
                    <a:lumOff val="40000"/>
                  </a:schemeClr>
                </a:solidFill>
              </a:rPr>
              <a:t>emedies</a:t>
            </a:r>
            <a:endParaRPr lang="tr-TR" sz="4000" b="1" dirty="0">
              <a:solidFill>
                <a:schemeClr val="tx2">
                  <a:lumMod val="60000"/>
                  <a:lumOff val="40000"/>
                </a:schemeClr>
              </a:solidFill>
            </a:endParaRPr>
          </a:p>
        </p:txBody>
      </p:sp>
      <p:sp>
        <p:nvSpPr>
          <p:cNvPr id="5" name="4 Slayt Numarası Yer Tutucusu"/>
          <p:cNvSpPr>
            <a:spLocks noGrp="1"/>
          </p:cNvSpPr>
          <p:nvPr>
            <p:ph type="sldNum" sz="quarter" idx="12"/>
          </p:nvPr>
        </p:nvSpPr>
        <p:spPr/>
        <p:txBody>
          <a:bodyPr>
            <a:normAutofit fontScale="85000" lnSpcReduction="20000"/>
          </a:bodyPr>
          <a:lstStyle/>
          <a:p>
            <a:fld id="{B1DEFA8C-F947-479F-BE07-76B6B3F80BF1}" type="slidenum">
              <a:rPr lang="tr-TR" smtClean="0"/>
              <a:pPr/>
              <a:t>12</a:t>
            </a:fld>
            <a:endParaRPr lang="tr-TR"/>
          </a:p>
        </p:txBody>
      </p:sp>
      <p:sp>
        <p:nvSpPr>
          <p:cNvPr id="3" name="2 İçerik Yer Tutucusu"/>
          <p:cNvSpPr>
            <a:spLocks noGrp="1"/>
          </p:cNvSpPr>
          <p:nvPr>
            <p:ph sz="quarter" idx="1"/>
          </p:nvPr>
        </p:nvSpPr>
        <p:spPr>
          <a:xfrm>
            <a:off x="395536" y="1600200"/>
            <a:ext cx="8370512" cy="4853136"/>
          </a:xfrm>
        </p:spPr>
        <p:txBody>
          <a:bodyPr>
            <a:normAutofit/>
          </a:bodyPr>
          <a:lstStyle/>
          <a:p>
            <a:pPr algn="just">
              <a:spcBef>
                <a:spcPct val="0"/>
              </a:spcBef>
              <a:buClr>
                <a:schemeClr val="accent1"/>
              </a:buClr>
              <a:buSzPct val="100000"/>
              <a:buFont typeface="Wingdings" pitchFamily="2" charset="2"/>
              <a:buChar char="q"/>
            </a:pPr>
            <a:r>
              <a:rPr lang="en-GB" sz="2400" dirty="0" smtClean="0"/>
              <a:t>However</a:t>
            </a:r>
            <a:r>
              <a:rPr lang="en-GB" sz="2400" dirty="0"/>
              <a:t>, there is no provision for interim measures and compensation for damages in the PPL. </a:t>
            </a:r>
            <a:endParaRPr lang="tr-TR" sz="2400" dirty="0" smtClean="0"/>
          </a:p>
          <a:p>
            <a:pPr algn="just">
              <a:spcBef>
                <a:spcPct val="0"/>
              </a:spcBef>
              <a:buClr>
                <a:schemeClr val="accent1"/>
              </a:buClr>
              <a:buSzPct val="100000"/>
              <a:buFont typeface="Wingdings" pitchFamily="2" charset="2"/>
              <a:buChar char="q"/>
            </a:pPr>
            <a:endParaRPr lang="tr-TR" sz="2400" dirty="0"/>
          </a:p>
          <a:p>
            <a:pPr algn="just">
              <a:spcBef>
                <a:spcPct val="0"/>
              </a:spcBef>
              <a:buClr>
                <a:schemeClr val="accent1"/>
              </a:buClr>
              <a:buSzPct val="100000"/>
              <a:buFont typeface="Wingdings" pitchFamily="2" charset="2"/>
              <a:buChar char="q"/>
            </a:pPr>
            <a:r>
              <a:rPr lang="en-GB" sz="2400" dirty="0" smtClean="0"/>
              <a:t>As </a:t>
            </a:r>
            <a:r>
              <a:rPr lang="en-GB" sz="2400" dirty="0"/>
              <a:t>indicated above, in cases of the initiation of review proceedings against any contracting decisions, the contract cannot be concluded until the PPA has taken its decision</a:t>
            </a:r>
            <a:r>
              <a:rPr lang="en-GB" sz="2400" dirty="0" smtClean="0"/>
              <a:t>.</a:t>
            </a:r>
            <a:endParaRPr lang="tr-TR" sz="2400" dirty="0" smtClean="0"/>
          </a:p>
          <a:p>
            <a:pPr algn="just">
              <a:spcBef>
                <a:spcPct val="0"/>
              </a:spcBef>
              <a:buClr>
                <a:schemeClr val="accent1"/>
              </a:buClr>
              <a:buSzPct val="100000"/>
              <a:buFont typeface="Wingdings" pitchFamily="2" charset="2"/>
              <a:buChar char="q"/>
            </a:pPr>
            <a:endParaRPr lang="tr-TR" sz="2400" dirty="0" smtClean="0"/>
          </a:p>
          <a:p>
            <a:pPr algn="just">
              <a:spcBef>
                <a:spcPct val="0"/>
              </a:spcBef>
              <a:buClr>
                <a:schemeClr val="accent1"/>
              </a:buClr>
              <a:buSzPct val="100000"/>
              <a:buFont typeface="Wingdings" pitchFamily="2" charset="2"/>
              <a:buChar char="q"/>
            </a:pPr>
            <a:r>
              <a:rPr lang="en-GB" sz="2400" dirty="0"/>
              <a:t>Since contracting authorities cannot conclude the contract before the PPA has made a decision on the merits of the case, this automatic suspension of the possibility to conclude the contract seems to obviate the existence of interim measures with regard to procurement process within the Turkish review system.</a:t>
            </a:r>
            <a:endParaRPr lang="tr-TR" sz="2400" dirty="0" smtClean="0">
              <a:cs typeface="Arial" pitchFamily="34" charset="0"/>
            </a:endParaRPr>
          </a:p>
          <a:p>
            <a:pPr algn="just">
              <a:lnSpc>
                <a:spcPct val="90000"/>
              </a:lnSpc>
              <a:buFont typeface="Wingdings" pitchFamily="2" charset="2"/>
              <a:buChar char="q"/>
            </a:pPr>
            <a:endParaRPr lang="tr-TR" sz="2400" dirty="0" smtClean="0">
              <a:latin typeface="+mj-lt"/>
              <a:cs typeface="Arial" pitchFamily="34" charset="0"/>
            </a:endParaRPr>
          </a:p>
          <a:p>
            <a:pPr algn="just">
              <a:lnSpc>
                <a:spcPct val="90000"/>
              </a:lnSpc>
              <a:buFont typeface="Wingdings" pitchFamily="2" charset="2"/>
              <a:buChar char="q"/>
            </a:pPr>
            <a:endParaRPr lang="tr-TR" sz="2400" dirty="0" smtClean="0">
              <a:latin typeface="+mj-lt"/>
              <a:cs typeface="Arial" pitchFamily="34" charset="0"/>
            </a:endParaRPr>
          </a:p>
        </p:txBody>
      </p:sp>
    </p:spTree>
    <p:extLst>
      <p:ext uri="{BB962C8B-B14F-4D97-AF65-F5344CB8AC3E}">
        <p14:creationId xmlns:p14="http://schemas.microsoft.com/office/powerpoint/2010/main" val="14430787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214290"/>
            <a:ext cx="8229600" cy="1143000"/>
          </a:xfrm>
        </p:spPr>
        <p:txBody>
          <a:bodyPr>
            <a:noAutofit/>
          </a:bodyPr>
          <a:lstStyle/>
          <a:p>
            <a:r>
              <a:rPr lang="tr-TR" sz="4000" b="1" dirty="0" err="1" smtClean="0">
                <a:solidFill>
                  <a:schemeClr val="tx2">
                    <a:lumMod val="60000"/>
                    <a:lumOff val="40000"/>
                  </a:schemeClr>
                </a:solidFill>
              </a:rPr>
              <a:t>Damages</a:t>
            </a:r>
            <a:endParaRPr lang="tr-TR" sz="4000" b="1" dirty="0">
              <a:solidFill>
                <a:schemeClr val="tx2">
                  <a:lumMod val="60000"/>
                  <a:lumOff val="40000"/>
                </a:schemeClr>
              </a:solidFill>
            </a:endParaRPr>
          </a:p>
        </p:txBody>
      </p:sp>
      <p:sp>
        <p:nvSpPr>
          <p:cNvPr id="5" name="4 Slayt Numarası Yer Tutucusu"/>
          <p:cNvSpPr>
            <a:spLocks noGrp="1"/>
          </p:cNvSpPr>
          <p:nvPr>
            <p:ph type="sldNum" sz="quarter" idx="12"/>
          </p:nvPr>
        </p:nvSpPr>
        <p:spPr/>
        <p:txBody>
          <a:bodyPr>
            <a:normAutofit fontScale="85000" lnSpcReduction="20000"/>
          </a:bodyPr>
          <a:lstStyle/>
          <a:p>
            <a:fld id="{B1DEFA8C-F947-479F-BE07-76B6B3F80BF1}" type="slidenum">
              <a:rPr lang="tr-TR" smtClean="0"/>
              <a:pPr/>
              <a:t>13</a:t>
            </a:fld>
            <a:endParaRPr lang="tr-TR"/>
          </a:p>
        </p:txBody>
      </p:sp>
      <p:sp>
        <p:nvSpPr>
          <p:cNvPr id="3" name="2 İçerik Yer Tutucusu"/>
          <p:cNvSpPr>
            <a:spLocks noGrp="1"/>
          </p:cNvSpPr>
          <p:nvPr>
            <p:ph sz="quarter" idx="1"/>
          </p:nvPr>
        </p:nvSpPr>
        <p:spPr>
          <a:xfrm>
            <a:off x="251520" y="1600200"/>
            <a:ext cx="8514528" cy="4925144"/>
          </a:xfrm>
        </p:spPr>
        <p:txBody>
          <a:bodyPr>
            <a:normAutofit/>
          </a:bodyPr>
          <a:lstStyle/>
          <a:p>
            <a:pPr algn="just">
              <a:buClr>
                <a:schemeClr val="accent1"/>
              </a:buClr>
              <a:buSzPct val="100000"/>
              <a:buFont typeface="Wingdings" panose="05000000000000000000" pitchFamily="2" charset="2"/>
              <a:buChar char="q"/>
            </a:pPr>
            <a:r>
              <a:rPr lang="tr-TR" sz="2200" dirty="0"/>
              <a:t>T</a:t>
            </a:r>
            <a:r>
              <a:rPr lang="en-GB" sz="2200" dirty="0" smtClean="0"/>
              <a:t>here </a:t>
            </a:r>
            <a:r>
              <a:rPr lang="en-GB" sz="2200" dirty="0"/>
              <a:t>is no provision in the PPL regarding the award of damages; the PPA is not given the power to grant compensation for damages. </a:t>
            </a:r>
            <a:endParaRPr lang="tr-TR" sz="2200" dirty="0" smtClean="0"/>
          </a:p>
          <a:p>
            <a:pPr algn="just">
              <a:buClr>
                <a:schemeClr val="accent1"/>
              </a:buClr>
              <a:buSzPct val="100000"/>
              <a:buFont typeface="Wingdings" panose="05000000000000000000" pitchFamily="2" charset="2"/>
              <a:buChar char="q"/>
            </a:pPr>
            <a:endParaRPr lang="tr-TR" sz="2200" dirty="0" smtClean="0"/>
          </a:p>
          <a:p>
            <a:pPr algn="just">
              <a:buClr>
                <a:schemeClr val="accent1"/>
              </a:buClr>
              <a:buSzPct val="100000"/>
              <a:buFont typeface="Wingdings" panose="05000000000000000000" pitchFamily="2" charset="2"/>
              <a:buChar char="q"/>
            </a:pPr>
            <a:r>
              <a:rPr lang="en-GB" sz="2200" dirty="0" smtClean="0"/>
              <a:t>Nonetheless </a:t>
            </a:r>
            <a:r>
              <a:rPr lang="en-GB" sz="2200" dirty="0"/>
              <a:t>damages can always be claimed before the administrative courts pursuant to Art.125 of the Turkish Constitution and Art.2 of the </a:t>
            </a:r>
            <a:r>
              <a:rPr lang="tr-TR" sz="2200" dirty="0" err="1" smtClean="0"/>
              <a:t>Procedure</a:t>
            </a:r>
            <a:r>
              <a:rPr lang="tr-TR" sz="2200" dirty="0" smtClean="0"/>
              <a:t> of </a:t>
            </a:r>
            <a:r>
              <a:rPr lang="tr-TR" sz="2200" dirty="0" err="1" smtClean="0"/>
              <a:t>Administrative</a:t>
            </a:r>
            <a:r>
              <a:rPr lang="tr-TR" sz="2200" dirty="0" smtClean="0"/>
              <a:t> </a:t>
            </a:r>
            <a:r>
              <a:rPr lang="tr-TR" sz="2200" dirty="0" err="1" smtClean="0"/>
              <a:t>Justice</a:t>
            </a:r>
            <a:r>
              <a:rPr lang="tr-TR" sz="2200" dirty="0" smtClean="0"/>
              <a:t> </a:t>
            </a:r>
            <a:r>
              <a:rPr lang="tr-TR" sz="2200" dirty="0" err="1" smtClean="0"/>
              <a:t>Law</a:t>
            </a:r>
            <a:r>
              <a:rPr lang="tr-TR" sz="2200" dirty="0" smtClean="0"/>
              <a:t>.</a:t>
            </a:r>
            <a:r>
              <a:rPr lang="en-GB" sz="2200" dirty="0" smtClean="0"/>
              <a:t> </a:t>
            </a:r>
            <a:endParaRPr lang="tr-TR" sz="2200" dirty="0" smtClean="0"/>
          </a:p>
          <a:p>
            <a:pPr algn="just">
              <a:buClr>
                <a:schemeClr val="accent1"/>
              </a:buClr>
              <a:buSzPct val="100000"/>
              <a:buFont typeface="Wingdings" panose="05000000000000000000" pitchFamily="2" charset="2"/>
              <a:buChar char="q"/>
            </a:pPr>
            <a:endParaRPr lang="tr-TR" sz="2200" dirty="0" smtClean="0"/>
          </a:p>
          <a:p>
            <a:pPr algn="just">
              <a:buClr>
                <a:schemeClr val="accent1"/>
              </a:buClr>
              <a:buSzPct val="100000"/>
              <a:buFont typeface="Wingdings" panose="05000000000000000000" pitchFamily="2" charset="2"/>
              <a:buChar char="q"/>
            </a:pPr>
            <a:r>
              <a:rPr lang="en-GB" sz="2200" dirty="0" smtClean="0"/>
              <a:t>Since </a:t>
            </a:r>
            <a:r>
              <a:rPr lang="en-GB" sz="2200" dirty="0"/>
              <a:t>the Remedies Directive allows the Member States latitude to assign different tasks concerning the remedy procedure to separate bodies responsible for different aspects of the review procedure, the fact that under the Turkish review system the award of damages to persons harmed by an infringement is a matter for the administrative courts </a:t>
            </a:r>
            <a:r>
              <a:rPr lang="tr-TR" sz="2200" dirty="0" err="1" smtClean="0"/>
              <a:t>should</a:t>
            </a:r>
            <a:r>
              <a:rPr lang="tr-TR" sz="2200" dirty="0" smtClean="0"/>
              <a:t> not </a:t>
            </a:r>
            <a:r>
              <a:rPr lang="en-GB" sz="2200" dirty="0" smtClean="0"/>
              <a:t>be </a:t>
            </a:r>
            <a:r>
              <a:rPr lang="en-GB" sz="2200" dirty="0"/>
              <a:t>seen to contravene the Remedies Directive.</a:t>
            </a:r>
            <a:endParaRPr lang="tr-TR" sz="2200" dirty="0"/>
          </a:p>
          <a:p>
            <a:pPr algn="just"/>
            <a:endParaRPr lang="tr-TR" sz="2200" dirty="0" smtClean="0">
              <a:latin typeface="+mj-lt"/>
              <a:cs typeface="Arial" pitchFamily="34" charset="0"/>
            </a:endParaRPr>
          </a:p>
          <a:p>
            <a:pPr algn="just">
              <a:lnSpc>
                <a:spcPct val="90000"/>
              </a:lnSpc>
              <a:buFont typeface="Wingdings" pitchFamily="2" charset="2"/>
              <a:buChar char="q"/>
            </a:pPr>
            <a:endParaRPr lang="tr-TR" sz="2200" dirty="0" smtClean="0">
              <a:latin typeface="+mj-lt"/>
              <a:cs typeface="Arial" pitchFamily="34" charset="0"/>
            </a:endParaRPr>
          </a:p>
        </p:txBody>
      </p:sp>
    </p:spTree>
    <p:extLst>
      <p:ext uri="{BB962C8B-B14F-4D97-AF65-F5344CB8AC3E}">
        <p14:creationId xmlns:p14="http://schemas.microsoft.com/office/powerpoint/2010/main" val="12023620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323528" y="228600"/>
            <a:ext cx="8442647" cy="990600"/>
          </a:xfrm>
        </p:spPr>
        <p:txBody>
          <a:bodyPr>
            <a:noAutofit/>
          </a:bodyPr>
          <a:lstStyle/>
          <a:p>
            <a:pPr eaLnBrk="1" fontAlgn="auto" hangingPunct="1">
              <a:spcAft>
                <a:spcPts val="0"/>
              </a:spcAft>
              <a:defRPr/>
            </a:pPr>
            <a:r>
              <a:rPr lang="en-US" sz="3600" b="1" dirty="0" smtClean="0">
                <a:cs typeface="Times New Roman" pitchFamily="18" charset="0"/>
              </a:rPr>
              <a:t>Main Figures on Complaint applications to PPA in 20</a:t>
            </a:r>
            <a:r>
              <a:rPr lang="tr-TR" sz="3600" b="1" dirty="0" smtClean="0">
                <a:cs typeface="Times New Roman" pitchFamily="18" charset="0"/>
              </a:rPr>
              <a:t>13</a:t>
            </a:r>
            <a:endParaRPr lang="en-US" sz="3600" b="1" dirty="0">
              <a:cs typeface="Times New Roman" pitchFamily="18" charset="0"/>
            </a:endParaRPr>
          </a:p>
        </p:txBody>
      </p:sp>
      <p:sp>
        <p:nvSpPr>
          <p:cNvPr id="5" name="4 Slayt Numarası Yer Tutucusu"/>
          <p:cNvSpPr>
            <a:spLocks noGrp="1"/>
          </p:cNvSpPr>
          <p:nvPr>
            <p:ph type="sldNum" sz="quarter" idx="12"/>
          </p:nvPr>
        </p:nvSpPr>
        <p:spPr/>
        <p:txBody>
          <a:bodyPr>
            <a:normAutofit fontScale="85000" lnSpcReduction="20000"/>
          </a:bodyPr>
          <a:lstStyle/>
          <a:p>
            <a:pPr>
              <a:defRPr/>
            </a:pPr>
            <a:fld id="{3AF9903C-EB66-4227-8B99-C481CB600D8F}" type="slidenum">
              <a:rPr lang="tr-TR"/>
              <a:pPr>
                <a:defRPr/>
              </a:pPr>
              <a:t>14</a:t>
            </a:fld>
            <a:endParaRPr lang="tr-TR"/>
          </a:p>
        </p:txBody>
      </p:sp>
      <p:graphicFrame>
        <p:nvGraphicFramePr>
          <p:cNvPr id="4" name="Tablo 3"/>
          <p:cNvGraphicFramePr>
            <a:graphicFrameLocks noGrp="1"/>
          </p:cNvGraphicFramePr>
          <p:nvPr>
            <p:extLst>
              <p:ext uri="{D42A27DB-BD31-4B8C-83A1-F6EECF244321}">
                <p14:modId xmlns:p14="http://schemas.microsoft.com/office/powerpoint/2010/main" val="534719083"/>
              </p:ext>
            </p:extLst>
          </p:nvPr>
        </p:nvGraphicFramePr>
        <p:xfrm>
          <a:off x="539552" y="1772816"/>
          <a:ext cx="8136904" cy="4392488"/>
        </p:xfrm>
        <a:graphic>
          <a:graphicData uri="http://schemas.openxmlformats.org/drawingml/2006/table">
            <a:tbl>
              <a:tblPr firstRow="1" bandRow="1">
                <a:tableStyleId>{5C22544A-7EE6-4342-B048-85BDC9FD1C3A}</a:tableStyleId>
              </a:tblPr>
              <a:tblGrid>
                <a:gridCol w="2034226"/>
                <a:gridCol w="2009616"/>
                <a:gridCol w="2058836"/>
                <a:gridCol w="2034226"/>
              </a:tblGrid>
              <a:tr h="1435456">
                <a:tc>
                  <a:txBody>
                    <a:bodyPr/>
                    <a:lstStyle/>
                    <a:p>
                      <a:r>
                        <a:rPr lang="tr-TR" dirty="0" err="1" smtClean="0"/>
                        <a:t>Procurement</a:t>
                      </a:r>
                      <a:r>
                        <a:rPr lang="tr-TR" dirty="0" smtClean="0"/>
                        <a:t> </a:t>
                      </a:r>
                      <a:r>
                        <a:rPr lang="tr-TR" dirty="0" err="1" smtClean="0"/>
                        <a:t>type</a:t>
                      </a:r>
                      <a:endParaRPr lang="tr-TR" dirty="0"/>
                    </a:p>
                  </a:txBody>
                  <a:tcPr/>
                </a:tc>
                <a:tc>
                  <a:txBody>
                    <a:bodyPr/>
                    <a:lstStyle/>
                    <a:p>
                      <a:r>
                        <a:rPr lang="tr-TR" dirty="0" err="1" smtClean="0"/>
                        <a:t>No.of</a:t>
                      </a:r>
                      <a:r>
                        <a:rPr lang="tr-TR" dirty="0" smtClean="0"/>
                        <a:t> </a:t>
                      </a:r>
                      <a:r>
                        <a:rPr lang="tr-TR" dirty="0" err="1" smtClean="0"/>
                        <a:t>complaints</a:t>
                      </a:r>
                      <a:endParaRPr lang="tr-TR" dirty="0"/>
                    </a:p>
                  </a:txBody>
                  <a:tcPr/>
                </a:tc>
                <a:tc>
                  <a:txBody>
                    <a:bodyPr/>
                    <a:lstStyle/>
                    <a:p>
                      <a:r>
                        <a:rPr lang="tr-TR" dirty="0" err="1" smtClean="0"/>
                        <a:t>No.of</a:t>
                      </a:r>
                      <a:r>
                        <a:rPr lang="tr-TR" dirty="0" smtClean="0"/>
                        <a:t> </a:t>
                      </a:r>
                      <a:r>
                        <a:rPr lang="tr-TR" dirty="0" err="1" smtClean="0"/>
                        <a:t>Procurements</a:t>
                      </a:r>
                      <a:r>
                        <a:rPr lang="tr-TR" dirty="0" smtClean="0"/>
                        <a:t>*</a:t>
                      </a:r>
                      <a:endParaRPr lang="tr-TR" dirty="0"/>
                    </a:p>
                  </a:txBody>
                  <a:tcPr/>
                </a:tc>
                <a:tc>
                  <a:txBody>
                    <a:bodyPr/>
                    <a:lstStyle/>
                    <a:p>
                      <a:r>
                        <a:rPr lang="tr-TR" dirty="0" err="1" smtClean="0"/>
                        <a:t>Share</a:t>
                      </a:r>
                      <a:r>
                        <a:rPr lang="tr-TR" dirty="0" smtClean="0"/>
                        <a:t> in Total</a:t>
                      </a:r>
                      <a:endParaRPr lang="tr-TR" dirty="0"/>
                    </a:p>
                  </a:txBody>
                  <a:tcPr/>
                </a:tc>
              </a:tr>
              <a:tr h="739258">
                <a:tc>
                  <a:txBody>
                    <a:bodyPr/>
                    <a:lstStyle/>
                    <a:p>
                      <a:r>
                        <a:rPr lang="tr-TR" dirty="0" err="1" smtClean="0"/>
                        <a:t>Goods</a:t>
                      </a:r>
                      <a:endParaRPr lang="tr-TR" dirty="0" smtClean="0"/>
                    </a:p>
                  </a:txBody>
                  <a:tcPr/>
                </a:tc>
                <a:tc>
                  <a:txBody>
                    <a:bodyPr/>
                    <a:lstStyle/>
                    <a:p>
                      <a:r>
                        <a:rPr lang="tr-TR" dirty="0" smtClean="0"/>
                        <a:t>854</a:t>
                      </a:r>
                      <a:endParaRPr lang="tr-TR" dirty="0"/>
                    </a:p>
                  </a:txBody>
                  <a:tcPr/>
                </a:tc>
                <a:tc>
                  <a:txBody>
                    <a:bodyPr/>
                    <a:lstStyle/>
                    <a:p>
                      <a:r>
                        <a:rPr lang="tr-TR" dirty="0" smtClean="0"/>
                        <a:t>45.781</a:t>
                      </a:r>
                      <a:endParaRPr lang="tr-TR" dirty="0"/>
                    </a:p>
                  </a:txBody>
                  <a:tcPr/>
                </a:tc>
                <a:tc>
                  <a:txBody>
                    <a:bodyPr/>
                    <a:lstStyle/>
                    <a:p>
                      <a:r>
                        <a:rPr lang="tr-TR" dirty="0" smtClean="0"/>
                        <a:t>1,87</a:t>
                      </a:r>
                      <a:endParaRPr lang="tr-TR" dirty="0"/>
                    </a:p>
                  </a:txBody>
                  <a:tcPr/>
                </a:tc>
              </a:tr>
              <a:tr h="739258">
                <a:tc>
                  <a:txBody>
                    <a:bodyPr/>
                    <a:lstStyle/>
                    <a:p>
                      <a:r>
                        <a:rPr lang="tr-TR" dirty="0" smtClean="0"/>
                        <a:t>Services</a:t>
                      </a:r>
                      <a:endParaRPr lang="tr-TR" dirty="0"/>
                    </a:p>
                  </a:txBody>
                  <a:tcPr/>
                </a:tc>
                <a:tc>
                  <a:txBody>
                    <a:bodyPr/>
                    <a:lstStyle/>
                    <a:p>
                      <a:r>
                        <a:rPr lang="tr-TR" dirty="0" smtClean="0"/>
                        <a:t>3.034</a:t>
                      </a:r>
                      <a:endParaRPr lang="tr-TR" dirty="0"/>
                    </a:p>
                  </a:txBody>
                  <a:tcPr/>
                </a:tc>
                <a:tc>
                  <a:txBody>
                    <a:bodyPr/>
                    <a:lstStyle/>
                    <a:p>
                      <a:r>
                        <a:rPr lang="tr-TR" dirty="0" smtClean="0"/>
                        <a:t>25.227</a:t>
                      </a:r>
                      <a:endParaRPr lang="tr-TR" dirty="0"/>
                    </a:p>
                  </a:txBody>
                  <a:tcPr/>
                </a:tc>
                <a:tc>
                  <a:txBody>
                    <a:bodyPr/>
                    <a:lstStyle/>
                    <a:p>
                      <a:r>
                        <a:rPr lang="tr-TR" dirty="0" smtClean="0"/>
                        <a:t>4,78</a:t>
                      </a:r>
                      <a:endParaRPr lang="tr-TR" dirty="0"/>
                    </a:p>
                  </a:txBody>
                  <a:tcPr/>
                </a:tc>
              </a:tr>
              <a:tr h="739258">
                <a:tc>
                  <a:txBody>
                    <a:bodyPr/>
                    <a:lstStyle/>
                    <a:p>
                      <a:r>
                        <a:rPr lang="tr-TR" dirty="0" smtClean="0"/>
                        <a:t>Works</a:t>
                      </a:r>
                      <a:endParaRPr lang="tr-TR" dirty="0"/>
                    </a:p>
                  </a:txBody>
                  <a:tcPr/>
                </a:tc>
                <a:tc>
                  <a:txBody>
                    <a:bodyPr/>
                    <a:lstStyle/>
                    <a:p>
                      <a:r>
                        <a:rPr lang="tr-TR" dirty="0" smtClean="0"/>
                        <a:t>1.205</a:t>
                      </a:r>
                      <a:endParaRPr lang="tr-TR" dirty="0"/>
                    </a:p>
                  </a:txBody>
                  <a:tcPr/>
                </a:tc>
                <a:tc>
                  <a:txBody>
                    <a:bodyPr/>
                    <a:lstStyle/>
                    <a:p>
                      <a:r>
                        <a:rPr lang="tr-TR" dirty="0" smtClean="0"/>
                        <a:t>45.921</a:t>
                      </a:r>
                      <a:endParaRPr lang="tr-TR" dirty="0"/>
                    </a:p>
                  </a:txBody>
                  <a:tcPr/>
                </a:tc>
                <a:tc>
                  <a:txBody>
                    <a:bodyPr/>
                    <a:lstStyle/>
                    <a:p>
                      <a:r>
                        <a:rPr lang="tr-TR" dirty="0" smtClean="0"/>
                        <a:t>6,66</a:t>
                      </a:r>
                      <a:endParaRPr lang="tr-TR" dirty="0"/>
                    </a:p>
                  </a:txBody>
                  <a:tcPr/>
                </a:tc>
              </a:tr>
              <a:tr h="739258">
                <a:tc>
                  <a:txBody>
                    <a:bodyPr/>
                    <a:lstStyle/>
                    <a:p>
                      <a:r>
                        <a:rPr lang="tr-TR" dirty="0" smtClean="0"/>
                        <a:t>Total</a:t>
                      </a:r>
                      <a:endParaRPr lang="tr-TR" dirty="0"/>
                    </a:p>
                  </a:txBody>
                  <a:tcPr/>
                </a:tc>
                <a:tc>
                  <a:txBody>
                    <a:bodyPr/>
                    <a:lstStyle/>
                    <a:p>
                      <a:r>
                        <a:rPr lang="tr-TR" dirty="0" smtClean="0"/>
                        <a:t>5093</a:t>
                      </a:r>
                    </a:p>
                  </a:txBody>
                  <a:tcPr/>
                </a:tc>
                <a:tc>
                  <a:txBody>
                    <a:bodyPr/>
                    <a:lstStyle/>
                    <a:p>
                      <a:r>
                        <a:rPr lang="tr-TR" dirty="0" smtClean="0"/>
                        <a:t>116.929</a:t>
                      </a:r>
                      <a:endParaRPr lang="tr-TR" dirty="0"/>
                    </a:p>
                  </a:txBody>
                  <a:tcPr/>
                </a:tc>
                <a:tc>
                  <a:txBody>
                    <a:bodyPr/>
                    <a:lstStyle/>
                    <a:p>
                      <a:r>
                        <a:rPr lang="tr-TR" dirty="0" smtClean="0"/>
                        <a:t>4,36</a:t>
                      </a:r>
                      <a:endParaRPr lang="tr-TR" dirty="0"/>
                    </a:p>
                  </a:txBody>
                  <a:tcPr/>
                </a:tc>
              </a:tr>
            </a:tbl>
          </a:graphicData>
        </a:graphic>
      </p:graphicFrame>
      <p:sp>
        <p:nvSpPr>
          <p:cNvPr id="8" name="Dikdörtgen 7"/>
          <p:cNvSpPr/>
          <p:nvPr/>
        </p:nvSpPr>
        <p:spPr>
          <a:xfrm>
            <a:off x="323528" y="6309320"/>
            <a:ext cx="2837828" cy="369332"/>
          </a:xfrm>
          <a:prstGeom prst="rect">
            <a:avLst/>
          </a:prstGeom>
        </p:spPr>
        <p:txBody>
          <a:bodyPr wrap="none">
            <a:spAutoFit/>
          </a:bodyPr>
          <a:lstStyle/>
          <a:p>
            <a:pPr marL="320040" indent="-320040">
              <a:defRPr/>
            </a:pPr>
            <a:r>
              <a:rPr lang="tr-TR" dirty="0" smtClean="0"/>
              <a:t>*</a:t>
            </a:r>
            <a:r>
              <a:rPr lang="en-US" dirty="0" smtClean="0"/>
              <a:t>Exceptions </a:t>
            </a:r>
            <a:r>
              <a:rPr lang="en-US" dirty="0"/>
              <a:t>are not included.</a:t>
            </a:r>
          </a:p>
        </p:txBody>
      </p:sp>
    </p:spTree>
    <p:extLst>
      <p:ext uri="{BB962C8B-B14F-4D97-AF65-F5344CB8AC3E}">
        <p14:creationId xmlns:p14="http://schemas.microsoft.com/office/powerpoint/2010/main" val="21844446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r>
              <a:rPr lang="tr-TR" sz="4000" dirty="0" err="1" smtClean="0"/>
              <a:t>Further</a:t>
            </a:r>
            <a:r>
              <a:rPr lang="tr-TR" sz="4000" dirty="0" smtClean="0"/>
              <a:t> </a:t>
            </a:r>
            <a:r>
              <a:rPr lang="tr-TR" sz="4000" dirty="0" err="1"/>
              <a:t>D</a:t>
            </a:r>
            <a:r>
              <a:rPr lang="tr-TR" sz="4000" dirty="0" err="1" smtClean="0"/>
              <a:t>evelopments</a:t>
            </a:r>
            <a:endParaRPr lang="tr-TR" sz="4000" dirty="0"/>
          </a:p>
        </p:txBody>
      </p:sp>
      <p:sp>
        <p:nvSpPr>
          <p:cNvPr id="3" name="Slayt Numarası Yer Tutucusu 2"/>
          <p:cNvSpPr>
            <a:spLocks noGrp="1"/>
          </p:cNvSpPr>
          <p:nvPr>
            <p:ph type="sldNum" sz="quarter" idx="12"/>
          </p:nvPr>
        </p:nvSpPr>
        <p:spPr/>
        <p:txBody>
          <a:bodyPr>
            <a:normAutofit fontScale="85000" lnSpcReduction="20000"/>
          </a:bodyPr>
          <a:lstStyle/>
          <a:p>
            <a:fld id="{B1DEFA8C-F947-479F-BE07-76B6B3F80BF1}" type="slidenum">
              <a:rPr lang="tr-TR" smtClean="0"/>
              <a:pPr/>
              <a:t>15</a:t>
            </a:fld>
            <a:endParaRPr lang="tr-TR"/>
          </a:p>
        </p:txBody>
      </p:sp>
      <p:sp>
        <p:nvSpPr>
          <p:cNvPr id="4" name="İçerik Yer Tutucusu 3"/>
          <p:cNvSpPr>
            <a:spLocks noGrp="1"/>
          </p:cNvSpPr>
          <p:nvPr>
            <p:ph sz="quarter" idx="1"/>
          </p:nvPr>
        </p:nvSpPr>
        <p:spPr>
          <a:xfrm>
            <a:off x="467544" y="1600200"/>
            <a:ext cx="8298504" cy="4495800"/>
          </a:xfrm>
        </p:spPr>
        <p:txBody>
          <a:bodyPr>
            <a:normAutofit fontScale="92500" lnSpcReduction="20000"/>
          </a:bodyPr>
          <a:lstStyle/>
          <a:p>
            <a:pPr algn="just">
              <a:buClr>
                <a:schemeClr val="accent1"/>
              </a:buClr>
              <a:buSzPct val="100000"/>
              <a:buFont typeface="Wingdings" panose="05000000000000000000" pitchFamily="2" charset="2"/>
              <a:buChar char="q"/>
            </a:pPr>
            <a:r>
              <a:rPr lang="en-GB" dirty="0"/>
              <a:t>Turkey, as an EU candidate country, </a:t>
            </a:r>
            <a:r>
              <a:rPr lang="en-GB" dirty="0" smtClean="0"/>
              <a:t>needs </a:t>
            </a:r>
            <a:r>
              <a:rPr lang="en-GB" dirty="0"/>
              <a:t>to bring its national review system on public procurement to full compliance with EU legislation before accession. In the last decade, Turkey has taken some important steps towards this </a:t>
            </a:r>
            <a:r>
              <a:rPr lang="en-GB" dirty="0" smtClean="0"/>
              <a:t>objective</a:t>
            </a:r>
            <a:r>
              <a:rPr lang="tr-TR" dirty="0" smtClean="0"/>
              <a:t>.</a:t>
            </a:r>
          </a:p>
          <a:p>
            <a:pPr algn="just">
              <a:buClr>
                <a:schemeClr val="accent1"/>
              </a:buClr>
              <a:buSzPct val="100000"/>
              <a:buFont typeface="Wingdings" panose="05000000000000000000" pitchFamily="2" charset="2"/>
              <a:buChar char="q"/>
            </a:pPr>
            <a:endParaRPr lang="tr-TR" dirty="0" smtClean="0"/>
          </a:p>
          <a:p>
            <a:pPr algn="just">
              <a:buClr>
                <a:schemeClr val="accent1"/>
              </a:buClr>
              <a:buSzPct val="100000"/>
              <a:buFont typeface="Wingdings" panose="05000000000000000000" pitchFamily="2" charset="2"/>
              <a:buChar char="q"/>
            </a:pPr>
            <a:r>
              <a:rPr lang="en-GB" dirty="0" smtClean="0"/>
              <a:t>Although </a:t>
            </a:r>
            <a:r>
              <a:rPr lang="en-GB" dirty="0"/>
              <a:t>these developments have enhanced its compliance with the Remedies Directive, there are</a:t>
            </a:r>
            <a:r>
              <a:rPr lang="en-GB" b="1" i="1" dirty="0"/>
              <a:t> </a:t>
            </a:r>
            <a:r>
              <a:rPr lang="en-GB" dirty="0"/>
              <a:t>still some steps that need to be taken to ensure that the Turkish review system meets the requirements of EU law. For this purpose, </a:t>
            </a:r>
            <a:r>
              <a:rPr lang="en-GB" dirty="0" smtClean="0"/>
              <a:t>further </a:t>
            </a:r>
            <a:r>
              <a:rPr lang="en-GB" dirty="0"/>
              <a:t>legislative </a:t>
            </a:r>
            <a:r>
              <a:rPr lang="en-GB" dirty="0" smtClean="0"/>
              <a:t>initiatives </a:t>
            </a:r>
            <a:r>
              <a:rPr lang="tr-TR" dirty="0" err="1" smtClean="0"/>
              <a:t>will</a:t>
            </a:r>
            <a:r>
              <a:rPr lang="tr-TR" dirty="0" smtClean="0"/>
              <a:t> be </a:t>
            </a:r>
            <a:r>
              <a:rPr lang="tr-TR" dirty="0" err="1" smtClean="0"/>
              <a:t>introduced</a:t>
            </a:r>
            <a:r>
              <a:rPr lang="tr-TR" dirty="0" smtClean="0"/>
              <a:t> </a:t>
            </a:r>
            <a:r>
              <a:rPr lang="tr-TR" dirty="0" err="1" smtClean="0"/>
              <a:t>before</a:t>
            </a:r>
            <a:r>
              <a:rPr lang="tr-TR" dirty="0" smtClean="0"/>
              <a:t> </a:t>
            </a:r>
            <a:r>
              <a:rPr lang="tr-TR" dirty="0" err="1" smtClean="0"/>
              <a:t>accession</a:t>
            </a:r>
            <a:r>
              <a:rPr lang="tr-TR" dirty="0" smtClean="0"/>
              <a:t>.</a:t>
            </a:r>
            <a:endParaRPr lang="tr-TR" dirty="0"/>
          </a:p>
          <a:p>
            <a:endParaRPr lang="tr-TR" dirty="0"/>
          </a:p>
        </p:txBody>
      </p:sp>
    </p:spTree>
    <p:extLst>
      <p:ext uri="{BB962C8B-B14F-4D97-AF65-F5344CB8AC3E}">
        <p14:creationId xmlns:p14="http://schemas.microsoft.com/office/powerpoint/2010/main" val="7078891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Slayt Numarası Yer Tutucusu"/>
          <p:cNvSpPr>
            <a:spLocks noGrp="1"/>
          </p:cNvSpPr>
          <p:nvPr>
            <p:ph type="sldNum" sz="quarter" idx="12"/>
          </p:nvPr>
        </p:nvSpPr>
        <p:spPr/>
        <p:txBody>
          <a:bodyPr>
            <a:normAutofit fontScale="85000" lnSpcReduction="20000"/>
          </a:bodyPr>
          <a:lstStyle/>
          <a:p>
            <a:fld id="{B1DEFA8C-F947-479F-BE07-76B6B3F80BF1}" type="slidenum">
              <a:rPr lang="tr-TR" smtClean="0"/>
              <a:pPr/>
              <a:t>16</a:t>
            </a:fld>
            <a:endParaRPr lang="tr-TR"/>
          </a:p>
        </p:txBody>
      </p:sp>
      <p:sp>
        <p:nvSpPr>
          <p:cNvPr id="5" name="4 İçerik Yer Tutucusu"/>
          <p:cNvSpPr>
            <a:spLocks noGrp="1"/>
          </p:cNvSpPr>
          <p:nvPr>
            <p:ph sz="quarter" idx="1"/>
          </p:nvPr>
        </p:nvSpPr>
        <p:spPr/>
        <p:txBody>
          <a:bodyPr/>
          <a:lstStyle/>
          <a:p>
            <a:endParaRPr lang="tr-TR" dirty="0" smtClean="0"/>
          </a:p>
          <a:p>
            <a:endParaRPr lang="tr-TR" dirty="0" smtClean="0"/>
          </a:p>
          <a:p>
            <a:endParaRPr lang="tr-TR" dirty="0" smtClean="0"/>
          </a:p>
          <a:p>
            <a:pPr algn="ctr">
              <a:buNone/>
            </a:pPr>
            <a:r>
              <a:rPr lang="tr-TR" sz="4400" b="1" dirty="0" smtClean="0">
                <a:solidFill>
                  <a:schemeClr val="accent2"/>
                </a:solidFill>
              </a:rPr>
              <a:t>THANK YOU FOR YOUR ATTENTION</a:t>
            </a:r>
            <a:endParaRPr lang="tr-TR" sz="4400" b="1" dirty="0">
              <a:solidFill>
                <a:schemeClr val="accent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a:xfrm>
            <a:off x="539750" y="404664"/>
            <a:ext cx="7543800" cy="648072"/>
          </a:xfrm>
          <a:effectLst>
            <a:outerShdw dist="161645" dir="2700000" algn="ctr" rotWithShape="0">
              <a:schemeClr val="bg2">
                <a:alpha val="50000"/>
              </a:schemeClr>
            </a:outerShdw>
          </a:effectLst>
        </p:spPr>
        <p:txBody>
          <a:bodyPr>
            <a:noAutofit/>
          </a:bodyPr>
          <a:lstStyle/>
          <a:p>
            <a:pPr algn="ctr">
              <a:defRPr/>
            </a:pPr>
            <a:r>
              <a:rPr lang="tr-TR" sz="4000" b="1" dirty="0" smtClean="0">
                <a:solidFill>
                  <a:schemeClr val="tx2">
                    <a:lumMod val="60000"/>
                    <a:lumOff val="40000"/>
                  </a:schemeClr>
                </a:solidFill>
              </a:rPr>
              <a:t/>
            </a:r>
            <a:br>
              <a:rPr lang="tr-TR" sz="4000" b="1" dirty="0" smtClean="0">
                <a:solidFill>
                  <a:schemeClr val="tx2">
                    <a:lumMod val="60000"/>
                    <a:lumOff val="40000"/>
                  </a:schemeClr>
                </a:solidFill>
              </a:rPr>
            </a:br>
            <a:r>
              <a:rPr lang="tr-TR" sz="4000" dirty="0" smtClean="0"/>
              <a:t/>
            </a:r>
            <a:br>
              <a:rPr lang="tr-TR" sz="4000" dirty="0" smtClean="0"/>
            </a:br>
            <a:r>
              <a:rPr lang="tr-TR" sz="4000" dirty="0" err="1" smtClean="0"/>
              <a:t>Who</a:t>
            </a:r>
            <a:r>
              <a:rPr lang="tr-TR" sz="4000" dirty="0" smtClean="0"/>
              <a:t> Can File a </a:t>
            </a:r>
            <a:r>
              <a:rPr lang="tr-TR" sz="4000" dirty="0" err="1" smtClean="0"/>
              <a:t>Complaint</a:t>
            </a:r>
            <a:r>
              <a:rPr lang="tr-TR" sz="4000" dirty="0" smtClean="0"/>
              <a:t>?</a:t>
            </a:r>
            <a:br>
              <a:rPr lang="tr-TR" sz="4000" dirty="0" smtClean="0"/>
            </a:br>
            <a:r>
              <a:rPr lang="tr-TR" sz="4000" dirty="0" smtClean="0"/>
              <a:t/>
            </a:r>
            <a:br>
              <a:rPr lang="tr-TR" sz="4000" dirty="0" smtClean="0"/>
            </a:br>
            <a:endParaRPr lang="tr-TR" sz="4000" dirty="0" smtClean="0"/>
          </a:p>
        </p:txBody>
      </p:sp>
      <p:sp>
        <p:nvSpPr>
          <p:cNvPr id="376838" name="Text Box 6"/>
          <p:cNvSpPr txBox="1">
            <a:spLocks noChangeArrowheads="1"/>
          </p:cNvSpPr>
          <p:nvPr/>
        </p:nvSpPr>
        <p:spPr bwMode="auto">
          <a:xfrm>
            <a:off x="107504" y="1500174"/>
            <a:ext cx="8784976" cy="6924973"/>
          </a:xfrm>
          <a:prstGeom prst="rect">
            <a:avLst/>
          </a:prstGeom>
          <a:noFill/>
          <a:ln w="9525" algn="ctr">
            <a:noFill/>
            <a:miter lim="800000"/>
            <a:headEnd/>
            <a:tailEnd/>
          </a:ln>
          <a:effectLst>
            <a:outerShdw dist="143684" dir="2700000" algn="ctr" rotWithShape="0">
              <a:schemeClr val="bg2">
                <a:alpha val="50000"/>
              </a:schemeClr>
            </a:outerShdw>
          </a:effectLst>
        </p:spPr>
        <p:txBody>
          <a:bodyPr wrap="square">
            <a:spAutoFit/>
          </a:bodyPr>
          <a:lstStyle/>
          <a:p>
            <a:pPr marL="609600" indent="-609600" algn="just">
              <a:lnSpc>
                <a:spcPct val="100000"/>
              </a:lnSpc>
              <a:buClr>
                <a:schemeClr val="accent1"/>
              </a:buClr>
              <a:buFont typeface="Wingdings" panose="05000000000000000000" pitchFamily="2" charset="2"/>
              <a:buChar char="q"/>
              <a:defRPr/>
            </a:pPr>
            <a:r>
              <a:rPr lang="en-GB" sz="2400" dirty="0" smtClean="0"/>
              <a:t>The </a:t>
            </a:r>
            <a:r>
              <a:rPr lang="en-GB" sz="2400" dirty="0"/>
              <a:t>Turkish legislative framework on remedies is provided for by PPL No.4734 and its complementary secondary legislation</a:t>
            </a:r>
            <a:r>
              <a:rPr lang="en-GB" sz="2400" dirty="0" smtClean="0"/>
              <a:t>.</a:t>
            </a:r>
            <a:r>
              <a:rPr lang="en-GB" sz="2400" dirty="0"/>
              <a:t> The PPL contains detailed rules for review and complaint </a:t>
            </a:r>
            <a:r>
              <a:rPr lang="en-GB" sz="2400" dirty="0" smtClean="0"/>
              <a:t>procedures</a:t>
            </a:r>
            <a:r>
              <a:rPr lang="tr-TR" sz="2400" dirty="0" smtClean="0"/>
              <a:t>.</a:t>
            </a:r>
            <a:r>
              <a:rPr lang="en-GB" sz="2400" dirty="0" smtClean="0"/>
              <a:t> </a:t>
            </a:r>
            <a:endParaRPr lang="tr-TR" sz="2400" dirty="0" smtClean="0"/>
          </a:p>
          <a:p>
            <a:pPr marL="609600" indent="-609600" algn="just">
              <a:buClr>
                <a:schemeClr val="accent1"/>
              </a:buClr>
              <a:buFont typeface="Wingdings" panose="05000000000000000000" pitchFamily="2" charset="2"/>
              <a:buChar char="q"/>
              <a:defRPr/>
            </a:pPr>
            <a:endParaRPr lang="tr-TR" sz="2400" dirty="0"/>
          </a:p>
          <a:p>
            <a:pPr marL="609600" indent="-609600" algn="just">
              <a:buClr>
                <a:schemeClr val="accent1"/>
              </a:buClr>
              <a:buFont typeface="Wingdings" panose="05000000000000000000" pitchFamily="2" charset="2"/>
              <a:buChar char="q"/>
              <a:defRPr/>
            </a:pPr>
            <a:r>
              <a:rPr lang="tr-TR" sz="2400" dirty="0" err="1" smtClean="0"/>
              <a:t>Who</a:t>
            </a:r>
            <a:r>
              <a:rPr lang="tr-TR" sz="2400" dirty="0" smtClean="0"/>
              <a:t> can file a </a:t>
            </a:r>
            <a:r>
              <a:rPr lang="tr-TR" sz="2400" dirty="0" err="1" smtClean="0"/>
              <a:t>complaint</a:t>
            </a:r>
            <a:r>
              <a:rPr lang="tr-TR" sz="2400" dirty="0" smtClean="0"/>
              <a:t>?</a:t>
            </a:r>
          </a:p>
          <a:p>
            <a:pPr marL="609600" indent="-609600" algn="just">
              <a:buClr>
                <a:schemeClr val="accent1"/>
              </a:buClr>
              <a:buFont typeface="Wingdings" panose="05000000000000000000" pitchFamily="2" charset="2"/>
              <a:buChar char="q"/>
              <a:defRPr/>
            </a:pPr>
            <a:endParaRPr lang="tr-TR" sz="2400" dirty="0" smtClean="0"/>
          </a:p>
          <a:p>
            <a:pPr marL="609600" indent="-609600" algn="just">
              <a:buClr>
                <a:schemeClr val="accent1"/>
              </a:buClr>
              <a:buFont typeface="Wingdings" panose="05000000000000000000" pitchFamily="2" charset="2"/>
              <a:buChar char="q"/>
              <a:defRPr/>
            </a:pPr>
            <a:r>
              <a:rPr lang="en-GB" sz="2400" dirty="0" smtClean="0"/>
              <a:t>The </a:t>
            </a:r>
            <a:r>
              <a:rPr lang="en-GB" sz="2400" dirty="0"/>
              <a:t>PPL limited </a:t>
            </a:r>
            <a:r>
              <a:rPr lang="tr-TR" sz="2400" dirty="0" err="1" smtClean="0"/>
              <a:t>locus</a:t>
            </a:r>
            <a:r>
              <a:rPr lang="tr-TR" sz="2400" dirty="0" smtClean="0"/>
              <a:t> </a:t>
            </a:r>
            <a:r>
              <a:rPr lang="tr-TR" sz="2400" dirty="0" err="1" smtClean="0"/>
              <a:t>standi</a:t>
            </a:r>
            <a:r>
              <a:rPr lang="en-GB" sz="2400" dirty="0" smtClean="0"/>
              <a:t> </a:t>
            </a:r>
            <a:r>
              <a:rPr lang="en-GB" sz="2400" dirty="0"/>
              <a:t>to </a:t>
            </a:r>
            <a:r>
              <a:rPr lang="tr-TR" sz="2400" dirty="0" err="1" smtClean="0"/>
              <a:t>actual</a:t>
            </a:r>
            <a:r>
              <a:rPr lang="tr-TR" sz="2400" dirty="0" smtClean="0"/>
              <a:t> </a:t>
            </a:r>
            <a:r>
              <a:rPr lang="en-GB" sz="2400" dirty="0" smtClean="0"/>
              <a:t>or </a:t>
            </a:r>
            <a:r>
              <a:rPr lang="en-GB" sz="2400" dirty="0"/>
              <a:t>potential tenderers </a:t>
            </a:r>
            <a:r>
              <a:rPr lang="tr-TR" sz="2400" dirty="0" err="1" smtClean="0"/>
              <a:t>and</a:t>
            </a:r>
            <a:r>
              <a:rPr lang="tr-TR" sz="2400" dirty="0" smtClean="0"/>
              <a:t> </a:t>
            </a:r>
            <a:r>
              <a:rPr lang="tr-TR" sz="2400" dirty="0" err="1" smtClean="0"/>
              <a:t>candidates</a:t>
            </a:r>
            <a:r>
              <a:rPr lang="tr-TR" sz="2400" dirty="0" smtClean="0"/>
              <a:t> </a:t>
            </a:r>
            <a:r>
              <a:rPr lang="en-GB" sz="2400" dirty="0" smtClean="0"/>
              <a:t>who </a:t>
            </a:r>
            <a:r>
              <a:rPr lang="en-GB" sz="2400" dirty="0"/>
              <a:t>claim that they have suffered a loss of right or damage or are likely to suffer a loss of right or damage due to unlawful procedures or actions within the process of the tender</a:t>
            </a:r>
            <a:r>
              <a:rPr lang="en-GB" sz="2400" dirty="0" smtClean="0"/>
              <a:t>.</a:t>
            </a:r>
            <a:endParaRPr lang="tr-TR" sz="2400" dirty="0" smtClean="0"/>
          </a:p>
          <a:p>
            <a:pPr marL="609600" indent="-609600" algn="just">
              <a:defRPr/>
            </a:pPr>
            <a:endParaRPr lang="tr-TR" sz="2400" dirty="0"/>
          </a:p>
          <a:p>
            <a:pPr marL="609600" indent="-609600" algn="just">
              <a:defRPr/>
            </a:pPr>
            <a:r>
              <a:rPr lang="tr-TR" dirty="0" smtClean="0"/>
              <a:t>	(</a:t>
            </a:r>
            <a:r>
              <a:rPr lang="en-GB" dirty="0" smtClean="0"/>
              <a:t>In </a:t>
            </a:r>
            <a:r>
              <a:rPr lang="en-GB" dirty="0"/>
              <a:t>order to become a </a:t>
            </a:r>
            <a:r>
              <a:rPr lang="en-GB" u="sng" dirty="0"/>
              <a:t>potential tenderer</a:t>
            </a:r>
            <a:r>
              <a:rPr lang="en-GB" dirty="0"/>
              <a:t>, tender or pre-qualification documents must be </a:t>
            </a:r>
            <a:r>
              <a:rPr lang="en-GB" dirty="0" smtClean="0"/>
              <a:t>purchased</a:t>
            </a:r>
            <a:r>
              <a:rPr lang="tr-TR" dirty="0" smtClean="0"/>
              <a:t>)</a:t>
            </a:r>
          </a:p>
          <a:p>
            <a:pPr marL="609600" indent="-609600" algn="just">
              <a:defRPr/>
            </a:pPr>
            <a:endParaRPr lang="tr-TR" sz="2400" dirty="0"/>
          </a:p>
          <a:p>
            <a:pPr marL="609600" indent="-609600" algn="just">
              <a:defRPr/>
            </a:pPr>
            <a:endParaRPr lang="tr-TR" sz="2400" dirty="0" smtClean="0"/>
          </a:p>
          <a:p>
            <a:pPr marL="609600" indent="-609600" algn="just">
              <a:defRPr/>
            </a:pPr>
            <a:endParaRPr lang="tr-TR" sz="2400" dirty="0"/>
          </a:p>
          <a:p>
            <a:pPr marL="609600" indent="-609600" algn="just">
              <a:defRPr/>
            </a:pPr>
            <a:endParaRPr lang="tr-TR" sz="2400" dirty="0" smtClean="0"/>
          </a:p>
          <a:p>
            <a:pPr marL="609600" indent="-609600" algn="just">
              <a:defRPr/>
            </a:pPr>
            <a:endParaRPr lang="tr-TR" sz="2400" dirty="0" smtClean="0"/>
          </a:p>
          <a:p>
            <a:pPr marL="609600" indent="-609600" algn="just">
              <a:defRPr/>
            </a:pPr>
            <a:r>
              <a:rPr lang="tr-TR" sz="2400" dirty="0"/>
              <a:t>	</a:t>
            </a:r>
          </a:p>
        </p:txBody>
      </p:sp>
      <p:sp>
        <p:nvSpPr>
          <p:cNvPr id="6" name="3 Slayt Numarası Yer Tutucusu"/>
          <p:cNvSpPr>
            <a:spLocks noGrp="1"/>
          </p:cNvSpPr>
          <p:nvPr>
            <p:ph type="sldNum" sz="quarter" idx="12"/>
          </p:nvPr>
        </p:nvSpPr>
        <p:spPr/>
        <p:txBody>
          <a:bodyPr>
            <a:normAutofit fontScale="85000" lnSpcReduction="20000"/>
          </a:bodyPr>
          <a:lstStyle/>
          <a:p>
            <a:pPr>
              <a:defRPr/>
            </a:pPr>
            <a:r>
              <a:rPr lang="tr-TR" dirty="0"/>
              <a:t>2</a:t>
            </a:r>
          </a:p>
        </p:txBody>
      </p:sp>
    </p:spTree>
    <p:extLst>
      <p:ext uri="{BB962C8B-B14F-4D97-AF65-F5344CB8AC3E}">
        <p14:creationId xmlns:p14="http://schemas.microsoft.com/office/powerpoint/2010/main" val="3271653030"/>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AutoShape 2"/>
          <p:cNvSpPr>
            <a:spLocks noGrp="1" noChangeArrowheads="1"/>
          </p:cNvSpPr>
          <p:nvPr>
            <p:ph type="title"/>
          </p:nvPr>
        </p:nvSpPr>
        <p:spPr>
          <a:xfrm>
            <a:off x="457200" y="188913"/>
            <a:ext cx="8517196" cy="792162"/>
          </a:xfrm>
        </p:spPr>
        <p:txBody>
          <a:bodyPr>
            <a:noAutofit/>
          </a:bodyPr>
          <a:lstStyle/>
          <a:p>
            <a:pPr eaLnBrk="1" hangingPunct="1"/>
            <a:r>
              <a:rPr lang="en-US" altLang="tr-TR" sz="3600" dirty="0"/>
              <a:t>Stages of Complaint Review System in Turkey</a:t>
            </a:r>
          </a:p>
        </p:txBody>
      </p:sp>
      <p:sp>
        <p:nvSpPr>
          <p:cNvPr id="47107" name="Rectangle 3"/>
          <p:cNvSpPr>
            <a:spLocks noGrp="1" noChangeArrowheads="1"/>
          </p:cNvSpPr>
          <p:nvPr>
            <p:ph idx="1"/>
          </p:nvPr>
        </p:nvSpPr>
        <p:spPr>
          <a:xfrm>
            <a:off x="198595" y="1196752"/>
            <a:ext cx="8765893" cy="5113337"/>
          </a:xfrm>
        </p:spPr>
        <p:txBody>
          <a:bodyPr>
            <a:noAutofit/>
          </a:bodyPr>
          <a:lstStyle/>
          <a:p>
            <a:pPr algn="just">
              <a:buNone/>
            </a:pPr>
            <a:r>
              <a:rPr lang="tr-TR" sz="2000" dirty="0" smtClean="0"/>
              <a:t>    </a:t>
            </a:r>
          </a:p>
          <a:p>
            <a:pPr algn="just">
              <a:buClr>
                <a:schemeClr val="accent1"/>
              </a:buClr>
              <a:buSzPct val="100000"/>
              <a:buFont typeface="Wingdings" panose="05000000000000000000" pitchFamily="2" charset="2"/>
              <a:buChar char="q"/>
            </a:pPr>
            <a:r>
              <a:rPr lang="en-GB" sz="2400" dirty="0" smtClean="0"/>
              <a:t>The </a:t>
            </a:r>
            <a:r>
              <a:rPr lang="en-GB" sz="2400" dirty="0"/>
              <a:t>PPL establishes a three-tier system for reviewing complaints lodged by disgruntled economic operators. </a:t>
            </a:r>
            <a:endParaRPr lang="tr-TR" sz="2400" dirty="0" smtClean="0"/>
          </a:p>
          <a:p>
            <a:pPr algn="just">
              <a:buClrTx/>
              <a:buFont typeface="Wingdings" panose="05000000000000000000" pitchFamily="2" charset="2"/>
              <a:buChar char="q"/>
            </a:pPr>
            <a:endParaRPr lang="tr-TR" sz="2400" dirty="0"/>
          </a:p>
          <a:p>
            <a:pPr algn="just">
              <a:buClrTx/>
              <a:buFont typeface="Wingdings" panose="05000000000000000000" pitchFamily="2" charset="2"/>
              <a:buChar char="q"/>
            </a:pPr>
            <a:endParaRPr lang="tr-TR" sz="2400" dirty="0" smtClean="0"/>
          </a:p>
          <a:p>
            <a:pPr algn="just">
              <a:buClrTx/>
              <a:buFont typeface="Wingdings" panose="05000000000000000000" pitchFamily="2" charset="2"/>
              <a:buChar char="q"/>
            </a:pPr>
            <a:endParaRPr lang="tr-TR" sz="2400" dirty="0"/>
          </a:p>
          <a:p>
            <a:pPr algn="just">
              <a:buNone/>
            </a:pPr>
            <a:endParaRPr lang="tr-TR" altLang="tr-TR" sz="2000" dirty="0" smtClean="0"/>
          </a:p>
          <a:p>
            <a:pPr algn="just">
              <a:buNone/>
            </a:pPr>
            <a:r>
              <a:rPr lang="tr-TR" altLang="tr-TR" sz="2000" dirty="0" smtClean="0"/>
              <a:t>    </a:t>
            </a:r>
          </a:p>
          <a:p>
            <a:pPr algn="just" eaLnBrk="1" hangingPunct="1">
              <a:buFont typeface="Wingdings" pitchFamily="2" charset="2"/>
              <a:buNone/>
            </a:pPr>
            <a:endParaRPr lang="tr-TR" altLang="tr-TR" sz="2000" dirty="0" smtClean="0"/>
          </a:p>
        </p:txBody>
      </p:sp>
      <p:sp>
        <p:nvSpPr>
          <p:cNvPr id="9" name="Slayt Numarası Yer Tutucusu 5"/>
          <p:cNvSpPr>
            <a:spLocks noGrp="1"/>
          </p:cNvSpPr>
          <p:nvPr>
            <p:ph type="sldNum" sz="quarter" idx="12"/>
          </p:nvPr>
        </p:nvSpPr>
        <p:spPr/>
        <p:txBody>
          <a:bodyPr>
            <a:normAutofit fontScale="85000" lnSpcReduction="20000"/>
          </a:bodyPr>
          <a:lstStyle/>
          <a:p>
            <a:pPr>
              <a:defRPr/>
            </a:pPr>
            <a:fld id="{1BC826D8-FA82-45CD-8D9E-6D09BC36B457}" type="slidenum">
              <a:rPr lang="tr-TR" altLang="tr-TR"/>
              <a:pPr>
                <a:defRPr/>
              </a:pPr>
              <a:t>3</a:t>
            </a:fld>
            <a:endParaRPr lang="tr-TR" altLang="tr-TR"/>
          </a:p>
        </p:txBody>
      </p:sp>
      <p:sp>
        <p:nvSpPr>
          <p:cNvPr id="2" name="Sağ Ok 1"/>
          <p:cNvSpPr/>
          <p:nvPr/>
        </p:nvSpPr>
        <p:spPr>
          <a:xfrm rot="5400000">
            <a:off x="1417331" y="2359849"/>
            <a:ext cx="502257" cy="49553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Dikdörtgen 2"/>
          <p:cNvSpPr/>
          <p:nvPr/>
        </p:nvSpPr>
        <p:spPr>
          <a:xfrm>
            <a:off x="179512" y="2858744"/>
            <a:ext cx="3024336" cy="38106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None/>
            </a:pPr>
            <a:r>
              <a:rPr lang="tr-TR" altLang="tr-TR" sz="2400" b="1" dirty="0" err="1" smtClean="0"/>
              <a:t>Complaint</a:t>
            </a:r>
            <a:r>
              <a:rPr lang="tr-TR" altLang="tr-TR" sz="2400" b="1" dirty="0" smtClean="0"/>
              <a:t> </a:t>
            </a:r>
            <a:r>
              <a:rPr lang="tr-TR" altLang="tr-TR" sz="2400" b="1" dirty="0" err="1"/>
              <a:t>application</a:t>
            </a:r>
            <a:r>
              <a:rPr lang="tr-TR" altLang="tr-TR" sz="2400" b="1" dirty="0"/>
              <a:t> </a:t>
            </a:r>
            <a:r>
              <a:rPr lang="tr-TR" altLang="tr-TR" sz="2400" b="1" dirty="0" err="1"/>
              <a:t>to</a:t>
            </a:r>
            <a:r>
              <a:rPr lang="tr-TR" altLang="tr-TR" sz="2400" b="1" dirty="0"/>
              <a:t> </a:t>
            </a:r>
            <a:r>
              <a:rPr lang="tr-TR" altLang="tr-TR" sz="2400" b="1" dirty="0" err="1"/>
              <a:t>the</a:t>
            </a:r>
            <a:r>
              <a:rPr lang="tr-TR" altLang="tr-TR" sz="2400" b="1" dirty="0"/>
              <a:t> </a:t>
            </a:r>
            <a:r>
              <a:rPr lang="tr-TR" altLang="tr-TR" sz="2400" b="1" dirty="0" err="1"/>
              <a:t>Contracting</a:t>
            </a:r>
            <a:r>
              <a:rPr lang="tr-TR" altLang="tr-TR" sz="2400" b="1" dirty="0"/>
              <a:t> </a:t>
            </a:r>
            <a:r>
              <a:rPr lang="tr-TR" altLang="tr-TR" sz="2400" b="1" dirty="0" err="1"/>
              <a:t>Authority</a:t>
            </a:r>
            <a:endParaRPr lang="tr-TR" altLang="tr-TR" sz="2400" b="1" dirty="0"/>
          </a:p>
          <a:p>
            <a:pPr algn="just">
              <a:buNone/>
            </a:pPr>
            <a:r>
              <a:rPr lang="tr-TR" altLang="tr-TR" sz="1600" dirty="0">
                <a:solidFill>
                  <a:schemeClr val="tx1"/>
                </a:solidFill>
              </a:rPr>
              <a:t>    </a:t>
            </a:r>
            <a:r>
              <a:rPr lang="tr-TR" sz="1600" dirty="0">
                <a:solidFill>
                  <a:schemeClr val="tx1"/>
                </a:solidFill>
              </a:rPr>
              <a:t>I</a:t>
            </a:r>
            <a:r>
              <a:rPr lang="en-GB" sz="1600" dirty="0">
                <a:solidFill>
                  <a:schemeClr val="tx1"/>
                </a:solidFill>
              </a:rPr>
              <a:t>n the first stage a complaint must be submitted to the contracting authority itself within </a:t>
            </a:r>
            <a:r>
              <a:rPr lang="tr-TR" sz="1600" dirty="0">
                <a:solidFill>
                  <a:schemeClr val="tx1"/>
                </a:solidFill>
              </a:rPr>
              <a:t>10 </a:t>
            </a:r>
            <a:r>
              <a:rPr lang="en-GB" sz="1600" u="sng" dirty="0">
                <a:solidFill>
                  <a:schemeClr val="tx1"/>
                </a:solidFill>
              </a:rPr>
              <a:t>days </a:t>
            </a:r>
            <a:r>
              <a:rPr lang="en-GB" sz="1600" dirty="0">
                <a:solidFill>
                  <a:schemeClr val="tx1"/>
                </a:solidFill>
              </a:rPr>
              <a:t> </a:t>
            </a:r>
            <a:r>
              <a:rPr lang="tr-TR" sz="1600" dirty="0">
                <a:solidFill>
                  <a:schemeClr val="tx1"/>
                </a:solidFill>
              </a:rPr>
              <a:t>(5</a:t>
            </a:r>
            <a:r>
              <a:rPr lang="en-GB" sz="1600" dirty="0">
                <a:solidFill>
                  <a:schemeClr val="tx1"/>
                </a:solidFill>
              </a:rPr>
              <a:t> days in the case of emergency contracts</a:t>
            </a:r>
            <a:r>
              <a:rPr lang="tr-TR" sz="1600" dirty="0">
                <a:solidFill>
                  <a:schemeClr val="tx1"/>
                </a:solidFill>
              </a:rPr>
              <a:t>) </a:t>
            </a:r>
            <a:r>
              <a:rPr lang="en-GB" sz="1600" dirty="0">
                <a:solidFill>
                  <a:schemeClr val="tx1"/>
                </a:solidFill>
              </a:rPr>
              <a:t>running from the date when the decision being challenged was sent or published or in any event ten days running from the notification of the contracting authority’s </a:t>
            </a:r>
            <a:r>
              <a:rPr lang="en-GB" sz="1600" dirty="0" smtClean="0">
                <a:solidFill>
                  <a:schemeClr val="tx1"/>
                </a:solidFill>
              </a:rPr>
              <a:t>decision</a:t>
            </a:r>
            <a:r>
              <a:rPr lang="tr-TR" sz="1600" dirty="0" smtClean="0">
                <a:solidFill>
                  <a:schemeClr val="tx1"/>
                </a:solidFill>
              </a:rPr>
              <a:t>.</a:t>
            </a:r>
            <a:endParaRPr lang="tr-TR" sz="1600" dirty="0">
              <a:solidFill>
                <a:schemeClr val="tx1"/>
              </a:solidFill>
            </a:endParaRPr>
          </a:p>
        </p:txBody>
      </p:sp>
      <p:sp>
        <p:nvSpPr>
          <p:cNvPr id="4" name="Dikdörtgen 3"/>
          <p:cNvSpPr/>
          <p:nvPr/>
        </p:nvSpPr>
        <p:spPr>
          <a:xfrm>
            <a:off x="3329354" y="2858743"/>
            <a:ext cx="2935596" cy="381061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None/>
            </a:pPr>
            <a:r>
              <a:rPr lang="tr-TR" altLang="tr-TR" sz="2400" b="1" dirty="0" err="1" smtClean="0"/>
              <a:t>Appeal</a:t>
            </a:r>
            <a:r>
              <a:rPr lang="tr-TR" altLang="tr-TR" sz="2400" b="1" dirty="0" smtClean="0"/>
              <a:t> </a:t>
            </a:r>
            <a:r>
              <a:rPr lang="tr-TR" altLang="tr-TR" sz="2400" b="1" dirty="0" err="1"/>
              <a:t>application</a:t>
            </a:r>
            <a:r>
              <a:rPr lang="tr-TR" altLang="tr-TR" sz="2400" b="1" dirty="0"/>
              <a:t> </a:t>
            </a:r>
            <a:r>
              <a:rPr lang="tr-TR" altLang="tr-TR" sz="2400" b="1" dirty="0" err="1"/>
              <a:t>to</a:t>
            </a:r>
            <a:r>
              <a:rPr lang="tr-TR" altLang="tr-TR" sz="2400" b="1" dirty="0"/>
              <a:t> </a:t>
            </a:r>
            <a:r>
              <a:rPr lang="tr-TR" altLang="tr-TR" sz="2400" b="1" dirty="0" err="1"/>
              <a:t>the</a:t>
            </a:r>
            <a:r>
              <a:rPr lang="tr-TR" altLang="tr-TR" sz="2400" b="1" dirty="0"/>
              <a:t> </a:t>
            </a:r>
            <a:r>
              <a:rPr lang="tr-TR" altLang="tr-TR" sz="2400" b="1" dirty="0" err="1"/>
              <a:t>Public</a:t>
            </a:r>
            <a:r>
              <a:rPr lang="tr-TR" altLang="tr-TR" sz="2400" b="1" dirty="0"/>
              <a:t> </a:t>
            </a:r>
            <a:r>
              <a:rPr lang="tr-TR" altLang="tr-TR" sz="2400" b="1" dirty="0" err="1"/>
              <a:t>Procurement</a:t>
            </a:r>
            <a:r>
              <a:rPr lang="tr-TR" altLang="tr-TR" sz="2400" b="1" dirty="0"/>
              <a:t> </a:t>
            </a:r>
            <a:r>
              <a:rPr lang="tr-TR" altLang="tr-TR" sz="2400" b="1" dirty="0" err="1"/>
              <a:t>Authority</a:t>
            </a:r>
            <a:endParaRPr lang="tr-TR" altLang="tr-TR" sz="2400" b="1" dirty="0"/>
          </a:p>
          <a:p>
            <a:pPr algn="just">
              <a:buNone/>
            </a:pPr>
            <a:r>
              <a:rPr lang="tr-TR" altLang="tr-TR" dirty="0"/>
              <a:t>    </a:t>
            </a:r>
            <a:r>
              <a:rPr lang="en-GB" dirty="0">
                <a:solidFill>
                  <a:schemeClr val="tx1"/>
                </a:solidFill>
              </a:rPr>
              <a:t>A complainant who is dissatisfied with the decision of the contracting authority may, as a second step, appeal this decision to the PPA within </a:t>
            </a:r>
            <a:r>
              <a:rPr lang="tr-TR" u="sng" dirty="0">
                <a:solidFill>
                  <a:schemeClr val="tx1"/>
                </a:solidFill>
              </a:rPr>
              <a:t>10</a:t>
            </a:r>
            <a:r>
              <a:rPr lang="en-GB" u="sng" dirty="0">
                <a:solidFill>
                  <a:schemeClr val="tx1"/>
                </a:solidFill>
              </a:rPr>
              <a:t> days</a:t>
            </a:r>
            <a:r>
              <a:rPr lang="en-GB" dirty="0">
                <a:solidFill>
                  <a:schemeClr val="tx1"/>
                </a:solidFill>
              </a:rPr>
              <a:t>. </a:t>
            </a:r>
            <a:r>
              <a:rPr lang="tr-TR" altLang="tr-TR" dirty="0">
                <a:solidFill>
                  <a:schemeClr val="tx1"/>
                </a:solidFill>
              </a:rPr>
              <a:t> </a:t>
            </a:r>
          </a:p>
        </p:txBody>
      </p:sp>
      <p:sp>
        <p:nvSpPr>
          <p:cNvPr id="6" name="Dikdörtgen 5"/>
          <p:cNvSpPr/>
          <p:nvPr/>
        </p:nvSpPr>
        <p:spPr>
          <a:xfrm>
            <a:off x="6382108" y="2882095"/>
            <a:ext cx="2592288" cy="37872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None/>
            </a:pPr>
            <a:r>
              <a:rPr lang="tr-TR" altLang="tr-TR" sz="2000" b="1" dirty="0"/>
              <a:t> </a:t>
            </a:r>
            <a:r>
              <a:rPr lang="tr-TR" altLang="tr-TR" sz="2400" b="1" dirty="0" err="1"/>
              <a:t>Appeal</a:t>
            </a:r>
            <a:r>
              <a:rPr lang="tr-TR" altLang="tr-TR" sz="2400" b="1" dirty="0"/>
              <a:t> </a:t>
            </a:r>
            <a:r>
              <a:rPr lang="tr-TR" altLang="tr-TR" sz="2400" b="1" dirty="0" err="1"/>
              <a:t>to</a:t>
            </a:r>
            <a:r>
              <a:rPr lang="tr-TR" altLang="tr-TR" sz="2400" b="1" dirty="0"/>
              <a:t> </a:t>
            </a:r>
            <a:r>
              <a:rPr lang="tr-TR" altLang="tr-TR" sz="2400" b="1" dirty="0" err="1"/>
              <a:t>the</a:t>
            </a:r>
            <a:r>
              <a:rPr lang="tr-TR" altLang="tr-TR" sz="2400" b="1" dirty="0"/>
              <a:t>  </a:t>
            </a:r>
            <a:r>
              <a:rPr lang="tr-TR" altLang="tr-TR" sz="2400" b="1" dirty="0" err="1"/>
              <a:t>Administrative</a:t>
            </a:r>
            <a:r>
              <a:rPr lang="tr-TR" altLang="tr-TR" sz="2400" b="1" dirty="0"/>
              <a:t> </a:t>
            </a:r>
            <a:r>
              <a:rPr lang="tr-TR" altLang="tr-TR" sz="2400" b="1" dirty="0" err="1"/>
              <a:t>Courts</a:t>
            </a:r>
            <a:endParaRPr lang="tr-TR" sz="2400" b="1" dirty="0"/>
          </a:p>
          <a:p>
            <a:pPr algn="just">
              <a:buNone/>
            </a:pPr>
            <a:r>
              <a:rPr lang="en-GB" dirty="0" smtClean="0">
                <a:solidFill>
                  <a:schemeClr val="tx1"/>
                </a:solidFill>
              </a:rPr>
              <a:t>The </a:t>
            </a:r>
            <a:r>
              <a:rPr lang="en-GB" dirty="0">
                <a:solidFill>
                  <a:schemeClr val="tx1"/>
                </a:solidFill>
              </a:rPr>
              <a:t>final decision on the appeal made by the PPA is then subject to the jurisdiction of the administrative courts within a period of </a:t>
            </a:r>
            <a:r>
              <a:rPr lang="tr-TR" dirty="0">
                <a:solidFill>
                  <a:schemeClr val="tx1"/>
                </a:solidFill>
              </a:rPr>
              <a:t>60</a:t>
            </a:r>
            <a:r>
              <a:rPr lang="en-GB" dirty="0">
                <a:solidFill>
                  <a:schemeClr val="tx1"/>
                </a:solidFill>
              </a:rPr>
              <a:t> days.</a:t>
            </a:r>
            <a:endParaRPr lang="tr-TR" dirty="0">
              <a:solidFill>
                <a:schemeClr val="tx1"/>
              </a:solidFill>
            </a:endParaRPr>
          </a:p>
        </p:txBody>
      </p:sp>
      <p:sp>
        <p:nvSpPr>
          <p:cNvPr id="7" name="Aşağı Ok 6"/>
          <p:cNvSpPr/>
          <p:nvPr/>
        </p:nvSpPr>
        <p:spPr>
          <a:xfrm>
            <a:off x="4653720" y="2356484"/>
            <a:ext cx="484632" cy="496922"/>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Aşağı Ok 7"/>
          <p:cNvSpPr/>
          <p:nvPr/>
        </p:nvSpPr>
        <p:spPr>
          <a:xfrm>
            <a:off x="7418109" y="2356484"/>
            <a:ext cx="484632" cy="496922"/>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20771325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a:xfrm>
            <a:off x="179512" y="260648"/>
            <a:ext cx="8529484" cy="864096"/>
          </a:xfrm>
          <a:effectLst>
            <a:outerShdw dist="161645" dir="2700000" algn="ctr" rotWithShape="0">
              <a:schemeClr val="bg2">
                <a:alpha val="50000"/>
              </a:schemeClr>
            </a:outerShdw>
          </a:effectLst>
        </p:spPr>
        <p:txBody>
          <a:bodyPr>
            <a:noAutofit/>
          </a:bodyPr>
          <a:lstStyle/>
          <a:p>
            <a:pPr algn="ctr" eaLnBrk="1" hangingPunct="1">
              <a:defRPr/>
            </a:pPr>
            <a:r>
              <a:rPr lang="tr-TR" sz="3600" b="1" dirty="0" smtClean="0">
                <a:solidFill>
                  <a:schemeClr val="tx2">
                    <a:lumMod val="60000"/>
                    <a:lumOff val="40000"/>
                  </a:schemeClr>
                </a:solidFill>
              </a:rPr>
              <a:t/>
            </a:r>
            <a:br>
              <a:rPr lang="tr-TR" sz="3600" b="1" dirty="0" smtClean="0">
                <a:solidFill>
                  <a:schemeClr val="tx2">
                    <a:lumMod val="60000"/>
                    <a:lumOff val="40000"/>
                  </a:schemeClr>
                </a:solidFill>
              </a:rPr>
            </a:br>
            <a:r>
              <a:rPr lang="tr-TR" sz="3600" dirty="0" smtClean="0"/>
              <a:t/>
            </a:r>
            <a:br>
              <a:rPr lang="tr-TR" sz="3600" dirty="0" smtClean="0"/>
            </a:br>
            <a:r>
              <a:rPr lang="tr-TR" sz="3600" dirty="0" err="1"/>
              <a:t>S</a:t>
            </a:r>
            <a:r>
              <a:rPr lang="tr-TR" sz="3600" dirty="0" err="1" smtClean="0"/>
              <a:t>tandstill</a:t>
            </a:r>
            <a:r>
              <a:rPr lang="tr-TR" sz="3600" dirty="0" smtClean="0"/>
              <a:t> </a:t>
            </a:r>
            <a:r>
              <a:rPr lang="tr-TR" sz="3600" dirty="0" err="1" smtClean="0"/>
              <a:t>Period</a:t>
            </a:r>
            <a:r>
              <a:rPr lang="tr-TR" sz="3600" dirty="0" smtClean="0"/>
              <a:t> </a:t>
            </a:r>
            <a:r>
              <a:rPr lang="tr-TR" sz="3600" dirty="0" err="1" smtClean="0"/>
              <a:t>and</a:t>
            </a:r>
            <a:r>
              <a:rPr lang="tr-TR" sz="3600" dirty="0" smtClean="0"/>
              <a:t> </a:t>
            </a:r>
            <a:r>
              <a:rPr lang="tr-TR" sz="3600" dirty="0" err="1"/>
              <a:t>A</a:t>
            </a:r>
            <a:r>
              <a:rPr lang="tr-TR" sz="3600" dirty="0" err="1" smtClean="0"/>
              <a:t>utomatic</a:t>
            </a:r>
            <a:r>
              <a:rPr lang="tr-TR" sz="3600" dirty="0" smtClean="0"/>
              <a:t> </a:t>
            </a:r>
            <a:r>
              <a:rPr lang="tr-TR" sz="3600" dirty="0" err="1"/>
              <a:t>S</a:t>
            </a:r>
            <a:r>
              <a:rPr lang="tr-TR" sz="3600" dirty="0" err="1" smtClean="0"/>
              <a:t>uspensison</a:t>
            </a:r>
            <a:r>
              <a:rPr lang="tr-TR" sz="3600" dirty="0" smtClean="0"/>
              <a:t/>
            </a:r>
            <a:br>
              <a:rPr lang="tr-TR" sz="3600" dirty="0" smtClean="0"/>
            </a:br>
            <a:r>
              <a:rPr lang="tr-TR" sz="3600" dirty="0" smtClean="0"/>
              <a:t/>
            </a:r>
            <a:br>
              <a:rPr lang="tr-TR" sz="3600" dirty="0" smtClean="0"/>
            </a:br>
            <a:endParaRPr lang="tr-TR" sz="3600" dirty="0" smtClean="0"/>
          </a:p>
        </p:txBody>
      </p:sp>
      <p:sp>
        <p:nvSpPr>
          <p:cNvPr id="6" name="3 Slayt Numarası Yer Tutucusu"/>
          <p:cNvSpPr>
            <a:spLocks noGrp="1"/>
          </p:cNvSpPr>
          <p:nvPr>
            <p:ph type="sldNum" sz="quarter" idx="12"/>
          </p:nvPr>
        </p:nvSpPr>
        <p:spPr/>
        <p:txBody>
          <a:bodyPr>
            <a:normAutofit fontScale="85000" lnSpcReduction="20000"/>
          </a:bodyPr>
          <a:lstStyle/>
          <a:p>
            <a:pPr>
              <a:defRPr/>
            </a:pPr>
            <a:r>
              <a:rPr lang="tr-TR" dirty="0"/>
              <a:t>4</a:t>
            </a:r>
          </a:p>
        </p:txBody>
      </p:sp>
      <p:sp>
        <p:nvSpPr>
          <p:cNvPr id="376838" name="Text Box 6"/>
          <p:cNvSpPr txBox="1">
            <a:spLocks noChangeArrowheads="1"/>
          </p:cNvSpPr>
          <p:nvPr/>
        </p:nvSpPr>
        <p:spPr bwMode="auto">
          <a:xfrm>
            <a:off x="323528" y="1500174"/>
            <a:ext cx="8385468" cy="5262979"/>
          </a:xfrm>
          <a:prstGeom prst="rect">
            <a:avLst/>
          </a:prstGeom>
          <a:noFill/>
          <a:ln w="9525" algn="ctr">
            <a:noFill/>
            <a:miter lim="800000"/>
            <a:headEnd/>
            <a:tailEnd/>
          </a:ln>
          <a:effectLst>
            <a:outerShdw dist="143684" dir="2700000" algn="ctr" rotWithShape="0">
              <a:schemeClr val="bg2">
                <a:alpha val="50000"/>
              </a:schemeClr>
            </a:outerShdw>
          </a:effectLst>
        </p:spPr>
        <p:txBody>
          <a:bodyPr wrap="square">
            <a:spAutoFit/>
          </a:bodyPr>
          <a:lstStyle/>
          <a:p>
            <a:pPr marL="342900" indent="-342900" algn="just">
              <a:buClr>
                <a:schemeClr val="accent1"/>
              </a:buClr>
              <a:buFont typeface="Wingdings" panose="05000000000000000000" pitchFamily="2" charset="2"/>
              <a:buChar char="q"/>
            </a:pPr>
            <a:r>
              <a:rPr lang="en-GB" sz="2400" dirty="0"/>
              <a:t>In December 2008 an extensive amendment to the PPL was adopted, notably to strengthen the review procedure. </a:t>
            </a:r>
            <a:endParaRPr lang="tr-TR" sz="2400" dirty="0" smtClean="0"/>
          </a:p>
          <a:p>
            <a:pPr marL="342900" indent="-342900" algn="just">
              <a:buClr>
                <a:schemeClr val="accent1"/>
              </a:buClr>
              <a:buFont typeface="Wingdings" panose="05000000000000000000" pitchFamily="2" charset="2"/>
              <a:buChar char="q"/>
            </a:pPr>
            <a:endParaRPr lang="tr-TR" sz="2400" dirty="0" smtClean="0"/>
          </a:p>
          <a:p>
            <a:pPr marL="342900" indent="-342900" algn="just">
              <a:buClr>
                <a:schemeClr val="accent1"/>
              </a:buClr>
              <a:buFont typeface="Wingdings" panose="05000000000000000000" pitchFamily="2" charset="2"/>
              <a:buChar char="q"/>
            </a:pPr>
            <a:r>
              <a:rPr lang="tr-TR" sz="2400" dirty="0" err="1" smtClean="0"/>
              <a:t>Two</a:t>
            </a:r>
            <a:r>
              <a:rPr lang="tr-TR" sz="2400" dirty="0" smtClean="0"/>
              <a:t> </a:t>
            </a:r>
            <a:r>
              <a:rPr lang="tr-TR" sz="2400" dirty="0" err="1" smtClean="0"/>
              <a:t>important</a:t>
            </a:r>
            <a:r>
              <a:rPr lang="tr-TR" sz="2400" dirty="0" smtClean="0"/>
              <a:t> </a:t>
            </a:r>
            <a:r>
              <a:rPr lang="tr-TR" sz="2400" dirty="0" err="1" smtClean="0"/>
              <a:t>steps</a:t>
            </a:r>
            <a:r>
              <a:rPr lang="tr-TR" sz="2400" dirty="0" smtClean="0"/>
              <a:t> </a:t>
            </a:r>
            <a:r>
              <a:rPr lang="tr-TR" sz="2400" dirty="0" err="1" smtClean="0"/>
              <a:t>have</a:t>
            </a:r>
            <a:r>
              <a:rPr lang="tr-TR" sz="2400" dirty="0" smtClean="0"/>
              <a:t> </a:t>
            </a:r>
            <a:r>
              <a:rPr lang="tr-TR" sz="2400" dirty="0" err="1" smtClean="0"/>
              <a:t>been</a:t>
            </a:r>
            <a:r>
              <a:rPr lang="tr-TR" sz="2400" dirty="0" smtClean="0"/>
              <a:t> </a:t>
            </a:r>
            <a:r>
              <a:rPr lang="tr-TR" sz="2400" dirty="0" err="1" smtClean="0"/>
              <a:t>taken</a:t>
            </a:r>
            <a:r>
              <a:rPr lang="tr-TR" sz="2400" dirty="0" smtClean="0"/>
              <a:t> in </a:t>
            </a:r>
            <a:r>
              <a:rPr lang="tr-TR" sz="2400" dirty="0" err="1" smtClean="0"/>
              <a:t>order</a:t>
            </a:r>
            <a:r>
              <a:rPr lang="tr-TR" sz="2400" dirty="0" smtClean="0"/>
              <a:t> </a:t>
            </a:r>
            <a:r>
              <a:rPr lang="en-GB" sz="2400" dirty="0" smtClean="0"/>
              <a:t>to </a:t>
            </a:r>
            <a:r>
              <a:rPr lang="en-GB" sz="2400" dirty="0"/>
              <a:t>ensure that the Turkish review system meets the requirements of EU law. </a:t>
            </a:r>
            <a:endParaRPr lang="tr-TR" sz="2400" dirty="0" smtClean="0"/>
          </a:p>
          <a:p>
            <a:pPr algn="just"/>
            <a:endParaRPr lang="tr-TR" sz="2400" dirty="0"/>
          </a:p>
          <a:p>
            <a:pPr algn="just"/>
            <a:r>
              <a:rPr lang="tr-TR" sz="2400" dirty="0" smtClean="0"/>
              <a:t>1- </a:t>
            </a:r>
            <a:r>
              <a:rPr lang="en-GB" sz="2400" dirty="0" smtClean="0"/>
              <a:t>The </a:t>
            </a:r>
            <a:r>
              <a:rPr lang="tr-TR" sz="2400" dirty="0" err="1" smtClean="0"/>
              <a:t>minumum</a:t>
            </a:r>
            <a:r>
              <a:rPr lang="tr-TR" sz="2400" dirty="0" smtClean="0"/>
              <a:t> </a:t>
            </a:r>
            <a:r>
              <a:rPr lang="tr-TR" sz="2400" dirty="0"/>
              <a:t>s</a:t>
            </a:r>
            <a:r>
              <a:rPr lang="en-GB" sz="2400" dirty="0" err="1" smtClean="0"/>
              <a:t>tandstill</a:t>
            </a:r>
            <a:r>
              <a:rPr lang="en-GB" sz="2400" dirty="0" smtClean="0"/>
              <a:t> </a:t>
            </a:r>
            <a:r>
              <a:rPr lang="en-GB" sz="2400" dirty="0"/>
              <a:t>period between notification of the award decision and conclusion of the </a:t>
            </a:r>
            <a:r>
              <a:rPr lang="en-GB" sz="2400" dirty="0" smtClean="0"/>
              <a:t>contract</a:t>
            </a:r>
            <a:r>
              <a:rPr lang="tr-TR" sz="2400" dirty="0"/>
              <a:t> </a:t>
            </a:r>
            <a:r>
              <a:rPr lang="tr-TR" sz="2400" dirty="0" err="1" smtClean="0"/>
              <a:t>and</a:t>
            </a:r>
            <a:r>
              <a:rPr lang="tr-TR" sz="2400" dirty="0" smtClean="0"/>
              <a:t>,</a:t>
            </a:r>
          </a:p>
          <a:p>
            <a:pPr algn="just"/>
            <a:endParaRPr lang="tr-TR" sz="2400" dirty="0" smtClean="0"/>
          </a:p>
          <a:p>
            <a:pPr algn="just"/>
            <a:r>
              <a:rPr lang="tr-TR" sz="2400" dirty="0" smtClean="0"/>
              <a:t>2- </a:t>
            </a:r>
            <a:r>
              <a:rPr lang="tr-TR" sz="2400" dirty="0"/>
              <a:t>A</a:t>
            </a:r>
            <a:r>
              <a:rPr lang="en-GB" sz="2400" dirty="0" err="1" smtClean="0"/>
              <a:t>utomatic</a:t>
            </a:r>
            <a:r>
              <a:rPr lang="en-GB" sz="2400" dirty="0" smtClean="0"/>
              <a:t> </a:t>
            </a:r>
            <a:r>
              <a:rPr lang="en-GB" sz="2400" dirty="0"/>
              <a:t>suspension of the possibility to </a:t>
            </a:r>
            <a:r>
              <a:rPr lang="en-GB" sz="2400" dirty="0" smtClean="0"/>
              <a:t>c</a:t>
            </a:r>
            <a:r>
              <a:rPr lang="tr-TR" sz="2400" dirty="0"/>
              <a:t>o</a:t>
            </a:r>
            <a:r>
              <a:rPr lang="en-GB" sz="2400" dirty="0" err="1" smtClean="0"/>
              <a:t>nclude</a:t>
            </a:r>
            <a:r>
              <a:rPr lang="en-GB" sz="2400" dirty="0" smtClean="0"/>
              <a:t> </a:t>
            </a:r>
            <a:r>
              <a:rPr lang="en-GB" sz="2400" dirty="0"/>
              <a:t>the contract upon </a:t>
            </a:r>
            <a:r>
              <a:rPr lang="en-GB" sz="2400" dirty="0" smtClean="0"/>
              <a:t>complaint</a:t>
            </a:r>
            <a:r>
              <a:rPr lang="tr-TR" sz="2400" dirty="0" smtClean="0"/>
              <a:t>,</a:t>
            </a:r>
            <a:r>
              <a:rPr lang="en-GB" sz="2400" dirty="0" smtClean="0"/>
              <a:t> </a:t>
            </a:r>
            <a:endParaRPr lang="tr-TR" sz="2400" dirty="0" smtClean="0"/>
          </a:p>
          <a:p>
            <a:pPr algn="just"/>
            <a:endParaRPr lang="tr-TR" sz="2400" dirty="0" smtClean="0"/>
          </a:p>
          <a:p>
            <a:pPr algn="just"/>
            <a:r>
              <a:rPr lang="en-GB" sz="2400" dirty="0" smtClean="0"/>
              <a:t>were </a:t>
            </a:r>
            <a:r>
              <a:rPr lang="en-GB" sz="2400" dirty="0"/>
              <a:t>introduced to the PPL through this </a:t>
            </a:r>
            <a:r>
              <a:rPr lang="en-GB" sz="2400" dirty="0" smtClean="0"/>
              <a:t>amendment</a:t>
            </a:r>
            <a:r>
              <a:rPr lang="tr-TR" sz="2400" dirty="0" smtClean="0"/>
              <a:t>.</a:t>
            </a:r>
          </a:p>
          <a:p>
            <a:pPr algn="just"/>
            <a:endParaRPr lang="tr-TR" sz="2400" dirty="0" smtClean="0"/>
          </a:p>
        </p:txBody>
      </p:sp>
    </p:spTree>
    <p:extLst>
      <p:ext uri="{BB962C8B-B14F-4D97-AF65-F5344CB8AC3E}">
        <p14:creationId xmlns:p14="http://schemas.microsoft.com/office/powerpoint/2010/main" val="367525685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a:xfrm>
            <a:off x="323528" y="260648"/>
            <a:ext cx="8385468" cy="864096"/>
          </a:xfrm>
          <a:effectLst>
            <a:outerShdw dist="161645" dir="2700000" algn="ctr" rotWithShape="0">
              <a:schemeClr val="bg2">
                <a:alpha val="50000"/>
              </a:schemeClr>
            </a:outerShdw>
          </a:effectLst>
        </p:spPr>
        <p:txBody>
          <a:bodyPr>
            <a:noAutofit/>
          </a:bodyPr>
          <a:lstStyle/>
          <a:p>
            <a:pPr algn="ctr">
              <a:defRPr/>
            </a:pPr>
            <a:r>
              <a:rPr lang="tr-TR" sz="3600" b="1" dirty="0" smtClean="0">
                <a:solidFill>
                  <a:schemeClr val="tx2">
                    <a:lumMod val="60000"/>
                    <a:lumOff val="40000"/>
                  </a:schemeClr>
                </a:solidFill>
              </a:rPr>
              <a:t/>
            </a:r>
            <a:br>
              <a:rPr lang="tr-TR" sz="3600" b="1" dirty="0" smtClean="0">
                <a:solidFill>
                  <a:schemeClr val="tx2">
                    <a:lumMod val="60000"/>
                    <a:lumOff val="40000"/>
                  </a:schemeClr>
                </a:solidFill>
              </a:rPr>
            </a:br>
            <a:r>
              <a:rPr lang="tr-TR" sz="3600" dirty="0" smtClean="0"/>
              <a:t/>
            </a:r>
            <a:br>
              <a:rPr lang="tr-TR" sz="3600" dirty="0" smtClean="0"/>
            </a:br>
            <a:r>
              <a:rPr lang="tr-TR" sz="3600" dirty="0" err="1"/>
              <a:t>Standstill</a:t>
            </a:r>
            <a:r>
              <a:rPr lang="tr-TR" sz="3600" dirty="0"/>
              <a:t> </a:t>
            </a:r>
            <a:r>
              <a:rPr lang="tr-TR" sz="3600" dirty="0" err="1"/>
              <a:t>Period</a:t>
            </a:r>
            <a:r>
              <a:rPr lang="tr-TR" sz="3600" dirty="0"/>
              <a:t> </a:t>
            </a:r>
            <a:r>
              <a:rPr lang="tr-TR" sz="3600" dirty="0" err="1"/>
              <a:t>and</a:t>
            </a:r>
            <a:r>
              <a:rPr lang="tr-TR" sz="3600" dirty="0"/>
              <a:t> </a:t>
            </a:r>
            <a:r>
              <a:rPr lang="tr-TR" sz="3600" dirty="0" err="1"/>
              <a:t>Automatic</a:t>
            </a:r>
            <a:r>
              <a:rPr lang="tr-TR" sz="3600" dirty="0"/>
              <a:t> </a:t>
            </a:r>
            <a:r>
              <a:rPr lang="tr-TR" sz="3600" dirty="0" err="1" smtClean="0"/>
              <a:t>Suspension</a:t>
            </a:r>
            <a:r>
              <a:rPr lang="tr-TR" sz="3600" dirty="0" smtClean="0"/>
              <a:t/>
            </a:r>
            <a:br>
              <a:rPr lang="tr-TR" sz="3600" dirty="0" smtClean="0"/>
            </a:br>
            <a:r>
              <a:rPr lang="tr-TR" sz="3600" dirty="0" smtClean="0"/>
              <a:t/>
            </a:r>
            <a:br>
              <a:rPr lang="tr-TR" sz="3600" dirty="0" smtClean="0"/>
            </a:br>
            <a:endParaRPr lang="tr-TR" sz="3600" dirty="0" smtClean="0"/>
          </a:p>
        </p:txBody>
      </p:sp>
      <p:sp>
        <p:nvSpPr>
          <p:cNvPr id="6" name="3 Slayt Numarası Yer Tutucusu"/>
          <p:cNvSpPr>
            <a:spLocks noGrp="1"/>
          </p:cNvSpPr>
          <p:nvPr>
            <p:ph type="sldNum" sz="quarter" idx="12"/>
          </p:nvPr>
        </p:nvSpPr>
        <p:spPr/>
        <p:txBody>
          <a:bodyPr>
            <a:normAutofit fontScale="85000" lnSpcReduction="20000"/>
          </a:bodyPr>
          <a:lstStyle/>
          <a:p>
            <a:pPr>
              <a:defRPr/>
            </a:pPr>
            <a:r>
              <a:rPr lang="tr-TR" dirty="0"/>
              <a:t>5</a:t>
            </a:r>
          </a:p>
        </p:txBody>
      </p:sp>
      <p:sp>
        <p:nvSpPr>
          <p:cNvPr id="376838" name="Text Box 6"/>
          <p:cNvSpPr txBox="1">
            <a:spLocks noChangeArrowheads="1"/>
          </p:cNvSpPr>
          <p:nvPr/>
        </p:nvSpPr>
        <p:spPr bwMode="auto">
          <a:xfrm>
            <a:off x="323528" y="1500174"/>
            <a:ext cx="8385468" cy="5632311"/>
          </a:xfrm>
          <a:prstGeom prst="rect">
            <a:avLst/>
          </a:prstGeom>
          <a:noFill/>
          <a:ln w="9525" algn="ctr">
            <a:noFill/>
            <a:miter lim="800000"/>
            <a:headEnd/>
            <a:tailEnd/>
          </a:ln>
          <a:effectLst>
            <a:outerShdw dist="143684" dir="2700000" algn="ctr" rotWithShape="0">
              <a:schemeClr val="bg2">
                <a:alpha val="50000"/>
              </a:schemeClr>
            </a:outerShdw>
          </a:effectLst>
        </p:spPr>
        <p:txBody>
          <a:bodyPr wrap="square">
            <a:spAutoFit/>
          </a:bodyPr>
          <a:lstStyle/>
          <a:p>
            <a:pPr marL="342900" indent="-342900" algn="just">
              <a:buClr>
                <a:schemeClr val="accent1"/>
              </a:buClr>
              <a:buFont typeface="Wingdings" panose="05000000000000000000" pitchFamily="2" charset="2"/>
              <a:buChar char="q"/>
              <a:defRPr/>
            </a:pPr>
            <a:r>
              <a:rPr lang="tr-TR" sz="2400" dirty="0" smtClean="0"/>
              <a:t>     </a:t>
            </a:r>
            <a:r>
              <a:rPr lang="en-GB" sz="2400" dirty="0" smtClean="0"/>
              <a:t>Pursuant </a:t>
            </a:r>
            <a:r>
              <a:rPr lang="en-GB" sz="2400" dirty="0"/>
              <a:t>to Art.41 of the PPL </a:t>
            </a:r>
            <a:r>
              <a:rPr lang="tr-TR" sz="2400" dirty="0"/>
              <a:t>t</a:t>
            </a:r>
            <a:r>
              <a:rPr lang="en-US" sz="2400" dirty="0" smtClean="0"/>
              <a:t>he </a:t>
            </a:r>
            <a:r>
              <a:rPr lang="en-US" sz="2400" dirty="0"/>
              <a:t>contract may not be signed,</a:t>
            </a:r>
          </a:p>
          <a:p>
            <a:pPr marL="354013" indent="-354013" algn="just">
              <a:buFont typeface="Wingdings" pitchFamily="2" charset="2"/>
              <a:buChar char="Ø"/>
              <a:defRPr/>
            </a:pPr>
            <a:endParaRPr lang="en-US" sz="2400" dirty="0"/>
          </a:p>
          <a:p>
            <a:pPr marL="987425" lvl="1" indent="-365125" algn="just">
              <a:buClr>
                <a:schemeClr val="accent1"/>
              </a:buClr>
              <a:buFont typeface="Wingdings" panose="05000000000000000000" pitchFamily="2" charset="2"/>
              <a:buChar char="Ø"/>
              <a:defRPr/>
            </a:pPr>
            <a:r>
              <a:rPr lang="en-US" sz="2400" dirty="0"/>
              <a:t>Unless ten days have passed in </a:t>
            </a:r>
            <a:r>
              <a:rPr lang="en-US" sz="2400" dirty="0" smtClean="0"/>
              <a:t>general</a:t>
            </a:r>
            <a:r>
              <a:rPr lang="en-US" sz="2400" dirty="0"/>
              <a:t>,</a:t>
            </a:r>
          </a:p>
          <a:p>
            <a:pPr algn="just">
              <a:buClr>
                <a:schemeClr val="accent1"/>
              </a:buClr>
              <a:defRPr/>
            </a:pPr>
            <a:r>
              <a:rPr lang="en-US" sz="2400" dirty="0"/>
              <a:t> </a:t>
            </a:r>
          </a:p>
          <a:p>
            <a:pPr marL="987425" lvl="1" indent="-365125" algn="just">
              <a:buClr>
                <a:schemeClr val="accent1"/>
              </a:buClr>
              <a:buFont typeface="Wingdings" pitchFamily="2" charset="2"/>
              <a:buChar char="Ø"/>
              <a:defRPr/>
            </a:pPr>
            <a:r>
              <a:rPr lang="tr-TR" sz="2400" dirty="0" err="1"/>
              <a:t>a</a:t>
            </a:r>
            <a:r>
              <a:rPr lang="tr-TR" sz="2400" dirty="0" err="1" smtClean="0"/>
              <a:t>nd</a:t>
            </a:r>
            <a:r>
              <a:rPr lang="tr-TR" sz="2400" dirty="0" smtClean="0"/>
              <a:t> </a:t>
            </a:r>
            <a:r>
              <a:rPr lang="en-US" sz="2400" dirty="0" smtClean="0"/>
              <a:t>unless </a:t>
            </a:r>
            <a:r>
              <a:rPr lang="en-US" sz="2400" dirty="0"/>
              <a:t>five days have passed </a:t>
            </a:r>
            <a:r>
              <a:rPr lang="en-GB" sz="2400" dirty="0" smtClean="0"/>
              <a:t>in </a:t>
            </a:r>
            <a:r>
              <a:rPr lang="en-GB" sz="2400" dirty="0"/>
              <a:t>the case of emergency contracts specified in article 21(b) and (c) of the </a:t>
            </a:r>
            <a:r>
              <a:rPr lang="en-GB" sz="2400" dirty="0" smtClean="0"/>
              <a:t>PPL</a:t>
            </a:r>
            <a:r>
              <a:rPr lang="tr-TR" sz="2400" dirty="0" smtClean="0"/>
              <a:t>.</a:t>
            </a:r>
          </a:p>
          <a:p>
            <a:pPr marL="987425" lvl="1" indent="-365125" algn="just">
              <a:buFont typeface="Wingdings" pitchFamily="2" charset="2"/>
              <a:buChar char="Ø"/>
              <a:defRPr/>
            </a:pPr>
            <a:endParaRPr lang="en-US" sz="2400" dirty="0" smtClean="0"/>
          </a:p>
          <a:p>
            <a:pPr marL="987425" lvl="1" indent="-365125" algn="just">
              <a:defRPr/>
            </a:pPr>
            <a:r>
              <a:rPr lang="tr-TR" sz="2400" dirty="0" smtClean="0"/>
              <a:t>    </a:t>
            </a:r>
            <a:r>
              <a:rPr lang="en-US" sz="2400" dirty="0" smtClean="0"/>
              <a:t>following </a:t>
            </a:r>
            <a:r>
              <a:rPr lang="en-US" sz="2400" dirty="0"/>
              <a:t>the </a:t>
            </a:r>
            <a:r>
              <a:rPr lang="en-US" sz="2400" dirty="0" err="1" smtClean="0"/>
              <a:t>notif</a:t>
            </a:r>
            <a:r>
              <a:rPr lang="tr-TR" sz="2400" dirty="0" err="1" smtClean="0"/>
              <a:t>ication</a:t>
            </a:r>
            <a:r>
              <a:rPr lang="tr-TR" sz="2400" dirty="0" smtClean="0"/>
              <a:t> of</a:t>
            </a:r>
            <a:r>
              <a:rPr lang="en-US" sz="2400" dirty="0" smtClean="0"/>
              <a:t> </a:t>
            </a:r>
            <a:r>
              <a:rPr lang="en-US" sz="2400" dirty="0"/>
              <a:t>all the tenderers </a:t>
            </a:r>
            <a:r>
              <a:rPr lang="tr-TR" sz="2400" dirty="0" err="1" smtClean="0"/>
              <a:t>about</a:t>
            </a:r>
            <a:r>
              <a:rPr lang="tr-TR" sz="2400" dirty="0" smtClean="0"/>
              <a:t> </a:t>
            </a:r>
            <a:r>
              <a:rPr lang="tr-TR" sz="2400" dirty="0" err="1" smtClean="0"/>
              <a:t>the</a:t>
            </a:r>
            <a:r>
              <a:rPr lang="tr-TR" sz="2400" dirty="0" smtClean="0"/>
              <a:t> </a:t>
            </a:r>
            <a:r>
              <a:rPr lang="en-US" sz="2400" dirty="0" smtClean="0"/>
              <a:t>tender </a:t>
            </a:r>
            <a:r>
              <a:rPr lang="en-US" sz="2400" dirty="0"/>
              <a:t>result. </a:t>
            </a:r>
          </a:p>
          <a:p>
            <a:pPr algn="just"/>
            <a:endParaRPr lang="tr-TR" sz="2400" dirty="0"/>
          </a:p>
          <a:p>
            <a:pPr algn="just"/>
            <a:endParaRPr lang="tr-TR" sz="2400" dirty="0">
              <a:solidFill>
                <a:srgbClr val="FF0000"/>
              </a:solidFill>
            </a:endParaRPr>
          </a:p>
          <a:p>
            <a:pPr algn="just"/>
            <a:endParaRPr lang="tr-TR" sz="2400" dirty="0" smtClean="0">
              <a:solidFill>
                <a:srgbClr val="FF0000"/>
              </a:solidFill>
            </a:endParaRPr>
          </a:p>
          <a:p>
            <a:pPr algn="just"/>
            <a:endParaRPr lang="tr-TR" sz="2400" dirty="0">
              <a:solidFill>
                <a:srgbClr val="FF0000"/>
              </a:solidFill>
            </a:endParaRPr>
          </a:p>
          <a:p>
            <a:pPr algn="just"/>
            <a:endParaRPr lang="tr-TR" sz="2400" dirty="0" smtClean="0">
              <a:solidFill>
                <a:srgbClr val="FF0000"/>
              </a:solidFill>
            </a:endParaRPr>
          </a:p>
          <a:p>
            <a:pPr algn="just"/>
            <a:endParaRPr lang="tr-TR" sz="2400" dirty="0" smtClean="0">
              <a:solidFill>
                <a:srgbClr val="FF0000"/>
              </a:solidFill>
            </a:endParaRPr>
          </a:p>
        </p:txBody>
      </p:sp>
    </p:spTree>
    <p:extLst>
      <p:ext uri="{BB962C8B-B14F-4D97-AF65-F5344CB8AC3E}">
        <p14:creationId xmlns:p14="http://schemas.microsoft.com/office/powerpoint/2010/main" val="20722918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a:xfrm>
            <a:off x="323528" y="260648"/>
            <a:ext cx="8385468" cy="864096"/>
          </a:xfrm>
          <a:effectLst>
            <a:outerShdw dist="161645" dir="2700000" algn="ctr" rotWithShape="0">
              <a:schemeClr val="bg2">
                <a:alpha val="50000"/>
              </a:schemeClr>
            </a:outerShdw>
          </a:effectLst>
        </p:spPr>
        <p:txBody>
          <a:bodyPr>
            <a:noAutofit/>
          </a:bodyPr>
          <a:lstStyle/>
          <a:p>
            <a:pPr algn="ctr">
              <a:defRPr/>
            </a:pPr>
            <a:r>
              <a:rPr lang="tr-TR" sz="4000" b="1" dirty="0" smtClean="0">
                <a:solidFill>
                  <a:schemeClr val="tx2">
                    <a:lumMod val="60000"/>
                    <a:lumOff val="40000"/>
                  </a:schemeClr>
                </a:solidFill>
              </a:rPr>
              <a:t/>
            </a:r>
            <a:br>
              <a:rPr lang="tr-TR" sz="4000" b="1" dirty="0" smtClean="0">
                <a:solidFill>
                  <a:schemeClr val="tx2">
                    <a:lumMod val="60000"/>
                    <a:lumOff val="40000"/>
                  </a:schemeClr>
                </a:solidFill>
              </a:rPr>
            </a:br>
            <a:r>
              <a:rPr lang="tr-TR" sz="4000" dirty="0" smtClean="0"/>
              <a:t/>
            </a:r>
            <a:br>
              <a:rPr lang="tr-TR" sz="4000" dirty="0" smtClean="0"/>
            </a:br>
            <a:r>
              <a:rPr lang="tr-TR" sz="3600" dirty="0" err="1"/>
              <a:t>Standstill</a:t>
            </a:r>
            <a:r>
              <a:rPr lang="tr-TR" sz="3600" dirty="0"/>
              <a:t> </a:t>
            </a:r>
            <a:r>
              <a:rPr lang="tr-TR" sz="3600" dirty="0" err="1"/>
              <a:t>Period</a:t>
            </a:r>
            <a:r>
              <a:rPr lang="tr-TR" sz="3600" dirty="0"/>
              <a:t> </a:t>
            </a:r>
            <a:r>
              <a:rPr lang="tr-TR" sz="3600" dirty="0" err="1"/>
              <a:t>and</a:t>
            </a:r>
            <a:r>
              <a:rPr lang="tr-TR" sz="3600" dirty="0"/>
              <a:t> </a:t>
            </a:r>
            <a:r>
              <a:rPr lang="tr-TR" sz="3600" dirty="0" err="1"/>
              <a:t>Automatic</a:t>
            </a:r>
            <a:r>
              <a:rPr lang="tr-TR" sz="3600" dirty="0"/>
              <a:t> </a:t>
            </a:r>
            <a:r>
              <a:rPr lang="tr-TR" sz="3600" dirty="0" err="1"/>
              <a:t>Suspensison</a:t>
            </a:r>
            <a:r>
              <a:rPr lang="tr-TR" sz="4000" dirty="0" smtClean="0"/>
              <a:t/>
            </a:r>
            <a:br>
              <a:rPr lang="tr-TR" sz="4000" dirty="0" smtClean="0"/>
            </a:br>
            <a:r>
              <a:rPr lang="tr-TR" sz="4000" dirty="0" smtClean="0"/>
              <a:t/>
            </a:r>
            <a:br>
              <a:rPr lang="tr-TR" sz="4000" dirty="0" smtClean="0"/>
            </a:br>
            <a:endParaRPr lang="tr-TR" sz="4000" dirty="0" smtClean="0"/>
          </a:p>
        </p:txBody>
      </p:sp>
      <p:sp>
        <p:nvSpPr>
          <p:cNvPr id="6" name="3 Slayt Numarası Yer Tutucusu"/>
          <p:cNvSpPr>
            <a:spLocks noGrp="1"/>
          </p:cNvSpPr>
          <p:nvPr>
            <p:ph type="sldNum" sz="quarter" idx="12"/>
          </p:nvPr>
        </p:nvSpPr>
        <p:spPr/>
        <p:txBody>
          <a:bodyPr>
            <a:normAutofit fontScale="85000" lnSpcReduction="20000"/>
          </a:bodyPr>
          <a:lstStyle/>
          <a:p>
            <a:pPr>
              <a:defRPr/>
            </a:pPr>
            <a:r>
              <a:rPr lang="tr-TR" dirty="0"/>
              <a:t>6</a:t>
            </a:r>
          </a:p>
        </p:txBody>
      </p:sp>
      <p:sp>
        <p:nvSpPr>
          <p:cNvPr id="376838" name="Text Box 6"/>
          <p:cNvSpPr txBox="1">
            <a:spLocks noChangeArrowheads="1"/>
          </p:cNvSpPr>
          <p:nvPr/>
        </p:nvSpPr>
        <p:spPr bwMode="auto">
          <a:xfrm>
            <a:off x="323528" y="1500174"/>
            <a:ext cx="8385468" cy="5262979"/>
          </a:xfrm>
          <a:prstGeom prst="rect">
            <a:avLst/>
          </a:prstGeom>
          <a:noFill/>
          <a:ln w="9525" algn="ctr">
            <a:noFill/>
            <a:miter lim="800000"/>
            <a:headEnd/>
            <a:tailEnd/>
          </a:ln>
          <a:effectLst>
            <a:outerShdw dist="143684" dir="2700000" algn="ctr" rotWithShape="0">
              <a:schemeClr val="bg2">
                <a:alpha val="50000"/>
              </a:schemeClr>
            </a:outerShdw>
          </a:effectLst>
        </p:spPr>
        <p:txBody>
          <a:bodyPr wrap="square">
            <a:spAutoFit/>
          </a:bodyPr>
          <a:lstStyle/>
          <a:p>
            <a:pPr algn="just"/>
            <a:endParaRPr lang="tr-TR" sz="2400" dirty="0"/>
          </a:p>
          <a:p>
            <a:pPr marL="342900" indent="-342900" algn="just">
              <a:buClr>
                <a:schemeClr val="accent1"/>
              </a:buClr>
              <a:buFont typeface="Wingdings" panose="05000000000000000000" pitchFamily="2" charset="2"/>
              <a:buChar char="q"/>
            </a:pPr>
            <a:r>
              <a:rPr lang="en-GB" sz="2400" dirty="0" smtClean="0"/>
              <a:t>Furthermore</a:t>
            </a:r>
            <a:r>
              <a:rPr lang="en-GB" sz="2400" dirty="0"/>
              <a:t>, where an economic operator challenges the tender result before the contracting authority within the designated </a:t>
            </a:r>
            <a:r>
              <a:rPr lang="en-GB" sz="2400" dirty="0" smtClean="0"/>
              <a:t>period</a:t>
            </a:r>
            <a:r>
              <a:rPr lang="tr-TR" sz="2400" dirty="0" smtClean="0"/>
              <a:t> (10 </a:t>
            </a:r>
            <a:r>
              <a:rPr lang="tr-TR" sz="2400" dirty="0" err="1" smtClean="0"/>
              <a:t>or</a:t>
            </a:r>
            <a:r>
              <a:rPr lang="tr-TR" sz="2400" dirty="0" smtClean="0"/>
              <a:t> 5 </a:t>
            </a:r>
            <a:r>
              <a:rPr lang="tr-TR" sz="2400" dirty="0" err="1" smtClean="0"/>
              <a:t>days</a:t>
            </a:r>
            <a:r>
              <a:rPr lang="tr-TR" sz="2400" dirty="0" smtClean="0"/>
              <a:t>)</a:t>
            </a:r>
            <a:r>
              <a:rPr lang="en-GB" sz="2400" dirty="0" smtClean="0"/>
              <a:t>, </a:t>
            </a:r>
            <a:r>
              <a:rPr lang="en-GB" sz="2400" dirty="0"/>
              <a:t>the suspension of the conclusion of the contract will continue till the notification date of the authority’s </a:t>
            </a:r>
            <a:r>
              <a:rPr lang="en-GB" sz="2400" dirty="0" smtClean="0"/>
              <a:t>decision</a:t>
            </a:r>
            <a:r>
              <a:rPr lang="tr-TR" sz="2400" dirty="0" smtClean="0"/>
              <a:t> a</a:t>
            </a:r>
            <a:r>
              <a:rPr lang="en-GB" sz="2400" dirty="0" err="1" smtClean="0"/>
              <a:t>nd</a:t>
            </a:r>
            <a:r>
              <a:rPr lang="en-GB" sz="2400" dirty="0" smtClean="0"/>
              <a:t> </a:t>
            </a:r>
            <a:r>
              <a:rPr lang="en-GB" sz="2400" dirty="0"/>
              <a:t>where sequential appeal is made to the PPA within ten days following the decision by the contracting authority, suspension will continue till the decision on appeal has been taken by the </a:t>
            </a:r>
            <a:r>
              <a:rPr lang="en-GB" sz="2400" dirty="0" smtClean="0"/>
              <a:t>PPA</a:t>
            </a:r>
            <a:r>
              <a:rPr lang="tr-TR" sz="2400" dirty="0" smtClean="0"/>
              <a:t>.</a:t>
            </a:r>
          </a:p>
          <a:p>
            <a:pPr algn="just"/>
            <a:endParaRPr lang="tr-TR" sz="2400" dirty="0">
              <a:solidFill>
                <a:srgbClr val="FF0000"/>
              </a:solidFill>
            </a:endParaRPr>
          </a:p>
          <a:p>
            <a:pPr algn="just"/>
            <a:endParaRPr lang="tr-TR" sz="2400" dirty="0" smtClean="0">
              <a:solidFill>
                <a:srgbClr val="FF0000"/>
              </a:solidFill>
            </a:endParaRPr>
          </a:p>
          <a:p>
            <a:pPr algn="just"/>
            <a:endParaRPr lang="tr-TR" sz="2400" dirty="0">
              <a:solidFill>
                <a:srgbClr val="FF0000"/>
              </a:solidFill>
            </a:endParaRPr>
          </a:p>
          <a:p>
            <a:pPr algn="just"/>
            <a:endParaRPr lang="tr-TR" sz="2400" dirty="0" smtClean="0">
              <a:solidFill>
                <a:srgbClr val="FF0000"/>
              </a:solidFill>
            </a:endParaRPr>
          </a:p>
          <a:p>
            <a:pPr algn="just"/>
            <a:endParaRPr lang="tr-TR" sz="2400" dirty="0" smtClean="0">
              <a:solidFill>
                <a:srgbClr val="FF0000"/>
              </a:solidFill>
            </a:endParaRPr>
          </a:p>
        </p:txBody>
      </p:sp>
    </p:spTree>
    <p:extLst>
      <p:ext uri="{BB962C8B-B14F-4D97-AF65-F5344CB8AC3E}">
        <p14:creationId xmlns:p14="http://schemas.microsoft.com/office/powerpoint/2010/main" val="2377643771"/>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Slayt Numarası Yer Tutucusu"/>
          <p:cNvSpPr>
            <a:spLocks noGrp="1"/>
          </p:cNvSpPr>
          <p:nvPr>
            <p:ph type="sldNum" sz="quarter" idx="12"/>
          </p:nvPr>
        </p:nvSpPr>
        <p:spPr/>
        <p:txBody>
          <a:bodyPr>
            <a:normAutofit fontScale="85000" lnSpcReduction="20000"/>
          </a:bodyPr>
          <a:lstStyle/>
          <a:p>
            <a:pPr>
              <a:defRPr/>
            </a:pPr>
            <a:r>
              <a:rPr lang="tr-TR" dirty="0"/>
              <a:t>7</a:t>
            </a:r>
          </a:p>
        </p:txBody>
      </p:sp>
      <p:sp>
        <p:nvSpPr>
          <p:cNvPr id="7" name="Rectangle 2"/>
          <p:cNvSpPr>
            <a:spLocks noGrp="1" noChangeArrowheads="1"/>
          </p:cNvSpPr>
          <p:nvPr>
            <p:ph type="title"/>
          </p:nvPr>
        </p:nvSpPr>
        <p:spPr>
          <a:xfrm>
            <a:off x="612648" y="116632"/>
            <a:ext cx="8153400" cy="936104"/>
          </a:xfrm>
          <a:effectLst>
            <a:outerShdw dist="161645" dir="2700000" algn="ctr" rotWithShape="0">
              <a:schemeClr val="bg2">
                <a:alpha val="50000"/>
              </a:schemeClr>
            </a:outerShdw>
          </a:effectLst>
        </p:spPr>
        <p:txBody>
          <a:bodyPr>
            <a:noAutofit/>
          </a:bodyPr>
          <a:lstStyle/>
          <a:p>
            <a:pPr algn="ctr" eaLnBrk="1" hangingPunct="1">
              <a:defRPr/>
            </a:pPr>
            <a:r>
              <a:rPr lang="tr-TR" sz="4000" b="1" dirty="0" smtClean="0">
                <a:solidFill>
                  <a:schemeClr val="tx2">
                    <a:lumMod val="60000"/>
                    <a:lumOff val="40000"/>
                  </a:schemeClr>
                </a:solidFill>
              </a:rPr>
              <a:t/>
            </a:r>
            <a:br>
              <a:rPr lang="tr-TR" sz="4000" b="1" dirty="0" smtClean="0">
                <a:solidFill>
                  <a:schemeClr val="tx2">
                    <a:lumMod val="60000"/>
                    <a:lumOff val="40000"/>
                  </a:schemeClr>
                </a:solidFill>
              </a:rPr>
            </a:br>
            <a:r>
              <a:rPr lang="tr-TR" sz="4000" dirty="0" smtClean="0"/>
              <a:t/>
            </a:r>
            <a:br>
              <a:rPr lang="tr-TR" sz="4000" dirty="0" smtClean="0"/>
            </a:br>
            <a:r>
              <a:rPr lang="tr-TR" sz="4000" b="1" dirty="0" err="1">
                <a:solidFill>
                  <a:schemeClr val="tx2">
                    <a:lumMod val="60000"/>
                    <a:lumOff val="40000"/>
                  </a:schemeClr>
                </a:solidFill>
              </a:rPr>
              <a:t>I</a:t>
            </a:r>
            <a:r>
              <a:rPr lang="tr-TR" sz="4000" b="1" dirty="0" err="1" smtClean="0">
                <a:solidFill>
                  <a:schemeClr val="tx2">
                    <a:lumMod val="60000"/>
                    <a:lumOff val="40000"/>
                  </a:schemeClr>
                </a:solidFill>
              </a:rPr>
              <a:t>neffectiveness</a:t>
            </a:r>
            <a:r>
              <a:rPr lang="tr-TR" sz="4000" dirty="0" smtClean="0"/>
              <a:t/>
            </a:r>
            <a:br>
              <a:rPr lang="tr-TR" sz="4000" dirty="0" smtClean="0"/>
            </a:br>
            <a:endParaRPr lang="tr-TR" sz="4000" dirty="0" smtClean="0"/>
          </a:p>
        </p:txBody>
      </p:sp>
      <p:sp>
        <p:nvSpPr>
          <p:cNvPr id="3" name="Dikdörtgen 2"/>
          <p:cNvSpPr/>
          <p:nvPr/>
        </p:nvSpPr>
        <p:spPr>
          <a:xfrm>
            <a:off x="323528" y="1700808"/>
            <a:ext cx="8496944" cy="4493538"/>
          </a:xfrm>
          <a:prstGeom prst="rect">
            <a:avLst/>
          </a:prstGeom>
        </p:spPr>
        <p:txBody>
          <a:bodyPr wrap="square">
            <a:spAutoFit/>
          </a:bodyPr>
          <a:lstStyle/>
          <a:p>
            <a:pPr marL="342900" indent="-342900" algn="just">
              <a:buClr>
                <a:schemeClr val="accent1"/>
              </a:buClr>
              <a:buFont typeface="Wingdings" panose="05000000000000000000" pitchFamily="2" charset="2"/>
              <a:buChar char="q"/>
            </a:pPr>
            <a:r>
              <a:rPr lang="en-GB" sz="2200" dirty="0" smtClean="0"/>
              <a:t>With </a:t>
            </a:r>
            <a:r>
              <a:rPr lang="en-GB" sz="2200" dirty="0"/>
              <a:t>regard to the concept of ineffectiveness, there is no explicit provision in the PPL. </a:t>
            </a:r>
            <a:endParaRPr lang="tr-TR" sz="2200" dirty="0" smtClean="0"/>
          </a:p>
          <a:p>
            <a:pPr marL="342900" indent="-342900" algn="just">
              <a:buClr>
                <a:schemeClr val="accent1"/>
              </a:buClr>
              <a:buFont typeface="Wingdings" panose="05000000000000000000" pitchFamily="2" charset="2"/>
              <a:buChar char="q"/>
            </a:pPr>
            <a:endParaRPr lang="tr-TR" sz="2200" dirty="0" smtClean="0"/>
          </a:p>
          <a:p>
            <a:pPr marL="342900" indent="-342900" algn="just">
              <a:buClr>
                <a:schemeClr val="accent1"/>
              </a:buClr>
              <a:buFont typeface="Wingdings" panose="05000000000000000000" pitchFamily="2" charset="2"/>
              <a:buChar char="q"/>
            </a:pPr>
            <a:endParaRPr lang="tr-TR" sz="2200" dirty="0"/>
          </a:p>
          <a:p>
            <a:pPr marL="342900" indent="-342900" algn="just">
              <a:buClr>
                <a:schemeClr val="accent1"/>
              </a:buClr>
              <a:buFont typeface="Wingdings" panose="05000000000000000000" pitchFamily="2" charset="2"/>
              <a:buChar char="q"/>
            </a:pPr>
            <a:r>
              <a:rPr lang="en-GB" sz="2200" dirty="0" smtClean="0"/>
              <a:t>However</a:t>
            </a:r>
            <a:r>
              <a:rPr lang="en-GB" sz="2200" dirty="0"/>
              <a:t>, Art.56 of the PPL provides that conclusion of the contract without complying with the standstill periods and procedures set out in the PPL does not constitute an obstacle for the PPA to review the application and take one of the decisions stated in Art.54 of the PPL. (i.e. setting aside, corrective action and rejection of the application</a:t>
            </a:r>
            <a:r>
              <a:rPr lang="en-GB" sz="2200" dirty="0" smtClean="0"/>
              <a:t>).</a:t>
            </a:r>
            <a:endParaRPr lang="tr-TR" sz="2200" dirty="0" smtClean="0"/>
          </a:p>
          <a:p>
            <a:pPr algn="just"/>
            <a:endParaRPr lang="tr-TR" sz="2200" dirty="0" smtClean="0"/>
          </a:p>
          <a:p>
            <a:endParaRPr lang="tr-TR" sz="2200" dirty="0" smtClean="0"/>
          </a:p>
          <a:p>
            <a:endParaRPr lang="tr-TR" sz="2200" dirty="0"/>
          </a:p>
          <a:p>
            <a:endParaRPr lang="tr-TR" sz="2200" dirty="0"/>
          </a:p>
        </p:txBody>
      </p:sp>
    </p:spTree>
    <p:extLst>
      <p:ext uri="{BB962C8B-B14F-4D97-AF65-F5344CB8AC3E}">
        <p14:creationId xmlns:p14="http://schemas.microsoft.com/office/powerpoint/2010/main" val="162068426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Slayt Numarası Yer Tutucusu"/>
          <p:cNvSpPr>
            <a:spLocks noGrp="1"/>
          </p:cNvSpPr>
          <p:nvPr>
            <p:ph type="sldNum" sz="quarter" idx="12"/>
          </p:nvPr>
        </p:nvSpPr>
        <p:spPr/>
        <p:txBody>
          <a:bodyPr>
            <a:normAutofit fontScale="85000" lnSpcReduction="20000"/>
          </a:bodyPr>
          <a:lstStyle/>
          <a:p>
            <a:pPr>
              <a:defRPr/>
            </a:pPr>
            <a:r>
              <a:rPr lang="tr-TR" dirty="0"/>
              <a:t>8</a:t>
            </a:r>
          </a:p>
        </p:txBody>
      </p:sp>
      <p:sp>
        <p:nvSpPr>
          <p:cNvPr id="7" name="Rectangle 2"/>
          <p:cNvSpPr>
            <a:spLocks noGrp="1" noChangeArrowheads="1"/>
          </p:cNvSpPr>
          <p:nvPr>
            <p:ph type="title"/>
          </p:nvPr>
        </p:nvSpPr>
        <p:spPr>
          <a:xfrm>
            <a:off x="612648" y="116632"/>
            <a:ext cx="8153400" cy="936104"/>
          </a:xfrm>
          <a:effectLst>
            <a:outerShdw dist="161645" dir="2700000" algn="ctr" rotWithShape="0">
              <a:schemeClr val="bg2">
                <a:alpha val="50000"/>
              </a:schemeClr>
            </a:outerShdw>
          </a:effectLst>
        </p:spPr>
        <p:txBody>
          <a:bodyPr>
            <a:noAutofit/>
          </a:bodyPr>
          <a:lstStyle/>
          <a:p>
            <a:pPr algn="ctr" eaLnBrk="1" hangingPunct="1">
              <a:defRPr/>
            </a:pPr>
            <a:r>
              <a:rPr lang="tr-TR" sz="4000" b="1" dirty="0" smtClean="0">
                <a:solidFill>
                  <a:schemeClr val="tx2">
                    <a:lumMod val="60000"/>
                    <a:lumOff val="40000"/>
                  </a:schemeClr>
                </a:solidFill>
              </a:rPr>
              <a:t/>
            </a:r>
            <a:br>
              <a:rPr lang="tr-TR" sz="4000" b="1" dirty="0" smtClean="0">
                <a:solidFill>
                  <a:schemeClr val="tx2">
                    <a:lumMod val="60000"/>
                    <a:lumOff val="40000"/>
                  </a:schemeClr>
                </a:solidFill>
              </a:rPr>
            </a:br>
            <a:r>
              <a:rPr lang="tr-TR" sz="4000" dirty="0" smtClean="0"/>
              <a:t/>
            </a:r>
            <a:br>
              <a:rPr lang="tr-TR" sz="4000" dirty="0" smtClean="0"/>
            </a:br>
            <a:r>
              <a:rPr lang="tr-TR" sz="4000" b="1" dirty="0" err="1">
                <a:solidFill>
                  <a:schemeClr val="tx2">
                    <a:lumMod val="60000"/>
                    <a:lumOff val="40000"/>
                  </a:schemeClr>
                </a:solidFill>
              </a:rPr>
              <a:t>I</a:t>
            </a:r>
            <a:r>
              <a:rPr lang="tr-TR" sz="4000" b="1" dirty="0" err="1" smtClean="0">
                <a:solidFill>
                  <a:schemeClr val="tx2">
                    <a:lumMod val="60000"/>
                    <a:lumOff val="40000"/>
                  </a:schemeClr>
                </a:solidFill>
              </a:rPr>
              <a:t>neffectiveness</a:t>
            </a:r>
            <a:r>
              <a:rPr lang="tr-TR" sz="4000" dirty="0" smtClean="0"/>
              <a:t/>
            </a:r>
            <a:br>
              <a:rPr lang="tr-TR" sz="4000" dirty="0" smtClean="0"/>
            </a:br>
            <a:endParaRPr lang="tr-TR" sz="4000" dirty="0" smtClean="0"/>
          </a:p>
        </p:txBody>
      </p:sp>
      <p:sp>
        <p:nvSpPr>
          <p:cNvPr id="3" name="Dikdörtgen 2"/>
          <p:cNvSpPr/>
          <p:nvPr/>
        </p:nvSpPr>
        <p:spPr>
          <a:xfrm>
            <a:off x="179512" y="1700808"/>
            <a:ext cx="8640960" cy="5632311"/>
          </a:xfrm>
          <a:prstGeom prst="rect">
            <a:avLst/>
          </a:prstGeom>
        </p:spPr>
        <p:txBody>
          <a:bodyPr wrap="square">
            <a:spAutoFit/>
          </a:bodyPr>
          <a:lstStyle/>
          <a:p>
            <a:pPr marL="342900" indent="-342900" algn="just">
              <a:buClr>
                <a:schemeClr val="accent1"/>
              </a:buClr>
              <a:buFont typeface="Wingdings" panose="05000000000000000000" pitchFamily="2" charset="2"/>
              <a:buChar char="q"/>
            </a:pPr>
            <a:r>
              <a:rPr lang="en-GB" sz="2400" dirty="0"/>
              <a:t>It is established practice that </a:t>
            </a:r>
            <a:r>
              <a:rPr lang="tr-TR" sz="2400" dirty="0" err="1" smtClean="0"/>
              <a:t>if</a:t>
            </a:r>
            <a:r>
              <a:rPr lang="tr-TR" sz="2400" dirty="0" smtClean="0"/>
              <a:t> </a:t>
            </a:r>
            <a:r>
              <a:rPr lang="en-GB" sz="2400" dirty="0" smtClean="0"/>
              <a:t>the </a:t>
            </a:r>
            <a:r>
              <a:rPr lang="en-GB" sz="2400" dirty="0"/>
              <a:t>failure to apply the standstill period is combined with an infringement of the substantive rules, the PPA can set aside the award decision which ultimately results in the termination of the concluded contract by the contracting authority itself, as the legal basis of the contract has been removed. </a:t>
            </a:r>
            <a:endParaRPr lang="tr-TR" sz="2400" dirty="0"/>
          </a:p>
          <a:p>
            <a:pPr marL="342900" indent="-342900" algn="just">
              <a:buClr>
                <a:schemeClr val="accent1"/>
              </a:buClr>
              <a:buFont typeface="Wingdings" panose="05000000000000000000" pitchFamily="2" charset="2"/>
              <a:buChar char="q"/>
            </a:pPr>
            <a:endParaRPr lang="tr-TR" sz="2400" dirty="0"/>
          </a:p>
          <a:p>
            <a:pPr marL="342900" indent="-342900" algn="just">
              <a:buClr>
                <a:schemeClr val="accent1"/>
              </a:buClr>
              <a:buFont typeface="Wingdings" panose="05000000000000000000" pitchFamily="2" charset="2"/>
              <a:buChar char="q"/>
            </a:pPr>
            <a:endParaRPr lang="tr-TR" sz="2400" dirty="0" smtClean="0"/>
          </a:p>
          <a:p>
            <a:pPr marL="342900" indent="-342900" algn="just">
              <a:buClr>
                <a:schemeClr val="accent1"/>
              </a:buClr>
              <a:buFont typeface="Wingdings" panose="05000000000000000000" pitchFamily="2" charset="2"/>
              <a:buChar char="q"/>
            </a:pPr>
            <a:r>
              <a:rPr lang="en-GB" sz="2400" dirty="0" smtClean="0"/>
              <a:t>Turkish </a:t>
            </a:r>
            <a:r>
              <a:rPr lang="en-GB" sz="2400" dirty="0"/>
              <a:t>system on ineffectiveness is partially in line with the </a:t>
            </a:r>
            <a:r>
              <a:rPr lang="en-GB" sz="2400" dirty="0" smtClean="0"/>
              <a:t>Art.2</a:t>
            </a:r>
            <a:r>
              <a:rPr lang="tr-TR" sz="2400" dirty="0" smtClean="0"/>
              <a:t>d</a:t>
            </a:r>
            <a:r>
              <a:rPr lang="en-GB" sz="2400" dirty="0" smtClean="0"/>
              <a:t> </a:t>
            </a:r>
            <a:r>
              <a:rPr lang="en-GB" sz="2400" dirty="0"/>
              <a:t>of the Remedies Directive, which states that under certain cases specified therein a signed contract must be considered ineffective by a review body or its ineffectiveness must be the result of the decision of such a review body.</a:t>
            </a:r>
            <a:endParaRPr lang="tr-TR" sz="2400" dirty="0" smtClean="0"/>
          </a:p>
          <a:p>
            <a:endParaRPr lang="tr-TR" sz="2400" dirty="0"/>
          </a:p>
          <a:p>
            <a:endParaRPr lang="tr-TR" sz="2400" dirty="0"/>
          </a:p>
        </p:txBody>
      </p:sp>
    </p:spTree>
    <p:extLst>
      <p:ext uri="{BB962C8B-B14F-4D97-AF65-F5344CB8AC3E}">
        <p14:creationId xmlns:p14="http://schemas.microsoft.com/office/powerpoint/2010/main" val="54395840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Slayt Numarası Yer Tutucusu"/>
          <p:cNvSpPr>
            <a:spLocks noGrp="1"/>
          </p:cNvSpPr>
          <p:nvPr>
            <p:ph type="sldNum" sz="quarter" idx="12"/>
          </p:nvPr>
        </p:nvSpPr>
        <p:spPr/>
        <p:txBody>
          <a:bodyPr>
            <a:normAutofit fontScale="85000" lnSpcReduction="20000"/>
          </a:bodyPr>
          <a:lstStyle/>
          <a:p>
            <a:pPr>
              <a:defRPr/>
            </a:pPr>
            <a:r>
              <a:rPr lang="tr-TR" dirty="0" smtClean="0"/>
              <a:t>9</a:t>
            </a:r>
            <a:endParaRPr lang="tr-TR" dirty="0"/>
          </a:p>
        </p:txBody>
      </p:sp>
      <p:sp>
        <p:nvSpPr>
          <p:cNvPr id="7" name="Rectangle 2"/>
          <p:cNvSpPr>
            <a:spLocks noGrp="1" noChangeArrowheads="1"/>
          </p:cNvSpPr>
          <p:nvPr>
            <p:ph type="title"/>
          </p:nvPr>
        </p:nvSpPr>
        <p:spPr>
          <a:xfrm>
            <a:off x="612648" y="116632"/>
            <a:ext cx="8153400" cy="936104"/>
          </a:xfrm>
          <a:effectLst>
            <a:outerShdw dist="161645" dir="2700000" algn="ctr" rotWithShape="0">
              <a:schemeClr val="bg2">
                <a:alpha val="50000"/>
              </a:schemeClr>
            </a:outerShdw>
          </a:effectLst>
        </p:spPr>
        <p:txBody>
          <a:bodyPr>
            <a:noAutofit/>
          </a:bodyPr>
          <a:lstStyle/>
          <a:p>
            <a:pPr algn="ctr" eaLnBrk="1" hangingPunct="1">
              <a:defRPr/>
            </a:pPr>
            <a:r>
              <a:rPr lang="tr-TR" sz="4000" b="1" dirty="0" smtClean="0">
                <a:solidFill>
                  <a:schemeClr val="tx2">
                    <a:lumMod val="60000"/>
                    <a:lumOff val="40000"/>
                  </a:schemeClr>
                </a:solidFill>
              </a:rPr>
              <a:t/>
            </a:r>
            <a:br>
              <a:rPr lang="tr-TR" sz="4000" b="1" dirty="0" smtClean="0">
                <a:solidFill>
                  <a:schemeClr val="tx2">
                    <a:lumMod val="60000"/>
                    <a:lumOff val="40000"/>
                  </a:schemeClr>
                </a:solidFill>
              </a:rPr>
            </a:br>
            <a:r>
              <a:rPr lang="tr-TR" sz="4000" dirty="0" smtClean="0"/>
              <a:t/>
            </a:r>
            <a:br>
              <a:rPr lang="tr-TR" sz="4000" dirty="0" smtClean="0"/>
            </a:br>
            <a:r>
              <a:rPr lang="tr-TR" sz="4000" b="1" dirty="0" err="1" smtClean="0">
                <a:solidFill>
                  <a:schemeClr val="tx2">
                    <a:lumMod val="60000"/>
                    <a:lumOff val="40000"/>
                  </a:schemeClr>
                </a:solidFill>
              </a:rPr>
              <a:t>Alternative</a:t>
            </a:r>
            <a:r>
              <a:rPr lang="tr-TR" sz="4000" b="1" dirty="0" smtClean="0">
                <a:solidFill>
                  <a:schemeClr val="tx2">
                    <a:lumMod val="60000"/>
                    <a:lumOff val="40000"/>
                  </a:schemeClr>
                </a:solidFill>
              </a:rPr>
              <a:t> </a:t>
            </a:r>
            <a:r>
              <a:rPr lang="tr-TR" sz="4000" b="1" dirty="0" err="1">
                <a:solidFill>
                  <a:schemeClr val="tx2">
                    <a:lumMod val="60000"/>
                    <a:lumOff val="40000"/>
                  </a:schemeClr>
                </a:solidFill>
              </a:rPr>
              <a:t>P</a:t>
            </a:r>
            <a:r>
              <a:rPr lang="tr-TR" sz="4000" b="1" dirty="0" err="1" smtClean="0">
                <a:solidFill>
                  <a:schemeClr val="tx2">
                    <a:lumMod val="60000"/>
                    <a:lumOff val="40000"/>
                  </a:schemeClr>
                </a:solidFill>
              </a:rPr>
              <a:t>enealties</a:t>
            </a:r>
            <a:r>
              <a:rPr lang="tr-TR" sz="4000" dirty="0" smtClean="0"/>
              <a:t/>
            </a:r>
            <a:br>
              <a:rPr lang="tr-TR" sz="4000" dirty="0" smtClean="0"/>
            </a:br>
            <a:endParaRPr lang="tr-TR" sz="4000" dirty="0" smtClean="0"/>
          </a:p>
        </p:txBody>
      </p:sp>
      <p:sp>
        <p:nvSpPr>
          <p:cNvPr id="3" name="Dikdörtgen 2"/>
          <p:cNvSpPr/>
          <p:nvPr/>
        </p:nvSpPr>
        <p:spPr>
          <a:xfrm>
            <a:off x="179512" y="1700808"/>
            <a:ext cx="8640960" cy="4893647"/>
          </a:xfrm>
          <a:prstGeom prst="rect">
            <a:avLst/>
          </a:prstGeom>
        </p:spPr>
        <p:txBody>
          <a:bodyPr wrap="square">
            <a:spAutoFit/>
          </a:bodyPr>
          <a:lstStyle/>
          <a:p>
            <a:pPr marL="342900" indent="-342900" algn="just">
              <a:buClr>
                <a:schemeClr val="accent1"/>
              </a:buClr>
              <a:buFont typeface="Wingdings" panose="05000000000000000000" pitchFamily="2" charset="2"/>
              <a:buChar char="q"/>
            </a:pPr>
            <a:r>
              <a:rPr lang="en-GB" sz="2400" dirty="0"/>
              <a:t>Although the sanction of ineffectiveness implicitly exists in the Turkish remedies system, unfortunately the PPL does not provide any provisions on alternative penalties which review bodies (PPA or administrative courts) may impose on contracting authorities such as the shortening of the duration of the contract </a:t>
            </a:r>
            <a:r>
              <a:rPr lang="en-GB" sz="2400" dirty="0" smtClean="0"/>
              <a:t>and/or the payment of a fine.  </a:t>
            </a:r>
            <a:endParaRPr lang="tr-TR" sz="2400" dirty="0" smtClean="0"/>
          </a:p>
          <a:p>
            <a:pPr marL="342900" indent="-342900" algn="just">
              <a:buClr>
                <a:schemeClr val="accent1"/>
              </a:buClr>
              <a:buFont typeface="Wingdings" panose="05000000000000000000" pitchFamily="2" charset="2"/>
              <a:buChar char="q"/>
            </a:pPr>
            <a:endParaRPr lang="tr-TR" sz="2400" dirty="0" smtClean="0"/>
          </a:p>
          <a:p>
            <a:pPr marL="342900" indent="-342900" algn="just">
              <a:buClr>
                <a:schemeClr val="accent1"/>
              </a:buClr>
              <a:buFont typeface="Wingdings" panose="05000000000000000000" pitchFamily="2" charset="2"/>
              <a:buChar char="q"/>
            </a:pPr>
            <a:r>
              <a:rPr lang="en-GB" sz="2400" dirty="0" smtClean="0"/>
              <a:t>In this respect </a:t>
            </a:r>
            <a:r>
              <a:rPr lang="tr-TR" sz="2400" dirty="0" err="1" smtClean="0"/>
              <a:t>Turkish</a:t>
            </a:r>
            <a:r>
              <a:rPr lang="tr-TR" sz="2400" dirty="0" smtClean="0"/>
              <a:t> </a:t>
            </a:r>
            <a:r>
              <a:rPr lang="tr-TR" sz="2400" dirty="0" err="1"/>
              <a:t>r</a:t>
            </a:r>
            <a:r>
              <a:rPr lang="tr-TR" sz="2400" dirty="0" err="1" smtClean="0"/>
              <a:t>emedies</a:t>
            </a:r>
            <a:r>
              <a:rPr lang="tr-TR" sz="2400" dirty="0" smtClean="0"/>
              <a:t> </a:t>
            </a:r>
            <a:r>
              <a:rPr lang="tr-TR" sz="2400" dirty="0" err="1" smtClean="0"/>
              <a:t>system</a:t>
            </a:r>
            <a:r>
              <a:rPr lang="en-GB" sz="2400" dirty="0" smtClean="0"/>
              <a:t> </a:t>
            </a:r>
            <a:r>
              <a:rPr lang="tr-TR" sz="2400" dirty="0" err="1" smtClean="0"/>
              <a:t>seems</a:t>
            </a:r>
            <a:r>
              <a:rPr lang="tr-TR" sz="2400" dirty="0" smtClean="0"/>
              <a:t> </a:t>
            </a:r>
            <a:r>
              <a:rPr lang="tr-TR" sz="2400" dirty="0" err="1" smtClean="0"/>
              <a:t>to</a:t>
            </a:r>
            <a:r>
              <a:rPr lang="tr-TR" sz="2400" dirty="0" smtClean="0"/>
              <a:t> </a:t>
            </a:r>
            <a:r>
              <a:rPr lang="en-GB" sz="2400" dirty="0" smtClean="0"/>
              <a:t>conflict with the Remedies Directive</a:t>
            </a:r>
            <a:r>
              <a:rPr lang="tr-TR" sz="2400" dirty="0" smtClean="0"/>
              <a:t> </a:t>
            </a:r>
            <a:r>
              <a:rPr lang="tr-TR" sz="2400" dirty="0" err="1" smtClean="0"/>
              <a:t>and</a:t>
            </a:r>
            <a:r>
              <a:rPr lang="tr-TR" sz="2400" dirty="0" smtClean="0"/>
              <a:t> </a:t>
            </a:r>
            <a:r>
              <a:rPr lang="tr-TR" sz="2400" dirty="0" err="1" smtClean="0"/>
              <a:t>so</a:t>
            </a:r>
            <a:r>
              <a:rPr lang="tr-TR" sz="2400" dirty="0" smtClean="0"/>
              <a:t> </a:t>
            </a:r>
            <a:r>
              <a:rPr lang="tr-TR" sz="2400" dirty="0" err="1" smtClean="0"/>
              <a:t>further</a:t>
            </a:r>
            <a:r>
              <a:rPr lang="tr-TR" sz="2400" dirty="0" smtClean="0"/>
              <a:t> </a:t>
            </a:r>
            <a:r>
              <a:rPr lang="tr-TR" sz="2400" dirty="0" err="1" smtClean="0"/>
              <a:t>legaslative</a:t>
            </a:r>
            <a:r>
              <a:rPr lang="tr-TR" sz="2400" dirty="0" smtClean="0"/>
              <a:t> </a:t>
            </a:r>
            <a:r>
              <a:rPr lang="tr-TR" sz="2400" dirty="0" err="1" smtClean="0"/>
              <a:t>initiatives</a:t>
            </a:r>
            <a:r>
              <a:rPr lang="tr-TR" sz="2400" dirty="0" smtClean="0"/>
              <a:t> </a:t>
            </a:r>
            <a:r>
              <a:rPr lang="tr-TR" sz="2400" dirty="0" err="1" smtClean="0"/>
              <a:t>are</a:t>
            </a:r>
            <a:r>
              <a:rPr lang="tr-TR" sz="2400" dirty="0" smtClean="0"/>
              <a:t> </a:t>
            </a:r>
            <a:r>
              <a:rPr lang="tr-TR" sz="2400" dirty="0" err="1" smtClean="0"/>
              <a:t>required</a:t>
            </a:r>
            <a:r>
              <a:rPr lang="tr-TR" sz="2400" dirty="0" smtClean="0"/>
              <a:t> </a:t>
            </a:r>
            <a:r>
              <a:rPr lang="tr-TR" sz="2400" dirty="0" err="1" smtClean="0"/>
              <a:t>to</a:t>
            </a:r>
            <a:r>
              <a:rPr lang="tr-TR" sz="2400" dirty="0" smtClean="0"/>
              <a:t> </a:t>
            </a:r>
            <a:r>
              <a:rPr lang="tr-TR" sz="2400" dirty="0" err="1" smtClean="0"/>
              <a:t>meet</a:t>
            </a:r>
            <a:r>
              <a:rPr lang="tr-TR" sz="2400" dirty="0" smtClean="0"/>
              <a:t> </a:t>
            </a:r>
            <a:r>
              <a:rPr lang="tr-TR" sz="2400" dirty="0" err="1" smtClean="0"/>
              <a:t>the</a:t>
            </a:r>
            <a:r>
              <a:rPr lang="tr-TR" sz="2400" dirty="0" smtClean="0"/>
              <a:t> </a:t>
            </a:r>
            <a:r>
              <a:rPr lang="tr-TR" sz="2400" dirty="0" err="1" smtClean="0"/>
              <a:t>requirements</a:t>
            </a:r>
            <a:r>
              <a:rPr lang="tr-TR" sz="2400" dirty="0" smtClean="0"/>
              <a:t> of </a:t>
            </a:r>
            <a:r>
              <a:rPr lang="tr-TR" sz="2400" dirty="0" err="1" smtClean="0"/>
              <a:t>the</a:t>
            </a:r>
            <a:r>
              <a:rPr lang="tr-TR" sz="2400" dirty="0" smtClean="0"/>
              <a:t> Art 2e of </a:t>
            </a:r>
            <a:r>
              <a:rPr lang="tr-TR" sz="2400" dirty="0" err="1" smtClean="0"/>
              <a:t>the</a:t>
            </a:r>
            <a:r>
              <a:rPr lang="tr-TR" sz="2400" dirty="0" smtClean="0"/>
              <a:t> </a:t>
            </a:r>
            <a:r>
              <a:rPr lang="tr-TR" sz="2400" dirty="0" err="1" smtClean="0"/>
              <a:t>Remedies</a:t>
            </a:r>
            <a:r>
              <a:rPr lang="tr-TR" sz="2400" dirty="0" smtClean="0"/>
              <a:t> Directive. </a:t>
            </a:r>
          </a:p>
          <a:p>
            <a:pPr algn="just"/>
            <a:endParaRPr lang="tr-TR" sz="2400" dirty="0"/>
          </a:p>
          <a:p>
            <a:pPr algn="just"/>
            <a:endParaRPr lang="tr-TR" sz="2400" dirty="0"/>
          </a:p>
        </p:txBody>
      </p:sp>
    </p:spTree>
    <p:extLst>
      <p:ext uri="{BB962C8B-B14F-4D97-AF65-F5344CB8AC3E}">
        <p14:creationId xmlns:p14="http://schemas.microsoft.com/office/powerpoint/2010/main" val="1376717390"/>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talama">
  <a:themeElements>
    <a:clrScheme name="Ortalama">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rtalama">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rtalama">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6085</TotalTime>
  <Words>1317</Words>
  <Application>Microsoft Office PowerPoint</Application>
  <PresentationFormat>On-screen Show (4:3)</PresentationFormat>
  <Paragraphs>177</Paragraphs>
  <Slides>16</Slides>
  <Notes>15</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Ortalama</vt:lpstr>
      <vt:lpstr>     THE REPUBLIC OF TURKEY     </vt:lpstr>
      <vt:lpstr>  Who Can File a Complaint?  </vt:lpstr>
      <vt:lpstr>Stages of Complaint Review System in Turkey</vt:lpstr>
      <vt:lpstr>  Standstill Period and Automatic Suspensison  </vt:lpstr>
      <vt:lpstr>  Standstill Period and Automatic Suspension  </vt:lpstr>
      <vt:lpstr>  Standstill Period and Automatic Suspensison  </vt:lpstr>
      <vt:lpstr>  Ineffectiveness </vt:lpstr>
      <vt:lpstr>  Ineffectiveness </vt:lpstr>
      <vt:lpstr>  Alternative Penealties </vt:lpstr>
      <vt:lpstr>Specific Remedies</vt:lpstr>
      <vt:lpstr>Specific Remedies</vt:lpstr>
      <vt:lpstr>Specific Remedies</vt:lpstr>
      <vt:lpstr>Damages</vt:lpstr>
      <vt:lpstr>Main Figures on Complaint applications to PPA in 2013</vt:lpstr>
      <vt:lpstr>Further Developments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kgjn</dc:title>
  <dc:creator>Emine Erdem Alpyürük</dc:creator>
  <cp:lastModifiedBy>BOGUSZ-LOMANZO Aleksandra</cp:lastModifiedBy>
  <cp:revision>628</cp:revision>
  <cp:lastPrinted>2014-08-14T08:20:51Z</cp:lastPrinted>
  <dcterms:created xsi:type="dcterms:W3CDTF">2009-03-24T10:49:32Z</dcterms:created>
  <dcterms:modified xsi:type="dcterms:W3CDTF">2014-08-25T09:49:04Z</dcterms:modified>
</cp:coreProperties>
</file>