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56" r:id="rId1"/>
  </p:sldMasterIdLst>
  <p:notesMasterIdLst>
    <p:notesMasterId r:id="rId25"/>
  </p:notesMasterIdLst>
  <p:sldIdLst>
    <p:sldId id="256" r:id="rId2"/>
    <p:sldId id="306" r:id="rId3"/>
    <p:sldId id="286" r:id="rId4"/>
    <p:sldId id="305" r:id="rId5"/>
    <p:sldId id="296" r:id="rId6"/>
    <p:sldId id="291" r:id="rId7"/>
    <p:sldId id="293" r:id="rId8"/>
    <p:sldId id="307" r:id="rId9"/>
    <p:sldId id="308" r:id="rId10"/>
    <p:sldId id="310" r:id="rId11"/>
    <p:sldId id="316" r:id="rId12"/>
    <p:sldId id="327" r:id="rId13"/>
    <p:sldId id="325" r:id="rId14"/>
    <p:sldId id="326" r:id="rId15"/>
    <p:sldId id="311" r:id="rId16"/>
    <p:sldId id="313" r:id="rId17"/>
    <p:sldId id="318" r:id="rId18"/>
    <p:sldId id="319" r:id="rId19"/>
    <p:sldId id="320" r:id="rId20"/>
    <p:sldId id="321" r:id="rId21"/>
    <p:sldId id="322" r:id="rId22"/>
    <p:sldId id="323" r:id="rId23"/>
    <p:sldId id="285" r:id="rId2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47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1" autoAdjust="0"/>
    <p:restoredTop sz="94675" autoAdjust="0"/>
  </p:normalViewPr>
  <p:slideViewPr>
    <p:cSldViewPr>
      <p:cViewPr>
        <p:scale>
          <a:sx n="100" d="100"/>
          <a:sy n="100" d="100"/>
        </p:scale>
        <p:origin x="-1308" y="-2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3F8506E-C2BD-4580-8DE0-FFB1A89A44B5}" type="datetimeFigureOut">
              <a:rPr lang="en-US"/>
              <a:pPr>
                <a:defRPr/>
              </a:pPr>
              <a:t>9/4/2014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F4E7903-4A5C-4AA4-AE0D-F982782C6A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2296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A6DDA9D-A6C1-480B-BE4E-676A8BE5D100}" type="datetimeFigureOut">
              <a:rPr lang="en-US" smtClean="0"/>
              <a:pPr>
                <a:defRPr/>
              </a:pPr>
              <a:t>9/4/2014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6CBC8193-A51F-4C54-8395-E23A1020978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37FAC4-5369-4F77-BF64-2DEAD510983E}" type="datetimeFigureOut">
              <a:rPr lang="en-US" smtClean="0"/>
              <a:pPr>
                <a:defRPr/>
              </a:pPr>
              <a:t>9/4/2014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601C35-9880-4522-A6C6-32E2B6F2D0D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0DE5EA2-2FE3-4BDC-9DEA-86C51582004B}" type="datetimeFigureOut">
              <a:rPr lang="en-US" smtClean="0"/>
              <a:pPr>
                <a:defRPr/>
              </a:pPr>
              <a:t>9/4/2014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E91154-E6EC-4803-A9E9-826796EE71F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BC19FD2-974F-4AEC-9E8F-602DBFDE025A}" type="datetimeFigureOut">
              <a:rPr lang="en-US" smtClean="0"/>
              <a:pPr>
                <a:defRPr/>
              </a:pPr>
              <a:t>9/4/2014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421AEC-A3C4-468B-B274-2094C6508F0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A13E533-0468-4ADB-9A14-6F3A8FDC3F51}" type="datetimeFigureOut">
              <a:rPr lang="en-US" smtClean="0"/>
              <a:pPr>
                <a:defRPr/>
              </a:pPr>
              <a:t>9/4/2014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7A6D2E-D7DD-4380-86C6-093D6EE8BD7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0471CE-9A5B-4070-95F7-4DDCE5EECD70}" type="datetimeFigureOut">
              <a:rPr lang="en-US" smtClean="0"/>
              <a:pPr>
                <a:defRPr/>
              </a:pPr>
              <a:t>9/4/2014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BA2E6F-A301-41BA-9172-FC70B3F128F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266BC14-CF85-468C-8662-59FF88D2EF91}" type="datetimeFigureOut">
              <a:rPr lang="en-US" smtClean="0"/>
              <a:pPr>
                <a:defRPr/>
              </a:pPr>
              <a:t>9/4/2014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4618FC-43CF-4B0F-9A97-398792F14AF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366B10F-C821-45B3-B405-A0981B472836}" type="datetimeFigureOut">
              <a:rPr lang="en-US" smtClean="0"/>
              <a:pPr>
                <a:defRPr/>
              </a:pPr>
              <a:t>9/4/2014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F7F0FA-301E-4955-99B4-07D907D757C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66ECA5B-00E0-4499-8AF6-E75DD502034A}" type="datetimeFigureOut">
              <a:rPr lang="en-US" smtClean="0"/>
              <a:pPr>
                <a:defRPr/>
              </a:pPr>
              <a:t>9/4/2014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D5A1E8-1F48-4FE7-A3FE-D2528E7762F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B02DB9-2336-4007-AEF9-085A0386108A}" type="datetimeFigureOut">
              <a:rPr lang="en-US" smtClean="0"/>
              <a:pPr>
                <a:defRPr/>
              </a:pPr>
              <a:t>9/4/2014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A93982-1A05-440F-9AB8-0A5A6DC1FD3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1DF952D-A295-4771-B67E-05BF5A63FE6E}" type="datetimeFigureOut">
              <a:rPr lang="en-US" smtClean="0"/>
              <a:pPr>
                <a:defRPr/>
              </a:pPr>
              <a:t>9/4/2014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ED7102-AD3E-4BF3-89AF-F406C994FCB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7B346EBE-5DA0-4AAB-AC61-4AFA22140468}" type="datetimeFigureOut">
              <a:rPr lang="en-US" smtClean="0"/>
              <a:pPr>
                <a:defRPr/>
              </a:pPr>
              <a:t>9/4/2014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6C05219-ED24-4493-A4BC-2241AF5150C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  <p:sldLayoutId id="2147484058" r:id="rId2"/>
    <p:sldLayoutId id="2147484059" r:id="rId3"/>
    <p:sldLayoutId id="2147484060" r:id="rId4"/>
    <p:sldLayoutId id="2147484061" r:id="rId5"/>
    <p:sldLayoutId id="2147484062" r:id="rId6"/>
    <p:sldLayoutId id="2147484063" r:id="rId7"/>
    <p:sldLayoutId id="2147484064" r:id="rId8"/>
    <p:sldLayoutId id="2147484065" r:id="rId9"/>
    <p:sldLayoutId id="2147484066" r:id="rId10"/>
    <p:sldLayoutId id="21474840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portal.ujn.gov.rs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85800" y="404664"/>
            <a:ext cx="7772400" cy="3888432"/>
          </a:xfrm>
          <a:prstGeom prst="rect">
            <a:avLst/>
          </a:prstGeom>
        </p:spPr>
        <p:txBody>
          <a:bodyPr anchor="ctr"/>
          <a:lstStyle/>
          <a:p>
            <a:pPr algn="ctr"/>
            <a:r>
              <a:rPr lang="sr-Latn-R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Practical Serbian experiences in PP reforms and in implementing PP rules-institutional set-up </a:t>
            </a:r>
            <a:endParaRPr lang="en-US" sz="3200" b="1" dirty="0" smtClean="0">
              <a:solidFill>
                <a:srgbClr val="247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endParaRPr lang="en-US" sz="5400" b="1" dirty="0">
              <a:solidFill>
                <a:srgbClr val="247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2051" name="Subtitle 2"/>
          <p:cNvSpPr txBox="1">
            <a:spLocks/>
          </p:cNvSpPr>
          <p:nvPr/>
        </p:nvSpPr>
        <p:spPr bwMode="auto">
          <a:xfrm>
            <a:off x="0" y="5445224"/>
            <a:ext cx="9144000" cy="93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sr-Latn-RS" sz="3600" dirty="0" smtClean="0">
                <a:solidFill>
                  <a:schemeClr val="bg1"/>
                </a:solidFill>
                <a:latin typeface="Calibri" pitchFamily="34" charset="0"/>
              </a:rPr>
              <a:t>Svetlana Razic</a:t>
            </a:r>
            <a:r>
              <a:rPr lang="en-US" sz="3600" dirty="0" smtClean="0">
                <a:solidFill>
                  <a:schemeClr val="bg1"/>
                </a:solidFill>
                <a:latin typeface="Calibri" pitchFamily="34" charset="0"/>
              </a:rPr>
              <a:t>, </a:t>
            </a:r>
            <a:r>
              <a:rPr lang="sr-Latn-RS" sz="3600" dirty="0" smtClean="0">
                <a:solidFill>
                  <a:schemeClr val="bg1"/>
                </a:solidFill>
                <a:latin typeface="Calibri" pitchFamily="34" charset="0"/>
              </a:rPr>
              <a:t>Public Procurement Office</a:t>
            </a:r>
            <a:endParaRPr lang="en-US" sz="3600" dirty="0">
              <a:solidFill>
                <a:schemeClr val="bg1"/>
              </a:solidFill>
              <a:latin typeface="Calibri" pitchFamily="34" charset="0"/>
            </a:endParaRPr>
          </a:p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n-US" sz="2400" dirty="0" smtClean="0">
                <a:solidFill>
                  <a:schemeClr val="bg1"/>
                </a:solidFill>
                <a:latin typeface="Calibri" pitchFamily="34" charset="0"/>
              </a:rPr>
              <a:t>SIGMA</a:t>
            </a:r>
            <a:r>
              <a:rPr lang="sr-Latn-RS" sz="2400" dirty="0" smtClean="0">
                <a:solidFill>
                  <a:schemeClr val="bg1"/>
                </a:solidFill>
                <a:latin typeface="Calibri" pitchFamily="34" charset="0"/>
              </a:rPr>
              <a:t>/</a:t>
            </a:r>
            <a:r>
              <a:rPr lang="en-US" sz="2400" dirty="0" err="1" smtClean="0">
                <a:solidFill>
                  <a:schemeClr val="bg1"/>
                </a:solidFill>
                <a:latin typeface="Calibri" pitchFamily="34" charset="0"/>
              </a:rPr>
              <a:t>Vlora</a:t>
            </a:r>
            <a:r>
              <a:rPr lang="en-US" sz="2400" dirty="0" smtClean="0">
                <a:solidFill>
                  <a:schemeClr val="bg1"/>
                </a:solidFill>
                <a:latin typeface="Calibri" pitchFamily="34" charset="0"/>
              </a:rPr>
              <a:t>,  </a:t>
            </a:r>
            <a:r>
              <a:rPr lang="sr-Latn-RS" sz="2400" dirty="0" smtClean="0">
                <a:solidFill>
                  <a:schemeClr val="bg1"/>
                </a:solidFill>
                <a:latin typeface="Calibri" pitchFamily="34" charset="0"/>
              </a:rPr>
              <a:t>10 </a:t>
            </a:r>
            <a:r>
              <a:rPr lang="en-US" sz="2400" dirty="0" smtClean="0">
                <a:solidFill>
                  <a:schemeClr val="bg1"/>
                </a:solidFill>
                <a:latin typeface="Calibri" pitchFamily="34" charset="0"/>
              </a:rPr>
              <a:t>September 2014</a:t>
            </a: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E-PROCUREMENT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phase (e-notification) successfully completed: Public Procurement </a:t>
            </a:r>
            <a:r>
              <a:rPr lang="en-US" dirty="0"/>
              <a:t>Portal   </a:t>
            </a:r>
            <a:r>
              <a:rPr lang="en-US" dirty="0">
                <a:hlinkClick r:id="rId2"/>
              </a:rPr>
              <a:t>http://portal.ujn.gov.rs</a:t>
            </a:r>
            <a:r>
              <a:rPr lang="en-US" dirty="0" smtClean="0">
                <a:hlinkClick r:id="rId2"/>
              </a:rPr>
              <a:t>/</a:t>
            </a:r>
            <a:r>
              <a:rPr lang="en-US" dirty="0" smtClean="0"/>
              <a:t> </a:t>
            </a:r>
          </a:p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phase (e-tendering) yet to be initiated: pilot e-auctions </a:t>
            </a:r>
          </a:p>
          <a:p>
            <a:r>
              <a:rPr lang="en-US" dirty="0" smtClean="0"/>
              <a:t>EU assistance inevitable</a:t>
            </a:r>
          </a:p>
          <a:p>
            <a:pPr algn="just"/>
            <a:r>
              <a:rPr lang="en-GB" dirty="0" smtClean="0">
                <a:ea typeface="Arial Unicode MS"/>
              </a:rPr>
              <a:t>Light EU assistance through forthcoming (2015) TA project "Prevention </a:t>
            </a:r>
            <a:r>
              <a:rPr lang="en-GB" dirty="0">
                <a:ea typeface="Arial Unicode MS"/>
              </a:rPr>
              <a:t>and Fight Against </a:t>
            </a:r>
            <a:r>
              <a:rPr lang="en-GB" dirty="0" smtClean="0">
                <a:ea typeface="Arial Unicode MS"/>
              </a:rPr>
              <a:t>Corruption” (predominantly drafting of analyses to assess the situation in the area of e-procurement in Serbia)</a:t>
            </a:r>
          </a:p>
          <a:p>
            <a:pPr marL="114300" indent="0" algn="just">
              <a:buNone/>
            </a:pP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95576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e-procurement: institutional framework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Public Procurement Office </a:t>
            </a:r>
            <a:r>
              <a:rPr lang="en-US" dirty="0" smtClean="0"/>
              <a:t>(PP Portal, general policy in e-procurement)</a:t>
            </a:r>
          </a:p>
          <a:p>
            <a:endParaRPr lang="en-US" dirty="0" smtClean="0"/>
          </a:p>
          <a:p>
            <a:r>
              <a:rPr lang="en-US" b="1" dirty="0" smtClean="0"/>
              <a:t>Administration for Joint Services of Republican Bodies </a:t>
            </a:r>
            <a:r>
              <a:rPr lang="en-US" dirty="0" smtClean="0"/>
              <a:t>(e-procurement leased with </a:t>
            </a:r>
            <a:r>
              <a:rPr lang="en-US" dirty="0" err="1" smtClean="0"/>
              <a:t>centralised</a:t>
            </a:r>
            <a:r>
              <a:rPr lang="en-US" dirty="0" smtClean="0"/>
              <a:t> procurement)</a:t>
            </a:r>
          </a:p>
          <a:p>
            <a:pPr marL="114300" indent="0">
              <a:buNone/>
            </a:pPr>
            <a:endParaRPr lang="en-US" dirty="0" smtClean="0"/>
          </a:p>
          <a:p>
            <a:r>
              <a:rPr lang="en-US" b="1" dirty="0" smtClean="0"/>
              <a:t>Ministry of Trade, Tourism and Telecommunications </a:t>
            </a:r>
            <a:r>
              <a:rPr lang="en-US" dirty="0" smtClean="0"/>
              <a:t>(e-government, e-commerce, e-signature..</a:t>
            </a:r>
            <a:r>
              <a:rPr lang="en-US" dirty="0" err="1" smtClean="0"/>
              <a:t>etc</a:t>
            </a:r>
            <a:r>
              <a:rPr lang="en-US" dirty="0" smtClean="0"/>
              <a:t>.)</a:t>
            </a:r>
            <a:endParaRPr lang="sr-Latn-RS" b="1" dirty="0"/>
          </a:p>
        </p:txBody>
      </p:sp>
    </p:spTree>
    <p:extLst>
      <p:ext uri="{BB962C8B-B14F-4D97-AF65-F5344CB8AC3E}">
        <p14:creationId xmlns:p14="http://schemas.microsoft.com/office/powerpoint/2010/main" val="941496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Public procurement portal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PP Portal according to the PPL-2008</a:t>
            </a:r>
          </a:p>
          <a:p>
            <a:pPr lvl="1"/>
            <a:r>
              <a:rPr lang="en-US" dirty="0" smtClean="0"/>
              <a:t>Testing-phase started during the year 2008</a:t>
            </a:r>
          </a:p>
          <a:p>
            <a:pPr lvl="1"/>
            <a:r>
              <a:rPr lang="en-US" dirty="0" smtClean="0"/>
              <a:t>Fully operational since January 2009 till April 2013</a:t>
            </a:r>
          </a:p>
          <a:p>
            <a:pPr marL="114300" indent="0">
              <a:buNone/>
            </a:pPr>
            <a:endParaRPr lang="en-US" dirty="0" smtClean="0"/>
          </a:p>
          <a:p>
            <a:pPr lvl="0">
              <a:buClr>
                <a:srgbClr val="93A299"/>
              </a:buClr>
            </a:pPr>
            <a:r>
              <a:rPr lang="en-US" u="sng" dirty="0" smtClean="0">
                <a:solidFill>
                  <a:srgbClr val="564B3C"/>
                </a:solidFill>
              </a:rPr>
              <a:t>PP </a:t>
            </a:r>
            <a:r>
              <a:rPr lang="en-US" u="sng" dirty="0">
                <a:solidFill>
                  <a:srgbClr val="564B3C"/>
                </a:solidFill>
              </a:rPr>
              <a:t>Portal according to the </a:t>
            </a:r>
            <a:r>
              <a:rPr lang="en-US" u="sng" dirty="0" smtClean="0">
                <a:solidFill>
                  <a:srgbClr val="564B3C"/>
                </a:solidFill>
              </a:rPr>
              <a:t>PPL-2012-”New” Portal</a:t>
            </a:r>
          </a:p>
          <a:p>
            <a:pPr lvl="1">
              <a:buClr>
                <a:srgbClr val="93A299"/>
              </a:buClr>
            </a:pPr>
            <a:r>
              <a:rPr lang="en-US" sz="2400" dirty="0">
                <a:solidFill>
                  <a:srgbClr val="564B3C"/>
                </a:solidFill>
              </a:rPr>
              <a:t>O</a:t>
            </a:r>
            <a:r>
              <a:rPr lang="en-US" sz="2400" dirty="0" smtClean="0">
                <a:solidFill>
                  <a:srgbClr val="564B3C"/>
                </a:solidFill>
              </a:rPr>
              <a:t>perational since April 2013, when the application of the new </a:t>
            </a:r>
            <a:r>
              <a:rPr lang="en-US" sz="2400" smtClean="0">
                <a:solidFill>
                  <a:srgbClr val="564B3C"/>
                </a:solidFill>
              </a:rPr>
              <a:t>PPL started</a:t>
            </a:r>
            <a:endParaRPr lang="en-US" u="sng" dirty="0" smtClean="0">
              <a:solidFill>
                <a:srgbClr val="564B3C"/>
              </a:solidFill>
            </a:endParaRPr>
          </a:p>
          <a:p>
            <a:pPr lvl="0">
              <a:buClr>
                <a:srgbClr val="93A299"/>
              </a:buClr>
            </a:pPr>
            <a:endParaRPr lang="en-US" u="sng" dirty="0">
              <a:solidFill>
                <a:srgbClr val="564B3C"/>
              </a:solidFill>
            </a:endParaRPr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07125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sz="3200" dirty="0" smtClean="0">
                <a:solidFill>
                  <a:srgbClr val="93A299">
                    <a:lumMod val="75000"/>
                  </a:srgbClr>
                </a:solidFill>
              </a:rPr>
              <a:t>Novelties</a:t>
            </a:r>
            <a:r>
              <a:rPr lang="en-US" sz="3200" dirty="0" smtClean="0">
                <a:solidFill>
                  <a:srgbClr val="93A299">
                    <a:lumMod val="75000"/>
                  </a:srgbClr>
                </a:solidFill>
              </a:rPr>
              <a:t> </a:t>
            </a:r>
            <a:r>
              <a:rPr lang="sr-Latn-RS" sz="3200" dirty="0" smtClean="0">
                <a:solidFill>
                  <a:srgbClr val="93A299">
                    <a:lumMod val="75000"/>
                  </a:srgbClr>
                </a:solidFill>
              </a:rPr>
              <a:t>: </a:t>
            </a:r>
            <a:r>
              <a:rPr lang="en-US" sz="3200" dirty="0" smtClean="0">
                <a:solidFill>
                  <a:srgbClr val="93A299">
                    <a:lumMod val="75000"/>
                  </a:srgbClr>
                </a:solidFill>
              </a:rPr>
              <a:t>PP </a:t>
            </a:r>
            <a:r>
              <a:rPr lang="sr-Latn-RS" sz="3200" dirty="0" smtClean="0">
                <a:solidFill>
                  <a:srgbClr val="93A299">
                    <a:lumMod val="75000"/>
                  </a:srgbClr>
                </a:solidFill>
              </a:rPr>
              <a:t>Web-Portal/Increased </a:t>
            </a:r>
            <a:r>
              <a:rPr lang="sr-Latn-RS" sz="3200" dirty="0">
                <a:solidFill>
                  <a:srgbClr val="93A299">
                    <a:lumMod val="75000"/>
                  </a:srgbClr>
                </a:solidFill>
              </a:rPr>
              <a:t>transparency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>
                <a:srgbClr val="93A299"/>
              </a:buClr>
            </a:pPr>
            <a:endParaRPr lang="en-US" dirty="0" smtClean="0">
              <a:solidFill>
                <a:srgbClr val="564B3C"/>
              </a:solidFill>
            </a:endParaRPr>
          </a:p>
          <a:p>
            <a:pPr lvl="0" algn="just">
              <a:buClr>
                <a:srgbClr val="93A299"/>
              </a:buClr>
            </a:pPr>
            <a:r>
              <a:rPr lang="en-US" dirty="0">
                <a:solidFill>
                  <a:srgbClr val="564B3C"/>
                </a:solidFill>
              </a:rPr>
              <a:t>m</a:t>
            </a:r>
            <a:r>
              <a:rPr lang="sr-Latn-RS" dirty="0" smtClean="0">
                <a:solidFill>
                  <a:srgbClr val="564B3C"/>
                </a:solidFill>
              </a:rPr>
              <a:t>andatory </a:t>
            </a:r>
            <a:r>
              <a:rPr lang="sr-Latn-RS" dirty="0">
                <a:solidFill>
                  <a:srgbClr val="564B3C"/>
                </a:solidFill>
              </a:rPr>
              <a:t>use of CPV and search-mode that use CPV codes as key-words for search of notices</a:t>
            </a:r>
          </a:p>
          <a:p>
            <a:pPr lvl="0" algn="just">
              <a:buClr>
                <a:srgbClr val="93A299"/>
              </a:buClr>
            </a:pPr>
            <a:r>
              <a:rPr lang="sr-Latn-RS" dirty="0">
                <a:solidFill>
                  <a:srgbClr val="564B3C"/>
                </a:solidFill>
              </a:rPr>
              <a:t>mandatory publishing of tender documents</a:t>
            </a:r>
          </a:p>
          <a:p>
            <a:pPr lvl="0" algn="just">
              <a:buClr>
                <a:srgbClr val="93A299"/>
              </a:buClr>
            </a:pPr>
            <a:r>
              <a:rPr lang="sr-Latn-RS" dirty="0">
                <a:solidFill>
                  <a:srgbClr val="564B3C"/>
                </a:solidFill>
              </a:rPr>
              <a:t>mandatory publishing of small-value PP notices</a:t>
            </a:r>
          </a:p>
          <a:p>
            <a:pPr lvl="0" algn="just">
              <a:buClr>
                <a:srgbClr val="93A299"/>
              </a:buClr>
            </a:pPr>
            <a:r>
              <a:rPr lang="sr-Latn-RS" dirty="0">
                <a:solidFill>
                  <a:srgbClr val="564B3C"/>
                </a:solidFill>
              </a:rPr>
              <a:t>publishing of so called „negative-refferences“</a:t>
            </a:r>
          </a:p>
          <a:p>
            <a:pPr lvl="0" algn="just">
              <a:buClr>
                <a:srgbClr val="93A299"/>
              </a:buClr>
            </a:pPr>
            <a:r>
              <a:rPr lang="sr-Latn-RS" dirty="0">
                <a:solidFill>
                  <a:srgbClr val="564B3C"/>
                </a:solidFill>
              </a:rPr>
              <a:t>publishing of prior opinions for negotiated procedure</a:t>
            </a:r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63344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Latn-R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81200" y="-1108075"/>
            <a:ext cx="13177838" cy="9361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418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ROLE OF E-PROCUREMENT IN MONITORING OF PP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endParaRPr lang="en-US" dirty="0" smtClean="0"/>
          </a:p>
          <a:p>
            <a:pPr algn="just"/>
            <a:r>
              <a:rPr lang="en-US" dirty="0" smtClean="0"/>
              <a:t>Data gathering: </a:t>
            </a:r>
            <a:r>
              <a:rPr lang="en-US" b="1" dirty="0" smtClean="0"/>
              <a:t>Program for electronic records in public procurement</a:t>
            </a:r>
          </a:p>
          <a:p>
            <a:pPr marL="114300" indent="0" algn="just">
              <a:buNone/>
            </a:pPr>
            <a:endParaRPr lang="en-US" dirty="0" smtClean="0"/>
          </a:p>
          <a:p>
            <a:pPr algn="just"/>
            <a:r>
              <a:rPr lang="en-US" dirty="0" smtClean="0"/>
              <a:t>Planning of procurement: </a:t>
            </a:r>
            <a:r>
              <a:rPr lang="en-US" b="1" dirty="0" smtClean="0"/>
              <a:t>Procurement planning software</a:t>
            </a:r>
            <a:endParaRPr lang="sr-Latn-RS" b="1" dirty="0"/>
          </a:p>
        </p:txBody>
      </p:sp>
    </p:spTree>
    <p:extLst>
      <p:ext uri="{BB962C8B-B14F-4D97-AF65-F5344CB8AC3E}">
        <p14:creationId xmlns:p14="http://schemas.microsoft.com/office/powerpoint/2010/main" val="3140264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keeping records in public procurement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US" b="1" dirty="0" smtClean="0"/>
              <a:t>Article 132 of PPL regulates</a:t>
            </a:r>
            <a:r>
              <a:rPr lang="en-US" dirty="0" smtClean="0"/>
              <a:t>:</a:t>
            </a:r>
          </a:p>
          <a:p>
            <a:r>
              <a:rPr lang="en-US" dirty="0" smtClean="0"/>
              <a:t>content of PP reports</a:t>
            </a:r>
          </a:p>
          <a:p>
            <a:r>
              <a:rPr lang="en-US" dirty="0"/>
              <a:t>w</a:t>
            </a:r>
            <a:r>
              <a:rPr lang="en-US" dirty="0" smtClean="0"/>
              <a:t>ay of keeping records in PP</a:t>
            </a:r>
          </a:p>
          <a:p>
            <a:r>
              <a:rPr lang="en-US" dirty="0"/>
              <a:t>o</a:t>
            </a:r>
            <a:r>
              <a:rPr lang="en-US" dirty="0" smtClean="0"/>
              <a:t>bligation of PPO to aggregate quarterly reports on concluded procedures and contracts based on quarterly reports submitted by CAs</a:t>
            </a:r>
          </a:p>
          <a:p>
            <a:pPr marL="114300" indent="0">
              <a:buNone/>
            </a:pPr>
            <a:endParaRPr lang="en-US" b="1" dirty="0" smtClean="0">
              <a:ea typeface="Times New Roman"/>
            </a:endParaRPr>
          </a:p>
          <a:p>
            <a:pPr marL="114300" indent="0" algn="just">
              <a:buNone/>
            </a:pPr>
            <a:r>
              <a:rPr lang="sr-Latn-RS" b="1" dirty="0" smtClean="0">
                <a:ea typeface="Times New Roman"/>
              </a:rPr>
              <a:t>Rulebook </a:t>
            </a:r>
            <a:r>
              <a:rPr lang="sr-Latn-RS" b="1" dirty="0">
                <a:ea typeface="Times New Roman"/>
              </a:rPr>
              <a:t>on content of PP reports and keeping records in public procurement </a:t>
            </a:r>
            <a:r>
              <a:rPr lang="en-US" dirty="0" smtClean="0">
                <a:ea typeface="Times New Roman"/>
              </a:rPr>
              <a:t>defines the abovementioned more detailed</a:t>
            </a:r>
            <a:endParaRPr lang="en-US" b="1" dirty="0" smtClean="0"/>
          </a:p>
          <a:p>
            <a:pPr lvl="1"/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25492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Program for electronic records in public procurement 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</a:t>
            </a:r>
            <a:r>
              <a:rPr lang="en-US" u="sng" dirty="0" smtClean="0"/>
              <a:t>July 2013</a:t>
            </a:r>
            <a:r>
              <a:rPr lang="en-US" dirty="0" smtClean="0"/>
              <a:t>, PPO put on its web-site new software for electronic records in PP</a:t>
            </a:r>
          </a:p>
          <a:p>
            <a:r>
              <a:rPr lang="en-US" dirty="0" smtClean="0"/>
              <a:t>Use of the software is mandatory for CAs in order to submit quarterly reports</a:t>
            </a:r>
          </a:p>
          <a:p>
            <a:r>
              <a:rPr lang="en-US" dirty="0" smtClean="0"/>
              <a:t>Software was developed in line with PPL and the Rulebook </a:t>
            </a:r>
          </a:p>
          <a:p>
            <a:r>
              <a:rPr lang="en-US" dirty="0" smtClean="0"/>
              <a:t>Key novelty: monitoring of contract modifications</a:t>
            </a:r>
          </a:p>
        </p:txBody>
      </p:sp>
    </p:spTree>
    <p:extLst>
      <p:ext uri="{BB962C8B-B14F-4D97-AF65-F5344CB8AC3E}">
        <p14:creationId xmlns:p14="http://schemas.microsoft.com/office/powerpoint/2010/main" val="702646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procurement planning software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Introduced in </a:t>
            </a:r>
            <a:r>
              <a:rPr lang="en-US" u="sng" dirty="0" smtClean="0"/>
              <a:t>January 2014 </a:t>
            </a:r>
          </a:p>
          <a:p>
            <a:pPr marL="114300" indent="0">
              <a:buNone/>
            </a:pPr>
            <a:endParaRPr lang="en-US" u="sng" dirty="0" smtClean="0"/>
          </a:p>
          <a:p>
            <a:pPr algn="just"/>
            <a:r>
              <a:rPr lang="en-US" dirty="0" smtClean="0"/>
              <a:t>Public Procurement Planning software encompasses:</a:t>
            </a:r>
          </a:p>
          <a:p>
            <a:pPr lvl="1"/>
            <a:r>
              <a:rPr lang="en-US" sz="2400" dirty="0" smtClean="0"/>
              <a:t>Development of procurement plans</a:t>
            </a:r>
          </a:p>
          <a:p>
            <a:pPr lvl="1"/>
            <a:r>
              <a:rPr lang="en-US" sz="2400" dirty="0" smtClean="0"/>
              <a:t>Amendments of procurement plans</a:t>
            </a:r>
          </a:p>
          <a:p>
            <a:pPr lvl="1"/>
            <a:r>
              <a:rPr lang="en-US" sz="2400" dirty="0" smtClean="0"/>
              <a:t>Reports on execution of procurement plans</a:t>
            </a:r>
          </a:p>
          <a:p>
            <a:pPr lvl="1"/>
            <a:r>
              <a:rPr lang="en-US" sz="2400" dirty="0" smtClean="0"/>
              <a:t>Submission of reports to SAI and PPO</a:t>
            </a:r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61577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procurement planning software (2)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In developing the software, PPO worked together with all the categories of CAs (state  owned enterprises, local level, healthcare…)</a:t>
            </a:r>
          </a:p>
          <a:p>
            <a:r>
              <a:rPr lang="en-US" dirty="0" smtClean="0"/>
              <a:t>Through this tool, </a:t>
            </a:r>
            <a:r>
              <a:rPr lang="en-US" u="sng" dirty="0" smtClean="0"/>
              <a:t>PPO will particularly </a:t>
            </a:r>
            <a:r>
              <a:rPr lang="en-US" b="1" u="sng" dirty="0" smtClean="0"/>
              <a:t>monitor</a:t>
            </a:r>
            <a:r>
              <a:rPr lang="en-US" dirty="0" smtClean="0"/>
              <a:t> justifiability of exemptions from PPL and obligation to appoint civil supervisor in PP higher than 1 bill. RSD</a:t>
            </a:r>
            <a:endParaRPr lang="en-US" b="1" u="sng" dirty="0" smtClean="0"/>
          </a:p>
          <a:p>
            <a:pPr algn="just"/>
            <a:r>
              <a:rPr lang="en-US" dirty="0" smtClean="0"/>
              <a:t>Improvement of application is planned to be completed  by the end of 2014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05105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EU MODELS OF CENTRAL PP STRUCTURES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err="1" smtClean="0"/>
              <a:t>Centralised</a:t>
            </a:r>
            <a:r>
              <a:rPr lang="en-US" dirty="0" smtClean="0"/>
              <a:t> or dual-</a:t>
            </a:r>
            <a:r>
              <a:rPr lang="en-US" dirty="0" err="1" smtClean="0"/>
              <a:t>centralised</a:t>
            </a:r>
            <a:r>
              <a:rPr lang="en-US" dirty="0" smtClean="0"/>
              <a:t> (Hungary, Poland,  etc.)</a:t>
            </a:r>
          </a:p>
          <a:p>
            <a:pPr marL="114300" indent="0" algn="just">
              <a:buNone/>
            </a:pPr>
            <a:endParaRPr lang="en-US" dirty="0" smtClean="0"/>
          </a:p>
          <a:p>
            <a:r>
              <a:rPr lang="en-US" dirty="0" smtClean="0"/>
              <a:t>Semi-</a:t>
            </a:r>
            <a:r>
              <a:rPr lang="en-US" dirty="0" err="1" smtClean="0"/>
              <a:t>centralised</a:t>
            </a:r>
            <a:r>
              <a:rPr lang="en-US" dirty="0" smtClean="0"/>
              <a:t> (Germany, </a:t>
            </a:r>
            <a:r>
              <a:rPr lang="en-US" dirty="0" err="1" smtClean="0"/>
              <a:t>Luxembourgh</a:t>
            </a:r>
            <a:r>
              <a:rPr lang="en-US" dirty="0" smtClean="0"/>
              <a:t>)</a:t>
            </a:r>
          </a:p>
          <a:p>
            <a:pPr marL="114300" indent="0">
              <a:buNone/>
            </a:pPr>
            <a:endParaRPr lang="en-US" dirty="0" smtClean="0"/>
          </a:p>
          <a:p>
            <a:r>
              <a:rPr lang="en-US" dirty="0" err="1" smtClean="0"/>
              <a:t>Decentralised</a:t>
            </a:r>
            <a:r>
              <a:rPr lang="en-US" dirty="0" smtClean="0"/>
              <a:t> (Finland, Portugal)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1240276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Development of professional skill of employees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en-US" u="sng" dirty="0" smtClean="0"/>
              <a:t>Education and development of skills of its employees are one of the priorities in the PPO</a:t>
            </a:r>
          </a:p>
          <a:p>
            <a:pPr algn="just"/>
            <a:r>
              <a:rPr lang="en-US" i="1" dirty="0" smtClean="0"/>
              <a:t>PPO also organizes training for other regulatory bodies, agencies and authorities</a:t>
            </a:r>
          </a:p>
          <a:p>
            <a:r>
              <a:rPr lang="en-US" dirty="0" smtClean="0"/>
              <a:t>International cooperation and expertise:</a:t>
            </a:r>
          </a:p>
          <a:p>
            <a:pPr lvl="1"/>
            <a:r>
              <a:rPr lang="en-US" dirty="0" smtClean="0"/>
              <a:t>EU Twinning and TA assistance</a:t>
            </a:r>
          </a:p>
          <a:p>
            <a:pPr lvl="1"/>
            <a:r>
              <a:rPr lang="en-US" dirty="0" smtClean="0"/>
              <a:t>TAIEX training (workshops and study/expert visits)</a:t>
            </a:r>
          </a:p>
          <a:p>
            <a:pPr lvl="1">
              <a:buClr>
                <a:srgbClr val="CF543F"/>
              </a:buClr>
            </a:pPr>
            <a:r>
              <a:rPr lang="en-US" dirty="0" smtClean="0"/>
              <a:t>SIGMA </a:t>
            </a:r>
            <a:r>
              <a:rPr lang="en-US" sz="2100" dirty="0">
                <a:solidFill>
                  <a:srgbClr val="564B3C"/>
                </a:solidFill>
              </a:rPr>
              <a:t>continuous </a:t>
            </a:r>
            <a:r>
              <a:rPr lang="en-US" sz="2100" dirty="0" smtClean="0">
                <a:solidFill>
                  <a:srgbClr val="564B3C"/>
                </a:solidFill>
              </a:rPr>
              <a:t>support </a:t>
            </a:r>
            <a:r>
              <a:rPr lang="en-US" dirty="0" smtClean="0"/>
              <a:t>(materials, expert assistance)</a:t>
            </a:r>
          </a:p>
          <a:p>
            <a:pPr lvl="1"/>
            <a:r>
              <a:rPr lang="en-US" dirty="0" smtClean="0"/>
              <a:t>ITC/ILO (</a:t>
            </a:r>
            <a:r>
              <a:rPr lang="en-US" dirty="0" err="1" smtClean="0"/>
              <a:t>ToT</a:t>
            </a:r>
            <a:r>
              <a:rPr lang="en-US" dirty="0" smtClean="0"/>
              <a:t> in 2011/2012)</a:t>
            </a:r>
          </a:p>
          <a:p>
            <a:pPr lvl="1"/>
            <a:r>
              <a:rPr lang="en-US" dirty="0" smtClean="0"/>
              <a:t>Cooperation with RESPA </a:t>
            </a:r>
          </a:p>
          <a:p>
            <a:pPr lvl="1"/>
            <a:r>
              <a:rPr lang="en-US" dirty="0" smtClean="0"/>
              <a:t>OSCE continuous support</a:t>
            </a:r>
          </a:p>
          <a:p>
            <a:r>
              <a:rPr lang="en-US" dirty="0" smtClean="0"/>
              <a:t>Training related to the Negotiations with EU (PLAC,GIZ)</a:t>
            </a:r>
          </a:p>
          <a:p>
            <a:pPr lvl="1"/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595378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Development of professional skill of employees (2)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2400" dirty="0" smtClean="0"/>
              <a:t>Interagency cooperation and training</a:t>
            </a:r>
          </a:p>
          <a:p>
            <a:pPr lvl="2"/>
            <a:r>
              <a:rPr lang="en-US" sz="2400" dirty="0" smtClean="0"/>
              <a:t>Cooperation with other regulatory bodies (Republic Commission, SAI..)</a:t>
            </a:r>
          </a:p>
          <a:p>
            <a:pPr lvl="2"/>
            <a:r>
              <a:rPr lang="en-US" sz="2400" dirty="0" smtClean="0"/>
              <a:t>Cooperation with other ministries</a:t>
            </a:r>
          </a:p>
          <a:p>
            <a:pPr lvl="2"/>
            <a:r>
              <a:rPr lang="en-US" sz="2400" dirty="0" smtClean="0"/>
              <a:t>Cooperation with judiciary and police</a:t>
            </a:r>
          </a:p>
          <a:p>
            <a:pPr lvl="1"/>
            <a:r>
              <a:rPr lang="en-US" sz="2400" dirty="0" smtClean="0"/>
              <a:t>Regional cooperation </a:t>
            </a:r>
          </a:p>
          <a:p>
            <a:pPr lvl="1"/>
            <a:r>
              <a:rPr lang="en-US" sz="2400" b="1" i="1" dirty="0" smtClean="0"/>
              <a:t>Bylaw/regulation</a:t>
            </a:r>
            <a:r>
              <a:rPr lang="en-US" sz="2400" i="1" dirty="0" smtClean="0"/>
              <a:t> </a:t>
            </a:r>
            <a:r>
              <a:rPr lang="en-US" sz="2400" i="1" dirty="0"/>
              <a:t>on the manner and program of expert training and the manner of taking exams for public procurement </a:t>
            </a:r>
            <a:r>
              <a:rPr lang="en-US" sz="2400" i="1" dirty="0" smtClean="0"/>
              <a:t>officials-applicable since 1 August 2014 - </a:t>
            </a:r>
            <a:r>
              <a:rPr lang="en-US" sz="2400" dirty="0" smtClean="0"/>
              <a:t>regulates certification in PP</a:t>
            </a:r>
          </a:p>
          <a:p>
            <a:pPr lvl="1"/>
            <a:endParaRPr lang="en-US" sz="2400" dirty="0" smtClean="0"/>
          </a:p>
          <a:p>
            <a:pPr lvl="1"/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588602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professional development:</a:t>
            </a:r>
            <a:r>
              <a:rPr lang="en-US" sz="3200" dirty="0">
                <a:solidFill>
                  <a:srgbClr val="93A299">
                    <a:lumMod val="75000"/>
                  </a:srgbClr>
                </a:solidFill>
              </a:rPr>
              <a:t> Further directions</a:t>
            </a:r>
            <a:r>
              <a:rPr lang="en-US" sz="3200" dirty="0" smtClean="0"/>
              <a:t> </a:t>
            </a:r>
            <a:endParaRPr lang="sr-Latn-R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u="sng" dirty="0" smtClean="0"/>
              <a:t>New EU Directives </a:t>
            </a:r>
            <a:r>
              <a:rPr lang="en-US" dirty="0" smtClean="0"/>
              <a:t>and in particular emphasis will be put on:</a:t>
            </a:r>
          </a:p>
          <a:p>
            <a:pPr lvl="1"/>
            <a:r>
              <a:rPr lang="en-US" sz="2400" dirty="0" smtClean="0"/>
              <a:t>E-procurement (including standard forms for publishing of notices)</a:t>
            </a:r>
          </a:p>
          <a:p>
            <a:pPr lvl="1"/>
            <a:r>
              <a:rPr lang="en-US" sz="2400" dirty="0" smtClean="0"/>
              <a:t>“green” procurement</a:t>
            </a:r>
          </a:p>
          <a:p>
            <a:pPr lvl="1"/>
            <a:r>
              <a:rPr lang="en-US" sz="2400" dirty="0" smtClean="0"/>
              <a:t>Social considerations in PP</a:t>
            </a:r>
          </a:p>
          <a:p>
            <a:pPr lvl="1"/>
            <a:r>
              <a:rPr lang="en-US" sz="2400" dirty="0" smtClean="0"/>
              <a:t>Economic aspects in PP (competitiveness etc.) particularly promotion of SMEs’ participation in PP procedures</a:t>
            </a:r>
          </a:p>
          <a:p>
            <a:pPr lvl="1"/>
            <a:r>
              <a:rPr lang="en-US" sz="2400" dirty="0" smtClean="0"/>
              <a:t>Familiarization with ECJ practices</a:t>
            </a:r>
          </a:p>
          <a:p>
            <a:pPr algn="just"/>
            <a:r>
              <a:rPr lang="en-US" dirty="0" smtClean="0"/>
              <a:t>Specific </a:t>
            </a:r>
            <a:r>
              <a:rPr lang="en-US" u="sng" dirty="0" smtClean="0"/>
              <a:t>non-procurement knowledge</a:t>
            </a:r>
            <a:r>
              <a:rPr lang="en-US" dirty="0" smtClean="0"/>
              <a:t> (project management, leadership-skills, organizational issues, EU institutions etc.)</a:t>
            </a:r>
          </a:p>
          <a:p>
            <a:pPr lvl="1"/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001603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Latn-RS" dirty="0" smtClean="0"/>
          </a:p>
          <a:p>
            <a:endParaRPr lang="sr-Latn-RS" dirty="0" smtClean="0"/>
          </a:p>
          <a:p>
            <a:endParaRPr lang="sr-Latn-RS" dirty="0" smtClean="0"/>
          </a:p>
          <a:p>
            <a:pPr algn="ctr"/>
            <a:r>
              <a:rPr lang="en-US" sz="3600" b="1" dirty="0" smtClean="0"/>
              <a:t>THANK YOU FOR YOUR ATTENTION!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existing</a:t>
            </a:r>
            <a:r>
              <a:rPr lang="sr-Latn-RS" dirty="0" smtClean="0"/>
              <a:t> </a:t>
            </a:r>
            <a:r>
              <a:rPr lang="sr-Latn-RS" dirty="0"/>
              <a:t>Public Procurement </a:t>
            </a:r>
            <a:r>
              <a:rPr lang="sr-Latn-RS" dirty="0" smtClean="0"/>
              <a:t>set-up</a:t>
            </a:r>
            <a:r>
              <a:rPr lang="en-US" dirty="0" smtClean="0"/>
              <a:t>-</a:t>
            </a:r>
            <a:r>
              <a:rPr lang="en-US" dirty="0" err="1" smtClean="0"/>
              <a:t>centralised</a:t>
            </a:r>
            <a:r>
              <a:rPr lang="en-US" dirty="0" smtClean="0"/>
              <a:t> structure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09728" indent="0">
              <a:spcBef>
                <a:spcPts val="400"/>
              </a:spcBef>
              <a:buClr>
                <a:srgbClr val="4F81BD"/>
              </a:buClr>
              <a:buSzPct val="68000"/>
              <a:buNone/>
            </a:pPr>
            <a:r>
              <a:rPr lang="sr-Latn-RS" i="1" dirty="0" smtClean="0"/>
              <a:t>2 </a:t>
            </a:r>
            <a:r>
              <a:rPr lang="sr-Latn-RS" i="1" dirty="0"/>
              <a:t>most important institutions in PP field</a:t>
            </a:r>
            <a:r>
              <a:rPr lang="sr-Latn-RS" dirty="0" smtClean="0"/>
              <a:t>:</a:t>
            </a:r>
            <a:endParaRPr lang="en-US" dirty="0" smtClean="0"/>
          </a:p>
          <a:p>
            <a:pPr marL="452628" indent="-342900">
              <a:spcBef>
                <a:spcPts val="400"/>
              </a:spcBef>
              <a:buClr>
                <a:srgbClr val="4F81BD"/>
              </a:buClr>
              <a:buSzPct val="68000"/>
            </a:pPr>
            <a:r>
              <a:rPr lang="sr-Latn-RS" dirty="0" smtClean="0"/>
              <a:t>Public </a:t>
            </a:r>
            <a:r>
              <a:rPr lang="sr-Latn-RS" dirty="0"/>
              <a:t>Procurement </a:t>
            </a:r>
            <a:r>
              <a:rPr lang="sr-Latn-RS" dirty="0" smtClean="0"/>
              <a:t>Office</a:t>
            </a:r>
            <a:r>
              <a:rPr lang="en-US" dirty="0" smtClean="0"/>
              <a:t>-PPO (Central Policy Body)</a:t>
            </a:r>
          </a:p>
          <a:p>
            <a:pPr marL="452628" indent="-342900" algn="just">
              <a:spcBef>
                <a:spcPts val="400"/>
              </a:spcBef>
              <a:buClr>
                <a:srgbClr val="4F81BD"/>
              </a:buClr>
              <a:buSzPct val="68000"/>
            </a:pPr>
            <a:r>
              <a:rPr lang="sr-Latn-RS" dirty="0" smtClean="0"/>
              <a:t>Republic </a:t>
            </a:r>
            <a:r>
              <a:rPr lang="sr-Latn-RS" dirty="0"/>
              <a:t>Comission for Protection of </a:t>
            </a:r>
            <a:r>
              <a:rPr lang="sr-Latn-RS" dirty="0" smtClean="0"/>
              <a:t> Rights </a:t>
            </a:r>
            <a:r>
              <a:rPr lang="sr-Latn-RS" dirty="0"/>
              <a:t>in PP Procedures</a:t>
            </a:r>
          </a:p>
          <a:p>
            <a:pPr marL="109728" lvl="0" indent="0">
              <a:spcBef>
                <a:spcPts val="400"/>
              </a:spcBef>
              <a:buClr>
                <a:srgbClr val="4F81BD"/>
              </a:buClr>
              <a:buSzPct val="68000"/>
              <a:buNone/>
            </a:pPr>
            <a:r>
              <a:rPr lang="sr-Latn-RS" i="1" dirty="0"/>
              <a:t>In the field of external </a:t>
            </a:r>
            <a:r>
              <a:rPr lang="sr-Latn-RS" i="1" dirty="0" smtClean="0"/>
              <a:t>control</a:t>
            </a:r>
            <a:r>
              <a:rPr lang="en-US" i="1" dirty="0" smtClean="0"/>
              <a:t> of public procurement</a:t>
            </a:r>
            <a:endParaRPr lang="sr-Latn-RS" i="1" dirty="0"/>
          </a:p>
          <a:p>
            <a:pPr marL="452628" indent="-342900">
              <a:spcBef>
                <a:spcPts val="400"/>
              </a:spcBef>
              <a:buClr>
                <a:srgbClr val="4F81BD"/>
              </a:buClr>
              <a:buSzPct val="68000"/>
            </a:pPr>
            <a:r>
              <a:rPr lang="sr-Latn-RS" dirty="0" smtClean="0"/>
              <a:t>Supreme </a:t>
            </a:r>
            <a:r>
              <a:rPr lang="sr-Latn-RS" dirty="0"/>
              <a:t>Audit Institution</a:t>
            </a:r>
          </a:p>
          <a:p>
            <a:pPr marL="109728" lvl="0" indent="0">
              <a:spcBef>
                <a:spcPts val="400"/>
              </a:spcBef>
              <a:buClr>
                <a:srgbClr val="4F81BD"/>
              </a:buClr>
              <a:buSzPct val="68000"/>
              <a:buNone/>
            </a:pPr>
            <a:r>
              <a:rPr lang="sr-Latn-RS" i="1" dirty="0" smtClean="0"/>
              <a:t>In </a:t>
            </a:r>
            <a:r>
              <a:rPr lang="sr-Latn-RS" i="1" dirty="0"/>
              <a:t>the field of centralised procurement</a:t>
            </a:r>
          </a:p>
          <a:p>
            <a:pPr marL="452628" indent="-342900" algn="just">
              <a:spcBef>
                <a:spcPts val="400"/>
              </a:spcBef>
              <a:buClr>
                <a:srgbClr val="4F81BD"/>
              </a:buClr>
              <a:buSzPct val="68000"/>
            </a:pPr>
            <a:r>
              <a:rPr lang="sr-Latn-RS" dirty="0" smtClean="0"/>
              <a:t>Administration </a:t>
            </a:r>
            <a:r>
              <a:rPr lang="sr-Latn-RS" dirty="0"/>
              <a:t>for Joint Services of the    	 Republican </a:t>
            </a:r>
            <a:r>
              <a:rPr lang="sr-Latn-RS" dirty="0" smtClean="0"/>
              <a:t>Bodies</a:t>
            </a:r>
            <a:r>
              <a:rPr lang="en-US" dirty="0" smtClean="0"/>
              <a:t>-CPB (</a:t>
            </a:r>
            <a:r>
              <a:rPr lang="en-US" dirty="0" smtClean="0">
                <a:ea typeface="MS Mincho"/>
                <a:cs typeface="Tahoma"/>
              </a:rPr>
              <a:t>AJSRB)</a:t>
            </a:r>
            <a:endParaRPr lang="sr-Latn-RS" dirty="0"/>
          </a:p>
          <a:p>
            <a:pPr marL="114300" indent="0" algn="just">
              <a:buNone/>
            </a:pPr>
            <a:r>
              <a:rPr lang="en-US" dirty="0"/>
              <a:t>*</a:t>
            </a:r>
            <a:r>
              <a:rPr lang="en-US" sz="2000" b="1" dirty="0"/>
              <a:t>Limited competences for Ministry of </a:t>
            </a:r>
            <a:r>
              <a:rPr lang="en-US" sz="2000" b="1" dirty="0" smtClean="0"/>
              <a:t>Finance-</a:t>
            </a:r>
            <a:r>
              <a:rPr lang="en-US" sz="2000" b="1" dirty="0" err="1" smtClean="0"/>
              <a:t>MoF</a:t>
            </a:r>
            <a:r>
              <a:rPr lang="en-US" sz="2000" b="1" dirty="0" smtClean="0"/>
              <a:t> (</a:t>
            </a:r>
            <a:r>
              <a:rPr lang="en-US" sz="2000" b="1" dirty="0"/>
              <a:t>unlike under previous PPL)</a:t>
            </a:r>
          </a:p>
          <a:p>
            <a:pPr marL="11430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2257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previous</a:t>
            </a:r>
            <a:r>
              <a:rPr lang="sr-Latn-RS" dirty="0" smtClean="0"/>
              <a:t> </a:t>
            </a:r>
            <a:r>
              <a:rPr lang="sr-Latn-RS" dirty="0"/>
              <a:t>Public Procurement </a:t>
            </a:r>
            <a:r>
              <a:rPr lang="sr-Latn-RS" dirty="0" smtClean="0"/>
              <a:t>set-up</a:t>
            </a:r>
            <a:r>
              <a:rPr lang="en-US" dirty="0" smtClean="0"/>
              <a:t>-dual </a:t>
            </a:r>
            <a:r>
              <a:rPr lang="en-US" dirty="0" err="1" smtClean="0"/>
              <a:t>centralised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endParaRPr lang="sr-Latn-RS" dirty="0" smtClean="0"/>
          </a:p>
          <a:p>
            <a:pPr marL="114300" indent="0" algn="just">
              <a:buNone/>
            </a:pPr>
            <a:r>
              <a:rPr lang="en-US" dirty="0" smtClean="0"/>
              <a:t>	</a:t>
            </a:r>
            <a:r>
              <a:rPr lang="en-US" u="sng" dirty="0" smtClean="0"/>
              <a:t>PREVIOUS PPL-ADOPTED IN DECEMBER 2009</a:t>
            </a:r>
          </a:p>
          <a:p>
            <a:pPr algn="just"/>
            <a:r>
              <a:rPr lang="sr-Latn-RS" dirty="0" smtClean="0"/>
              <a:t>Public Procurement Office </a:t>
            </a:r>
            <a:r>
              <a:rPr lang="en-US" dirty="0" smtClean="0"/>
              <a:t>(70%) competences</a:t>
            </a:r>
          </a:p>
          <a:p>
            <a:pPr algn="just"/>
            <a:r>
              <a:rPr lang="en-US" dirty="0" smtClean="0"/>
              <a:t>Ministry of Finance (30%) competences including the supervision over the implementation of the PPL and drafting of the PPL and the bylaws</a:t>
            </a:r>
            <a:endParaRPr lang="sr-Latn-RS" dirty="0"/>
          </a:p>
          <a:p>
            <a:pPr algn="just"/>
            <a:r>
              <a:rPr lang="sr-Latn-RS" dirty="0" smtClean="0"/>
              <a:t>Republic Commission for Protection of Rights in Public Procurement Procedures (main review body)</a:t>
            </a:r>
            <a:endParaRPr lang="en-US" dirty="0" smtClean="0"/>
          </a:p>
          <a:p>
            <a:pPr algn="just"/>
            <a:r>
              <a:rPr lang="en-US" dirty="0" smtClean="0">
                <a:solidFill>
                  <a:srgbClr val="564B3C"/>
                </a:solidFill>
              </a:rPr>
              <a:t>THIS MODEL  WITH SHARED COMPETENCES BETWEEN PPO AND </a:t>
            </a:r>
            <a:r>
              <a:rPr lang="en-US" dirty="0" err="1" smtClean="0">
                <a:solidFill>
                  <a:srgbClr val="564B3C"/>
                </a:solidFill>
              </a:rPr>
              <a:t>MoF</a:t>
            </a:r>
            <a:r>
              <a:rPr lang="en-US" dirty="0" smtClean="0">
                <a:solidFill>
                  <a:srgbClr val="564B3C"/>
                </a:solidFill>
              </a:rPr>
              <a:t> SHOWED UP TO BE INEFFICIENT</a:t>
            </a:r>
            <a:endParaRPr lang="en-US" dirty="0">
              <a:solidFill>
                <a:srgbClr val="564B3C"/>
              </a:solidFill>
            </a:endParaRPr>
          </a:p>
          <a:p>
            <a:pPr marL="114300" indent="0">
              <a:buNone/>
            </a:pPr>
            <a:endParaRPr lang="en-US" dirty="0" smtClean="0"/>
          </a:p>
          <a:p>
            <a:endParaRPr lang="en-US" dirty="0"/>
          </a:p>
          <a:p>
            <a:pPr marL="114300" indent="0" algn="just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5481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dirty="0">
                <a:solidFill>
                  <a:srgbClr val="93A299">
                    <a:lumMod val="75000"/>
                  </a:srgbClr>
                </a:solidFill>
              </a:rPr>
              <a:t>existing</a:t>
            </a:r>
            <a:r>
              <a:rPr lang="sr-Latn-RS" sz="3200" dirty="0">
                <a:solidFill>
                  <a:srgbClr val="93A299">
                    <a:lumMod val="75000"/>
                  </a:srgbClr>
                </a:solidFill>
              </a:rPr>
              <a:t> </a:t>
            </a:r>
            <a:r>
              <a:rPr lang="sr-Latn-RS" sz="3200" dirty="0" smtClean="0">
                <a:solidFill>
                  <a:srgbClr val="93A299">
                    <a:lumMod val="75000"/>
                  </a:srgbClr>
                </a:solidFill>
              </a:rPr>
              <a:t>set up in the field</a:t>
            </a:r>
            <a:r>
              <a:rPr lang="en-US" sz="3200" dirty="0" smtClean="0">
                <a:solidFill>
                  <a:srgbClr val="93A299">
                    <a:lumMod val="75000"/>
                  </a:srgbClr>
                </a:solidFill>
              </a:rPr>
              <a:t> o</a:t>
            </a:r>
            <a:r>
              <a:rPr lang="sr-Latn-RS" sz="3200" dirty="0" smtClean="0">
                <a:solidFill>
                  <a:srgbClr val="93A299">
                    <a:lumMod val="75000"/>
                  </a:srgbClr>
                </a:solidFill>
              </a:rPr>
              <a:t>f</a:t>
            </a:r>
            <a:r>
              <a:rPr lang="en-US" sz="3200" dirty="0" smtClean="0">
                <a:solidFill>
                  <a:srgbClr val="93A299">
                    <a:lumMod val="75000"/>
                  </a:srgbClr>
                </a:solidFill>
              </a:rPr>
              <a:t> </a:t>
            </a:r>
            <a:r>
              <a:rPr lang="en-US" sz="3200" dirty="0" err="1" smtClean="0">
                <a:solidFill>
                  <a:srgbClr val="93A299">
                    <a:lumMod val="75000"/>
                  </a:srgbClr>
                </a:solidFill>
              </a:rPr>
              <a:t>ppp</a:t>
            </a:r>
            <a:r>
              <a:rPr lang="en-US" sz="3200" dirty="0" smtClean="0">
                <a:solidFill>
                  <a:srgbClr val="93A299">
                    <a:lumMod val="75000"/>
                  </a:srgbClr>
                </a:solidFill>
              </a:rPr>
              <a:t> and concessions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>
              <a:buClr>
                <a:srgbClr val="93A299"/>
              </a:buClr>
            </a:pPr>
            <a:r>
              <a:rPr lang="sr-Latn-RS" dirty="0" smtClean="0">
                <a:solidFill>
                  <a:srgbClr val="564B3C"/>
                </a:solidFill>
              </a:rPr>
              <a:t>Central Policy Body </a:t>
            </a:r>
            <a:r>
              <a:rPr lang="sr-Cyrl-RS" dirty="0" smtClean="0">
                <a:solidFill>
                  <a:srgbClr val="564B3C"/>
                </a:solidFill>
              </a:rPr>
              <a:t>?</a:t>
            </a:r>
          </a:p>
          <a:p>
            <a:pPr marL="114300" lvl="0" indent="0" algn="just">
              <a:buClr>
                <a:srgbClr val="93A299"/>
              </a:buClr>
              <a:buNone/>
            </a:pPr>
            <a:r>
              <a:rPr lang="en-US" b="1" dirty="0" smtClean="0">
                <a:solidFill>
                  <a:srgbClr val="564B3C"/>
                </a:solidFill>
              </a:rPr>
              <a:t>Ministry </a:t>
            </a:r>
            <a:r>
              <a:rPr lang="en-US" b="1" dirty="0" smtClean="0">
                <a:solidFill>
                  <a:srgbClr val="564B3C"/>
                </a:solidFill>
              </a:rPr>
              <a:t>of </a:t>
            </a:r>
            <a:r>
              <a:rPr lang="en-US" b="1" dirty="0" smtClean="0">
                <a:solidFill>
                  <a:srgbClr val="564B3C"/>
                </a:solidFill>
              </a:rPr>
              <a:t>Trade, Tourism and Telecommunications</a:t>
            </a:r>
            <a:r>
              <a:rPr lang="en-US" dirty="0" smtClean="0">
                <a:solidFill>
                  <a:srgbClr val="564B3C"/>
                </a:solidFill>
              </a:rPr>
              <a:t>-</a:t>
            </a:r>
            <a:r>
              <a:rPr lang="en-US" i="1" dirty="0" smtClean="0">
                <a:solidFill>
                  <a:srgbClr val="564B3C"/>
                </a:solidFill>
              </a:rPr>
              <a:t>existing</a:t>
            </a:r>
            <a:r>
              <a:rPr lang="en-US" dirty="0" smtClean="0">
                <a:solidFill>
                  <a:srgbClr val="564B3C"/>
                </a:solidFill>
              </a:rPr>
              <a:t> </a:t>
            </a:r>
            <a:r>
              <a:rPr lang="en-US" dirty="0" smtClean="0">
                <a:solidFill>
                  <a:srgbClr val="564B3C"/>
                </a:solidFill>
              </a:rPr>
              <a:t>or </a:t>
            </a:r>
            <a:r>
              <a:rPr lang="en-US" b="1" dirty="0" smtClean="0">
                <a:solidFill>
                  <a:srgbClr val="564B3C"/>
                </a:solidFill>
              </a:rPr>
              <a:t>Ministry</a:t>
            </a:r>
            <a:r>
              <a:rPr lang="en-US" dirty="0" smtClean="0">
                <a:solidFill>
                  <a:srgbClr val="564B3C"/>
                </a:solidFill>
              </a:rPr>
              <a:t> </a:t>
            </a:r>
            <a:r>
              <a:rPr lang="en-US" b="1" dirty="0" smtClean="0">
                <a:solidFill>
                  <a:srgbClr val="564B3C"/>
                </a:solidFill>
              </a:rPr>
              <a:t>of</a:t>
            </a:r>
            <a:r>
              <a:rPr lang="en-US" dirty="0" smtClean="0">
                <a:solidFill>
                  <a:srgbClr val="564B3C"/>
                </a:solidFill>
              </a:rPr>
              <a:t> </a:t>
            </a:r>
            <a:r>
              <a:rPr lang="en-US" b="1" i="1" dirty="0" smtClean="0">
                <a:solidFill>
                  <a:srgbClr val="564B3C"/>
                </a:solidFill>
              </a:rPr>
              <a:t>Economy</a:t>
            </a:r>
            <a:r>
              <a:rPr lang="en-US" i="1" dirty="0" smtClean="0">
                <a:solidFill>
                  <a:srgbClr val="564B3C"/>
                </a:solidFill>
              </a:rPr>
              <a:t>-proposed in the </a:t>
            </a:r>
            <a:r>
              <a:rPr lang="en-US" i="1" dirty="0" smtClean="0">
                <a:solidFill>
                  <a:srgbClr val="564B3C"/>
                </a:solidFill>
              </a:rPr>
              <a:t>Strategy</a:t>
            </a:r>
            <a:endParaRPr lang="sr-Latn-RS" i="1" dirty="0">
              <a:solidFill>
                <a:srgbClr val="564B3C"/>
              </a:solidFill>
            </a:endParaRPr>
          </a:p>
          <a:p>
            <a:pPr lvl="0" algn="just">
              <a:buClr>
                <a:srgbClr val="93A299"/>
              </a:buClr>
            </a:pPr>
            <a:r>
              <a:rPr lang="en-US" dirty="0" smtClean="0">
                <a:solidFill>
                  <a:srgbClr val="564B3C"/>
                </a:solidFill>
              </a:rPr>
              <a:t>Republic </a:t>
            </a:r>
            <a:r>
              <a:rPr lang="en-US" dirty="0">
                <a:solidFill>
                  <a:srgbClr val="564B3C"/>
                </a:solidFill>
              </a:rPr>
              <a:t>Commission for Protection of Rights in Public Procurement Procedures (</a:t>
            </a:r>
            <a:r>
              <a:rPr lang="en-US" dirty="0" smtClean="0">
                <a:solidFill>
                  <a:srgbClr val="564B3C"/>
                </a:solidFill>
              </a:rPr>
              <a:t>review body for concessions and PPP)</a:t>
            </a:r>
            <a:endParaRPr lang="en-US" dirty="0">
              <a:solidFill>
                <a:srgbClr val="564B3C"/>
              </a:solidFill>
            </a:endParaRPr>
          </a:p>
          <a:p>
            <a:pPr lvl="0" algn="just">
              <a:buClr>
                <a:srgbClr val="93A299"/>
              </a:buClr>
            </a:pPr>
            <a:r>
              <a:rPr lang="sr-Latn-RS" dirty="0" smtClean="0">
                <a:solidFill>
                  <a:srgbClr val="564B3C"/>
                </a:solidFill>
              </a:rPr>
              <a:t>Commission for PPP</a:t>
            </a:r>
            <a:r>
              <a:rPr lang="en-US" dirty="0" smtClean="0">
                <a:solidFill>
                  <a:srgbClr val="564B3C"/>
                </a:solidFill>
              </a:rPr>
              <a:t> (registers PPP and approves PPP projects-inter-ministerial body</a:t>
            </a:r>
            <a:r>
              <a:rPr lang="sr-Latn-RS" dirty="0" smtClean="0">
                <a:solidFill>
                  <a:srgbClr val="564B3C"/>
                </a:solidFill>
              </a:rPr>
              <a:t>, no staff</a:t>
            </a:r>
            <a:r>
              <a:rPr lang="en-US" dirty="0" smtClean="0">
                <a:solidFill>
                  <a:srgbClr val="564B3C"/>
                </a:solidFill>
              </a:rPr>
              <a:t>)</a:t>
            </a:r>
          </a:p>
          <a:p>
            <a:pPr lvl="0" algn="just">
              <a:buClr>
                <a:srgbClr val="93A299"/>
              </a:buClr>
            </a:pPr>
            <a:r>
              <a:rPr lang="en-US" dirty="0">
                <a:solidFill>
                  <a:srgbClr val="564B3C"/>
                </a:solidFill>
              </a:rPr>
              <a:t>Public Procurement </a:t>
            </a:r>
            <a:r>
              <a:rPr lang="en-US" dirty="0" smtClean="0">
                <a:solidFill>
                  <a:srgbClr val="564B3C"/>
                </a:solidFill>
              </a:rPr>
              <a:t>Office-coordinates this area within </a:t>
            </a:r>
            <a:r>
              <a:rPr lang="sr-Latn-RS" dirty="0">
                <a:solidFill>
                  <a:srgbClr val="564B3C"/>
                </a:solidFill>
              </a:rPr>
              <a:t>(</a:t>
            </a:r>
            <a:r>
              <a:rPr lang="sr-Latn-RS" dirty="0" smtClean="0">
                <a:solidFill>
                  <a:srgbClr val="564B3C"/>
                </a:solidFill>
              </a:rPr>
              <a:t>EU)</a:t>
            </a:r>
            <a:r>
              <a:rPr lang="en-US" dirty="0" smtClean="0">
                <a:solidFill>
                  <a:srgbClr val="564B3C"/>
                </a:solidFill>
              </a:rPr>
              <a:t>Negotiation Chapter 5</a:t>
            </a:r>
            <a:endParaRPr lang="en-US" dirty="0">
              <a:solidFill>
                <a:srgbClr val="564B3C"/>
              </a:solidFill>
            </a:endParaRPr>
          </a:p>
          <a:p>
            <a:pPr lvl="0">
              <a:buClr>
                <a:srgbClr val="93A299"/>
              </a:buClr>
            </a:pPr>
            <a:endParaRPr lang="en-US" dirty="0" smtClean="0">
              <a:solidFill>
                <a:srgbClr val="564B3C"/>
              </a:solidFill>
            </a:endParaRPr>
          </a:p>
          <a:p>
            <a:pPr lvl="0">
              <a:buClr>
                <a:srgbClr val="93A299"/>
              </a:buClr>
            </a:pPr>
            <a:endParaRPr lang="en-US" dirty="0">
              <a:solidFill>
                <a:srgbClr val="564B3C"/>
              </a:solidFill>
            </a:endParaRPr>
          </a:p>
          <a:p>
            <a:pPr lvl="0">
              <a:buClr>
                <a:srgbClr val="93A299"/>
              </a:buClr>
            </a:pPr>
            <a:endParaRPr lang="sr-Latn-RS" dirty="0">
              <a:solidFill>
                <a:srgbClr val="564B3C"/>
              </a:solidFill>
            </a:endParaRPr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2238850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sz="3200" dirty="0" smtClean="0"/>
              <a:t>Strategic objectives of pp reform</a:t>
            </a:r>
            <a:r>
              <a:rPr lang="en-US" sz="3200" dirty="0" smtClean="0"/>
              <a:t>*</a:t>
            </a:r>
            <a:endParaRPr lang="sr-Latn-R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en-US" dirty="0"/>
              <a:t>To build and develop a uniform </a:t>
            </a:r>
            <a:r>
              <a:rPr lang="sr-Latn-RS" dirty="0" smtClean="0"/>
              <a:t>PP system</a:t>
            </a:r>
            <a:r>
              <a:rPr lang="en-US" dirty="0" smtClean="0"/>
              <a:t> </a:t>
            </a:r>
            <a:r>
              <a:rPr lang="en-US" dirty="0"/>
              <a:t>in the Republic of </a:t>
            </a:r>
            <a:r>
              <a:rPr lang="en-US" dirty="0" smtClean="0"/>
              <a:t>Serbia</a:t>
            </a:r>
            <a:endParaRPr lang="sr-Latn-RS" dirty="0" smtClean="0"/>
          </a:p>
          <a:p>
            <a:pPr algn="just"/>
            <a:r>
              <a:rPr lang="en-US" dirty="0" smtClean="0"/>
              <a:t>To </a:t>
            </a:r>
            <a:r>
              <a:rPr lang="en-US" dirty="0"/>
              <a:t>strengthen competition in </a:t>
            </a:r>
            <a:r>
              <a:rPr lang="sr-Latn-RS" dirty="0" smtClean="0"/>
              <a:t>PP market</a:t>
            </a:r>
          </a:p>
          <a:p>
            <a:pPr algn="just"/>
            <a:r>
              <a:rPr lang="en-US" dirty="0" smtClean="0"/>
              <a:t>To </a:t>
            </a:r>
            <a:r>
              <a:rPr lang="en-US" dirty="0"/>
              <a:t>reduce irregularities in </a:t>
            </a:r>
            <a:r>
              <a:rPr lang="sr-Latn-RS" dirty="0" smtClean="0"/>
              <a:t>PP</a:t>
            </a:r>
            <a:r>
              <a:rPr lang="en-US" dirty="0" smtClean="0"/>
              <a:t> system</a:t>
            </a:r>
            <a:endParaRPr lang="sr-Latn-RS" dirty="0" smtClean="0"/>
          </a:p>
          <a:p>
            <a:pPr algn="just"/>
            <a:r>
              <a:rPr lang="en-US" dirty="0" smtClean="0"/>
              <a:t>To </a:t>
            </a:r>
            <a:r>
              <a:rPr lang="en-US" dirty="0"/>
              <a:t>increase cost-effectiveness and efficiency of public </a:t>
            </a:r>
            <a:r>
              <a:rPr lang="en-US" dirty="0" smtClean="0"/>
              <a:t>procurements</a:t>
            </a:r>
            <a:endParaRPr lang="sr-Latn-RS" dirty="0" smtClean="0"/>
          </a:p>
          <a:p>
            <a:pPr algn="just"/>
            <a:r>
              <a:rPr lang="en-US" dirty="0" smtClean="0"/>
              <a:t>Promotion </a:t>
            </a:r>
            <a:r>
              <a:rPr lang="en-US" dirty="0"/>
              <a:t>and stimulation of environmental and social aspect in </a:t>
            </a:r>
            <a:r>
              <a:rPr lang="sr-Latn-RS" dirty="0" smtClean="0"/>
              <a:t>PP</a:t>
            </a:r>
            <a:r>
              <a:rPr lang="en-US" dirty="0" smtClean="0"/>
              <a:t>, </a:t>
            </a:r>
            <a:r>
              <a:rPr lang="en-US" dirty="0"/>
              <a:t>participation of SMEs and </a:t>
            </a:r>
            <a:r>
              <a:rPr lang="en-US" dirty="0" smtClean="0"/>
              <a:t>innovation</a:t>
            </a:r>
            <a:endParaRPr lang="sr-Latn-RS" dirty="0" smtClean="0"/>
          </a:p>
          <a:p>
            <a:pPr algn="just"/>
            <a:r>
              <a:rPr lang="en-US" dirty="0" smtClean="0"/>
              <a:t>To </a:t>
            </a:r>
            <a:r>
              <a:rPr lang="en-US" dirty="0"/>
              <a:t>fully harmonize Serbian regulations with EU </a:t>
            </a:r>
            <a:r>
              <a:rPr lang="sr-Latn-RS" dirty="0" smtClean="0"/>
              <a:t>Acquis</a:t>
            </a:r>
            <a:r>
              <a:rPr lang="en-US" dirty="0" smtClean="0"/>
              <a:t> </a:t>
            </a:r>
            <a:r>
              <a:rPr lang="en-US" dirty="0"/>
              <a:t>in the field of </a:t>
            </a:r>
            <a:r>
              <a:rPr lang="sr-Latn-RS" dirty="0" smtClean="0"/>
              <a:t>PP</a:t>
            </a:r>
            <a:r>
              <a:rPr lang="en-US" dirty="0" smtClean="0"/>
              <a:t> </a:t>
            </a:r>
            <a:r>
              <a:rPr lang="en-US" dirty="0"/>
              <a:t>and to fully implement them in practice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99592" y="6356350"/>
            <a:ext cx="5544616" cy="365125"/>
          </a:xfrm>
        </p:spPr>
        <p:txBody>
          <a:bodyPr/>
          <a:lstStyle/>
          <a:p>
            <a:pPr algn="just">
              <a:defRPr/>
            </a:pPr>
            <a:r>
              <a:rPr lang="en-US" sz="2000" b="1" dirty="0" smtClean="0"/>
              <a:t>*set up in the proposal of the new Strategy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852559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ACTION PLAN</a:t>
            </a:r>
            <a:r>
              <a:rPr lang="sr-Latn-RS" dirty="0" smtClean="0"/>
              <a:t>*</a:t>
            </a:r>
            <a:r>
              <a:rPr lang="en-US" dirty="0" smtClean="0"/>
              <a:t>: strengthening  INSTITUTIONAL framework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RS" dirty="0" smtClean="0"/>
              <a:t>Some activities to be emphasised</a:t>
            </a:r>
            <a:r>
              <a:rPr lang="en-US" dirty="0" smtClean="0"/>
              <a:t>:</a:t>
            </a:r>
          </a:p>
          <a:p>
            <a:pPr lvl="2"/>
            <a:r>
              <a:rPr lang="en-US" sz="2400" dirty="0" smtClean="0">
                <a:ea typeface="MS Mincho"/>
                <a:cs typeface="Tahoma"/>
              </a:rPr>
              <a:t>Providing </a:t>
            </a:r>
            <a:r>
              <a:rPr lang="en-US" sz="2400" dirty="0">
                <a:ea typeface="MS Mincho"/>
                <a:cs typeface="Tahoma"/>
              </a:rPr>
              <a:t>PPO with HR, spatial and material-financial </a:t>
            </a:r>
            <a:r>
              <a:rPr lang="en-US" sz="2400" dirty="0" smtClean="0">
                <a:ea typeface="MS Mincho"/>
                <a:cs typeface="Tahoma"/>
              </a:rPr>
              <a:t>capacities (17 new employees)</a:t>
            </a:r>
          </a:p>
          <a:p>
            <a:pPr lvl="2"/>
            <a:r>
              <a:rPr lang="en-US" sz="2400" dirty="0">
                <a:ea typeface="MS Mincho"/>
                <a:cs typeface="Tahoma"/>
              </a:rPr>
              <a:t>Providing </a:t>
            </a:r>
            <a:r>
              <a:rPr lang="en-US" sz="2400" dirty="0" smtClean="0">
                <a:ea typeface="MS Mincho"/>
                <a:cs typeface="Tahoma"/>
              </a:rPr>
              <a:t>AJSRB (CPB) </a:t>
            </a:r>
            <a:r>
              <a:rPr lang="en-US" sz="2400" dirty="0">
                <a:ea typeface="MS Mincho"/>
                <a:cs typeface="Tahoma"/>
              </a:rPr>
              <a:t>with HR, spatial and material-financial </a:t>
            </a:r>
            <a:r>
              <a:rPr lang="en-US" sz="2400" dirty="0" smtClean="0">
                <a:ea typeface="MS Mincho"/>
                <a:cs typeface="Tahoma"/>
              </a:rPr>
              <a:t>capacities (11 new employees)</a:t>
            </a:r>
          </a:p>
          <a:p>
            <a:pPr algn="just"/>
            <a:r>
              <a:rPr lang="sr-Latn-RS" u="sng" dirty="0" smtClean="0">
                <a:ea typeface="MS Mincho"/>
                <a:cs typeface="Tahoma"/>
              </a:rPr>
              <a:t>Problems</a:t>
            </a:r>
            <a:r>
              <a:rPr lang="sr-Latn-RS" dirty="0" smtClean="0">
                <a:ea typeface="MS Mincho"/>
                <a:cs typeface="Tahoma"/>
              </a:rPr>
              <a:t>: administrative capacities of PPO were not broadened in line with new competences in the PPL + outflow of the employees from PPO (20% of the total number of employees since 1st April 2013)</a:t>
            </a:r>
            <a:endParaRPr lang="en-US" dirty="0">
              <a:ea typeface="MS Mincho"/>
              <a:cs typeface="Tahoma"/>
            </a:endParaRPr>
          </a:p>
          <a:p>
            <a:pPr lvl="2"/>
            <a:endParaRPr lang="en-US" sz="2400" dirty="0" smtClean="0">
              <a:latin typeface="Century Gothic" panose="020B0502020202020204" pitchFamily="34" charset="0"/>
              <a:ea typeface="MS Mincho"/>
              <a:cs typeface="Tahoma"/>
            </a:endParaRPr>
          </a:p>
          <a:p>
            <a:pPr marL="114300" lvl="0" indent="0">
              <a:buClr>
                <a:srgbClr val="93A299"/>
              </a:buClr>
              <a:buNone/>
            </a:pPr>
            <a:endParaRPr lang="en-US" sz="1700" b="1" dirty="0">
              <a:latin typeface="Century Gothic" panose="020B0502020202020204" pitchFamily="34" charset="0"/>
              <a:ea typeface="MS Mincho"/>
              <a:cs typeface="Tahoma"/>
            </a:endParaRPr>
          </a:p>
          <a:p>
            <a:pPr marL="685800" lvl="2" indent="0">
              <a:buNone/>
            </a:pPr>
            <a:endParaRPr lang="en-US" sz="2400" dirty="0">
              <a:latin typeface="Century Gothic" panose="020B0502020202020204" pitchFamily="34" charset="0"/>
              <a:ea typeface="MS Mincho"/>
              <a:cs typeface="Tahoma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95536" y="6356350"/>
            <a:ext cx="7632848" cy="365125"/>
          </a:xfrm>
        </p:spPr>
        <p:txBody>
          <a:bodyPr/>
          <a:lstStyle/>
          <a:p>
            <a:pPr>
              <a:defRPr/>
            </a:pPr>
            <a:r>
              <a:rPr lang="en-US" sz="2000" b="1" dirty="0" smtClean="0">
                <a:latin typeface="+mn-lt"/>
              </a:rPr>
              <a:t>*Action Plan is an integral part of PP Development Strategy</a:t>
            </a:r>
            <a:endParaRPr lang="en-US" sz="20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01000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Ppo-COMPETENCES*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Primary policy  and legislative function </a:t>
            </a:r>
          </a:p>
          <a:p>
            <a:r>
              <a:rPr lang="sr-Latn-RS" dirty="0" smtClean="0"/>
              <a:t>Secondary policy and regulatory functions</a:t>
            </a:r>
          </a:p>
          <a:p>
            <a:r>
              <a:rPr lang="sr-Latn-RS" dirty="0" smtClean="0"/>
              <a:t>International co-ordination functions</a:t>
            </a:r>
          </a:p>
          <a:p>
            <a:r>
              <a:rPr lang="sr-Latn-RS" dirty="0" smtClean="0"/>
              <a:t>Monitoring and control functions</a:t>
            </a:r>
          </a:p>
          <a:p>
            <a:r>
              <a:rPr lang="sr-Latn-RS" dirty="0" smtClean="0"/>
              <a:t>Advisory function</a:t>
            </a:r>
          </a:p>
          <a:p>
            <a:r>
              <a:rPr lang="sr-Latn-RS" dirty="0" smtClean="0"/>
              <a:t>Publication and information function</a:t>
            </a:r>
          </a:p>
          <a:p>
            <a:r>
              <a:rPr lang="sr-Latn-RS" dirty="0" smtClean="0"/>
              <a:t>Professionalisation and capacity strengthening</a:t>
            </a:r>
          </a:p>
          <a:p>
            <a:r>
              <a:rPr lang="sr-Latn-RS" dirty="0" smtClean="0"/>
              <a:t>Development and procurement co-ordination function</a:t>
            </a:r>
            <a:endParaRPr lang="sr-Latn-R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67544" y="6356350"/>
            <a:ext cx="7560840" cy="365125"/>
          </a:xfrm>
        </p:spPr>
        <p:txBody>
          <a:bodyPr/>
          <a:lstStyle/>
          <a:p>
            <a:pPr algn="l">
              <a:defRPr/>
            </a:pPr>
            <a:r>
              <a:rPr lang="sr-Latn-RS" sz="2000" b="1" dirty="0" smtClean="0">
                <a:latin typeface="+mn-lt"/>
              </a:rPr>
              <a:t>*</a:t>
            </a:r>
            <a:r>
              <a:rPr lang="en-US" sz="2000" b="1" dirty="0" smtClean="0">
                <a:latin typeface="+mn-lt"/>
              </a:rPr>
              <a:t>see Sigma Paper No 40, </a:t>
            </a:r>
            <a:r>
              <a:rPr lang="en-US" sz="2000" b="1" dirty="0" err="1" smtClean="0">
                <a:latin typeface="+mn-lt"/>
              </a:rPr>
              <a:t>pp</a:t>
            </a:r>
            <a:r>
              <a:rPr lang="en-US" sz="2000" b="1" dirty="0" smtClean="0">
                <a:latin typeface="+mn-lt"/>
              </a:rPr>
              <a:t> 14</a:t>
            </a:r>
            <a:endParaRPr lang="en-US" sz="20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46940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Ppo-legislative function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endParaRPr lang="en-US" smtClean="0"/>
          </a:p>
          <a:p>
            <a:pPr algn="just"/>
            <a:r>
              <a:rPr lang="sr-Latn-RS" smtClean="0"/>
              <a:t>PPL </a:t>
            </a:r>
            <a:r>
              <a:rPr lang="sr-Latn-RS" dirty="0" smtClean="0"/>
              <a:t>says: „PPO participates in the preparation of regulations in the field of public procurement“.</a:t>
            </a:r>
          </a:p>
          <a:p>
            <a:pPr algn="just"/>
            <a:r>
              <a:rPr lang="en-US" dirty="0" smtClean="0"/>
              <a:t>Law on public administration says:</a:t>
            </a:r>
            <a:r>
              <a:rPr lang="sr-Latn-RS" dirty="0">
                <a:solidFill>
                  <a:srgbClr val="564B3C"/>
                </a:solidFill>
              </a:rPr>
              <a:t> „</a:t>
            </a:r>
            <a:r>
              <a:rPr lang="sr-Latn-RS" dirty="0" smtClean="0">
                <a:solidFill>
                  <a:srgbClr val="564B3C"/>
                </a:solidFill>
              </a:rPr>
              <a:t>PPO</a:t>
            </a:r>
            <a:r>
              <a:rPr lang="en-US" dirty="0" smtClean="0">
                <a:solidFill>
                  <a:srgbClr val="564B3C"/>
                </a:solidFill>
              </a:rPr>
              <a:t> submits the  draft of the PPL to the Government”.</a:t>
            </a:r>
          </a:p>
          <a:p>
            <a:pPr algn="just"/>
            <a:r>
              <a:rPr lang="en-US" dirty="0" smtClean="0">
                <a:solidFill>
                  <a:srgbClr val="564B3C"/>
                </a:solidFill>
              </a:rPr>
              <a:t>The Government finally submits the proposal of the PPL to the Parliament</a:t>
            </a:r>
            <a:endParaRPr lang="sr-Latn-RS" dirty="0" smtClean="0"/>
          </a:p>
          <a:p>
            <a:pPr algn="just"/>
            <a:endParaRPr lang="sr-Latn-RS" dirty="0" smtClean="0"/>
          </a:p>
        </p:txBody>
      </p:sp>
    </p:spTree>
    <p:extLst>
      <p:ext uri="{BB962C8B-B14F-4D97-AF65-F5344CB8AC3E}">
        <p14:creationId xmlns:p14="http://schemas.microsoft.com/office/powerpoint/2010/main" val="859914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3968</TotalTime>
  <Words>1126</Words>
  <Application>Microsoft Office PowerPoint</Application>
  <PresentationFormat>On-screen Show (4:3)</PresentationFormat>
  <Paragraphs>148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Apothecary</vt:lpstr>
      <vt:lpstr>PowerPoint Presentation</vt:lpstr>
      <vt:lpstr>EU MODELS OF CENTRAL PP STRUCTURES</vt:lpstr>
      <vt:lpstr>existing Public Procurement set-up-centralised structure</vt:lpstr>
      <vt:lpstr>previous Public Procurement set-up-dual centralised</vt:lpstr>
      <vt:lpstr>existing set up in the field of ppp and concessions</vt:lpstr>
      <vt:lpstr>Strategic objectives of pp reform*</vt:lpstr>
      <vt:lpstr>ACTION PLAN*: strengthening  INSTITUTIONAL framework</vt:lpstr>
      <vt:lpstr>Ppo-COMPETENCES*</vt:lpstr>
      <vt:lpstr>Ppo-legislative function</vt:lpstr>
      <vt:lpstr>E-PROCUREMENT</vt:lpstr>
      <vt:lpstr>e-procurement: institutional framework</vt:lpstr>
      <vt:lpstr>Public procurement portal</vt:lpstr>
      <vt:lpstr>Novelties : PP Web-Portal/Increased transparency</vt:lpstr>
      <vt:lpstr>PowerPoint Presentation</vt:lpstr>
      <vt:lpstr>ROLE OF E-PROCUREMENT IN MONITORING OF PP</vt:lpstr>
      <vt:lpstr>keeping records in public procurement</vt:lpstr>
      <vt:lpstr>Program for electronic records in public procurement </vt:lpstr>
      <vt:lpstr>procurement planning software</vt:lpstr>
      <vt:lpstr>procurement planning software (2)</vt:lpstr>
      <vt:lpstr>Development of professional skill of employees</vt:lpstr>
      <vt:lpstr>Development of professional skill of employees (2)</vt:lpstr>
      <vt:lpstr>professional development: Further directions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Rata</dc:creator>
  <cp:lastModifiedBy>Borisav Knezevic</cp:lastModifiedBy>
  <cp:revision>382</cp:revision>
  <dcterms:created xsi:type="dcterms:W3CDTF">2010-09-15T23:08:28Z</dcterms:created>
  <dcterms:modified xsi:type="dcterms:W3CDTF">2014-09-04T12:14:12Z</dcterms:modified>
</cp:coreProperties>
</file>