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sldIdLst>
    <p:sldId id="281" r:id="rId2"/>
    <p:sldId id="291" r:id="rId3"/>
    <p:sldId id="294" r:id="rId4"/>
    <p:sldId id="298" r:id="rId5"/>
    <p:sldId id="296" r:id="rId6"/>
    <p:sldId id="297" r:id="rId7"/>
    <p:sldId id="312" r:id="rId8"/>
    <p:sldId id="314" r:id="rId9"/>
    <p:sldId id="303" r:id="rId10"/>
    <p:sldId id="304" r:id="rId11"/>
    <p:sldId id="305" r:id="rId12"/>
    <p:sldId id="316" r:id="rId13"/>
    <p:sldId id="308" r:id="rId14"/>
    <p:sldId id="315" r:id="rId15"/>
    <p:sldId id="317" r:id="rId16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8757" autoAdjust="0"/>
  </p:normalViewPr>
  <p:slideViewPr>
    <p:cSldViewPr>
      <p:cViewPr>
        <p:scale>
          <a:sx n="70" d="100"/>
          <a:sy n="70" d="100"/>
        </p:scale>
        <p:origin x="-1062" y="-14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132" y="6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24579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24580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-11798300" y="-11796713"/>
            <a:ext cx="11795125" cy="12488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bs-Latn-BA" noProof="0" smtClean="0"/>
          </a:p>
        </p:txBody>
      </p:sp>
    </p:spTree>
    <p:extLst>
      <p:ext uri="{BB962C8B-B14F-4D97-AF65-F5344CB8AC3E}">
        <p14:creationId xmlns:p14="http://schemas.microsoft.com/office/powerpoint/2010/main" val="35456656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bs-Latn-BA" altLang="en-US" smtClean="0"/>
          </a:p>
        </p:txBody>
      </p:sp>
    </p:spTree>
    <p:extLst>
      <p:ext uri="{BB962C8B-B14F-4D97-AF65-F5344CB8AC3E}">
        <p14:creationId xmlns:p14="http://schemas.microsoft.com/office/powerpoint/2010/main" val="41526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9701" cy="1248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673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9701" cy="1248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2805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14225588" y="-11796713"/>
            <a:ext cx="16649701" cy="124888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357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-14225588" y="-11796713"/>
            <a:ext cx="16649701" cy="12488863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28676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8677" name="Header Placeholder 5"/>
          <p:cNvSpPr>
            <a:spLocks noGrp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407078-3FB8-4F86-BE3A-06B07CF018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163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48ECC-5239-49A2-9303-5ACF4ECDDA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33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128588"/>
            <a:ext cx="2055813" cy="5992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6625" cy="5992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786AD-CC74-49A7-84AD-F372358647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778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C729A-25C9-46DE-840E-FAFCF02D35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36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C28D4-E86E-4957-A5F7-BCC456397A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764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B6506-1E0C-4D08-B73F-EE41F5FFEF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311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1E718-8A90-42F9-866B-400AEB4363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628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47C39-2B4D-44FD-8BD6-E845E2BCE7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804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BD6B8-7101-442D-BA15-0DFA558BB8E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67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7DDFB-B9EA-4E76-8805-F106E38853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564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668F4-562E-45E0-BFDF-8D9B0B3CE2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775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4838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4838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3175"/>
            <a:ext cx="21288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1288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0A2A212-77A7-466F-A238-EB1D675BDC0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1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64" r="12778" b="3596"/>
          <a:stretch>
            <a:fillRect/>
          </a:stretch>
        </p:blipFill>
        <p:spPr bwMode="auto">
          <a:xfrm>
            <a:off x="219075" y="150813"/>
            <a:ext cx="627063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2564" r="12778" b="359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685800" y="457200"/>
            <a:ext cx="77724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1476375" y="466995"/>
            <a:ext cx="6191250" cy="1243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Calibri" pitchFamily="34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Calibri" pitchFamily="34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Calibri" pitchFamily="34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</a:defRPr>
            </a:lvl5pPr>
            <a:lvl6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</a:defRPr>
            </a:lvl6pPr>
            <a:lvl7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</a:defRPr>
            </a:lvl7pPr>
            <a:lvl8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</a:defRPr>
            </a:lvl8pPr>
            <a:lvl9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375"/>
              </a:spcBef>
              <a:buClrTx/>
              <a:buFontTx/>
              <a:buNone/>
            </a:pPr>
            <a:endParaRPr lang="sr-Cyrl-RS" alt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ts val="375"/>
              </a:spcBef>
              <a:buClrTx/>
              <a:buFontTx/>
              <a:buNone/>
            </a:pPr>
            <a:endParaRPr lang="sr-Cyrl-RS" altLang="en-US" sz="1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spcBef>
                <a:spcPts val="375"/>
              </a:spcBef>
              <a:buClrTx/>
              <a:buFontTx/>
              <a:buNone/>
            </a:pPr>
            <a:endParaRPr lang="en-GB" altLang="en-US" b="1" dirty="0" smtClean="0">
              <a:latin typeface="Cambria" panose="02040503050406030204" pitchFamily="18" charset="0"/>
            </a:endParaRPr>
          </a:p>
          <a:p>
            <a:pPr algn="ctr">
              <a:lnSpc>
                <a:spcPct val="80000"/>
              </a:lnSpc>
              <a:spcBef>
                <a:spcPts val="375"/>
              </a:spcBef>
              <a:buClrTx/>
              <a:buFontTx/>
              <a:buNone/>
            </a:pPr>
            <a:r>
              <a:rPr lang="sr-Latn-RS" altLang="en-US" sz="36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REPUBLIC OF SERBIA</a:t>
            </a:r>
          </a:p>
          <a:p>
            <a:pPr algn="ctr">
              <a:lnSpc>
                <a:spcPct val="80000"/>
              </a:lnSpc>
              <a:spcBef>
                <a:spcPts val="375"/>
              </a:spcBef>
              <a:buClrTx/>
              <a:buFontTx/>
              <a:buNone/>
            </a:pPr>
            <a:endParaRPr lang="sr-Latn-RS" altLang="en-US" sz="3600" b="1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pPr algn="ctr">
              <a:lnSpc>
                <a:spcPct val="80000"/>
              </a:lnSpc>
              <a:spcBef>
                <a:spcPts val="375"/>
              </a:spcBef>
              <a:buClrTx/>
              <a:buFontTx/>
              <a:buNone/>
            </a:pPr>
            <a:r>
              <a:rPr lang="en-GB" altLang="en-US" sz="3600" b="1" dirty="0" smtClean="0">
                <a:latin typeface="Cambria" panose="02040503050406030204" pitchFamily="18" charset="0"/>
              </a:rPr>
              <a:t>PROTECTION OF RIGHTS</a:t>
            </a:r>
            <a:r>
              <a:rPr lang="sr-Cyrl-RS" altLang="en-US" sz="3600" b="1" dirty="0" smtClean="0">
                <a:latin typeface="Cambria" panose="02040503050406030204" pitchFamily="18" charset="0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375"/>
              </a:spcBef>
              <a:buClrTx/>
              <a:buFontTx/>
              <a:buNone/>
            </a:pPr>
            <a:r>
              <a:rPr lang="en-US" altLang="en-US" sz="3600" b="1" dirty="0" smtClean="0">
                <a:latin typeface="Cambria" panose="02040503050406030204" pitchFamily="18" charset="0"/>
              </a:rPr>
              <a:t>IN PUBLIC PROCUREMENT PROCEDURES</a:t>
            </a:r>
            <a:endParaRPr lang="sr-Cyrl-RS" altLang="en-US" sz="3600" b="1" dirty="0">
              <a:latin typeface="Cambria" panose="020405030504060302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520" y="4743771"/>
            <a:ext cx="8568952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>
              <a:lnSpc>
                <a:spcPct val="90000"/>
              </a:lnSpc>
              <a:spcBef>
                <a:spcPct val="20000"/>
              </a:spcBef>
              <a:buClrTx/>
              <a:buSzTx/>
              <a:defRPr/>
            </a:pPr>
            <a:r>
              <a:rPr lang="sr-Latn-RS" altLang="en-US" sz="2400" b="1" dirty="0">
                <a:solidFill>
                  <a:prstClr val="black"/>
                </a:solidFill>
                <a:latin typeface="Cambria" pitchFamily="18" charset="0"/>
                <a:cs typeface="+mn-cs"/>
              </a:rPr>
              <a:t>Saša </a:t>
            </a:r>
            <a:r>
              <a:rPr lang="sr-Latn-RS" altLang="en-US" sz="2400" b="1" dirty="0" smtClean="0">
                <a:solidFill>
                  <a:prstClr val="black"/>
                </a:solidFill>
                <a:latin typeface="Cambria" pitchFamily="18" charset="0"/>
                <a:cs typeface="+mn-cs"/>
              </a:rPr>
              <a:t>Varinac</a:t>
            </a:r>
          </a:p>
          <a:p>
            <a:pPr algn="ctr" defTabSz="914400">
              <a:lnSpc>
                <a:spcPct val="90000"/>
              </a:lnSpc>
              <a:spcBef>
                <a:spcPct val="20000"/>
              </a:spcBef>
              <a:buClrTx/>
              <a:buSzTx/>
              <a:defRPr/>
            </a:pPr>
            <a:r>
              <a:rPr lang="en-GB" altLang="en-US" sz="2400" dirty="0" smtClean="0">
                <a:solidFill>
                  <a:prstClr val="black"/>
                </a:solidFill>
                <a:latin typeface="Cambria" pitchFamily="18" charset="0"/>
                <a:cs typeface="+mn-cs"/>
              </a:rPr>
              <a:t>President of Republic Commission </a:t>
            </a:r>
          </a:p>
          <a:p>
            <a:pPr algn="ctr" defTabSz="914400">
              <a:lnSpc>
                <a:spcPct val="90000"/>
              </a:lnSpc>
              <a:spcBef>
                <a:spcPct val="20000"/>
              </a:spcBef>
              <a:buClrTx/>
              <a:buSzTx/>
              <a:defRPr/>
            </a:pPr>
            <a:r>
              <a:rPr lang="en-GB" altLang="en-US" sz="2400" dirty="0" smtClean="0">
                <a:solidFill>
                  <a:prstClr val="black"/>
                </a:solidFill>
                <a:latin typeface="Cambria" pitchFamily="18" charset="0"/>
                <a:cs typeface="+mn-cs"/>
              </a:rPr>
              <a:t>for Protection of Rights in Public Procurement Procedures</a:t>
            </a:r>
            <a:endParaRPr lang="sr-Latn-RS" altLang="en-US" sz="2400" dirty="0" smtClean="0">
              <a:solidFill>
                <a:prstClr val="black"/>
              </a:solidFill>
              <a:latin typeface="Cambria" pitchFamily="18" charset="0"/>
              <a:cs typeface="+mn-cs"/>
            </a:endParaRPr>
          </a:p>
          <a:p>
            <a:pPr algn="ctr" defTabSz="914400">
              <a:lnSpc>
                <a:spcPct val="90000"/>
              </a:lnSpc>
              <a:spcBef>
                <a:spcPct val="20000"/>
              </a:spcBef>
              <a:buClrTx/>
              <a:buSzTx/>
              <a:defRPr/>
            </a:pPr>
            <a:r>
              <a:rPr lang="sr-Latn-RS" altLang="en-US" sz="2400" i="1" dirty="0" smtClean="0">
                <a:solidFill>
                  <a:schemeClr val="tx1"/>
                </a:solidFill>
                <a:latin typeface="Cambria" pitchFamily="18" charset="0"/>
                <a:cs typeface="+mn-cs"/>
              </a:rPr>
              <a:t>www.kjn.gov.rs</a:t>
            </a:r>
            <a:endParaRPr lang="en-US" altLang="en-US" sz="2400" i="1" dirty="0">
              <a:solidFill>
                <a:schemeClr val="tx1"/>
              </a:solidFill>
              <a:latin typeface="Cambria" pitchFamily="18" charset="0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579296" cy="1433512"/>
          </a:xfrm>
        </p:spPr>
        <p:txBody>
          <a:bodyPr/>
          <a:lstStyle/>
          <a:p>
            <a:r>
              <a:rPr lang="en-GB" altLang="en-US" sz="3600" b="1" dirty="0" smtClean="0">
                <a:latin typeface="Cambria" panose="02040503050406030204" pitchFamily="18" charset="0"/>
              </a:rPr>
              <a:t>Special Authorities</a:t>
            </a:r>
            <a:r>
              <a:rPr lang="sr-Latn-RS" altLang="en-US" sz="3600" b="1" dirty="0" smtClean="0">
                <a:latin typeface="Cambria" panose="02040503050406030204" pitchFamily="18" charset="0"/>
              </a:rPr>
              <a:t/>
            </a:r>
            <a:br>
              <a:rPr lang="sr-Latn-RS" altLang="en-US" sz="3600" b="1" dirty="0" smtClean="0">
                <a:latin typeface="Cambria" panose="02040503050406030204" pitchFamily="18" charset="0"/>
              </a:rPr>
            </a:br>
            <a:r>
              <a:rPr lang="sr-Latn-RS" altLang="en-US" sz="3600" dirty="0" smtClean="0">
                <a:latin typeface="Cambria" panose="02040503050406030204" pitchFamily="18" charset="0"/>
              </a:rPr>
              <a:t> - </a:t>
            </a:r>
            <a:r>
              <a:rPr lang="en-GB" altLang="en-US" sz="3600" dirty="0" smtClean="0">
                <a:latin typeface="Cambria" panose="02040503050406030204" pitchFamily="18" charset="0"/>
              </a:rPr>
              <a:t>Annulment of contracts 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 -</a:t>
            </a:r>
            <a:endParaRPr lang="en-US" altLang="en-US" sz="3600" dirty="0" smtClean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628800"/>
            <a:ext cx="8286750" cy="4104456"/>
          </a:xfrm>
        </p:spPr>
        <p:txBody>
          <a:bodyPr/>
          <a:lstStyle/>
          <a:p>
            <a:pPr>
              <a:buFont typeface="Wingdings" pitchFamily="2" charset="2"/>
              <a:buChar char="Ø"/>
              <a:defRPr/>
            </a:pPr>
            <a:endParaRPr lang="sr-Latn-RS" sz="2000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endParaRPr lang="sr-Latn-RS" sz="2000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Cambria" panose="02040503050406030204" pitchFamily="18" charset="0"/>
              </a:rPr>
              <a:t>The Republic Commission may </a:t>
            </a:r>
            <a:r>
              <a:rPr lang="en-US" sz="2000" b="1" dirty="0" smtClean="0">
                <a:latin typeface="Cambria" panose="02040503050406030204" pitchFamily="18" charset="0"/>
              </a:rPr>
              <a:t>annul a public procurement contract</a:t>
            </a:r>
            <a:endParaRPr lang="sr-Latn-RS" sz="2000" b="1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A request for annulment of a contract may be filed by a </a:t>
            </a:r>
            <a:r>
              <a:rPr lang="en-GB" sz="2000" b="1" dirty="0" smtClean="0">
                <a:latin typeface="Cambria" panose="02040503050406030204" pitchFamily="18" charset="0"/>
              </a:rPr>
              <a:t>claimant or an interested party</a:t>
            </a:r>
            <a:r>
              <a:rPr lang="sr-Latn-RS" sz="20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en-GB" sz="2000" dirty="0" smtClean="0">
                <a:latin typeface="Cambria" panose="02040503050406030204" pitchFamily="18" charset="0"/>
              </a:rPr>
              <a:t>within the following deadlines</a:t>
            </a:r>
            <a:r>
              <a:rPr lang="sr-Latn-RS" sz="2000" dirty="0" smtClean="0">
                <a:latin typeface="Cambria" panose="02040503050406030204" pitchFamily="18" charset="0"/>
              </a:rPr>
              <a:t>: </a:t>
            </a:r>
          </a:p>
          <a:p>
            <a:pPr lvl="1" algn="just">
              <a:buFont typeface="Arial" pitchFamily="34" charset="0"/>
              <a:buChar char="•"/>
              <a:defRPr/>
            </a:pPr>
            <a:r>
              <a:rPr lang="sr-Latn-R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30 </a:t>
            </a:r>
            <a:r>
              <a:rPr lang="en-GB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days </a:t>
            </a:r>
            <a:r>
              <a:rPr lang="en-GB" sz="2000" dirty="0" smtClean="0">
                <a:latin typeface="Cambria" panose="02040503050406030204" pitchFamily="18" charset="0"/>
              </a:rPr>
              <a:t>of the date of learning of the reason for annulment </a:t>
            </a:r>
            <a:r>
              <a:rPr lang="sr-Latn-RS" sz="2000" dirty="0" smtClean="0">
                <a:latin typeface="Cambria" panose="02040503050406030204" pitchFamily="18" charset="0"/>
              </a:rPr>
              <a:t>(</a:t>
            </a:r>
            <a:r>
              <a:rPr lang="en-GB" sz="2000" dirty="0" smtClean="0">
                <a:latin typeface="Cambria" panose="02040503050406030204" pitchFamily="18" charset="0"/>
              </a:rPr>
              <a:t>subjective deadline</a:t>
            </a:r>
            <a:r>
              <a:rPr lang="sr-Latn-RS" sz="2000" dirty="0" smtClean="0">
                <a:latin typeface="Cambria" panose="02040503050406030204" pitchFamily="18" charset="0"/>
              </a:rPr>
              <a:t>)</a:t>
            </a:r>
          </a:p>
          <a:p>
            <a:pPr lvl="1" algn="just">
              <a:buFont typeface="Arial" pitchFamily="34" charset="0"/>
              <a:buChar char="•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No later than </a:t>
            </a:r>
            <a:r>
              <a:rPr lang="en-GB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a year </a:t>
            </a:r>
            <a:r>
              <a:rPr lang="en-GB" sz="2000" dirty="0" smtClean="0">
                <a:latin typeface="Cambria" panose="02040503050406030204" pitchFamily="18" charset="0"/>
              </a:rPr>
              <a:t>from the day the contract was concluded  </a:t>
            </a:r>
            <a:r>
              <a:rPr lang="sr-Latn-RS" sz="2000" dirty="0" smtClean="0">
                <a:latin typeface="Cambria" panose="02040503050406030204" pitchFamily="18" charset="0"/>
              </a:rPr>
              <a:t>(</a:t>
            </a:r>
            <a:r>
              <a:rPr lang="en-GB" sz="2000" dirty="0" smtClean="0">
                <a:latin typeface="Cambria" panose="02040503050406030204" pitchFamily="18" charset="0"/>
              </a:rPr>
              <a:t>objective deadline</a:t>
            </a:r>
            <a:r>
              <a:rPr lang="sr-Latn-RS" sz="2000" dirty="0" smtClean="0">
                <a:latin typeface="Cambria" panose="02040503050406030204" pitchFamily="18" charset="0"/>
              </a:rPr>
              <a:t>)   </a:t>
            </a:r>
          </a:p>
          <a:p>
            <a:pPr marL="285750" lvl="1" algn="just">
              <a:buFont typeface="Wingdings" pitchFamily="2" charset="2"/>
              <a:buChar char="Ø"/>
              <a:defRPr/>
            </a:pPr>
            <a:r>
              <a:rPr lang="sr-Latn-RS" sz="2000" b="1" dirty="0">
                <a:latin typeface="Cambria" panose="02040503050406030204" pitchFamily="18" charset="0"/>
              </a:rPr>
              <a:t>5</a:t>
            </a:r>
            <a:r>
              <a:rPr lang="sr-Latn-RS" sz="2000" b="1" dirty="0" smtClean="0">
                <a:latin typeface="Cambria" panose="02040503050406030204" pitchFamily="18" charset="0"/>
              </a:rPr>
              <a:t> </a:t>
            </a:r>
            <a:r>
              <a:rPr lang="en-GB" sz="2000" b="1" dirty="0" smtClean="0">
                <a:latin typeface="Cambria" panose="02040503050406030204" pitchFamily="18" charset="0"/>
              </a:rPr>
              <a:t>legal bases </a:t>
            </a:r>
            <a:r>
              <a:rPr lang="en-GB" sz="2000" dirty="0" smtClean="0">
                <a:latin typeface="Cambria" panose="02040503050406030204" pitchFamily="18" charset="0"/>
              </a:rPr>
              <a:t>for annulment of contracts</a:t>
            </a:r>
            <a:endParaRPr lang="en-US" sz="2000" dirty="0">
              <a:latin typeface="Cambria" panose="02040503050406030204" pitchFamily="18" charset="0"/>
            </a:endParaRPr>
          </a:p>
          <a:p>
            <a:pPr lvl="1" algn="just">
              <a:buFont typeface="Arial" pitchFamily="34" charset="0"/>
              <a:buChar char="•"/>
              <a:defRPr/>
            </a:pPr>
            <a:endParaRPr lang="sr-Latn-RS" sz="2000" dirty="0" smtClean="0">
              <a:latin typeface="Cambria" panose="02040503050406030204" pitchFamily="18" charset="0"/>
            </a:endParaRPr>
          </a:p>
          <a:p>
            <a:pPr>
              <a:defRPr/>
            </a:pPr>
            <a:endParaRPr lang="en-US" sz="2000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867328" cy="1433512"/>
          </a:xfrm>
        </p:spPr>
        <p:txBody>
          <a:bodyPr/>
          <a:lstStyle/>
          <a:p>
            <a:r>
              <a:rPr lang="en-GB" altLang="en-US" sz="3600" b="1" dirty="0" smtClean="0">
                <a:latin typeface="Cambria" panose="02040503050406030204" pitchFamily="18" charset="0"/>
              </a:rPr>
              <a:t>Special Authorities</a:t>
            </a:r>
            <a:r>
              <a:rPr lang="sr-Latn-RS" altLang="en-US" sz="3600" b="1" dirty="0" smtClean="0">
                <a:latin typeface="Cambria" panose="02040503050406030204" pitchFamily="18" charset="0"/>
              </a:rPr>
              <a:t/>
            </a:r>
            <a:br>
              <a:rPr lang="sr-Latn-RS" altLang="en-US" sz="3600" b="1" dirty="0" smtClean="0">
                <a:latin typeface="Cambria" panose="02040503050406030204" pitchFamily="18" charset="0"/>
              </a:rPr>
            </a:br>
            <a:r>
              <a:rPr lang="sr-Latn-RS" altLang="en-US" sz="3600" dirty="0" smtClean="0">
                <a:latin typeface="Cambria" panose="02040503050406030204" pitchFamily="18" charset="0"/>
              </a:rPr>
              <a:t> - </a:t>
            </a:r>
            <a:r>
              <a:rPr lang="en-US" altLang="en-US" sz="3600" dirty="0" smtClean="0">
                <a:latin typeface="Cambria" panose="02040503050406030204" pitchFamily="18" charset="0"/>
              </a:rPr>
              <a:t>Minor Offence P</a:t>
            </a:r>
            <a:r>
              <a:rPr lang="en-GB" altLang="en-US" sz="3600" dirty="0" err="1" smtClean="0">
                <a:solidFill>
                  <a:schemeClr val="tx1"/>
                </a:solidFill>
                <a:latin typeface="Cambria" panose="02040503050406030204" pitchFamily="18" charset="0"/>
              </a:rPr>
              <a:t>roceedings</a:t>
            </a:r>
            <a:r>
              <a:rPr lang="sr-Latn-RS" altLang="en-US" sz="36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-</a:t>
            </a:r>
            <a:endParaRPr lang="en-US" altLang="en-US" sz="3600" dirty="0" smtClean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13725" cy="4464496"/>
          </a:xfrm>
        </p:spPr>
        <p:txBody>
          <a:bodyPr/>
          <a:lstStyle/>
          <a:p>
            <a:pPr algn="just"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Cambria" panose="02040503050406030204" pitchFamily="18" charset="0"/>
              </a:rPr>
              <a:t>The Republic Commission conducts minor offence proceedings in the first instance</a:t>
            </a:r>
            <a:endParaRPr lang="sr-Latn-RS" sz="2000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The Public Procurement Law prescribes </a:t>
            </a:r>
            <a:r>
              <a:rPr lang="sr-Latn-RS" sz="2000" b="1" dirty="0" smtClean="0">
                <a:latin typeface="Cambria" panose="02040503050406030204" pitchFamily="18" charset="0"/>
              </a:rPr>
              <a:t>23</a:t>
            </a:r>
            <a:r>
              <a:rPr lang="en-GB" sz="2000" b="1" dirty="0" smtClean="0">
                <a:latin typeface="Cambria" panose="02040503050406030204" pitchFamily="18" charset="0"/>
              </a:rPr>
              <a:t> </a:t>
            </a:r>
            <a:r>
              <a:rPr lang="en-GB" sz="2000" dirty="0" smtClean="0">
                <a:latin typeface="Cambria" panose="02040503050406030204" pitchFamily="18" charset="0"/>
              </a:rPr>
              <a:t>minor offences for the </a:t>
            </a:r>
            <a:r>
              <a:rPr lang="en-GB" sz="2000" b="1" dirty="0" smtClean="0">
                <a:latin typeface="Cambria" panose="02040503050406030204" pitchFamily="18" charset="0"/>
              </a:rPr>
              <a:t>contracting authority </a:t>
            </a:r>
            <a:r>
              <a:rPr lang="sr-Latn-RS" sz="2000" dirty="0" smtClean="0">
                <a:latin typeface="Cambria" panose="02040503050406030204" pitchFamily="18" charset="0"/>
              </a:rPr>
              <a:t>(</a:t>
            </a:r>
            <a:r>
              <a:rPr lang="en-GB" sz="2000" dirty="0" smtClean="0">
                <a:latin typeface="Cambria" panose="02040503050406030204" pitchFamily="18" charset="0"/>
              </a:rPr>
              <a:t>and the responsible person</a:t>
            </a:r>
            <a:r>
              <a:rPr lang="sr-Latn-RS" sz="2000" dirty="0" smtClean="0">
                <a:latin typeface="Cambria" panose="02040503050406030204" pitchFamily="18" charset="0"/>
              </a:rPr>
              <a:t>) </a:t>
            </a:r>
            <a:r>
              <a:rPr lang="en-GB" sz="2000" dirty="0" smtClean="0">
                <a:latin typeface="Cambria" panose="02040503050406030204" pitchFamily="18" charset="0"/>
              </a:rPr>
              <a:t>and </a:t>
            </a:r>
            <a:r>
              <a:rPr lang="sr-Latn-RS" sz="2000" b="1" dirty="0" smtClean="0">
                <a:latin typeface="Cambria" panose="02040503050406030204" pitchFamily="18" charset="0"/>
              </a:rPr>
              <a:t>5</a:t>
            </a:r>
            <a:r>
              <a:rPr lang="en-GB" sz="2000" dirty="0" smtClean="0">
                <a:latin typeface="Cambria" panose="02040503050406030204" pitchFamily="18" charset="0"/>
              </a:rPr>
              <a:t> </a:t>
            </a:r>
            <a:r>
              <a:rPr lang="en-GB" sz="2000" dirty="0">
                <a:latin typeface="Cambria" panose="02040503050406030204" pitchFamily="18" charset="0"/>
              </a:rPr>
              <a:t>minor offences </a:t>
            </a:r>
            <a:r>
              <a:rPr lang="sr-Latn-RS" sz="2000" dirty="0" smtClean="0">
                <a:latin typeface="Cambria" panose="02040503050406030204" pitchFamily="18" charset="0"/>
              </a:rPr>
              <a:t> </a:t>
            </a:r>
            <a:r>
              <a:rPr lang="en-GB" sz="2000" dirty="0" smtClean="0">
                <a:latin typeface="Cambria" panose="02040503050406030204" pitchFamily="18" charset="0"/>
              </a:rPr>
              <a:t>for </a:t>
            </a:r>
            <a:r>
              <a:rPr lang="en-GB" sz="2000" b="1" dirty="0" smtClean="0">
                <a:latin typeface="Cambria" panose="02040503050406030204" pitchFamily="18" charset="0"/>
              </a:rPr>
              <a:t>bidder</a:t>
            </a:r>
            <a:r>
              <a:rPr lang="en-GB" sz="2000" dirty="0" smtClean="0">
                <a:latin typeface="Cambria" panose="02040503050406030204" pitchFamily="18" charset="0"/>
              </a:rPr>
              <a:t>s</a:t>
            </a:r>
            <a:endParaRPr lang="en-US" sz="2000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In </a:t>
            </a:r>
            <a:r>
              <a:rPr lang="en-GB" sz="2000" dirty="0">
                <a:latin typeface="Cambria" panose="02040503050406030204" pitchFamily="18" charset="0"/>
              </a:rPr>
              <a:t>minor </a:t>
            </a:r>
            <a:r>
              <a:rPr lang="en-GB" sz="2000" dirty="0" smtClean="0">
                <a:latin typeface="Cambria" panose="02040503050406030204" pitchFamily="18" charset="0"/>
              </a:rPr>
              <a:t>offence proceedings,</a:t>
            </a:r>
            <a:r>
              <a:rPr lang="sr-Latn-RS" sz="20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en-GB" sz="2000" dirty="0" smtClean="0">
                <a:latin typeface="Cambria" panose="02040503050406030204" pitchFamily="18" charset="0"/>
              </a:rPr>
              <a:t>fines imposed range from RSD </a:t>
            </a:r>
            <a:r>
              <a:rPr lang="sr-Latn-RS" sz="2000" dirty="0" smtClean="0">
                <a:latin typeface="Cambria" panose="02040503050406030204" pitchFamily="18" charset="0"/>
              </a:rPr>
              <a:t>80</a:t>
            </a:r>
            <a:r>
              <a:rPr lang="en-GB" sz="2000" dirty="0" smtClean="0">
                <a:latin typeface="Cambria" panose="02040503050406030204" pitchFamily="18" charset="0"/>
              </a:rPr>
              <a:t>,</a:t>
            </a:r>
            <a:r>
              <a:rPr lang="sr-Latn-RS" sz="2000" dirty="0" smtClean="0">
                <a:latin typeface="Cambria" panose="02040503050406030204" pitchFamily="18" charset="0"/>
              </a:rPr>
              <a:t>000 </a:t>
            </a:r>
            <a:r>
              <a:rPr lang="sr-Latn-RS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(</a:t>
            </a:r>
            <a:r>
              <a:rPr lang="sr-Latn-R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EUR</a:t>
            </a:r>
            <a:r>
              <a:rPr lang="en-GB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sr-Latn-R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700</a:t>
            </a:r>
            <a:r>
              <a:rPr lang="sr-Latn-RS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)</a:t>
            </a:r>
            <a:r>
              <a:rPr lang="sr-Latn-RS" sz="2000" dirty="0" smtClean="0">
                <a:latin typeface="Cambria" panose="02040503050406030204" pitchFamily="18" charset="0"/>
              </a:rPr>
              <a:t> </a:t>
            </a:r>
            <a:r>
              <a:rPr lang="en-GB" sz="2000" dirty="0" smtClean="0">
                <a:latin typeface="Cambria" panose="02040503050406030204" pitchFamily="18" charset="0"/>
              </a:rPr>
              <a:t>to RSD </a:t>
            </a:r>
            <a:r>
              <a:rPr lang="sr-Latn-RS" sz="2000" dirty="0" smtClean="0">
                <a:latin typeface="Cambria" panose="02040503050406030204" pitchFamily="18" charset="0"/>
              </a:rPr>
              <a:t>1</a:t>
            </a:r>
            <a:r>
              <a:rPr lang="en-GB" sz="2000" dirty="0" smtClean="0">
                <a:latin typeface="Cambria" panose="02040503050406030204" pitchFamily="18" charset="0"/>
              </a:rPr>
              <a:t>,</a:t>
            </a:r>
            <a:r>
              <a:rPr lang="sr-Latn-RS" sz="2000" dirty="0" smtClean="0">
                <a:latin typeface="Cambria" panose="02040503050406030204" pitchFamily="18" charset="0"/>
              </a:rPr>
              <a:t>500</a:t>
            </a:r>
            <a:r>
              <a:rPr lang="en-GB" sz="2000" dirty="0" smtClean="0">
                <a:latin typeface="Cambria" panose="02040503050406030204" pitchFamily="18" charset="0"/>
              </a:rPr>
              <a:t>,</a:t>
            </a:r>
            <a:r>
              <a:rPr lang="sr-Latn-RS" sz="2000" dirty="0" smtClean="0">
                <a:latin typeface="Cambria" panose="02040503050406030204" pitchFamily="18" charset="0"/>
              </a:rPr>
              <a:t>000 </a:t>
            </a:r>
            <a:r>
              <a:rPr lang="sr-Latn-RS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(</a:t>
            </a:r>
            <a:r>
              <a:rPr lang="sr-Latn-R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EUR</a:t>
            </a:r>
            <a:r>
              <a:rPr lang="en-GB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sr-Latn-R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13</a:t>
            </a:r>
            <a:r>
              <a:rPr lang="en-GB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,</a:t>
            </a:r>
            <a:r>
              <a:rPr lang="sr-Latn-R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000</a:t>
            </a:r>
            <a:r>
              <a:rPr lang="sr-Latn-RS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)</a:t>
            </a:r>
            <a:endParaRPr lang="sr-Latn-RS" sz="2000" b="1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Minor offence</a:t>
            </a:r>
            <a:r>
              <a:rPr lang="en-US" sz="2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proceedings are </a:t>
            </a:r>
            <a:r>
              <a:rPr lang="en-GB" sz="2000" dirty="0" smtClean="0">
                <a:latin typeface="Cambria" panose="02040503050406030204" pitchFamily="18" charset="0"/>
              </a:rPr>
              <a:t>initiated </a:t>
            </a:r>
            <a:r>
              <a:rPr lang="en-GB" sz="2000" b="1" dirty="0" smtClean="0">
                <a:latin typeface="Cambria" panose="02040503050406030204" pitchFamily="18" charset="0"/>
              </a:rPr>
              <a:t>upon request of </a:t>
            </a:r>
            <a:r>
              <a:rPr lang="sr-Latn-RS" sz="2000" dirty="0" smtClean="0">
                <a:latin typeface="Cambria" panose="02040503050406030204" pitchFamily="18" charset="0"/>
              </a:rPr>
              <a:t>:</a:t>
            </a:r>
          </a:p>
          <a:p>
            <a:pPr lvl="1" algn="just">
              <a:spcBef>
                <a:spcPts val="300"/>
              </a:spcBef>
              <a:buFont typeface="Arial" pitchFamily="34" charset="0"/>
              <a:buChar char="•"/>
              <a:defRPr/>
            </a:pPr>
            <a:r>
              <a:rPr lang="en-US" sz="2000" dirty="0" smtClean="0">
                <a:latin typeface="Cambria" panose="02040503050406030204" pitchFamily="18" charset="0"/>
              </a:rPr>
              <a:t>Public Procurement Office</a:t>
            </a:r>
            <a:endParaRPr lang="sr-Latn-RS" sz="2000" dirty="0">
              <a:latin typeface="Cambria" panose="02040503050406030204" pitchFamily="18" charset="0"/>
            </a:endParaRPr>
          </a:p>
          <a:p>
            <a:pPr lvl="1" algn="just">
              <a:spcBef>
                <a:spcPts val="300"/>
              </a:spcBef>
              <a:buFont typeface="Arial" pitchFamily="34" charset="0"/>
              <a:buChar char="•"/>
              <a:defRPr/>
            </a:pPr>
            <a:r>
              <a:rPr lang="en-US" sz="2000" dirty="0" smtClean="0">
                <a:latin typeface="Cambria" panose="02040503050406030204" pitchFamily="18" charset="0"/>
              </a:rPr>
              <a:t>State Audit Institution</a:t>
            </a:r>
            <a:endParaRPr lang="sr-Latn-RS" sz="2000" dirty="0">
              <a:latin typeface="Cambria" panose="02040503050406030204" pitchFamily="18" charset="0"/>
            </a:endParaRPr>
          </a:p>
          <a:p>
            <a:pPr lvl="1" algn="just">
              <a:spcBef>
                <a:spcPts val="3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Other authorized institution</a:t>
            </a:r>
            <a:endParaRPr lang="en-US" sz="2000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Cambria" panose="02040503050406030204" pitchFamily="18" charset="0"/>
              </a:rPr>
              <a:t>Against the decision made in minor offence proceedings in the first instance, an </a:t>
            </a:r>
            <a:r>
              <a:rPr lang="en-US" sz="2000" b="1" dirty="0" smtClean="0">
                <a:latin typeface="Cambria" panose="02040503050406030204" pitchFamily="18" charset="0"/>
              </a:rPr>
              <a:t>appeal </a:t>
            </a:r>
            <a:r>
              <a:rPr lang="en-US" sz="2000" dirty="0" smtClean="0">
                <a:latin typeface="Cambria" panose="02040503050406030204" pitchFamily="18" charset="0"/>
              </a:rPr>
              <a:t>may be submitted </a:t>
            </a:r>
            <a:r>
              <a:rPr lang="en-US" sz="2000" b="1" dirty="0" smtClean="0">
                <a:latin typeface="Cambria" panose="02040503050406030204" pitchFamily="18" charset="0"/>
              </a:rPr>
              <a:t>to</a:t>
            </a:r>
            <a:r>
              <a:rPr lang="en-US" sz="2000" dirty="0" smtClean="0">
                <a:latin typeface="Cambria" panose="02040503050406030204" pitchFamily="18" charset="0"/>
              </a:rPr>
              <a:t> </a:t>
            </a:r>
            <a:r>
              <a:rPr lang="en-US" sz="2000" b="1" dirty="0" smtClean="0">
                <a:latin typeface="Cambria" panose="02040503050406030204" pitchFamily="18" charset="0"/>
              </a:rPr>
              <a:t>Higher Misdemeanor Court</a:t>
            </a:r>
            <a:r>
              <a:rPr lang="en-US" sz="2000" dirty="0" smtClean="0">
                <a:latin typeface="Cambria" panose="02040503050406030204" pitchFamily="18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US" sz="2000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600" b="1" dirty="0" smtClean="0">
                <a:latin typeface="Cambria" panose="02040503050406030204" pitchFamily="18" charset="0"/>
              </a:rPr>
              <a:t>Special Authorities</a:t>
            </a:r>
            <a:r>
              <a:rPr lang="sr-Latn-RS" altLang="en-US" sz="3600" b="1" dirty="0" smtClean="0">
                <a:latin typeface="Cambria" panose="02040503050406030204" pitchFamily="18" charset="0"/>
              </a:rPr>
              <a:t/>
            </a:r>
            <a:br>
              <a:rPr lang="sr-Latn-RS" altLang="en-US" sz="3600" b="1" dirty="0" smtClean="0">
                <a:latin typeface="Cambria" panose="02040503050406030204" pitchFamily="18" charset="0"/>
              </a:rPr>
            </a:br>
            <a:r>
              <a:rPr lang="sr-Latn-RS" altLang="en-US" sz="3600" dirty="0" smtClean="0">
                <a:latin typeface="Cambria" panose="02040503050406030204" pitchFamily="18" charset="0"/>
              </a:rPr>
              <a:t> - </a:t>
            </a:r>
            <a:r>
              <a:rPr lang="en-US" altLang="en-US" sz="3200" dirty="0">
                <a:solidFill>
                  <a:schemeClr val="tx1"/>
                </a:solidFill>
                <a:latin typeface="Cambria" panose="02040503050406030204" pitchFamily="18" charset="0"/>
              </a:rPr>
              <a:t>Prohibition of Abusing Request for the Protection of </a:t>
            </a:r>
            <a:r>
              <a:rPr lang="en-US" altLang="en-US" sz="3200" dirty="0" smtClean="0">
                <a:solidFill>
                  <a:schemeClr val="tx1"/>
                </a:solidFill>
                <a:latin typeface="Cambria" panose="02040503050406030204" pitchFamily="18" charset="0"/>
              </a:rPr>
              <a:t>Rights</a:t>
            </a:r>
            <a:r>
              <a:rPr lang="sr-Latn-RS" altLang="en-US" sz="3200" dirty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sr-Latn-RS" altLang="en-US" sz="3200" dirty="0" smtClean="0">
                <a:latin typeface="Cambria" panose="02040503050406030204" pitchFamily="18" charset="0"/>
              </a:rPr>
              <a:t>-</a:t>
            </a:r>
            <a:endParaRPr lang="en-US" altLang="en-US" sz="3200" dirty="0" smtClean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700808"/>
            <a:ext cx="8213725" cy="4464496"/>
          </a:xfrm>
        </p:spPr>
        <p:txBody>
          <a:bodyPr/>
          <a:lstStyle/>
          <a:p>
            <a:pPr algn="just">
              <a:buFont typeface="Wingdings" pitchFamily="2" charset="2"/>
              <a:buChar char="Ø"/>
              <a:defRPr/>
            </a:pPr>
            <a:endParaRPr lang="sr-Latn-RS" sz="2000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Cambria" panose="02040503050406030204" pitchFamily="18" charset="0"/>
              </a:rPr>
              <a:t>It </a:t>
            </a:r>
            <a:r>
              <a:rPr lang="en-US" sz="2000" dirty="0">
                <a:latin typeface="Cambria" panose="02040503050406030204" pitchFamily="18" charset="0"/>
              </a:rPr>
              <a:t>is prohibited to file request for the protection of rights for purposes other than those for which that right has been </a:t>
            </a:r>
            <a:r>
              <a:rPr lang="en-US" sz="2000" dirty="0" smtClean="0">
                <a:latin typeface="Cambria" panose="02040503050406030204" pitchFamily="18" charset="0"/>
              </a:rPr>
              <a:t>recognized</a:t>
            </a:r>
            <a:endParaRPr lang="en-US" sz="2000" dirty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000" dirty="0">
                <a:latin typeface="Cambria" panose="02040503050406030204" pitchFamily="18" charset="0"/>
              </a:rPr>
              <a:t>The Republic Commission shall </a:t>
            </a:r>
            <a:r>
              <a:rPr lang="en-US" sz="2000" i="1" dirty="0">
                <a:latin typeface="Cambria" panose="02040503050406030204" pitchFamily="18" charset="0"/>
              </a:rPr>
              <a:t>ex officio </a:t>
            </a:r>
            <a:r>
              <a:rPr lang="en-US" sz="2000" dirty="0">
                <a:latin typeface="Cambria" panose="02040503050406030204" pitchFamily="18" charset="0"/>
              </a:rPr>
              <a:t>pay attention </a:t>
            </a:r>
            <a:r>
              <a:rPr lang="en-US" sz="2000" dirty="0" smtClean="0">
                <a:latin typeface="Cambria" panose="02040503050406030204" pitchFamily="18" charset="0"/>
              </a:rPr>
              <a:t>to</a:t>
            </a:r>
            <a:r>
              <a:rPr lang="sr-Latn-RS" sz="2000" dirty="0" smtClean="0">
                <a:latin typeface="Cambria" panose="02040503050406030204" pitchFamily="18" charset="0"/>
              </a:rPr>
              <a:t> abusing </a:t>
            </a:r>
            <a:r>
              <a:rPr lang="en-US" sz="2000" dirty="0" smtClean="0">
                <a:latin typeface="Cambria" panose="02040503050406030204" pitchFamily="18" charset="0"/>
              </a:rPr>
              <a:t>of </a:t>
            </a:r>
            <a:r>
              <a:rPr lang="sr-Latn-RS" sz="2000" dirty="0" smtClean="0">
                <a:latin typeface="Cambria" panose="02040503050406030204" pitchFamily="18" charset="0"/>
              </a:rPr>
              <a:t>request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Cambria" panose="02040503050406030204" pitchFamily="18" charset="0"/>
              </a:rPr>
              <a:t>It </a:t>
            </a:r>
            <a:r>
              <a:rPr lang="en-US" sz="2000" dirty="0">
                <a:latin typeface="Cambria" panose="02040503050406030204" pitchFamily="18" charset="0"/>
              </a:rPr>
              <a:t>shall be assumed that the claimant, whose </a:t>
            </a:r>
            <a:r>
              <a:rPr lang="en-US" sz="2000" b="1" dirty="0">
                <a:latin typeface="Cambria" panose="02040503050406030204" pitchFamily="18" charset="0"/>
              </a:rPr>
              <a:t>three</a:t>
            </a:r>
            <a:r>
              <a:rPr lang="en-US" sz="2000" dirty="0">
                <a:latin typeface="Cambria" panose="02040503050406030204" pitchFamily="18" charset="0"/>
              </a:rPr>
              <a:t> requests for the protection of rights have been refused within </a:t>
            </a:r>
            <a:r>
              <a:rPr lang="en-US" sz="2000" b="1" dirty="0">
                <a:latin typeface="Cambria" panose="02040503050406030204" pitchFamily="18" charset="0"/>
              </a:rPr>
              <a:t>six</a:t>
            </a:r>
            <a:r>
              <a:rPr lang="en-US" sz="2000" dirty="0">
                <a:latin typeface="Cambria" panose="02040503050406030204" pitchFamily="18" charset="0"/>
              </a:rPr>
              <a:t> consecutive months, has abused the </a:t>
            </a:r>
            <a:r>
              <a:rPr lang="en-US" sz="2000" dirty="0" smtClean="0">
                <a:latin typeface="Cambria" panose="02040503050406030204" pitchFamily="18" charset="0"/>
              </a:rPr>
              <a:t>request, </a:t>
            </a:r>
            <a:r>
              <a:rPr lang="en-US" sz="2000" b="1" dirty="0">
                <a:latin typeface="Cambria" panose="02040503050406030204" pitchFamily="18" charset="0"/>
              </a:rPr>
              <a:t>unless proved </a:t>
            </a:r>
            <a:r>
              <a:rPr lang="en-US" sz="2000" b="1" dirty="0" smtClean="0">
                <a:latin typeface="Cambria" panose="02040503050406030204" pitchFamily="18" charset="0"/>
              </a:rPr>
              <a:t>otherwise</a:t>
            </a:r>
            <a:endParaRPr lang="sr-Latn-RS" sz="2000" b="1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000" dirty="0">
                <a:latin typeface="Cambria" panose="02040503050406030204" pitchFamily="18" charset="0"/>
              </a:rPr>
              <a:t>The Republic Commission will impose a fine </a:t>
            </a:r>
            <a:r>
              <a:rPr lang="en-US" sz="2000" dirty="0" smtClean="0">
                <a:latin typeface="Cambria" panose="02040503050406030204" pitchFamily="18" charset="0"/>
              </a:rPr>
              <a:t>to the claimant </a:t>
            </a:r>
            <a:r>
              <a:rPr lang="en-US" sz="2000" dirty="0">
                <a:latin typeface="Cambria" panose="02040503050406030204" pitchFamily="18" charset="0"/>
              </a:rPr>
              <a:t>whom it finds to have abused the </a:t>
            </a:r>
            <a:r>
              <a:rPr lang="en-US" sz="2000" dirty="0" smtClean="0">
                <a:latin typeface="Cambria" panose="02040503050406030204" pitchFamily="18" charset="0"/>
              </a:rPr>
              <a:t>request</a:t>
            </a:r>
            <a:endParaRPr lang="en-US" sz="20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69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924160"/>
              </p:ext>
            </p:extLst>
          </p:nvPr>
        </p:nvGraphicFramePr>
        <p:xfrm>
          <a:off x="899592" y="1628800"/>
          <a:ext cx="6853439" cy="4153573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4731236"/>
                <a:gridCol w="707401"/>
                <a:gridCol w="707401"/>
                <a:gridCol w="707401"/>
              </a:tblGrid>
              <a:tr h="864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200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Resolved cases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80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GB" sz="180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Request for the protection of rights</a:t>
                      </a:r>
                      <a:r>
                        <a:rPr lang="sr-Latn-RS" sz="180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  <a:ea typeface="Calibri"/>
                          <a:cs typeface="Times New Roman"/>
                        </a:rPr>
                        <a:t>)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2011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2012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 dirty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2013</a:t>
                      </a:r>
                      <a:endParaRPr lang="en-US" sz="16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Refused requests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246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262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351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9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Rejected requests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103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83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81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9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Fully annulled procedure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242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361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369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9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Partially annulled procedure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348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364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540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9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Suspended procedure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31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23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51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9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Dismissed statement</a:t>
                      </a:r>
                      <a:endParaRPr lang="en-US" sz="1600" dirty="0">
                        <a:solidFill>
                          <a:srgbClr val="C0000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90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89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96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9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Returned to the contracting authority for handling</a:t>
                      </a:r>
                      <a:endParaRPr lang="en-US" sz="1600" dirty="0">
                        <a:solidFill>
                          <a:srgbClr val="C0000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0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0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9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Resolved otherwise</a:t>
                      </a:r>
                      <a:endParaRPr lang="en-US" sz="1600" dirty="0">
                        <a:solidFill>
                          <a:srgbClr val="C0000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4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49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34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497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  <a:ea typeface="+mn-ea"/>
                          <a:cs typeface="+mn-cs"/>
                        </a:rPr>
                        <a:t>TOTAL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1065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1231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 dirty="0">
                          <a:solidFill>
                            <a:srgbClr val="002060"/>
                          </a:solidFill>
                          <a:effectLst/>
                          <a:latin typeface="Cambria" panose="02040503050406030204" pitchFamily="18" charset="0"/>
                        </a:rPr>
                        <a:t>1522</a:t>
                      </a:r>
                      <a:endParaRPr lang="en-US" sz="1600" b="1" dirty="0">
                        <a:solidFill>
                          <a:srgbClr val="002060"/>
                        </a:solidFill>
                        <a:effectLst/>
                        <a:latin typeface="Cambria" panose="02040503050406030204" pitchFamily="18" charset="0"/>
                        <a:ea typeface="Calibri"/>
                        <a:cs typeface="Times New Roman"/>
                      </a:endParaRPr>
                    </a:p>
                  </a:txBody>
                  <a:tcPr marL="68569" marR="68569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4838" cy="1433512"/>
          </a:xfrm>
        </p:spPr>
        <p:txBody>
          <a:bodyPr/>
          <a:lstStyle/>
          <a:p>
            <a:r>
              <a:rPr lang="en-GB" sz="3600" b="1" dirty="0" smtClean="0">
                <a:latin typeface="Cambria" panose="02040503050406030204" pitchFamily="18" charset="0"/>
              </a:rPr>
              <a:t>Statistics on Operations of the Republic Commission</a:t>
            </a:r>
            <a:r>
              <a:rPr lang="sr-Latn-RS" sz="2000" b="1" baseline="50000" dirty="0">
                <a:latin typeface="Cambria" panose="02040503050406030204" pitchFamily="18" charset="0"/>
              </a:rPr>
              <a:t>*</a:t>
            </a:r>
            <a:endParaRPr lang="en-US" sz="2000" b="1" baseline="50000" dirty="0">
              <a:latin typeface="Cambria" panose="020405030504060302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5048" y="6206169"/>
            <a:ext cx="81014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Latn-RS" sz="2000" b="1" i="1" dirty="0" smtClean="0">
                <a:solidFill>
                  <a:schemeClr val="tx1"/>
                </a:solidFill>
                <a:latin typeface="Cambria" pitchFamily="18" charset="0"/>
              </a:rPr>
              <a:t>*</a:t>
            </a:r>
            <a:r>
              <a:rPr lang="en-US" sz="2000" b="1" i="1" dirty="0" smtClean="0">
                <a:solidFill>
                  <a:schemeClr val="tx1"/>
                </a:solidFill>
                <a:latin typeface="Cambria" pitchFamily="18" charset="0"/>
              </a:rPr>
              <a:t>Source: </a:t>
            </a:r>
            <a:r>
              <a:rPr lang="en-US" sz="2000" i="1" dirty="0" smtClean="0">
                <a:solidFill>
                  <a:schemeClr val="tx1"/>
                </a:solidFill>
                <a:latin typeface="Cambria" pitchFamily="18" charset="0"/>
              </a:rPr>
              <a:t>Commission's annual report </a:t>
            </a:r>
            <a:r>
              <a:rPr lang="sr-Latn-RS" sz="2000" i="1" dirty="0" smtClean="0">
                <a:solidFill>
                  <a:schemeClr val="tx1"/>
                </a:solidFill>
                <a:latin typeface="Cambria" pitchFamily="18" charset="0"/>
              </a:rPr>
              <a:t>submitted </a:t>
            </a:r>
            <a:r>
              <a:rPr lang="en-US" sz="2000" i="1" dirty="0" smtClean="0">
                <a:solidFill>
                  <a:schemeClr val="tx1"/>
                </a:solidFill>
                <a:latin typeface="Cambria" pitchFamily="18" charset="0"/>
              </a:rPr>
              <a:t>to the National Assembly </a:t>
            </a:r>
            <a:endParaRPr lang="en-US" sz="2000" i="1" dirty="0">
              <a:solidFill>
                <a:schemeClr val="tx1"/>
              </a:solidFill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28588"/>
            <a:ext cx="7854454" cy="1433512"/>
          </a:xfrm>
        </p:spPr>
        <p:txBody>
          <a:bodyPr/>
          <a:lstStyle/>
          <a:p>
            <a:r>
              <a:rPr lang="en-GB" sz="3600" b="1" dirty="0" smtClean="0">
                <a:latin typeface="Cambria" panose="02040503050406030204" pitchFamily="18" charset="0"/>
              </a:rPr>
              <a:t>Fu</a:t>
            </a:r>
            <a:r>
              <a:rPr lang="sr-Latn-RS" sz="3600" b="1" dirty="0" smtClean="0">
                <a:latin typeface="Cambria" panose="02040503050406030204" pitchFamily="18" charset="0"/>
              </a:rPr>
              <a:t>rther</a:t>
            </a:r>
            <a:r>
              <a:rPr lang="en-GB" sz="3600" b="1" dirty="0" smtClean="0">
                <a:latin typeface="Cambria" panose="02040503050406030204" pitchFamily="18" charset="0"/>
              </a:rPr>
              <a:t> Activities of the </a:t>
            </a:r>
            <a:r>
              <a:rPr lang="sr-Cyrl-RS" sz="3600" b="1" dirty="0" smtClean="0">
                <a:latin typeface="Cambria" panose="02040503050406030204" pitchFamily="18" charset="0"/>
              </a:rPr>
              <a:t/>
            </a:r>
            <a:br>
              <a:rPr lang="sr-Cyrl-RS" sz="3600" b="1" dirty="0" smtClean="0">
                <a:latin typeface="Cambria" panose="02040503050406030204" pitchFamily="18" charset="0"/>
              </a:rPr>
            </a:br>
            <a:r>
              <a:rPr lang="en-GB" sz="3600" b="1" dirty="0" smtClean="0">
                <a:latin typeface="Cambria" panose="02040503050406030204" pitchFamily="18" charset="0"/>
              </a:rPr>
              <a:t>Republic Commission</a:t>
            </a:r>
            <a:endParaRPr lang="en-US" sz="3600" b="1" dirty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endParaRPr lang="sr-Latn-RS" sz="2000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GB" sz="2000" dirty="0" smtClean="0">
                <a:latin typeface="Cambria" panose="02040503050406030204" pitchFamily="18" charset="0"/>
              </a:rPr>
              <a:t>Continuation of </a:t>
            </a:r>
            <a:r>
              <a:rPr lang="en-GB" sz="2000" b="1" dirty="0" smtClean="0">
                <a:latin typeface="Cambria" panose="02040503050406030204" pitchFamily="18" charset="0"/>
              </a:rPr>
              <a:t>coordination and cooperation </a:t>
            </a:r>
            <a:r>
              <a:rPr lang="en-GB" sz="2000" dirty="0" smtClean="0">
                <a:latin typeface="Cambria" panose="02040503050406030204" pitchFamily="18" charset="0"/>
              </a:rPr>
              <a:t>with other competent authorities in the country</a:t>
            </a:r>
            <a:endParaRPr lang="sr-Latn-RS" sz="2000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GB" sz="2000" dirty="0" smtClean="0">
                <a:latin typeface="Cambria" panose="02040503050406030204" pitchFamily="18" charset="0"/>
              </a:rPr>
              <a:t>Improvement of international and particularly regional </a:t>
            </a:r>
            <a:r>
              <a:rPr lang="en-GB" sz="2000" b="1" dirty="0" smtClean="0">
                <a:latin typeface="Cambria" panose="02040503050406030204" pitchFamily="18" charset="0"/>
              </a:rPr>
              <a:t>cooperation</a:t>
            </a:r>
            <a:endParaRPr lang="sr-Latn-RS" sz="2000" b="1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GB" sz="2000" dirty="0" smtClean="0">
                <a:latin typeface="Cambria" panose="02040503050406030204" pitchFamily="18" charset="0"/>
              </a:rPr>
              <a:t>Improved </a:t>
            </a:r>
            <a:r>
              <a:rPr lang="en-GB" sz="2000" b="1" dirty="0" smtClean="0">
                <a:latin typeface="Cambria" panose="02040503050406030204" pitchFamily="18" charset="0"/>
              </a:rPr>
              <a:t>availability of information </a:t>
            </a:r>
            <a:r>
              <a:rPr lang="en-GB" sz="2000" dirty="0" smtClean="0">
                <a:latin typeface="Cambria" panose="02040503050406030204" pitchFamily="18" charset="0"/>
              </a:rPr>
              <a:t>to the public concerning the work of the Republic Commission</a:t>
            </a:r>
            <a:r>
              <a:rPr lang="sr-Latn-RS" sz="2000" dirty="0" smtClean="0">
                <a:latin typeface="Cambria" panose="02040503050406030204" pitchFamily="18" charset="0"/>
              </a:rPr>
              <a:t>:</a:t>
            </a:r>
          </a:p>
          <a:p>
            <a:pPr lvl="1" algn="just">
              <a:buFont typeface="Arial" pitchFamily="34" charset="0"/>
              <a:buChar char="•"/>
            </a:pPr>
            <a:r>
              <a:rPr lang="en-GB" sz="2000" dirty="0" smtClean="0">
                <a:latin typeface="Cambria" panose="02040503050406030204" pitchFamily="18" charset="0"/>
              </a:rPr>
              <a:t>Software application for more efficient search of decisions of the Republic Commission published on its official website</a:t>
            </a:r>
            <a:endParaRPr lang="sr-Latn-RS" sz="2000" dirty="0" smtClean="0">
              <a:latin typeface="Cambria" panose="02040503050406030204" pitchFamily="18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en-GB" sz="2000" dirty="0" smtClean="0">
                <a:latin typeface="Cambria" panose="02040503050406030204" pitchFamily="18" charset="0"/>
              </a:rPr>
              <a:t>Presentation of the relevant jurisprudence of the Republic Commission through a n</a:t>
            </a:r>
            <a:r>
              <a:rPr lang="sr-Latn-RS" sz="2000" dirty="0" smtClean="0">
                <a:latin typeface="Cambria" panose="02040503050406030204" pitchFamily="18" charset="0"/>
              </a:rPr>
              <a:t>ewsletter </a:t>
            </a:r>
            <a:r>
              <a:rPr lang="en-GB" sz="2000" dirty="0" smtClean="0">
                <a:latin typeface="Cambria" panose="02040503050406030204" pitchFamily="18" charset="0"/>
              </a:rPr>
              <a:t>to as many interested persons as possible</a:t>
            </a:r>
            <a:endParaRPr lang="sr-Latn-RS" sz="2000" dirty="0" smtClean="0">
              <a:latin typeface="Cambria" panose="02040503050406030204" pitchFamily="18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en-GB" sz="2000" dirty="0" smtClean="0">
                <a:latin typeface="Cambria" panose="02040503050406030204" pitchFamily="18" charset="0"/>
              </a:rPr>
              <a:t>Publishing of collections of typical decisions and </a:t>
            </a:r>
            <a:r>
              <a:rPr lang="sr-Latn-RS" sz="2000" dirty="0" smtClean="0">
                <a:latin typeface="Cambria" panose="02040503050406030204" pitchFamily="18" charset="0"/>
              </a:rPr>
              <a:t>p</a:t>
            </a:r>
            <a:r>
              <a:rPr lang="en-GB" sz="2000" dirty="0" smtClean="0">
                <a:latin typeface="Cambria" panose="02040503050406030204" pitchFamily="18" charset="0"/>
              </a:rPr>
              <a:t>principal </a:t>
            </a:r>
            <a:r>
              <a:rPr lang="sr-Latn-RS" sz="2000" dirty="0">
                <a:latin typeface="Cambria" panose="02040503050406030204" pitchFamily="18" charset="0"/>
              </a:rPr>
              <a:t>l</a:t>
            </a:r>
            <a:r>
              <a:rPr lang="en-GB" sz="2000" dirty="0" smtClean="0">
                <a:latin typeface="Cambria" panose="02040503050406030204" pitchFamily="18" charset="0"/>
              </a:rPr>
              <a:t>egal </a:t>
            </a:r>
            <a:r>
              <a:rPr lang="sr-Latn-RS" sz="2000" dirty="0" smtClean="0">
                <a:latin typeface="Cambria" panose="02040503050406030204" pitchFamily="18" charset="0"/>
              </a:rPr>
              <a:t>p</a:t>
            </a:r>
            <a:r>
              <a:rPr lang="en-GB" sz="2000" dirty="0" smtClean="0">
                <a:latin typeface="Cambria" panose="02040503050406030204" pitchFamily="18" charset="0"/>
              </a:rPr>
              <a:t>ositions</a:t>
            </a:r>
            <a:endParaRPr lang="en-US" sz="20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33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51520" y="764704"/>
            <a:ext cx="8892480" cy="3877146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  <a:t/>
            </a:r>
            <a:br>
              <a:rPr lang="en-US" sz="2800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x-none" sz="2800" b="1">
                <a:solidFill>
                  <a:schemeClr val="tx1"/>
                </a:solidFill>
                <a:latin typeface="Cambria" panose="02040503050406030204" pitchFamily="18" charset="0"/>
              </a:rPr>
              <a:t/>
            </a:r>
            <a:br>
              <a:rPr lang="x-none" sz="2800" b="1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x-none" sz="2800" b="1">
                <a:solidFill>
                  <a:schemeClr val="tx1"/>
                </a:solidFill>
                <a:latin typeface="Cambria" panose="02040503050406030204" pitchFamily="18" charset="0"/>
              </a:rPr>
              <a:t/>
            </a:r>
            <a:br>
              <a:rPr lang="x-none" sz="2800" b="1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sr-Latn-RS" sz="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/>
            </a:r>
            <a:br>
              <a:rPr lang="sr-Latn-RS" sz="2800" b="1" dirty="0" smtClean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en-US" sz="2800" b="1" dirty="0">
                <a:solidFill>
                  <a:schemeClr val="tx1"/>
                </a:solidFill>
                <a:latin typeface="Cambria" panose="02040503050406030204" pitchFamily="18" charset="0"/>
              </a:rPr>
              <a:t/>
            </a:r>
            <a:br>
              <a:rPr lang="en-US" sz="2800" b="1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en-US" sz="4000" b="1" dirty="0">
                <a:solidFill>
                  <a:schemeClr val="tx1"/>
                </a:solidFill>
                <a:latin typeface="Cambria" panose="02040503050406030204" pitchFamily="18" charset="0"/>
              </a:rPr>
              <a:t>THANK YOU FOR</a:t>
            </a:r>
            <a:br>
              <a:rPr lang="en-US" sz="4000" b="1" dirty="0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en-US" sz="4000" b="1" dirty="0">
                <a:solidFill>
                  <a:schemeClr val="tx1"/>
                </a:solidFill>
                <a:latin typeface="Cambria" panose="02040503050406030204" pitchFamily="18" charset="0"/>
              </a:rPr>
              <a:t> YOUR </a:t>
            </a:r>
            <a:r>
              <a:rPr lang="en-US" sz="40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ATTENTION</a:t>
            </a:r>
            <a:r>
              <a:rPr lang="sr-Latn-RS" sz="4000" b="1" dirty="0" smtClean="0">
                <a:solidFill>
                  <a:schemeClr val="tx1"/>
                </a:solidFill>
                <a:latin typeface="Cambria" panose="02040503050406030204" pitchFamily="18" charset="0"/>
              </a:rPr>
              <a:t>!</a:t>
            </a:r>
            <a:r>
              <a:rPr lang="x-none" sz="4000" b="1">
                <a:solidFill>
                  <a:schemeClr val="tx1"/>
                </a:solidFill>
                <a:latin typeface="Cambria" panose="02040503050406030204" pitchFamily="18" charset="0"/>
              </a:rPr>
              <a:t/>
            </a:r>
            <a:br>
              <a:rPr lang="x-none" sz="4000" b="1">
                <a:solidFill>
                  <a:schemeClr val="tx1"/>
                </a:solidFill>
                <a:latin typeface="Cambria" panose="02040503050406030204" pitchFamily="18" charset="0"/>
              </a:rPr>
            </a:br>
            <a:r>
              <a:rPr lang="x-none" sz="2800" b="1" dirty="0">
                <a:solidFill>
                  <a:schemeClr val="tx1"/>
                </a:solidFill>
                <a:latin typeface="+mn-lt"/>
              </a:rPr>
              <a:t/>
            </a:r>
            <a:br>
              <a:rPr lang="x-none" sz="2800" b="1" dirty="0">
                <a:solidFill>
                  <a:schemeClr val="tx1"/>
                </a:solidFill>
                <a:latin typeface="+mn-lt"/>
              </a:rPr>
            </a:br>
            <a:r>
              <a:rPr lang="x-none" sz="2800" b="1" dirty="0" smtClean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x-none" sz="2800" b="1" dirty="0" smtClean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</a:br>
            <a:r>
              <a:rPr lang="x-none" sz="2800" b="1" dirty="0" smtClean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x-none" sz="2800" b="1" dirty="0" smtClean="0">
                <a:solidFill>
                  <a:schemeClr val="tx2">
                    <a:lumMod val="50000"/>
                  </a:schemeClr>
                </a:solidFill>
                <a:latin typeface="Cambria" panose="02040503050406030204" pitchFamily="18" charset="0"/>
              </a:rPr>
            </a:br>
            <a:endParaRPr lang="en-US" sz="3200" b="1" dirty="0">
              <a:solidFill>
                <a:schemeClr val="tx2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16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1728192"/>
          </a:xfrm>
        </p:spPr>
        <p:txBody>
          <a:bodyPr/>
          <a:lstStyle/>
          <a:p>
            <a:r>
              <a:rPr lang="sr-Latn-RS" altLang="en-US" sz="3600" b="1" dirty="0" smtClean="0">
                <a:latin typeface="Cambria" panose="02040503050406030204" pitchFamily="18" charset="0"/>
              </a:rPr>
              <a:t>      </a:t>
            </a:r>
            <a:br>
              <a:rPr lang="sr-Latn-RS" altLang="en-US" sz="3600" b="1" dirty="0" smtClean="0">
                <a:latin typeface="Cambria" panose="02040503050406030204" pitchFamily="18" charset="0"/>
              </a:rPr>
            </a:br>
            <a:r>
              <a:rPr lang="en-GB" altLang="en-US" sz="3300" b="1" dirty="0" smtClean="0">
                <a:latin typeface="Cambria" panose="02040503050406030204" pitchFamily="18" charset="0"/>
              </a:rPr>
              <a:t>Republic </a:t>
            </a:r>
            <a:r>
              <a:rPr lang="en-GB" altLang="en-US" sz="3300" b="1" dirty="0">
                <a:latin typeface="Cambria" panose="02040503050406030204" pitchFamily="18" charset="0"/>
              </a:rPr>
              <a:t>Commission </a:t>
            </a:r>
            <a:r>
              <a:rPr lang="sr-Latn-RS" altLang="en-US" sz="3300" b="1" dirty="0" smtClean="0">
                <a:latin typeface="Cambria" panose="02040503050406030204" pitchFamily="18" charset="0"/>
              </a:rPr>
              <a:t/>
            </a:r>
            <a:br>
              <a:rPr lang="sr-Latn-RS" altLang="en-US" sz="3300" b="1" dirty="0" smtClean="0">
                <a:latin typeface="Cambria" panose="02040503050406030204" pitchFamily="18" charset="0"/>
              </a:rPr>
            </a:br>
            <a:r>
              <a:rPr lang="en-GB" altLang="en-US" sz="3300" b="1" dirty="0" smtClean="0">
                <a:latin typeface="Cambria" panose="02040503050406030204" pitchFamily="18" charset="0"/>
              </a:rPr>
              <a:t>for Protection </a:t>
            </a:r>
            <a:r>
              <a:rPr lang="en-GB" altLang="en-US" sz="3300" b="1" dirty="0">
                <a:latin typeface="Cambria" panose="02040503050406030204" pitchFamily="18" charset="0"/>
              </a:rPr>
              <a:t>of Rights in Public Procurement </a:t>
            </a:r>
            <a:r>
              <a:rPr lang="en-GB" altLang="en-US" sz="3300" b="1" dirty="0" smtClean="0">
                <a:latin typeface="Cambria" panose="02040503050406030204" pitchFamily="18" charset="0"/>
              </a:rPr>
              <a:t>Procedures</a:t>
            </a:r>
            <a:r>
              <a:rPr lang="sr-Latn-RS" altLang="en-US" sz="3300" b="1" dirty="0" smtClean="0">
                <a:latin typeface="Cambria" panose="02040503050406030204" pitchFamily="18" charset="0"/>
              </a:rPr>
              <a:t> </a:t>
            </a:r>
            <a:br>
              <a:rPr lang="sr-Latn-RS" altLang="en-US" sz="3300" b="1" dirty="0" smtClean="0">
                <a:latin typeface="Cambria" panose="02040503050406030204" pitchFamily="18" charset="0"/>
              </a:rPr>
            </a:br>
            <a:endParaRPr lang="sr-Latn-RS" altLang="en-US" sz="3300" b="1" dirty="0" smtClean="0">
              <a:latin typeface="Cambria" panose="02040503050406030204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1988840"/>
            <a:ext cx="8224838" cy="475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800">
                <a:solidFill>
                  <a:srgbClr val="000000"/>
                </a:solidFill>
                <a:latin typeface="+mn-lt"/>
              </a:defRPr>
            </a:lvl2pPr>
            <a:lvl3pPr marL="1143000" indent="-228600" algn="l" defTabSz="457200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rgbClr val="000000"/>
                </a:solidFill>
                <a:latin typeface="+mn-lt"/>
              </a:defRPr>
            </a:lvl3pPr>
            <a:lvl4pPr marL="1600200" indent="-228600" algn="l" defTabSz="457200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 algn="l" defTabSz="457200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defTabSz="457200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defTabSz="457200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defTabSz="457200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defTabSz="457200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algn="just">
              <a:buFont typeface="Wingdings" pitchFamily="2" charset="2"/>
              <a:buChar char="Ø"/>
            </a:pPr>
            <a:endParaRPr lang="sr-Cyrl-RS" altLang="en-US" sz="190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GB" altLang="en-US" sz="1900" smtClean="0">
                <a:latin typeface="Cambria" panose="02040503050406030204" pitchFamily="18" charset="0"/>
              </a:rPr>
              <a:t>Republic </a:t>
            </a:r>
            <a:r>
              <a:rPr lang="en-GB" altLang="en-US" sz="1900" dirty="0">
                <a:latin typeface="Cambria" panose="02040503050406030204" pitchFamily="18" charset="0"/>
              </a:rPr>
              <a:t>Commission for </a:t>
            </a:r>
            <a:r>
              <a:rPr lang="en-GB" altLang="en-US" sz="1900" dirty="0" smtClean="0">
                <a:latin typeface="Cambria" panose="02040503050406030204" pitchFamily="18" charset="0"/>
              </a:rPr>
              <a:t>Protection </a:t>
            </a:r>
            <a:r>
              <a:rPr lang="en-GB" altLang="en-US" sz="1900" dirty="0">
                <a:latin typeface="Cambria" panose="02040503050406030204" pitchFamily="18" charset="0"/>
              </a:rPr>
              <a:t>of Rights in Public Procurement Procedures is an </a:t>
            </a:r>
            <a:r>
              <a:rPr lang="en-GB" altLang="en-US" sz="1900" b="1" dirty="0">
                <a:latin typeface="Cambria" panose="02040503050406030204" pitchFamily="18" charset="0"/>
              </a:rPr>
              <a:t>autonomous and independent body </a:t>
            </a:r>
            <a:r>
              <a:rPr lang="en-GB" altLang="en-US" sz="1900" dirty="0">
                <a:latin typeface="Cambria" panose="02040503050406030204" pitchFamily="18" charset="0"/>
              </a:rPr>
              <a:t>of </a:t>
            </a:r>
            <a:r>
              <a:rPr lang="en-GB" altLang="en-US" sz="1900" dirty="0" smtClean="0">
                <a:latin typeface="Cambria" panose="02040503050406030204" pitchFamily="18" charset="0"/>
              </a:rPr>
              <a:t>Republic </a:t>
            </a:r>
            <a:r>
              <a:rPr lang="en-GB" altLang="en-US" sz="1900" dirty="0">
                <a:latin typeface="Cambria" panose="02040503050406030204" pitchFamily="18" charset="0"/>
              </a:rPr>
              <a:t>of Serbia, </a:t>
            </a:r>
            <a:r>
              <a:rPr lang="en-GB" altLang="en-US" sz="1900" dirty="0" smtClean="0">
                <a:latin typeface="Cambria" panose="02040503050406030204" pitchFamily="18" charset="0"/>
              </a:rPr>
              <a:t>ensuring </a:t>
            </a:r>
            <a:r>
              <a:rPr lang="en-GB" altLang="en-US" sz="1900" dirty="0">
                <a:latin typeface="Cambria" panose="02040503050406030204" pitchFamily="18" charset="0"/>
              </a:rPr>
              <a:t>the protection of rights in public procurement </a:t>
            </a:r>
            <a:r>
              <a:rPr lang="en-GB" altLang="en-US" sz="1900" dirty="0" smtClean="0">
                <a:latin typeface="Cambria" panose="02040503050406030204" pitchFamily="18" charset="0"/>
              </a:rPr>
              <a:t>procedures </a:t>
            </a:r>
            <a:endParaRPr lang="sr-Latn-RS" altLang="en-US" sz="1900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GB" altLang="en-US" sz="1900" b="1" dirty="0" smtClean="0">
                <a:latin typeface="Cambria" panose="02040503050406030204" pitchFamily="18" charset="0"/>
              </a:rPr>
              <a:t>President and six Members</a:t>
            </a:r>
            <a:r>
              <a:rPr lang="en-GB" altLang="en-US" sz="1900" dirty="0" smtClean="0">
                <a:latin typeface="Cambria" panose="02040503050406030204" pitchFamily="18" charset="0"/>
              </a:rPr>
              <a:t>, appointed to a five-year period</a:t>
            </a:r>
            <a:endParaRPr lang="sr-Latn-RS" altLang="en-US" sz="1900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GB" altLang="en-US" sz="1900" dirty="0" smtClean="0">
                <a:latin typeface="Cambria" panose="02040503050406030204" pitchFamily="18" charset="0"/>
              </a:rPr>
              <a:t>President and Members of Republic Commission are </a:t>
            </a:r>
            <a:r>
              <a:rPr lang="en-GB" altLang="en-US" sz="1900" b="1" dirty="0" smtClean="0">
                <a:latin typeface="Cambria" panose="02040503050406030204" pitchFamily="18" charset="0"/>
              </a:rPr>
              <a:t>appointed by the National Assembly </a:t>
            </a:r>
            <a:r>
              <a:rPr lang="en-GB" altLang="en-US" sz="1900" dirty="0" smtClean="0">
                <a:latin typeface="Cambria" panose="02040503050406030204" pitchFamily="18" charset="0"/>
              </a:rPr>
              <a:t>after a public competition is conducted</a:t>
            </a:r>
            <a:endParaRPr lang="sr-Latn-RS" altLang="en-US" sz="1900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GB" altLang="en-US" sz="1900" b="1" dirty="0" smtClean="0">
                <a:latin typeface="Cambria" panose="02040503050406030204" pitchFamily="18" charset="0"/>
              </a:rPr>
              <a:t>Conditions for appointment</a:t>
            </a:r>
            <a:r>
              <a:rPr lang="sr-Latn-RS" altLang="en-US" sz="1900" b="1" dirty="0" smtClean="0">
                <a:latin typeface="Cambria" panose="02040503050406030204" pitchFamily="18" charset="0"/>
              </a:rPr>
              <a:t>:</a:t>
            </a: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n-GB" altLang="en-US" sz="1900" dirty="0" smtClean="0">
                <a:latin typeface="Cambria" panose="02040503050406030204" pitchFamily="18" charset="0"/>
              </a:rPr>
              <a:t>Relevant work experience in the field of public procurement</a:t>
            </a:r>
            <a:endParaRPr lang="sr-Latn-RS" altLang="en-US" sz="1900" dirty="0" smtClean="0">
              <a:latin typeface="Cambria" panose="02040503050406030204" pitchFamily="18" charset="0"/>
            </a:endParaRPr>
          </a:p>
          <a:p>
            <a:pPr marL="857250" lvl="1" indent="-457200" algn="just">
              <a:buFont typeface="Arial" pitchFamily="34" charset="0"/>
              <a:buChar char="•"/>
            </a:pPr>
            <a:r>
              <a:rPr lang="en-GB" altLang="en-US" sz="1900" dirty="0" smtClean="0">
                <a:latin typeface="Cambria" panose="02040503050406030204" pitchFamily="18" charset="0"/>
              </a:rPr>
              <a:t>Meeting the requirements for appointment of a Primary Court judge </a:t>
            </a:r>
            <a:r>
              <a:rPr lang="sr-Latn-RS" altLang="en-US" sz="1900" dirty="0" smtClean="0">
                <a:latin typeface="Cambria" panose="02040503050406030204" pitchFamily="18" charset="0"/>
              </a:rPr>
              <a:t>(4 </a:t>
            </a:r>
            <a:r>
              <a:rPr lang="en-US" altLang="en-US" sz="1900" dirty="0" smtClean="0">
                <a:latin typeface="Cambria" panose="02040503050406030204" pitchFamily="18" charset="0"/>
              </a:rPr>
              <a:t>M</a:t>
            </a:r>
            <a:r>
              <a:rPr lang="sr-Latn-RS" altLang="en-US" sz="1900" dirty="0" smtClean="0">
                <a:latin typeface="Cambria" panose="02040503050406030204" pitchFamily="18" charset="0"/>
              </a:rPr>
              <a:t>embers </a:t>
            </a:r>
            <a:r>
              <a:rPr lang="sr-Latn-RS" altLang="en-US" sz="1900" dirty="0">
                <a:latin typeface="Cambria" panose="02040503050406030204" pitchFamily="18" charset="0"/>
              </a:rPr>
              <a:t>and </a:t>
            </a:r>
            <a:r>
              <a:rPr lang="en-US" altLang="en-US" sz="1900" dirty="0">
                <a:latin typeface="Cambria" panose="02040503050406030204" pitchFamily="18" charset="0"/>
              </a:rPr>
              <a:t>P</a:t>
            </a:r>
            <a:r>
              <a:rPr lang="sr-Latn-RS" altLang="en-US" sz="1900" dirty="0" smtClean="0">
                <a:latin typeface="Cambria" panose="02040503050406030204" pitchFamily="18" charset="0"/>
              </a:rPr>
              <a:t>resident) </a:t>
            </a:r>
            <a:endParaRPr lang="en-US" altLang="en-US" sz="1900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en-GB" altLang="en-US" sz="1900" dirty="0" smtClean="0">
                <a:latin typeface="Cambria" panose="02040503050406030204" pitchFamily="18" charset="0"/>
              </a:rPr>
              <a:t>The obligation to submit the </a:t>
            </a:r>
            <a:r>
              <a:rPr lang="en-GB" altLang="en-US" sz="1900" b="1" dirty="0" smtClean="0">
                <a:latin typeface="Cambria" panose="02040503050406030204" pitchFamily="18" charset="0"/>
              </a:rPr>
              <a:t>report on its operations every six months </a:t>
            </a:r>
            <a:r>
              <a:rPr lang="sr-Latn-RS" altLang="en-US" sz="1900" dirty="0" smtClean="0">
                <a:latin typeface="Cambria" panose="02040503050406030204" pitchFamily="18" charset="0"/>
              </a:rPr>
              <a:t>(</a:t>
            </a:r>
            <a:r>
              <a:rPr lang="en-GB" altLang="en-US" sz="1900" dirty="0" smtClean="0">
                <a:latin typeface="Cambria" panose="02040503050406030204" pitchFamily="18" charset="0"/>
              </a:rPr>
              <a:t>contents of it specified by the Law</a:t>
            </a:r>
            <a:r>
              <a:rPr lang="sr-Latn-RS" altLang="en-US" sz="1900" dirty="0" smtClean="0">
                <a:latin typeface="Cambria" panose="02040503050406030204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755576" y="128588"/>
            <a:ext cx="7926462" cy="1433512"/>
          </a:xfrm>
        </p:spPr>
        <p:txBody>
          <a:bodyPr/>
          <a:lstStyle/>
          <a:p>
            <a:r>
              <a:rPr lang="en-GB" altLang="en-US" sz="4000" b="1" dirty="0" smtClean="0">
                <a:latin typeface="Cambria" panose="02040503050406030204" pitchFamily="18" charset="0"/>
              </a:rPr>
              <a:t>Competences of the </a:t>
            </a:r>
            <a:r>
              <a:rPr lang="sr-Latn-RS" altLang="en-US" sz="4000" b="1" dirty="0" smtClean="0">
                <a:latin typeface="Cambria" panose="02040503050406030204" pitchFamily="18" charset="0"/>
              </a:rPr>
              <a:t/>
            </a:r>
            <a:br>
              <a:rPr lang="sr-Latn-RS" altLang="en-US" sz="4000" b="1" dirty="0" smtClean="0">
                <a:latin typeface="Cambria" panose="02040503050406030204" pitchFamily="18" charset="0"/>
              </a:rPr>
            </a:br>
            <a:r>
              <a:rPr lang="en-GB" altLang="en-US" sz="4000" b="1" dirty="0" smtClean="0">
                <a:latin typeface="Cambria" panose="02040503050406030204" pitchFamily="18" charset="0"/>
              </a:rPr>
              <a:t>Republic Commission</a:t>
            </a:r>
            <a:endParaRPr lang="sr-Latn-RS" altLang="en-US" sz="4000" b="1" dirty="0" smtClean="0">
              <a:latin typeface="Cambria" panose="02040503050406030204" pitchFamily="18" charset="0"/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68313" y="1412875"/>
            <a:ext cx="8213725" cy="4708525"/>
          </a:xfrm>
        </p:spPr>
        <p:txBody>
          <a:bodyPr/>
          <a:lstStyle/>
          <a:p>
            <a:pPr>
              <a:buFont typeface="Arial" charset="0"/>
              <a:buChar char="•"/>
            </a:pPr>
            <a:endParaRPr lang="sr-Latn-RS" altLang="en-US" sz="2400" dirty="0" smtClean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GB" altLang="en-US" sz="2000" b="1" dirty="0" smtClean="0">
                <a:latin typeface="Cambria" panose="02040503050406030204" pitchFamily="18" charset="0"/>
              </a:rPr>
              <a:t>Decides on requests for protection of rights </a:t>
            </a:r>
            <a:r>
              <a:rPr lang="en-GB" altLang="en-US" sz="2000" dirty="0" smtClean="0">
                <a:latin typeface="Cambria" panose="02040503050406030204" pitchFamily="18" charset="0"/>
              </a:rPr>
              <a:t>in all public procurement procedures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(</a:t>
            </a:r>
            <a:r>
              <a:rPr lang="en-US" altLang="en-US" sz="2000" dirty="0" smtClean="0">
                <a:latin typeface="Cambria" panose="02040503050406030204" pitchFamily="18" charset="0"/>
              </a:rPr>
              <a:t>equivalent to </a:t>
            </a:r>
            <a:r>
              <a:rPr lang="en-GB" altLang="en-US" sz="2000" dirty="0" smtClean="0">
                <a:latin typeface="Cambria" panose="02040503050406030204" pitchFamily="18" charset="0"/>
              </a:rPr>
              <a:t>revision of public procurement procedures as in Directive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EU 2007</a:t>
            </a:r>
            <a:r>
              <a:rPr lang="en-US" altLang="en-US" sz="2000" dirty="0" smtClean="0">
                <a:latin typeface="Cambria" panose="02040503050406030204" pitchFamily="18" charset="0"/>
              </a:rPr>
              <a:t>/66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)</a:t>
            </a:r>
            <a:endParaRPr lang="sr-Latn-RS" altLang="en-US" sz="2000" dirty="0"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GB" altLang="en-US" sz="2000" b="1" dirty="0" smtClean="0">
                <a:latin typeface="Cambria" panose="02040503050406030204" pitchFamily="18" charset="0"/>
              </a:rPr>
              <a:t>Decides in accordance with special authorities</a:t>
            </a:r>
            <a:r>
              <a:rPr lang="sr-Latn-RS" altLang="en-US" sz="2000" b="1" dirty="0" smtClean="0">
                <a:latin typeface="Cambria" panose="02040503050406030204" pitchFamily="18" charset="0"/>
              </a:rPr>
              <a:t>:</a:t>
            </a: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GB" altLang="en-US" sz="2000" dirty="0" smtClean="0">
                <a:latin typeface="Cambria" panose="02040503050406030204" pitchFamily="18" charset="0"/>
              </a:rPr>
              <a:t>Monitoring of the implementation of its decisions</a:t>
            </a:r>
            <a:endParaRPr lang="sr-Latn-RS" altLang="en-US" sz="2000" dirty="0" smtClean="0">
              <a:latin typeface="Cambria" panose="02040503050406030204" pitchFamily="18" charset="0"/>
            </a:endParaRP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GB" altLang="en-US" sz="2000" dirty="0" smtClean="0">
                <a:latin typeface="Cambria" panose="02040503050406030204" pitchFamily="18" charset="0"/>
              </a:rPr>
              <a:t>Imposing of fines</a:t>
            </a:r>
            <a:endParaRPr lang="sr-Latn-RS" altLang="en-US" sz="2000" dirty="0" smtClean="0">
              <a:latin typeface="Cambria" panose="02040503050406030204" pitchFamily="18" charset="0"/>
            </a:endParaRP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GB" altLang="en-US" sz="2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Motion for dismissal of responsible persons</a:t>
            </a:r>
            <a:endParaRPr lang="sr-Latn-RS" altLang="en-US" sz="2000" dirty="0" smtClean="0">
              <a:latin typeface="Cambria" panose="02040503050406030204" pitchFamily="18" charset="0"/>
            </a:endParaRP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GB" altLang="en-US" sz="2000" dirty="0" smtClean="0">
                <a:latin typeface="Cambria" panose="02040503050406030204" pitchFamily="18" charset="0"/>
              </a:rPr>
              <a:t>Annulment of public procurement contracts</a:t>
            </a:r>
            <a:endParaRPr lang="sr-Latn-RS" altLang="en-US" sz="2000" dirty="0" smtClean="0">
              <a:latin typeface="Cambria" panose="02040503050406030204" pitchFamily="18" charset="0"/>
            </a:endParaRP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GB" altLang="en-US" sz="2000" dirty="0" smtClean="0">
                <a:latin typeface="Cambria" panose="02040503050406030204" pitchFamily="18" charset="0"/>
              </a:rPr>
              <a:t>Conducting of minor offence proceedings in the first instance</a:t>
            </a:r>
            <a:endParaRPr lang="sr-Latn-RS" altLang="en-US" sz="2000" dirty="0" smtClean="0">
              <a:latin typeface="Cambria" panose="02040503050406030204" pitchFamily="18" charset="0"/>
            </a:endParaRP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US" altLang="en-US" sz="2000" dirty="0">
                <a:latin typeface="Cambria" panose="02040503050406030204" pitchFamily="18" charset="0"/>
              </a:rPr>
              <a:t>Prohibition </a:t>
            </a:r>
            <a:r>
              <a:rPr lang="en-US" altLang="en-US" sz="2000" dirty="0" smtClean="0">
                <a:latin typeface="Cambria" panose="02040503050406030204" pitchFamily="18" charset="0"/>
              </a:rPr>
              <a:t>of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a</a:t>
            </a:r>
            <a:r>
              <a:rPr lang="en-US" altLang="en-US" sz="2000" dirty="0" smtClean="0">
                <a:latin typeface="Cambria" panose="02040503050406030204" pitchFamily="18" charset="0"/>
              </a:rPr>
              <a:t>busing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r</a:t>
            </a:r>
            <a:r>
              <a:rPr lang="en-US" altLang="en-US" sz="2000" dirty="0" err="1" smtClean="0">
                <a:latin typeface="Cambria" panose="02040503050406030204" pitchFamily="18" charset="0"/>
              </a:rPr>
              <a:t>equest</a:t>
            </a:r>
            <a:r>
              <a:rPr lang="en-US" altLang="en-US" sz="2000" dirty="0" smtClean="0">
                <a:latin typeface="Cambria" panose="02040503050406030204" pitchFamily="18" charset="0"/>
              </a:rPr>
              <a:t> </a:t>
            </a:r>
            <a:r>
              <a:rPr lang="en-US" altLang="en-US" sz="2000" dirty="0">
                <a:latin typeface="Cambria" panose="02040503050406030204" pitchFamily="18" charset="0"/>
              </a:rPr>
              <a:t>for the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p</a:t>
            </a:r>
            <a:r>
              <a:rPr lang="en-US" altLang="en-US" sz="2000" dirty="0" err="1" smtClean="0">
                <a:latin typeface="Cambria" panose="02040503050406030204" pitchFamily="18" charset="0"/>
              </a:rPr>
              <a:t>rotection</a:t>
            </a:r>
            <a:r>
              <a:rPr lang="en-US" altLang="en-US" sz="2000" dirty="0" smtClean="0">
                <a:latin typeface="Cambria" panose="02040503050406030204" pitchFamily="18" charset="0"/>
              </a:rPr>
              <a:t> </a:t>
            </a:r>
            <a:r>
              <a:rPr lang="en-US" altLang="en-US" sz="2000" dirty="0">
                <a:latin typeface="Cambria" panose="02040503050406030204" pitchFamily="18" charset="0"/>
              </a:rPr>
              <a:t>of 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r</a:t>
            </a:r>
            <a:r>
              <a:rPr lang="en-US" altLang="en-US" sz="2000" dirty="0" err="1" smtClean="0">
                <a:latin typeface="Cambria" panose="02040503050406030204" pitchFamily="18" charset="0"/>
              </a:rPr>
              <a:t>ights</a:t>
            </a:r>
            <a:endParaRPr lang="sr-Latn-RS" altLang="en-US" sz="2000" dirty="0" smtClean="0">
              <a:latin typeface="Cambria" panose="02040503050406030204" pitchFamily="18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endParaRPr lang="sr-Latn-RS" altLang="en-US" sz="2000" dirty="0" smtClean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8388424" cy="1433512"/>
          </a:xfrm>
        </p:spPr>
        <p:txBody>
          <a:bodyPr/>
          <a:lstStyle/>
          <a:p>
            <a:r>
              <a:rPr lang="sr-Cyrl-RS" altLang="en-US" sz="3600" b="1" dirty="0" smtClean="0">
                <a:latin typeface="Cambria" panose="02040503050406030204" pitchFamily="18" charset="0"/>
              </a:rPr>
              <a:t/>
            </a:r>
            <a:br>
              <a:rPr lang="sr-Cyrl-RS" altLang="en-US" sz="3600" b="1" dirty="0" smtClean="0">
                <a:latin typeface="Cambria" panose="02040503050406030204" pitchFamily="18" charset="0"/>
              </a:rPr>
            </a:br>
            <a:r>
              <a:rPr lang="en-GB" altLang="en-US" sz="3600" b="1" dirty="0" smtClean="0">
                <a:latin typeface="Cambria" panose="02040503050406030204" pitchFamily="18" charset="0"/>
              </a:rPr>
              <a:t>Protection of Rights Procedure</a:t>
            </a:r>
            <a:r>
              <a:rPr lang="sr-Latn-RS" altLang="en-US" b="1" dirty="0" smtClean="0">
                <a:latin typeface="Cambria" panose="02040503050406030204" pitchFamily="18" charset="0"/>
              </a:rPr>
              <a:t/>
            </a:r>
            <a:br>
              <a:rPr lang="sr-Latn-RS" altLang="en-US" b="1" dirty="0" smtClean="0">
                <a:latin typeface="Cambria" panose="02040503050406030204" pitchFamily="18" charset="0"/>
              </a:rPr>
            </a:br>
            <a:r>
              <a:rPr lang="sr-Latn-RS" altLang="en-US" dirty="0" smtClean="0">
                <a:latin typeface="Cambria" panose="02040503050406030204" pitchFamily="18" charset="0"/>
              </a:rPr>
              <a:t> 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- </a:t>
            </a:r>
            <a:r>
              <a:rPr lang="en-US" altLang="en-US" sz="3600" dirty="0" smtClean="0">
                <a:latin typeface="Cambria" panose="02040503050406030204" pitchFamily="18" charset="0"/>
              </a:rPr>
              <a:t>Capacity to File </a:t>
            </a:r>
            <a:r>
              <a:rPr lang="sr-Latn-RS" altLang="en-US" sz="3600" dirty="0" smtClean="0">
                <a:latin typeface="Cambria" panose="02040503050406030204" pitchFamily="18" charset="0"/>
              </a:rPr>
              <a:t/>
            </a:r>
            <a:br>
              <a:rPr lang="sr-Latn-RS" altLang="en-US" sz="3600" dirty="0" smtClean="0">
                <a:latin typeface="Cambria" panose="02040503050406030204" pitchFamily="18" charset="0"/>
              </a:rPr>
            </a:br>
            <a:r>
              <a:rPr lang="en-US" altLang="en-US" sz="3600" dirty="0" smtClean="0">
                <a:latin typeface="Cambria" panose="02040503050406030204" pitchFamily="18" charset="0"/>
              </a:rPr>
              <a:t>Request 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 </a:t>
            </a:r>
            <a:r>
              <a:rPr lang="en-US" altLang="en-US" sz="3600" dirty="0" smtClean="0">
                <a:latin typeface="Cambria" panose="02040503050406030204" pitchFamily="18" charset="0"/>
              </a:rPr>
              <a:t>for Protection of Rights</a:t>
            </a:r>
            <a:r>
              <a:rPr lang="sr-Latn-RS" altLang="en-US" sz="3600" dirty="0" smtClean="0">
                <a:solidFill>
                  <a:schemeClr val="tx1"/>
                </a:solidFill>
                <a:latin typeface="Cambria" panose="02040503050406030204" pitchFamily="18" charset="0"/>
              </a:rPr>
              <a:t> 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-</a:t>
            </a:r>
            <a:endParaRPr lang="en-US" altLang="en-US" sz="3600" dirty="0" smtClean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4838" cy="5141168"/>
          </a:xfrm>
        </p:spPr>
        <p:txBody>
          <a:bodyPr/>
          <a:lstStyle/>
          <a:p>
            <a:pPr marL="457200" indent="-457200" algn="just">
              <a:defRPr/>
            </a:pPr>
            <a:endParaRPr lang="sr-Cyrl-RS" sz="2000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The </a:t>
            </a:r>
            <a:r>
              <a:rPr lang="en-GB" sz="2000" dirty="0">
                <a:latin typeface="Cambria" panose="02040503050406030204" pitchFamily="18" charset="0"/>
              </a:rPr>
              <a:t>protection of rights procedure </a:t>
            </a:r>
            <a:r>
              <a:rPr lang="en-GB" sz="2000" dirty="0" smtClean="0">
                <a:latin typeface="Cambria" panose="02040503050406030204" pitchFamily="18" charset="0"/>
              </a:rPr>
              <a:t>is initiated by submitted request for protection of rights, which may be filed </a:t>
            </a:r>
            <a:r>
              <a:rPr lang="en-GB" sz="2000" b="1" dirty="0" smtClean="0">
                <a:latin typeface="Cambria" panose="02040503050406030204" pitchFamily="18" charset="0"/>
              </a:rPr>
              <a:t>against any action of the contracting authority in a public procurement procedure</a:t>
            </a:r>
            <a:endParaRPr lang="sr-Latn-RS" sz="2000" b="1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A request for the protection of rights </a:t>
            </a:r>
            <a:r>
              <a:rPr lang="en-GB" sz="2000" b="1" dirty="0" smtClean="0">
                <a:latin typeface="Cambria" panose="02040503050406030204" pitchFamily="18" charset="0"/>
              </a:rPr>
              <a:t>may be submitted by </a:t>
            </a:r>
            <a:r>
              <a:rPr lang="sr-Latn-RS" sz="2000" b="1" dirty="0" smtClean="0">
                <a:latin typeface="Cambria" panose="02040503050406030204" pitchFamily="18" charset="0"/>
              </a:rPr>
              <a:t>:</a:t>
            </a:r>
          </a:p>
          <a:p>
            <a:pPr lvl="1" algn="just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Bidder</a:t>
            </a:r>
            <a:r>
              <a:rPr lang="sr-Latn-RS" sz="2000" dirty="0" smtClean="0">
                <a:latin typeface="Cambria" panose="02040503050406030204" pitchFamily="18" charset="0"/>
              </a:rPr>
              <a:t>, </a:t>
            </a:r>
            <a:r>
              <a:rPr lang="en-GB" sz="2000" dirty="0" smtClean="0">
                <a:latin typeface="Cambria" panose="02040503050406030204" pitchFamily="18" charset="0"/>
              </a:rPr>
              <a:t>applicant</a:t>
            </a:r>
            <a:r>
              <a:rPr lang="vi-VN" sz="2000" dirty="0" smtClean="0">
                <a:latin typeface="Cambria" panose="02040503050406030204" pitchFamily="18" charset="0"/>
              </a:rPr>
              <a:t>, </a:t>
            </a:r>
            <a:r>
              <a:rPr lang="en-GB" sz="2000" dirty="0" smtClean="0">
                <a:latin typeface="Cambria" panose="02040503050406030204" pitchFamily="18" charset="0"/>
              </a:rPr>
              <a:t>candidate</a:t>
            </a:r>
            <a:r>
              <a:rPr lang="sr-Latn-RS" sz="2000" dirty="0" smtClean="0">
                <a:latin typeface="Cambria" panose="02040503050406030204" pitchFamily="18" charset="0"/>
              </a:rPr>
              <a:t>(</a:t>
            </a:r>
            <a:r>
              <a:rPr lang="en-GB" sz="2000" dirty="0" smtClean="0">
                <a:latin typeface="Cambria" panose="02040503050406030204" pitchFamily="18" charset="0"/>
              </a:rPr>
              <a:t>participants in a public procurement procedure</a:t>
            </a:r>
            <a:r>
              <a:rPr lang="sr-Latn-RS" sz="2000" dirty="0" smtClean="0">
                <a:latin typeface="Cambria" panose="02040503050406030204" pitchFamily="18" charset="0"/>
              </a:rPr>
              <a:t>)</a:t>
            </a:r>
            <a:r>
              <a:rPr lang="en-GB" sz="2000" dirty="0">
                <a:latin typeface="Cambria" panose="02040503050406030204" pitchFamily="18" charset="0"/>
              </a:rPr>
              <a:t> </a:t>
            </a:r>
            <a:r>
              <a:rPr lang="en-GB" sz="2000" dirty="0" smtClean="0">
                <a:latin typeface="Cambria" panose="02040503050406030204" pitchFamily="18" charset="0"/>
              </a:rPr>
              <a:t>or interested person</a:t>
            </a:r>
            <a:endParaRPr lang="sr-Latn-RS" sz="20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lvl="1" algn="just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Trade Association</a:t>
            </a:r>
            <a:endParaRPr lang="sr-Latn-RS" sz="2000" dirty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 lvl="1" algn="just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Public Procurement Office</a:t>
            </a:r>
            <a:endParaRPr lang="sr-Latn-RS" sz="2000" dirty="0" smtClean="0">
              <a:latin typeface="Cambria" panose="02040503050406030204" pitchFamily="18" charset="0"/>
            </a:endParaRPr>
          </a:p>
          <a:p>
            <a:pPr lvl="1" algn="just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State Audit Institution</a:t>
            </a:r>
            <a:endParaRPr lang="sr-Latn-RS" sz="2000" dirty="0" smtClean="0">
              <a:latin typeface="Cambria" panose="02040503050406030204" pitchFamily="18" charset="0"/>
            </a:endParaRPr>
          </a:p>
          <a:p>
            <a:pPr lvl="1" algn="just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Public Attorney</a:t>
            </a:r>
            <a:endParaRPr lang="sr-Latn-RS" sz="2000" dirty="0" smtClean="0">
              <a:latin typeface="Cambria" panose="02040503050406030204" pitchFamily="18" charset="0"/>
            </a:endParaRPr>
          </a:p>
          <a:p>
            <a:pPr lvl="1" algn="just">
              <a:spcBef>
                <a:spcPts val="1200"/>
              </a:spcBef>
              <a:buFont typeface="Arial" pitchFamily="34" charset="0"/>
              <a:buChar char="•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Civil Supervisor</a:t>
            </a:r>
            <a:endParaRPr lang="sr-Latn-RS" sz="2000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755576" y="128588"/>
            <a:ext cx="8388424" cy="1433512"/>
          </a:xfrm>
        </p:spPr>
        <p:txBody>
          <a:bodyPr/>
          <a:lstStyle/>
          <a:p>
            <a:r>
              <a:rPr lang="en-GB" altLang="en-US" sz="3600" b="1" dirty="0" smtClean="0">
                <a:latin typeface="Cambria" panose="02040503050406030204" pitchFamily="18" charset="0"/>
              </a:rPr>
              <a:t/>
            </a:r>
            <a:br>
              <a:rPr lang="en-GB" altLang="en-US" sz="3600" b="1" dirty="0" smtClean="0">
                <a:latin typeface="Cambria" panose="02040503050406030204" pitchFamily="18" charset="0"/>
              </a:rPr>
            </a:br>
            <a:r>
              <a:rPr lang="en-GB" altLang="en-US" sz="3600" b="1" dirty="0" smtClean="0">
                <a:latin typeface="Cambria" panose="02040503050406030204" pitchFamily="18" charset="0"/>
              </a:rPr>
              <a:t>Protection </a:t>
            </a:r>
            <a:r>
              <a:rPr lang="en-GB" altLang="en-US" sz="3600" b="1" dirty="0">
                <a:latin typeface="Cambria" panose="02040503050406030204" pitchFamily="18" charset="0"/>
              </a:rPr>
              <a:t>of </a:t>
            </a:r>
            <a:r>
              <a:rPr lang="en-GB" altLang="en-US" sz="3600" b="1" dirty="0" smtClean="0">
                <a:latin typeface="Cambria" panose="02040503050406030204" pitchFamily="18" charset="0"/>
              </a:rPr>
              <a:t>Rights</a:t>
            </a:r>
            <a:r>
              <a:rPr lang="sr-Latn-RS" altLang="en-US" sz="4000" b="1" dirty="0">
                <a:latin typeface="Cambria" panose="02040503050406030204" pitchFamily="18" charset="0"/>
              </a:rPr>
              <a:t> </a:t>
            </a:r>
            <a:r>
              <a:rPr lang="en-GB" altLang="en-US" sz="3600" b="1" dirty="0" smtClean="0">
                <a:latin typeface="Cambria" panose="02040503050406030204" pitchFamily="18" charset="0"/>
              </a:rPr>
              <a:t>Procedure </a:t>
            </a:r>
            <a:br>
              <a:rPr lang="en-GB" altLang="en-US" sz="3600" b="1" dirty="0" smtClean="0">
                <a:latin typeface="Cambria" panose="02040503050406030204" pitchFamily="18" charset="0"/>
              </a:rPr>
            </a:br>
            <a:r>
              <a:rPr lang="sr-Latn-RS" altLang="en-US" sz="3600" dirty="0" smtClean="0">
                <a:latin typeface="Cambria" panose="02040503050406030204" pitchFamily="18" charset="0"/>
              </a:rPr>
              <a:t>- </a:t>
            </a:r>
            <a:r>
              <a:rPr lang="en-GB" altLang="en-US" sz="36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First Instance</a:t>
            </a:r>
            <a:r>
              <a:rPr lang="sr-Latn-RS" altLang="en-US" sz="36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:</a:t>
            </a:r>
            <a:r>
              <a:rPr lang="en-US" altLang="en-US" sz="36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en-GB" altLang="en-US" sz="3600" dirty="0">
                <a:latin typeface="Cambria" panose="02040503050406030204" pitchFamily="18" charset="0"/>
              </a:rPr>
              <a:t>C</a:t>
            </a:r>
            <a:r>
              <a:rPr lang="en-GB" altLang="en-US" sz="3600" dirty="0" smtClean="0">
                <a:latin typeface="Cambria" panose="02040503050406030204" pitchFamily="18" charset="0"/>
              </a:rPr>
              <a:t>ontracting Authority 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-</a:t>
            </a:r>
            <a:endParaRPr lang="sr-Latn-RS" altLang="en-US" sz="3600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467544" y="1752600"/>
            <a:ext cx="8224838" cy="4901456"/>
          </a:xfrm>
        </p:spPr>
        <p:txBody>
          <a:bodyPr/>
          <a:lstStyle/>
          <a:p>
            <a:pPr algn="just">
              <a:buFont typeface="Arial" charset="0"/>
              <a:buChar char="•"/>
            </a:pPr>
            <a:endParaRPr lang="sr-Latn-RS" altLang="en-US" sz="2400" dirty="0" smtClean="0"/>
          </a:p>
          <a:p>
            <a:pPr algn="just">
              <a:buFont typeface="Wingdings" pitchFamily="2" charset="2"/>
              <a:buChar char="Ø"/>
            </a:pPr>
            <a:r>
              <a:rPr lang="en-US" altLang="en-US" sz="2000" dirty="0" smtClean="0">
                <a:latin typeface="Cambria" panose="02040503050406030204" pitchFamily="18" charset="0"/>
              </a:rPr>
              <a:t>Within </a:t>
            </a:r>
            <a:r>
              <a:rPr lang="en-US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5 days </a:t>
            </a:r>
            <a:r>
              <a:rPr lang="en-US" altLang="en-US" sz="2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from the day it received </a:t>
            </a:r>
            <a:r>
              <a:rPr lang="en-US" altLang="en-US" sz="2000" dirty="0" smtClean="0">
                <a:latin typeface="Cambria" panose="02040503050406030204" pitchFamily="18" charset="0"/>
              </a:rPr>
              <a:t>a timely submitted</a:t>
            </a:r>
            <a:r>
              <a:rPr lang="en-US" altLang="en-US" sz="20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2000" dirty="0" smtClean="0">
                <a:latin typeface="Cambria" panose="02040503050406030204" pitchFamily="18" charset="0"/>
              </a:rPr>
              <a:t>request for the protection of rights, the contracting authority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:</a:t>
            </a:r>
          </a:p>
          <a:p>
            <a:pPr lvl="1" algn="just">
              <a:buFont typeface="Arial" pitchFamily="34" charset="0"/>
              <a:buChar char="•"/>
            </a:pPr>
            <a:r>
              <a:rPr lang="en-GB" altLang="en-US" sz="2000" b="1" dirty="0" smtClean="0">
                <a:latin typeface="Cambria" panose="02040503050406030204" pitchFamily="18" charset="0"/>
              </a:rPr>
              <a:t>Accepts the request</a:t>
            </a:r>
            <a:r>
              <a:rPr lang="en-GB" altLang="en-US" sz="2000" dirty="0" smtClean="0">
                <a:latin typeface="Cambria" panose="02040503050406030204" pitchFamily="18" charset="0"/>
              </a:rPr>
              <a:t> for the protection of rights</a:t>
            </a:r>
            <a:endParaRPr lang="sr-Latn-RS" altLang="en-US" sz="2000" dirty="0" smtClean="0">
              <a:latin typeface="Cambria" panose="02040503050406030204" pitchFamily="18" charset="0"/>
            </a:endParaRPr>
          </a:p>
          <a:p>
            <a:pPr marL="457200" lvl="1" indent="0" algn="just"/>
            <a:r>
              <a:rPr lang="sr-Latn-RS" altLang="en-US" sz="2000" dirty="0" smtClean="0">
                <a:latin typeface="Cambria" panose="02040503050406030204" pitchFamily="18" charset="0"/>
              </a:rPr>
              <a:t>     </a:t>
            </a:r>
            <a:r>
              <a:rPr lang="en-US" altLang="en-US" sz="2000" dirty="0" smtClean="0">
                <a:latin typeface="Cambria" panose="02040503050406030204" pitchFamily="18" charset="0"/>
              </a:rPr>
              <a:t>				</a:t>
            </a:r>
            <a:r>
              <a:rPr lang="en-GB" altLang="en-US" sz="2000" dirty="0" smtClean="0">
                <a:latin typeface="Cambria" panose="02040503050406030204" pitchFamily="18" charset="0"/>
              </a:rPr>
              <a:t>or</a:t>
            </a:r>
            <a:endParaRPr lang="sr-Latn-RS" altLang="en-US" sz="2000" dirty="0" smtClean="0">
              <a:latin typeface="Cambria" panose="02040503050406030204" pitchFamily="18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en-GB" altLang="en-US" sz="2000" b="1" dirty="0" smtClean="0">
                <a:latin typeface="Cambria" panose="02040503050406030204" pitchFamily="18" charset="0"/>
              </a:rPr>
              <a:t>Submits a respond to the request</a:t>
            </a:r>
            <a:r>
              <a:rPr lang="en-GB" altLang="en-US" sz="2000" dirty="0" smtClean="0">
                <a:latin typeface="Cambria" panose="02040503050406030204" pitchFamily="18" charset="0"/>
              </a:rPr>
              <a:t> for the protection of rights and all documents from the public procurement procedure to the Republic Commission to decide upon </a:t>
            </a:r>
          </a:p>
          <a:p>
            <a:pPr marL="457200" lvl="1" indent="0" algn="just"/>
            <a:endParaRPr lang="en-GB" altLang="en-US" sz="2000" dirty="0" smtClean="0">
              <a:latin typeface="Cambria" panose="02040503050406030204" pitchFamily="18" charset="0"/>
            </a:endParaRPr>
          </a:p>
          <a:p>
            <a:pPr marL="273050" lvl="1" indent="-27305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altLang="en-US" sz="2000" dirty="0" smtClean="0">
                <a:latin typeface="Cambria" pitchFamily="18" charset="0"/>
              </a:rPr>
              <a:t>Request </a:t>
            </a:r>
            <a:r>
              <a:rPr lang="en-US" altLang="en-US" sz="2000" dirty="0">
                <a:latin typeface="Cambria" pitchFamily="18" charset="0"/>
              </a:rPr>
              <a:t>for the protection of rights </a:t>
            </a:r>
            <a:r>
              <a:rPr lang="en-US" altLang="en-US" sz="2000" b="1" dirty="0" smtClean="0">
                <a:latin typeface="Cambria" pitchFamily="18" charset="0"/>
              </a:rPr>
              <a:t>suspends </a:t>
            </a:r>
            <a:r>
              <a:rPr lang="en-US" altLang="en-US" sz="2000" b="1" dirty="0">
                <a:latin typeface="Cambria" pitchFamily="18" charset="0"/>
              </a:rPr>
              <a:t>further activities of contracting authority </a:t>
            </a:r>
            <a:r>
              <a:rPr lang="en-US" altLang="en-US" sz="2000" dirty="0">
                <a:latin typeface="Cambria" pitchFamily="18" charset="0"/>
              </a:rPr>
              <a:t>in public procurement procedure, until decision is made upon </a:t>
            </a:r>
            <a:r>
              <a:rPr lang="en-US" altLang="en-US" sz="2000" dirty="0" smtClean="0">
                <a:latin typeface="Cambria" pitchFamily="18" charset="0"/>
              </a:rPr>
              <a:t>submitted </a:t>
            </a:r>
            <a:r>
              <a:rPr lang="en-US" altLang="en-US" sz="2000" dirty="0">
                <a:latin typeface="Cambria" pitchFamily="18" charset="0"/>
              </a:rPr>
              <a:t>request for the protection of </a:t>
            </a:r>
            <a:r>
              <a:rPr lang="en-US" altLang="en-US" sz="2000" dirty="0" smtClean="0">
                <a:latin typeface="Cambria" pitchFamily="18" charset="0"/>
              </a:rPr>
              <a:t>rights</a:t>
            </a:r>
            <a:r>
              <a:rPr lang="sr-Latn-RS" altLang="en-US" sz="2000" dirty="0" smtClean="0">
                <a:latin typeface="Cambria" pitchFamily="18" charset="0"/>
              </a:rPr>
              <a:t> (Article 150 PPL)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11560" y="128588"/>
            <a:ext cx="8532440" cy="1433512"/>
          </a:xfrm>
        </p:spPr>
        <p:txBody>
          <a:bodyPr/>
          <a:lstStyle/>
          <a:p>
            <a:r>
              <a:rPr lang="en-GB" altLang="en-US" sz="3500" b="1" dirty="0" smtClean="0">
                <a:latin typeface="Cambria" panose="02040503050406030204" pitchFamily="18" charset="0"/>
              </a:rPr>
              <a:t>Protection </a:t>
            </a:r>
            <a:r>
              <a:rPr lang="en-GB" altLang="en-US" sz="3500" b="1" dirty="0">
                <a:latin typeface="Cambria" panose="02040503050406030204" pitchFamily="18" charset="0"/>
              </a:rPr>
              <a:t>of </a:t>
            </a:r>
            <a:r>
              <a:rPr lang="en-GB" altLang="en-US" sz="3500" b="1" dirty="0" smtClean="0">
                <a:latin typeface="Cambria" panose="02040503050406030204" pitchFamily="18" charset="0"/>
              </a:rPr>
              <a:t>Rights Procedure </a:t>
            </a:r>
            <a:br>
              <a:rPr lang="en-GB" altLang="en-US" sz="3500" b="1" dirty="0" smtClean="0">
                <a:latin typeface="Cambria" panose="02040503050406030204" pitchFamily="18" charset="0"/>
              </a:rPr>
            </a:br>
            <a:r>
              <a:rPr lang="sr-Latn-RS" altLang="en-US" sz="3500" dirty="0" smtClean="0">
                <a:latin typeface="Cambria" panose="02040503050406030204" pitchFamily="18" charset="0"/>
              </a:rPr>
              <a:t>- </a:t>
            </a:r>
            <a:r>
              <a:rPr lang="en-GB" altLang="en-US" sz="35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Second Instance</a:t>
            </a:r>
            <a:r>
              <a:rPr lang="sr-Latn-RS" altLang="en-US" sz="35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:</a:t>
            </a:r>
            <a:r>
              <a:rPr lang="en-US" altLang="en-US" sz="3500" dirty="0" smtClean="0">
                <a:latin typeface="Cambria" panose="02040503050406030204" pitchFamily="18" charset="0"/>
              </a:rPr>
              <a:t> Republic Commission </a:t>
            </a:r>
            <a:r>
              <a:rPr lang="sr-Latn-RS" altLang="en-US" sz="3500" dirty="0" smtClean="0">
                <a:latin typeface="Cambria" panose="02040503050406030204" pitchFamily="18" charset="0"/>
              </a:rPr>
              <a:t>-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4838" cy="469999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endParaRPr lang="sr-Latn-RS" altLang="en-US" sz="2400" dirty="0" smtClean="0"/>
          </a:p>
          <a:p>
            <a:pPr algn="just">
              <a:buFont typeface="Wingdings" pitchFamily="2" charset="2"/>
              <a:buChar char="Ø"/>
            </a:pPr>
            <a:r>
              <a:rPr lang="en-US" altLang="en-US" sz="2000" dirty="0" smtClean="0">
                <a:latin typeface="Cambria" pitchFamily="18" charset="0"/>
              </a:rPr>
              <a:t>Republic Commission </a:t>
            </a:r>
            <a:r>
              <a:rPr lang="sr-Latn-RS" altLang="en-US" sz="2000" dirty="0" smtClean="0">
                <a:latin typeface="Cambria" pitchFamily="18" charset="0"/>
              </a:rPr>
              <a:t>w</a:t>
            </a:r>
            <a:r>
              <a:rPr lang="en-US" altLang="en-US" sz="2000" dirty="0" err="1" smtClean="0">
                <a:latin typeface="Cambria" pitchFamily="18" charset="0"/>
              </a:rPr>
              <a:t>ithin</a:t>
            </a:r>
            <a:r>
              <a:rPr lang="en-US" altLang="en-US" sz="2000" dirty="0" smtClean="0">
                <a:latin typeface="Cambria" pitchFamily="18" charset="0"/>
              </a:rPr>
              <a:t> </a:t>
            </a:r>
            <a:r>
              <a:rPr lang="sr-Latn-RS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20</a:t>
            </a:r>
            <a:r>
              <a:rPr lang="en-US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days </a:t>
            </a:r>
            <a:r>
              <a:rPr lang="sr-Latn-RS" altLang="en-US" sz="2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makes decision</a:t>
            </a:r>
            <a:r>
              <a:rPr lang="sr-Latn-RS" altLang="en-US" sz="2000" dirty="0" smtClean="0">
                <a:latin typeface="Cambria" pitchFamily="18" charset="0"/>
              </a:rPr>
              <a:t>:</a:t>
            </a:r>
            <a:r>
              <a:rPr lang="en-US" altLang="en-US" sz="2000" dirty="0" smtClean="0">
                <a:latin typeface="Cambria" pitchFamily="18" charset="0"/>
              </a:rPr>
              <a:t> </a:t>
            </a:r>
            <a:endParaRPr lang="sr-Latn-RS" altLang="en-US" sz="2000" dirty="0" smtClean="0">
              <a:latin typeface="Cambria" pitchFamily="18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en-GB" altLang="en-US" sz="2000" b="1" dirty="0" smtClean="0">
                <a:latin typeface="Cambria" pitchFamily="18" charset="0"/>
              </a:rPr>
              <a:t>Before it makes a decision, </a:t>
            </a:r>
            <a:r>
              <a:rPr lang="en-US" altLang="en-US" sz="2000" dirty="0" smtClean="0">
                <a:latin typeface="Cambria" pitchFamily="18" charset="0"/>
              </a:rPr>
              <a:t>may require additional documents, data, explanations and opinions from the contracting authority, claimant or other participants in the procedure and the Public Procurement Office</a:t>
            </a:r>
            <a:endParaRPr lang="sr-Latn-RS" altLang="en-US" sz="2000" dirty="0" smtClean="0">
              <a:latin typeface="Cambria" pitchFamily="18" charset="0"/>
            </a:endParaRP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US" altLang="en-US" sz="2000" b="1" dirty="0" smtClean="0">
                <a:latin typeface="Cambria" pitchFamily="18" charset="0"/>
              </a:rPr>
              <a:t>Decides on all allegations </a:t>
            </a:r>
            <a:r>
              <a:rPr lang="en-US" altLang="en-US" sz="2000" dirty="0" smtClean="0">
                <a:latin typeface="Cambria" pitchFamily="18" charset="0"/>
              </a:rPr>
              <a:t>within the scope of the submitted request for the protection of rights </a:t>
            </a:r>
            <a:endParaRPr lang="sr-Latn-RS" altLang="en-US" sz="2000" dirty="0" smtClean="0">
              <a:latin typeface="Cambria" pitchFamily="18" charset="0"/>
            </a:endParaRP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GB" altLang="en-US" sz="2000" b="1" i="1" dirty="0">
                <a:latin typeface="Cambria" pitchFamily="18" charset="0"/>
              </a:rPr>
              <a:t>E</a:t>
            </a:r>
            <a:r>
              <a:rPr lang="en-GB" altLang="en-US" sz="2000" b="1" i="1" dirty="0" smtClean="0">
                <a:latin typeface="Cambria" pitchFamily="18" charset="0"/>
              </a:rPr>
              <a:t>x officio </a:t>
            </a:r>
            <a:r>
              <a:rPr lang="en-GB" altLang="en-US" sz="2000" dirty="0" smtClean="0">
                <a:latin typeface="Cambria" pitchFamily="18" charset="0"/>
              </a:rPr>
              <a:t>establishes whether all legal requirements for conducting of a public procurement procedure have been met; whether there was a violation of the law, due to which the contract may be annulled, or that the contract is null and void</a:t>
            </a:r>
            <a:endParaRPr lang="sr-Latn-RS" altLang="en-US" sz="2000" dirty="0" smtClean="0">
              <a:latin typeface="Cambria" pitchFamily="18" charset="0"/>
            </a:endParaRPr>
          </a:p>
          <a:p>
            <a:pPr algn="just">
              <a:buFont typeface="Arial" charset="0"/>
              <a:buChar char="•"/>
            </a:pPr>
            <a:endParaRPr lang="sr-Latn-RS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611560" y="128588"/>
            <a:ext cx="8424936" cy="1433512"/>
          </a:xfrm>
        </p:spPr>
        <p:txBody>
          <a:bodyPr/>
          <a:lstStyle/>
          <a:p>
            <a:r>
              <a:rPr lang="en-GB" altLang="en-US" sz="3600" b="1" dirty="0" smtClean="0">
                <a:latin typeface="Cambria" panose="02040503050406030204" pitchFamily="18" charset="0"/>
              </a:rPr>
              <a:t>Protection </a:t>
            </a:r>
            <a:r>
              <a:rPr lang="en-GB" altLang="en-US" sz="3600" b="1" dirty="0">
                <a:latin typeface="Cambria" panose="02040503050406030204" pitchFamily="18" charset="0"/>
              </a:rPr>
              <a:t>of </a:t>
            </a:r>
            <a:r>
              <a:rPr lang="en-GB" altLang="en-US" sz="3600" b="1" dirty="0" smtClean="0">
                <a:latin typeface="Cambria" panose="02040503050406030204" pitchFamily="18" charset="0"/>
              </a:rPr>
              <a:t>Rights Procedure</a:t>
            </a:r>
            <a:br>
              <a:rPr lang="en-GB" altLang="en-US" sz="3600" b="1" dirty="0" smtClean="0">
                <a:latin typeface="Cambria" panose="02040503050406030204" pitchFamily="18" charset="0"/>
              </a:rPr>
            </a:br>
            <a:r>
              <a:rPr lang="en-GB" altLang="en-US" sz="3600" b="1" dirty="0" smtClean="0">
                <a:latin typeface="Cambria" panose="02040503050406030204" pitchFamily="18" charset="0"/>
              </a:rPr>
              <a:t> 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- </a:t>
            </a:r>
            <a:r>
              <a:rPr lang="en-GB" altLang="en-US" sz="36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Second Instance</a:t>
            </a:r>
            <a:r>
              <a:rPr lang="sr-Latn-RS" altLang="en-US" sz="36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:</a:t>
            </a:r>
            <a:r>
              <a:rPr lang="en-US" altLang="en-US" sz="3600" dirty="0" smtClean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en-US" altLang="en-US" sz="3600" dirty="0" smtClean="0">
                <a:latin typeface="Cambria" panose="02040503050406030204" pitchFamily="18" charset="0"/>
              </a:rPr>
              <a:t>Republic Commission 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-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67544" y="1716832"/>
            <a:ext cx="8224838" cy="5141168"/>
          </a:xfrm>
        </p:spPr>
        <p:txBody>
          <a:bodyPr/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n-GB" altLang="en-US" sz="2000" dirty="0" smtClean="0">
                <a:latin typeface="Cambria" panose="02040503050406030204" pitchFamily="18" charset="0"/>
              </a:rPr>
              <a:t>The manner of operations of the Republic Commission is specified by the </a:t>
            </a:r>
            <a:r>
              <a:rPr lang="en-GB" altLang="en-US" sz="2000" b="1" dirty="0" smtClean="0">
                <a:latin typeface="Cambria" panose="02040503050406030204" pitchFamily="18" charset="0"/>
              </a:rPr>
              <a:t>Law and the Rules of Procedure</a:t>
            </a:r>
            <a:endParaRPr lang="sr-Latn-RS" altLang="en-US" sz="2000" b="1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GB" altLang="en-US" sz="2000" b="1" dirty="0" smtClean="0">
                <a:latin typeface="Cambria" panose="02040503050406030204" pitchFamily="18" charset="0"/>
              </a:rPr>
              <a:t>The manner of operations </a:t>
            </a:r>
            <a:r>
              <a:rPr lang="en-GB" altLang="en-US" sz="2000" dirty="0" smtClean="0">
                <a:latin typeface="Cambria" panose="02040503050406030204" pitchFamily="18" charset="0"/>
              </a:rPr>
              <a:t>of the Republic Commission</a:t>
            </a:r>
            <a:r>
              <a:rPr lang="sr-Latn-RS" altLang="en-US" sz="2000" dirty="0" smtClean="0">
                <a:latin typeface="Cambria" panose="02040503050406030204" pitchFamily="18" charset="0"/>
              </a:rPr>
              <a:t>:</a:t>
            </a:r>
            <a:r>
              <a:rPr lang="en-US" altLang="en-US" sz="2000" dirty="0" smtClean="0">
                <a:latin typeface="Cambria" panose="02040503050406030204" pitchFamily="18" charset="0"/>
              </a:rPr>
              <a:t> </a:t>
            </a:r>
            <a:endParaRPr lang="sr-Latn-RS" altLang="en-US" sz="2000" dirty="0" smtClean="0">
              <a:latin typeface="Cambria" panose="02040503050406030204" pitchFamily="18" charset="0"/>
            </a:endParaRPr>
          </a:p>
          <a:p>
            <a:pPr marL="800100" lvl="1" indent="-342900" algn="just">
              <a:buFont typeface="Arial" pitchFamily="34" charset="0"/>
              <a:buChar char="•"/>
            </a:pPr>
            <a:r>
              <a:rPr lang="en-GB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Panels consisting of three members</a:t>
            </a:r>
            <a:endParaRPr lang="sr-Latn-RS" altLang="en-US" sz="2000" b="1" dirty="0" smtClean="0">
              <a:solidFill>
                <a:srgbClr val="FF0000"/>
              </a:solidFill>
              <a:latin typeface="Cambria" panose="02040503050406030204" pitchFamily="18" charset="0"/>
            </a:endParaRPr>
          </a:p>
          <a:p>
            <a:pPr marL="1200150" lvl="2" indent="-342900" algn="just">
              <a:spcBef>
                <a:spcPts val="300"/>
              </a:spcBef>
              <a:buFont typeface="Calibri" pitchFamily="34" charset="0"/>
              <a:buChar char="―"/>
            </a:pPr>
            <a:r>
              <a:rPr lang="en-GB" altLang="en-US" sz="1800" dirty="0" smtClean="0">
                <a:latin typeface="Cambria" panose="02040503050406030204" pitchFamily="18" charset="0"/>
              </a:rPr>
              <a:t>Procedure for the protection of rights </a:t>
            </a:r>
            <a:r>
              <a:rPr lang="sr-Latn-RS" altLang="en-US" sz="1800" dirty="0" smtClean="0">
                <a:latin typeface="Cambria" panose="02040503050406030204" pitchFamily="18" charset="0"/>
              </a:rPr>
              <a:t>(</a:t>
            </a:r>
            <a:r>
              <a:rPr lang="en-GB" altLang="en-US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possibility to engage court experts)</a:t>
            </a:r>
            <a:endParaRPr lang="sr-Latn-RS" altLang="en-US" sz="1800" dirty="0" smtClean="0">
              <a:latin typeface="Cambria" panose="02040503050406030204" pitchFamily="18" charset="0"/>
            </a:endParaRPr>
          </a:p>
          <a:p>
            <a:pPr marL="1200150" lvl="2" indent="-342900" algn="just">
              <a:spcBef>
                <a:spcPts val="300"/>
              </a:spcBef>
              <a:buFont typeface="Calibri" pitchFamily="34" charset="0"/>
              <a:buChar char="―"/>
            </a:pPr>
            <a:r>
              <a:rPr lang="en-GB" altLang="en-US" sz="1800" dirty="0" smtClean="0">
                <a:latin typeface="Cambria" panose="02040503050406030204" pitchFamily="18" charset="0"/>
              </a:rPr>
              <a:t>Special authorities</a:t>
            </a:r>
            <a:endParaRPr lang="sr-Latn-RS" altLang="en-US" sz="1800" dirty="0" smtClean="0">
              <a:latin typeface="Cambria" panose="02040503050406030204" pitchFamily="18" charset="0"/>
            </a:endParaRPr>
          </a:p>
          <a:p>
            <a:pPr lvl="1" algn="just">
              <a:buFont typeface="Arial" pitchFamily="34" charset="0"/>
              <a:buChar char="•"/>
            </a:pPr>
            <a:r>
              <a:rPr lang="en-GB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General session</a:t>
            </a:r>
            <a:r>
              <a:rPr lang="sr-Latn-RS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(</a:t>
            </a:r>
            <a:r>
              <a:rPr lang="en-US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P</a:t>
            </a:r>
            <a:r>
              <a:rPr lang="en-GB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resident and all Members</a:t>
            </a:r>
            <a:r>
              <a:rPr lang="sr-Latn-RS" altLang="en-U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)</a:t>
            </a:r>
          </a:p>
          <a:p>
            <a:pPr marL="1200150" lvl="2" indent="-342900" algn="just">
              <a:spcBef>
                <a:spcPts val="300"/>
              </a:spcBef>
              <a:buFont typeface="Calibri" pitchFamily="34" charset="0"/>
              <a:buChar char="―"/>
            </a:pPr>
            <a:r>
              <a:rPr lang="en-GB" altLang="en-US" sz="1800" dirty="0" smtClean="0">
                <a:solidFill>
                  <a:schemeClr val="tx1"/>
                </a:solidFill>
                <a:latin typeface="Cambria" panose="02040503050406030204" pitchFamily="18" charset="0"/>
              </a:rPr>
              <a:t>Rules of Procedure</a:t>
            </a:r>
            <a:endParaRPr lang="sr-Latn-RS" altLang="en-US" sz="1800" dirty="0" smtClean="0">
              <a:solidFill>
                <a:srgbClr val="C00000"/>
              </a:solidFill>
              <a:latin typeface="Cambria" panose="02040503050406030204" pitchFamily="18" charset="0"/>
            </a:endParaRPr>
          </a:p>
          <a:p>
            <a:pPr marL="1200150" lvl="2" indent="-342900" algn="just">
              <a:spcBef>
                <a:spcPts val="300"/>
              </a:spcBef>
              <a:buFont typeface="Calibri" pitchFamily="34" charset="0"/>
              <a:buChar char="―"/>
            </a:pPr>
            <a:r>
              <a:rPr lang="en-GB" altLang="en-US" sz="1800" dirty="0" smtClean="0">
                <a:latin typeface="Cambria" panose="02040503050406030204" pitchFamily="18" charset="0"/>
              </a:rPr>
              <a:t>Principal legal position</a:t>
            </a:r>
            <a:endParaRPr lang="sr-Latn-RS" altLang="en-US" sz="1800" dirty="0" smtClean="0">
              <a:latin typeface="Cambria" panose="02040503050406030204" pitchFamily="18" charset="0"/>
            </a:endParaRPr>
          </a:p>
          <a:p>
            <a:pPr marL="1200150" lvl="2" indent="-342900" algn="just">
              <a:spcBef>
                <a:spcPts val="300"/>
              </a:spcBef>
              <a:buFont typeface="Calibri" pitchFamily="34" charset="0"/>
              <a:buChar char="―"/>
            </a:pPr>
            <a:r>
              <a:rPr lang="en-GB" altLang="en-US" sz="1800" dirty="0" smtClean="0">
                <a:latin typeface="Cambria" panose="02040503050406030204" pitchFamily="18" charset="0"/>
              </a:rPr>
              <a:t>Reports on work</a:t>
            </a:r>
            <a:endParaRPr lang="sr-Latn-RS" altLang="en-US" sz="1800" dirty="0" smtClean="0">
              <a:latin typeface="Cambria" panose="02040503050406030204" pitchFamily="18" charset="0"/>
            </a:endParaRPr>
          </a:p>
          <a:p>
            <a:pPr marL="1200150" lvl="2" indent="-342900" algn="just">
              <a:spcBef>
                <a:spcPts val="300"/>
              </a:spcBef>
              <a:buFont typeface="Calibri" pitchFamily="34" charset="0"/>
              <a:buChar char="―"/>
            </a:pPr>
            <a:r>
              <a:rPr lang="en-GB" altLang="en-US" sz="1800" dirty="0" smtClean="0">
                <a:latin typeface="Cambria" panose="02040503050406030204" pitchFamily="18" charset="0"/>
              </a:rPr>
              <a:t>Financial statements</a:t>
            </a:r>
            <a:endParaRPr lang="sr-Latn-RS" altLang="en-US" sz="1800" dirty="0" smtClean="0">
              <a:latin typeface="Cambria" panose="02040503050406030204" pitchFamily="18" charset="0"/>
            </a:endParaRPr>
          </a:p>
          <a:p>
            <a:pPr marL="1200150" lvl="2" indent="-342900" algn="just">
              <a:spcBef>
                <a:spcPts val="300"/>
              </a:spcBef>
              <a:buFont typeface="Calibri" pitchFamily="34" charset="0"/>
              <a:buChar char="―"/>
            </a:pPr>
            <a:r>
              <a:rPr lang="en-GB" altLang="en-US" sz="1800" dirty="0" smtClean="0">
                <a:latin typeface="Cambria" panose="02040503050406030204" pitchFamily="18" charset="0"/>
              </a:rPr>
              <a:t>Other acts and documents</a:t>
            </a:r>
            <a:endParaRPr lang="sr-Latn-RS" altLang="en-US" sz="1800" dirty="0" smtClean="0">
              <a:latin typeface="Cambria" panose="02040503050406030204" pitchFamily="18" charset="0"/>
            </a:endParaRPr>
          </a:p>
          <a:p>
            <a:pPr marL="361950" lvl="2" indent="-361950" algn="just">
              <a:buFont typeface="Wingdings" pitchFamily="2" charset="2"/>
              <a:buChar char="Ø"/>
            </a:pPr>
            <a:r>
              <a:rPr lang="en-GB" altLang="en-US" sz="2000" dirty="0" smtClean="0">
                <a:latin typeface="Cambria" panose="02040503050406030204" pitchFamily="18" charset="0"/>
              </a:rPr>
              <a:t>The Republic Commission publishes </a:t>
            </a:r>
            <a:r>
              <a:rPr lang="en-GB" altLang="en-US" sz="2000" b="1" dirty="0" smtClean="0">
                <a:latin typeface="Cambria" panose="02040503050406030204" pitchFamily="18" charset="0"/>
              </a:rPr>
              <a:t>on its official website all adopted decisions and other acts</a:t>
            </a:r>
            <a:endParaRPr lang="sr-Latn-RS" altLang="en-US" sz="2000" b="1" dirty="0" smtClean="0">
              <a:latin typeface="Cambria" panose="02040503050406030204" pitchFamily="18" charset="0"/>
            </a:endParaRPr>
          </a:p>
          <a:p>
            <a:pPr marL="1200150" lvl="2" indent="-342900">
              <a:buFont typeface="Calibri" pitchFamily="34" charset="0"/>
              <a:buChar char="―"/>
            </a:pPr>
            <a:endParaRPr lang="sr-Latn-RS" altLang="en-US" sz="1600" b="1" dirty="0" smtClean="0"/>
          </a:p>
          <a:p>
            <a:pPr lvl="1">
              <a:buFont typeface="Arial" pitchFamily="34" charset="0"/>
              <a:buChar char="•"/>
            </a:pPr>
            <a:endParaRPr lang="sr-Latn-R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30759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28588"/>
            <a:ext cx="8839200" cy="1860252"/>
          </a:xfrm>
        </p:spPr>
        <p:txBody>
          <a:bodyPr/>
          <a:lstStyle/>
          <a:p>
            <a:r>
              <a:rPr lang="en-GB" altLang="en-US" sz="3600" b="1" dirty="0" smtClean="0">
                <a:latin typeface="Cambria" pitchFamily="18" charset="0"/>
              </a:rPr>
              <a:t>Special Authorities</a:t>
            </a:r>
            <a:r>
              <a:rPr lang="sr-Latn-RS" altLang="en-US" sz="3600" b="1" dirty="0">
                <a:latin typeface="Cambria" pitchFamily="18" charset="0"/>
              </a:rPr>
              <a:t/>
            </a:r>
            <a:br>
              <a:rPr lang="sr-Latn-RS" altLang="en-US" sz="3600" b="1" dirty="0">
                <a:latin typeface="Cambria" pitchFamily="18" charset="0"/>
              </a:rPr>
            </a:br>
            <a:r>
              <a:rPr lang="sr-Latn-RS" altLang="en-US" sz="3200" dirty="0" smtClean="0">
                <a:latin typeface="Cambria" pitchFamily="18" charset="0"/>
              </a:rPr>
              <a:t>- </a:t>
            </a:r>
            <a:r>
              <a:rPr lang="en-GB" altLang="en-US" sz="3200" dirty="0" smtClean="0">
                <a:latin typeface="Cambria" pitchFamily="18" charset="0"/>
              </a:rPr>
              <a:t>Monitoring of the Implementation of </a:t>
            </a:r>
            <a:r>
              <a:rPr lang="en-GB" altLang="en-US" sz="3200" dirty="0">
                <a:latin typeface="Cambria" pitchFamily="18" charset="0"/>
              </a:rPr>
              <a:t>D</a:t>
            </a:r>
            <a:r>
              <a:rPr lang="en-GB" altLang="en-US" sz="3200" dirty="0" smtClean="0">
                <a:latin typeface="Cambria" pitchFamily="18" charset="0"/>
              </a:rPr>
              <a:t>ecisions</a:t>
            </a:r>
            <a:r>
              <a:rPr lang="sr-Latn-RS" altLang="en-US" sz="3200" dirty="0" smtClean="0">
                <a:latin typeface="Cambria" pitchFamily="18" charset="0"/>
              </a:rPr>
              <a:t> -</a:t>
            </a:r>
            <a:endParaRPr lang="en-US" sz="3200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Font typeface="Wingdings" pitchFamily="2" charset="2"/>
              <a:buChar char="Ø"/>
            </a:pPr>
            <a:endParaRPr lang="sr-Latn-RS" sz="2400" dirty="0" smtClean="0"/>
          </a:p>
          <a:p>
            <a:pPr marL="514350" indent="-514350" algn="just">
              <a:buFont typeface="Wingdings" pitchFamily="2" charset="2"/>
              <a:buChar char="Ø"/>
            </a:pPr>
            <a:r>
              <a:rPr lang="en-GB" sz="2000" dirty="0" smtClean="0">
                <a:latin typeface="Cambria" pitchFamily="18" charset="0"/>
              </a:rPr>
              <a:t>The Republic Commission </a:t>
            </a:r>
            <a:r>
              <a:rPr lang="en-GB" sz="2000" b="1" dirty="0" smtClean="0">
                <a:latin typeface="Cambria" pitchFamily="18" charset="0"/>
              </a:rPr>
              <a:t>monitors and controls</a:t>
            </a:r>
            <a:r>
              <a:rPr lang="en-GB" sz="2000" dirty="0" smtClean="0">
                <a:latin typeface="Cambria" pitchFamily="18" charset="0"/>
              </a:rPr>
              <a:t> implementation of its decisions</a:t>
            </a:r>
            <a:endParaRPr lang="sr-Latn-RS" sz="2000" dirty="0" smtClean="0">
              <a:latin typeface="Cambria" pitchFamily="18" charset="0"/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GB" sz="2000" dirty="0" smtClean="0">
                <a:latin typeface="Cambria" pitchFamily="18" charset="0"/>
              </a:rPr>
              <a:t>The contracting authority must comply with the orders from the decision of the Republic Commission and within the deadline specified in it</a:t>
            </a:r>
            <a:endParaRPr lang="sr-Latn-RS" sz="2000" dirty="0" smtClean="0">
              <a:latin typeface="Cambria" pitchFamily="18" charset="0"/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GB" sz="2000" dirty="0" smtClean="0">
                <a:latin typeface="Cambria" pitchFamily="18" charset="0"/>
              </a:rPr>
              <a:t>The Republic Commission may require the contracting authority </a:t>
            </a:r>
            <a:r>
              <a:rPr lang="en-GB" sz="2000" b="1" dirty="0" smtClean="0">
                <a:latin typeface="Cambria" pitchFamily="18" charset="0"/>
              </a:rPr>
              <a:t>to submit a report, documents and statements </a:t>
            </a:r>
            <a:r>
              <a:rPr lang="en-GB" sz="2000" dirty="0" smtClean="0">
                <a:latin typeface="Cambria" pitchFamily="18" charset="0"/>
              </a:rPr>
              <a:t>of representatives</a:t>
            </a:r>
            <a:r>
              <a:rPr lang="sr-Latn-RS" sz="2000" dirty="0" smtClean="0">
                <a:latin typeface="Cambria" pitchFamily="18" charset="0"/>
              </a:rPr>
              <a:t> </a:t>
            </a:r>
            <a:r>
              <a:rPr lang="en-US" sz="2000" dirty="0" smtClean="0">
                <a:latin typeface="Cambria" pitchFamily="18" charset="0"/>
              </a:rPr>
              <a:t>concerning </a:t>
            </a:r>
            <a:r>
              <a:rPr lang="en-GB" sz="2000" dirty="0" smtClean="0">
                <a:latin typeface="Cambria" pitchFamily="18" charset="0"/>
              </a:rPr>
              <a:t>implementation of a decision and may inspect the contracting authority</a:t>
            </a:r>
            <a:endParaRPr lang="sr-Cyrl-RS" sz="2000" dirty="0" smtClean="0">
              <a:latin typeface="Cambria" pitchFamily="18" charset="0"/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GB" sz="2000" dirty="0">
                <a:latin typeface="Cambria" pitchFamily="18" charset="0"/>
              </a:rPr>
              <a:t>Republic Commission </a:t>
            </a:r>
            <a:r>
              <a:rPr lang="en-GB" sz="2000" b="1" dirty="0">
                <a:latin typeface="Cambria" pitchFamily="18" charset="0"/>
              </a:rPr>
              <a:t>may impose a </a:t>
            </a:r>
            <a:r>
              <a:rPr lang="en-GB" sz="2000" b="1" dirty="0" smtClean="0">
                <a:latin typeface="Cambria" pitchFamily="18" charset="0"/>
              </a:rPr>
              <a:t>fine</a:t>
            </a:r>
            <a:r>
              <a:rPr lang="en-GB" sz="2000" dirty="0" smtClean="0">
                <a:latin typeface="Cambria" pitchFamily="18" charset="0"/>
              </a:rPr>
              <a:t> if </a:t>
            </a:r>
            <a:r>
              <a:rPr lang="en-GB" sz="2000" dirty="0">
                <a:latin typeface="Cambria" pitchFamily="18" charset="0"/>
              </a:rPr>
              <a:t>contracting authority </a:t>
            </a:r>
            <a:r>
              <a:rPr lang="en-GB" sz="2000" dirty="0" smtClean="0">
                <a:latin typeface="Cambria" pitchFamily="18" charset="0"/>
              </a:rPr>
              <a:t>fails to comply with the orders from the decision</a:t>
            </a:r>
            <a:endParaRPr lang="sr-Latn-RS" sz="2000" dirty="0">
              <a:latin typeface="Cambria" pitchFamily="18" charset="0"/>
            </a:endParaRPr>
          </a:p>
          <a:p>
            <a:pPr marL="0" indent="0" algn="just"/>
            <a:endParaRPr lang="sr-Latn-RS" dirty="0" smtClean="0"/>
          </a:p>
        </p:txBody>
      </p:sp>
    </p:spTree>
    <p:extLst>
      <p:ext uri="{BB962C8B-B14F-4D97-AF65-F5344CB8AC3E}">
        <p14:creationId xmlns:p14="http://schemas.microsoft.com/office/powerpoint/2010/main" val="364225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3600" b="1" dirty="0" smtClean="0">
                <a:latin typeface="Cambria" panose="02040503050406030204" pitchFamily="18" charset="0"/>
              </a:rPr>
              <a:t>Special Authorities</a:t>
            </a:r>
            <a:r>
              <a:rPr lang="sr-Latn-RS" altLang="en-US" sz="3600" b="1" dirty="0" smtClean="0">
                <a:latin typeface="Cambria" panose="02040503050406030204" pitchFamily="18" charset="0"/>
              </a:rPr>
              <a:t/>
            </a:r>
            <a:br>
              <a:rPr lang="sr-Latn-RS" altLang="en-US" sz="3600" b="1" dirty="0" smtClean="0">
                <a:latin typeface="Cambria" panose="02040503050406030204" pitchFamily="18" charset="0"/>
              </a:rPr>
            </a:br>
            <a:r>
              <a:rPr lang="sr-Latn-RS" altLang="en-US" sz="3600" dirty="0" smtClean="0">
                <a:latin typeface="Cambria" panose="02040503050406030204" pitchFamily="18" charset="0"/>
              </a:rPr>
              <a:t> - </a:t>
            </a:r>
            <a:r>
              <a:rPr lang="en-GB" altLang="en-US" sz="3600" dirty="0" smtClean="0">
                <a:latin typeface="Cambria" panose="02040503050406030204" pitchFamily="18" charset="0"/>
              </a:rPr>
              <a:t>Imposing of Fines </a:t>
            </a:r>
            <a:r>
              <a:rPr lang="sr-Latn-RS" altLang="en-US" sz="3600" dirty="0" smtClean="0">
                <a:latin typeface="Cambria" panose="02040503050406030204" pitchFamily="18" charset="0"/>
              </a:rPr>
              <a:t>-</a:t>
            </a:r>
            <a:endParaRPr lang="en-US" altLang="en-US" sz="3600" dirty="0" smtClean="0">
              <a:latin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484784"/>
            <a:ext cx="8286750" cy="4636616"/>
          </a:xfrm>
        </p:spPr>
        <p:txBody>
          <a:bodyPr/>
          <a:lstStyle/>
          <a:p>
            <a:pPr marL="457200" indent="-457200">
              <a:buFont typeface="Wingdings" pitchFamily="2" charset="2"/>
              <a:buChar char="Ø"/>
              <a:defRPr/>
            </a:pPr>
            <a:endParaRPr lang="sr-Latn-RS" sz="2000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  <a:defRPr/>
            </a:pPr>
            <a:endParaRPr lang="sr-Latn-RS" sz="2000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  <a:defRPr/>
            </a:pPr>
            <a:r>
              <a:rPr lang="en-US" sz="2000" dirty="0" smtClean="0">
                <a:latin typeface="Cambria" panose="02040503050406030204" pitchFamily="18" charset="0"/>
              </a:rPr>
              <a:t>The Republic Commission may impose the following fines for </a:t>
            </a:r>
            <a:r>
              <a:rPr lang="en-US" sz="2000" b="1" dirty="0" smtClean="0">
                <a:latin typeface="Cambria" panose="02040503050406030204" pitchFamily="18" charset="0"/>
              </a:rPr>
              <a:t>procedural misconduct</a:t>
            </a:r>
            <a:r>
              <a:rPr lang="sr-Latn-RS" sz="2000" b="1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en-GB" sz="2000" dirty="0" smtClean="0">
                <a:latin typeface="Cambria" panose="02040503050406030204" pitchFamily="18" charset="0"/>
              </a:rPr>
              <a:t>in the procedure of the protection of rights</a:t>
            </a:r>
            <a:r>
              <a:rPr lang="sr-Latn-RS" sz="2000" dirty="0" smtClean="0">
                <a:latin typeface="Cambria" panose="02040503050406030204" pitchFamily="18" charset="0"/>
              </a:rPr>
              <a:t>:</a:t>
            </a:r>
          </a:p>
          <a:p>
            <a:pPr marL="857250" lvl="1" indent="-457200" algn="just">
              <a:buFont typeface="Arial" pitchFamily="34" charset="0"/>
              <a:buChar char="•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To the </a:t>
            </a:r>
            <a:r>
              <a:rPr lang="en-GB" sz="2000" b="1" dirty="0" smtClean="0">
                <a:latin typeface="Cambria" panose="02040503050406030204" pitchFamily="18" charset="0"/>
              </a:rPr>
              <a:t>contracting authority </a:t>
            </a:r>
            <a:r>
              <a:rPr lang="en-GB" sz="2000" dirty="0" smtClean="0">
                <a:latin typeface="Cambria" panose="02040503050406030204" pitchFamily="18" charset="0"/>
              </a:rPr>
              <a:t>in the amount from RSD </a:t>
            </a:r>
            <a:r>
              <a:rPr lang="en-US" sz="2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80,000 to RSD 1,000,000 </a:t>
            </a:r>
            <a:r>
              <a:rPr lang="sr-Latn-RS" sz="2000" b="1" dirty="0">
                <a:solidFill>
                  <a:srgbClr val="FF0000"/>
                </a:solidFill>
                <a:latin typeface="Cambria" panose="02040503050406030204" pitchFamily="18" charset="0"/>
              </a:rPr>
              <a:t>(</a:t>
            </a:r>
            <a:r>
              <a:rPr lang="sr-Latn-R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EUR</a:t>
            </a:r>
            <a:r>
              <a:rPr lang="en-GB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 </a:t>
            </a:r>
            <a:r>
              <a:rPr lang="sr-Latn-R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700 – 8</a:t>
            </a:r>
            <a:r>
              <a:rPr lang="en-GB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,</a:t>
            </a:r>
            <a:r>
              <a:rPr lang="sr-Latn-R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700) </a:t>
            </a:r>
            <a:endParaRPr lang="sr-Latn-RS" sz="2000" dirty="0" smtClean="0">
              <a:latin typeface="Cambria" panose="02040503050406030204" pitchFamily="18" charset="0"/>
            </a:endParaRPr>
          </a:p>
          <a:p>
            <a:pPr marL="857250" lvl="1" indent="-457200" algn="just">
              <a:buFont typeface="Arial" pitchFamily="34" charset="0"/>
              <a:buChar char="•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To the </a:t>
            </a:r>
            <a:r>
              <a:rPr lang="en-GB" sz="2000" b="1" dirty="0" smtClean="0">
                <a:latin typeface="Cambria" panose="02040503050406030204" pitchFamily="18" charset="0"/>
              </a:rPr>
              <a:t>responsible person </a:t>
            </a:r>
            <a:r>
              <a:rPr lang="en-GB" sz="2000" dirty="0" smtClean="0">
                <a:latin typeface="Cambria" panose="02040503050406030204" pitchFamily="18" charset="0"/>
              </a:rPr>
              <a:t>of the contracting authority in the amount from RSD </a:t>
            </a:r>
            <a:r>
              <a:rPr lang="en-US" sz="2000" dirty="0" smtClean="0">
                <a:solidFill>
                  <a:schemeClr val="tx1"/>
                </a:solidFill>
                <a:latin typeface="Cambria" panose="02040503050406030204" pitchFamily="18" charset="0"/>
              </a:rPr>
              <a:t>20,000 to RSD 80,000 </a:t>
            </a:r>
            <a:r>
              <a:rPr lang="sr-Latn-R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(</a:t>
            </a:r>
            <a:r>
              <a:rPr lang="en-GB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EUR </a:t>
            </a:r>
            <a:r>
              <a:rPr lang="sr-Latn-RS" sz="2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170-700)</a:t>
            </a:r>
          </a:p>
          <a:p>
            <a:pPr marL="457200" indent="-457200" algn="just">
              <a:buFont typeface="Wingdings" pitchFamily="2" charset="2"/>
              <a:buChar char="Ø"/>
              <a:defRPr/>
            </a:pPr>
            <a:r>
              <a:rPr lang="sr-Latn-RS" sz="2000" b="1" dirty="0">
                <a:latin typeface="Cambria" panose="02040503050406030204" pitchFamily="18" charset="0"/>
              </a:rPr>
              <a:t>5</a:t>
            </a:r>
            <a:r>
              <a:rPr lang="sr-Latn-RS" sz="2000" b="1" dirty="0" smtClean="0">
                <a:latin typeface="Cambria" panose="02040503050406030204" pitchFamily="18" charset="0"/>
              </a:rPr>
              <a:t> </a:t>
            </a:r>
            <a:r>
              <a:rPr lang="en-GB" sz="2000" b="1" dirty="0" smtClean="0">
                <a:latin typeface="Cambria" panose="02040503050406030204" pitchFamily="18" charset="0"/>
              </a:rPr>
              <a:t>legal bases </a:t>
            </a:r>
            <a:r>
              <a:rPr lang="en-GB" sz="2000" dirty="0" smtClean="0">
                <a:latin typeface="Cambria" panose="02040503050406030204" pitchFamily="18" charset="0"/>
              </a:rPr>
              <a:t>for imposing of a fine</a:t>
            </a:r>
            <a:endParaRPr lang="sr-Latn-RS" sz="2000" dirty="0" smtClean="0">
              <a:latin typeface="Cambria" panose="02040503050406030204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  <a:defRPr/>
            </a:pPr>
            <a:r>
              <a:rPr lang="en-GB" sz="2000" dirty="0" smtClean="0">
                <a:latin typeface="Cambria" panose="02040503050406030204" pitchFamily="18" charset="0"/>
              </a:rPr>
              <a:t>If a procedural misconduct occurs more than once,</a:t>
            </a:r>
            <a:r>
              <a:rPr lang="sr-Latn-RS" sz="2000" dirty="0" smtClean="0">
                <a:solidFill>
                  <a:srgbClr val="C00000"/>
                </a:solidFill>
                <a:latin typeface="Cambria" panose="02040503050406030204" pitchFamily="18" charset="0"/>
              </a:rPr>
              <a:t> </a:t>
            </a:r>
            <a:r>
              <a:rPr lang="en-GB" sz="2000" dirty="0" smtClean="0">
                <a:latin typeface="Cambria" panose="02040503050406030204" pitchFamily="18" charset="0"/>
              </a:rPr>
              <a:t>the Republic Commission may propose the </a:t>
            </a:r>
            <a:r>
              <a:rPr lang="en-GB" sz="2000" b="1" dirty="0" smtClean="0">
                <a:latin typeface="Cambria" panose="02040503050406030204" pitchFamily="18" charset="0"/>
              </a:rPr>
              <a:t>dismissal</a:t>
            </a:r>
            <a:r>
              <a:rPr lang="sr-Latn-RS" sz="2000" b="1" dirty="0" smtClean="0">
                <a:latin typeface="Cambria" panose="02040503050406030204" pitchFamily="18" charset="0"/>
              </a:rPr>
              <a:t> </a:t>
            </a:r>
            <a:r>
              <a:rPr lang="en-GB" sz="2000" b="1" dirty="0" smtClean="0">
                <a:latin typeface="Cambria" panose="02040503050406030204" pitchFamily="18" charset="0"/>
              </a:rPr>
              <a:t>of the responsible person</a:t>
            </a:r>
            <a:endParaRPr lang="en-US" sz="2000" b="1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3868</TotalTime>
  <Words>1125</Words>
  <Application>Microsoft Office PowerPoint</Application>
  <PresentationFormat>On-screen Show (4:3)</PresentationFormat>
  <Paragraphs>156</Paragraphs>
  <Slides>15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PowerPoint Presentation</vt:lpstr>
      <vt:lpstr>       Republic Commission  for Protection of Rights in Public Procurement Procedures  </vt:lpstr>
      <vt:lpstr>Competences of the  Republic Commission</vt:lpstr>
      <vt:lpstr> Protection of Rights Procedure  - Capacity to File  Request  for Protection of Rights -</vt:lpstr>
      <vt:lpstr> Protection of Rights Procedure  - First Instance: Contracting Authority -</vt:lpstr>
      <vt:lpstr>Protection of Rights Procedure  - Second Instance: Republic Commission -</vt:lpstr>
      <vt:lpstr>Protection of Rights Procedure  - Second Instance: Republic Commission -</vt:lpstr>
      <vt:lpstr>Special Authorities - Monitoring of the Implementation of Decisions -</vt:lpstr>
      <vt:lpstr>Special Authorities  - Imposing of Fines -</vt:lpstr>
      <vt:lpstr>Special Authorities  - Annulment of contracts  -</vt:lpstr>
      <vt:lpstr>Special Authorities  - Minor Offence Proceedings -</vt:lpstr>
      <vt:lpstr>Special Authorities  - Prohibition of Abusing Request for the Protection of Rights -</vt:lpstr>
      <vt:lpstr>Statistics on Operations of the Republic Commission*</vt:lpstr>
      <vt:lpstr>Further Activities of the  Republic Commission</vt:lpstr>
      <vt:lpstr>     THANK YOU FOR  YOUR ATTENTION!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smajstorovic</dc:creator>
  <cp:lastModifiedBy>BOGUSZ-LOMANZO Aleksandra</cp:lastModifiedBy>
  <cp:revision>502</cp:revision>
  <cp:lastPrinted>1601-01-01T00:00:00Z</cp:lastPrinted>
  <dcterms:created xsi:type="dcterms:W3CDTF">2013-10-07T14:35:25Z</dcterms:created>
  <dcterms:modified xsi:type="dcterms:W3CDTF">2014-08-25T09:51:46Z</dcterms:modified>
</cp:coreProperties>
</file>