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23"/>
  </p:notesMasterIdLst>
  <p:sldIdLst>
    <p:sldId id="256" r:id="rId2"/>
    <p:sldId id="286" r:id="rId3"/>
    <p:sldId id="296" r:id="rId4"/>
    <p:sldId id="291" r:id="rId5"/>
    <p:sldId id="292" r:id="rId6"/>
    <p:sldId id="293" r:id="rId7"/>
    <p:sldId id="294" r:id="rId8"/>
    <p:sldId id="295" r:id="rId9"/>
    <p:sldId id="297" r:id="rId10"/>
    <p:sldId id="290" r:id="rId11"/>
    <p:sldId id="289" r:id="rId12"/>
    <p:sldId id="300" r:id="rId13"/>
    <p:sldId id="299" r:id="rId14"/>
    <p:sldId id="274" r:id="rId15"/>
    <p:sldId id="301" r:id="rId16"/>
    <p:sldId id="305" r:id="rId17"/>
    <p:sldId id="303" r:id="rId18"/>
    <p:sldId id="304" r:id="rId19"/>
    <p:sldId id="302" r:id="rId20"/>
    <p:sldId id="280" r:id="rId21"/>
    <p:sldId id="285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7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75" autoAdjust="0"/>
  </p:normalViewPr>
  <p:slideViewPr>
    <p:cSldViewPr>
      <p:cViewPr>
        <p:scale>
          <a:sx n="100" d="100"/>
          <a:sy n="100" d="100"/>
        </p:scale>
        <p:origin x="-1308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3F8506E-C2BD-4580-8DE0-FFB1A89A44B5}" type="datetimeFigureOut">
              <a:rPr lang="en-US"/>
              <a:pPr>
                <a:defRPr/>
              </a:pPr>
              <a:t>9/4/2014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F4E7903-4A5C-4AA4-AE0D-F982782C6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2296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6DDA9D-A6C1-480B-BE4E-676A8BE5D100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CBC8193-A51F-4C54-8395-E23A102097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37FAC4-5369-4F77-BF64-2DEAD510983E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601C35-9880-4522-A6C6-32E2B6F2D0D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DE5EA2-2FE3-4BDC-9DEA-86C51582004B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E91154-E6EC-4803-A9E9-826796EE71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C19FD2-974F-4AEC-9E8F-602DBFDE025A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421AEC-A3C4-468B-B274-2094C6508F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13E533-0468-4ADB-9A14-6F3A8FDC3F51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7A6D2E-D7DD-4380-86C6-093D6EE8BD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0471CE-9A5B-4070-95F7-4DDCE5EECD70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BA2E6F-A301-41BA-9172-FC70B3F128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66BC14-CF85-468C-8662-59FF88D2EF91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4618FC-43CF-4B0F-9A97-398792F14A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66B10F-C821-45B3-B405-A0981B472836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F7F0FA-301E-4955-99B4-07D907D757C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6ECA5B-00E0-4499-8AF6-E75DD502034A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5A1E8-1F48-4FE7-A3FE-D2528E7762F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B02DB9-2336-4007-AEF9-085A0386108A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A93982-1A05-440F-9AB8-0A5A6DC1FD3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DF952D-A295-4771-B67E-05BF5A63FE6E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ED7102-AD3E-4BF3-89AF-F406C994FC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B346EBE-5DA0-4AAB-AC61-4AFA22140468}" type="datetimeFigureOut">
              <a:rPr lang="en-US" smtClean="0"/>
              <a:pPr>
                <a:defRPr/>
              </a:pPr>
              <a:t>9/4/2014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6C05219-ED24-4493-A4BC-2241AF5150C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764704"/>
            <a:ext cx="7772400" cy="396044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sr-Latn-R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</a:t>
            </a:r>
            <a:r>
              <a:rPr lang="sr-Latn-R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Legislative experiences and needs </a:t>
            </a:r>
            <a:r>
              <a:rPr lang="sr-Latn-R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&amp;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plans for development the legislative framework in </a:t>
            </a:r>
            <a:r>
              <a:rPr lang="sr-Latn-RS" sz="32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Serbia</a:t>
            </a:r>
            <a:r>
              <a:rPr lang="en-US" sz="3200" b="1" smtClean="0">
                <a:solidFill>
                  <a:srgbClr val="247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endParaRPr lang="en-US" sz="3200" b="1" dirty="0" smtClean="0">
              <a:solidFill>
                <a:srgbClr val="247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endParaRPr lang="en-US" sz="5400" b="1" dirty="0">
              <a:solidFill>
                <a:srgbClr val="247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0" y="5445224"/>
            <a:ext cx="91440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sr-Latn-RS" sz="3600" dirty="0" smtClean="0">
                <a:solidFill>
                  <a:schemeClr val="bg1"/>
                </a:solidFill>
                <a:latin typeface="Calibri" pitchFamily="34" charset="0"/>
              </a:rPr>
              <a:t>Borisav</a:t>
            </a:r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sr-Latn-RS" sz="3600" dirty="0" smtClean="0">
                <a:solidFill>
                  <a:schemeClr val="bg1"/>
                </a:solidFill>
                <a:latin typeface="Calibri" pitchFamily="34" charset="0"/>
              </a:rPr>
              <a:t>Knezevic</a:t>
            </a:r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sr-Latn-RS" sz="3600" dirty="0" smtClean="0">
                <a:solidFill>
                  <a:schemeClr val="bg1"/>
                </a:solidFill>
                <a:latin typeface="Calibri" pitchFamily="34" charset="0"/>
              </a:rPr>
              <a:t>Public Procurement Office</a:t>
            </a:r>
            <a:endParaRPr lang="en-US" sz="3600" dirty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SIGMA</a:t>
            </a:r>
            <a:r>
              <a:rPr lang="sr-Latn-RS" sz="2400" dirty="0" smtClean="0">
                <a:solidFill>
                  <a:schemeClr val="bg1"/>
                </a:solidFill>
                <a:latin typeface="Calibri" pitchFamily="34" charset="0"/>
              </a:rPr>
              <a:t>/</a:t>
            </a:r>
            <a:r>
              <a:rPr lang="en-US" sz="2400" dirty="0" err="1" smtClean="0">
                <a:solidFill>
                  <a:schemeClr val="bg1"/>
                </a:solidFill>
                <a:latin typeface="Calibri" pitchFamily="34" charset="0"/>
              </a:rPr>
              <a:t>Vlora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,  </a:t>
            </a:r>
            <a:r>
              <a:rPr lang="sr-Latn-RS" sz="2400" smtClean="0">
                <a:solidFill>
                  <a:schemeClr val="bg1"/>
                </a:solidFill>
                <a:latin typeface="Calibri" pitchFamily="34" charset="0"/>
              </a:rPr>
              <a:t>9 </a:t>
            </a:r>
            <a:r>
              <a:rPr lang="en-US" sz="2400" smtClean="0">
                <a:solidFill>
                  <a:schemeClr val="bg1"/>
                </a:solidFill>
                <a:latin typeface="Calibri" pitchFamily="34" charset="0"/>
              </a:rPr>
              <a:t>September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2014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Novelties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Latn-RS" dirty="0" smtClean="0"/>
              <a:t>New procedures and tools (competitive dialogue, FC, DPS)</a:t>
            </a:r>
          </a:p>
          <a:p>
            <a:pPr algn="just"/>
            <a:r>
              <a:rPr lang="sr-Latn-RS" dirty="0" smtClean="0"/>
              <a:t>New institutes (civil supervisor-1bill. RSD+)</a:t>
            </a:r>
          </a:p>
          <a:p>
            <a:pPr algn="just"/>
            <a:r>
              <a:rPr lang="sr-Latn-RS" dirty="0" smtClean="0"/>
              <a:t>Anticorruption provisions</a:t>
            </a:r>
          </a:p>
          <a:p>
            <a:pPr algn="just"/>
            <a:r>
              <a:rPr lang="sr-Latn-RS" dirty="0"/>
              <a:t>P</a:t>
            </a:r>
            <a:r>
              <a:rPr lang="sr-Latn-RS" dirty="0" smtClean="0"/>
              <a:t>ublishing of all notices on PPO Portal (free of charge), except for values above 5 mill.RSD (and 10 mill RSD for works) that are published both on </a:t>
            </a:r>
            <a:r>
              <a:rPr lang="sr-Latn-RS" i="1" dirty="0" smtClean="0"/>
              <a:t>PPO Portal </a:t>
            </a:r>
            <a:r>
              <a:rPr lang="sr-Latn-RS" dirty="0" smtClean="0"/>
              <a:t>and on </a:t>
            </a:r>
            <a:r>
              <a:rPr lang="sr-Latn-RS" i="1" dirty="0" smtClean="0"/>
              <a:t>Portal of the Official Gazzette</a:t>
            </a:r>
            <a:r>
              <a:rPr lang="sr-Latn-RS" dirty="0" smtClean="0"/>
              <a:t>)</a:t>
            </a:r>
          </a:p>
          <a:p>
            <a:pPr marL="109728" indent="0">
              <a:buNone/>
            </a:pPr>
            <a:r>
              <a:rPr lang="sr-Latn-R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RS" dirty="0" smtClean="0"/>
              <a:t> Novelties </a:t>
            </a:r>
            <a:r>
              <a:rPr lang="en-US" dirty="0" smtClean="0"/>
              <a:t>(2)</a:t>
            </a:r>
            <a:r>
              <a:rPr lang="sr-Latn-RS" dirty="0" smtClean="0"/>
              <a:t>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sr-Latn-RS" dirty="0" smtClean="0"/>
              <a:t>Introduction </a:t>
            </a:r>
            <a:r>
              <a:rPr lang="sr-Latn-RS" dirty="0"/>
              <a:t>of </a:t>
            </a:r>
            <a:r>
              <a:rPr lang="sr-Latn-RS" dirty="0" smtClean="0"/>
              <a:t>partial </a:t>
            </a:r>
            <a:r>
              <a:rPr lang="sr-Latn-RS" dirty="0"/>
              <a:t>centralisation of PP (including centralisation of medicines and medical services)</a:t>
            </a:r>
            <a:endParaRPr lang="en-US" dirty="0"/>
          </a:p>
          <a:p>
            <a:pPr lvl="0"/>
            <a:r>
              <a:rPr lang="sr-Latn-RS" dirty="0"/>
              <a:t>Central register of </a:t>
            </a:r>
            <a:r>
              <a:rPr lang="sr-Latn-RS" dirty="0" smtClean="0"/>
              <a:t>EOs </a:t>
            </a:r>
            <a:r>
              <a:rPr lang="sr-Latn-RS" dirty="0"/>
              <a:t>to prove eligibility to participate on </a:t>
            </a:r>
            <a:r>
              <a:rPr lang="sr-Latn-RS" dirty="0" smtClean="0"/>
              <a:t>tenders </a:t>
            </a:r>
            <a:endParaRPr lang="en-US" dirty="0" smtClean="0"/>
          </a:p>
          <a:p>
            <a:pPr lvl="0"/>
            <a:r>
              <a:rPr lang="sr-Latn-RS" dirty="0" smtClean="0"/>
              <a:t>New system of quarterly reporting on conducted PP</a:t>
            </a:r>
            <a:endParaRPr lang="en-US" dirty="0" smtClean="0"/>
          </a:p>
          <a:p>
            <a:pPr lvl="0"/>
            <a:r>
              <a:rPr lang="sr-Latn-RS" dirty="0" smtClean="0"/>
              <a:t>E-system </a:t>
            </a:r>
            <a:r>
              <a:rPr lang="sr-Latn-RS" dirty="0"/>
              <a:t>for creation and submission of </a:t>
            </a:r>
            <a:r>
              <a:rPr lang="sr-Latn-RS" dirty="0" smtClean="0"/>
              <a:t>CAs</a:t>
            </a:r>
            <a:r>
              <a:rPr lang="en-US" dirty="0"/>
              <a:t>’ </a:t>
            </a:r>
            <a:r>
              <a:rPr lang="sr-Latn-RS" dirty="0"/>
              <a:t>annual plans of PP (to be submitted to the PPO and SAI)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49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RECENTLY ADOPTED BYLAW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pPr algn="just"/>
            <a:r>
              <a:rPr lang="sr-Latn-RS" dirty="0" smtClean="0"/>
              <a:t>Rulebook on certification o PP officers</a:t>
            </a:r>
          </a:p>
          <a:p>
            <a:pPr algn="just"/>
            <a:r>
              <a:rPr lang="sr-Latn-RS" dirty="0" smtClean="0"/>
              <a:t>Regulation on joint conduction of public procurement procedures</a:t>
            </a:r>
          </a:p>
          <a:p>
            <a:pPr algn="just"/>
            <a:r>
              <a:rPr lang="sr-Latn-RS" dirty="0" smtClean="0"/>
              <a:t>Decree on PP procedure in the field of defence and security</a:t>
            </a:r>
          </a:p>
          <a:p>
            <a:pPr algn="just"/>
            <a:r>
              <a:rPr lang="sr-Latn-RS" dirty="0" smtClean="0"/>
              <a:t>Bylaw on financing of multi-annual contracts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5209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93A299">
                    <a:lumMod val="75000"/>
                  </a:srgbClr>
                </a:solidFill>
              </a:rPr>
              <a:t>Legal Assistance to other authorities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Clr>
                <a:srgbClr val="93A299"/>
              </a:buClr>
            </a:pPr>
            <a:r>
              <a:rPr lang="sr-Latn-RS" b="1" dirty="0" smtClean="0"/>
              <a:t>T</a:t>
            </a:r>
            <a:r>
              <a:rPr lang="en-US" b="1" dirty="0" smtClean="0"/>
              <a:t>o Ministry of Health </a:t>
            </a:r>
            <a:r>
              <a:rPr lang="en-US" dirty="0"/>
              <a:t>– </a:t>
            </a:r>
            <a:r>
              <a:rPr lang="sr-Latn-RS" dirty="0"/>
              <a:t>b</a:t>
            </a:r>
            <a:r>
              <a:rPr lang="sr-Latn-RS" dirty="0" smtClean="0"/>
              <a:t>ylaw on centralised purchasing of medicines</a:t>
            </a:r>
            <a:endParaRPr lang="en-US" dirty="0"/>
          </a:p>
          <a:p>
            <a:pPr lvl="0" algn="just">
              <a:buClr>
                <a:srgbClr val="93A299"/>
              </a:buClr>
            </a:pPr>
            <a:endParaRPr lang="en-US" dirty="0"/>
          </a:p>
          <a:p>
            <a:pPr lvl="0" algn="just">
              <a:buClr>
                <a:srgbClr val="93A299"/>
              </a:buClr>
            </a:pPr>
            <a:r>
              <a:rPr lang="en-US" b="1" dirty="0" smtClean="0"/>
              <a:t>TO </a:t>
            </a:r>
            <a:r>
              <a:rPr lang="sr-Latn-RS" b="1" dirty="0" smtClean="0"/>
              <a:t>ADMINISTRATION </a:t>
            </a:r>
            <a:r>
              <a:rPr lang="sr-Latn-RS" b="1" dirty="0"/>
              <a:t>FOR JOINT SERVICES</a:t>
            </a:r>
            <a:r>
              <a:rPr lang="en-US" b="1" dirty="0"/>
              <a:t>  </a:t>
            </a:r>
            <a:r>
              <a:rPr lang="en-US" dirty="0"/>
              <a:t>-  </a:t>
            </a:r>
            <a:r>
              <a:rPr lang="sr-Latn-RS" dirty="0"/>
              <a:t>b</a:t>
            </a:r>
            <a:r>
              <a:rPr lang="en-US" dirty="0" err="1" smtClean="0"/>
              <a:t>ylaw</a:t>
            </a:r>
            <a:r>
              <a:rPr lang="en-US" dirty="0" smtClean="0"/>
              <a:t> on </a:t>
            </a:r>
            <a:r>
              <a:rPr lang="en-US" dirty="0" err="1" smtClean="0"/>
              <a:t>centralised</a:t>
            </a:r>
            <a:r>
              <a:rPr lang="en-US" dirty="0" smtClean="0"/>
              <a:t> procurement </a:t>
            </a:r>
            <a:endParaRPr lang="en-US" dirty="0"/>
          </a:p>
          <a:p>
            <a:pPr lvl="0" algn="just">
              <a:buClr>
                <a:srgbClr val="93A299"/>
              </a:buClr>
            </a:pPr>
            <a:r>
              <a:rPr lang="en-US" dirty="0"/>
              <a:t> </a:t>
            </a:r>
          </a:p>
          <a:p>
            <a:pPr lvl="0" algn="just">
              <a:buClr>
                <a:srgbClr val="93A299"/>
              </a:buClr>
            </a:pPr>
            <a:r>
              <a:rPr lang="sr-Latn-RS" b="1" dirty="0"/>
              <a:t>TO </a:t>
            </a:r>
            <a:r>
              <a:rPr lang="en-US" b="1" dirty="0" smtClean="0"/>
              <a:t>Ministry of </a:t>
            </a:r>
            <a:r>
              <a:rPr lang="en-US" b="1" dirty="0" err="1" smtClean="0"/>
              <a:t>Defence</a:t>
            </a:r>
            <a:r>
              <a:rPr lang="en-US" b="1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bylaw on confidential procurement</a:t>
            </a:r>
            <a:r>
              <a:rPr lang="sr-Latn-RS" dirty="0" smtClean="0"/>
              <a:t> (defence and security procurement)</a:t>
            </a:r>
            <a:endParaRPr lang="en-U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16736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of the PPL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Necessary bylaws</a:t>
            </a:r>
            <a:r>
              <a:rPr lang="sr-Latn-RS" dirty="0" smtClean="0"/>
              <a:t> </a:t>
            </a:r>
          </a:p>
          <a:p>
            <a:r>
              <a:rPr lang="en-US" dirty="0" smtClean="0"/>
              <a:t>Adopted on time</a:t>
            </a:r>
            <a:endParaRPr lang="sr-Latn-RS" dirty="0" smtClean="0"/>
          </a:p>
          <a:p>
            <a:r>
              <a:rPr lang="sr-Latn-RS" dirty="0"/>
              <a:t>F</a:t>
            </a:r>
            <a:r>
              <a:rPr lang="sr-Latn-RS" dirty="0" smtClean="0"/>
              <a:t>ulfilled </a:t>
            </a:r>
            <a:r>
              <a:rPr lang="en-US" dirty="0" smtClean="0"/>
              <a:t> legal </a:t>
            </a:r>
            <a:r>
              <a:rPr lang="sr-Latn-RS" dirty="0" smtClean="0"/>
              <a:t>conditions for implementation of PPL</a:t>
            </a:r>
            <a:r>
              <a:rPr lang="en-US" dirty="0" smtClean="0"/>
              <a:t> </a:t>
            </a:r>
          </a:p>
          <a:p>
            <a:r>
              <a:rPr lang="sr-Latn-RS" dirty="0" smtClean="0"/>
              <a:t>PPO</a:t>
            </a:r>
            <a:r>
              <a:rPr lang="en-US" dirty="0" smtClean="0"/>
              <a:t>  drafted bylaws or assisted</a:t>
            </a:r>
            <a:r>
              <a:rPr lang="sr-Latn-RS" dirty="0" smtClean="0"/>
              <a:t> </a:t>
            </a:r>
            <a:r>
              <a:rPr lang="en-US" dirty="0" smtClean="0"/>
              <a:t> in preparation of bylaws necessary  for implementation of PPL</a:t>
            </a:r>
          </a:p>
          <a:p>
            <a:r>
              <a:rPr lang="en-US" u="sng" dirty="0" smtClean="0"/>
              <a:t>NEXT PHASE</a:t>
            </a:r>
            <a:r>
              <a:rPr lang="en-US" dirty="0" smtClean="0"/>
              <a:t>: TO INCREASE COMPETITON IN PP (2,7 bidders per tender)</a:t>
            </a:r>
          </a:p>
          <a:p>
            <a:pPr lvl="2"/>
            <a:r>
              <a:rPr lang="en-US" dirty="0" smtClean="0"/>
              <a:t>Comprehensive analysis is needed to determine the causes for low participation of bidders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IMPLEMENTATION OF PPL:RESULTS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Latn-RS" dirty="0" smtClean="0"/>
              <a:t>Share of negotiated procedure without notice DECREASED from 24% the in first half of 2013 to </a:t>
            </a:r>
            <a:r>
              <a:rPr lang="sr-Latn-RS" b="1" dirty="0" smtClean="0">
                <a:solidFill>
                  <a:srgbClr val="FF0000"/>
                </a:solidFill>
              </a:rPr>
              <a:t>4% </a:t>
            </a:r>
            <a:r>
              <a:rPr lang="sr-Latn-RS" dirty="0" smtClean="0"/>
              <a:t>in(3,81%) in the first half of 2014</a:t>
            </a:r>
          </a:p>
          <a:p>
            <a:pPr marL="114300" indent="0">
              <a:buNone/>
            </a:pPr>
            <a:endParaRPr lang="sr-Latn-RS" dirty="0" smtClean="0"/>
          </a:p>
          <a:p>
            <a:pPr algn="just"/>
            <a:r>
              <a:rPr lang="sr-Latn-RS" dirty="0" smtClean="0"/>
              <a:t>Inter-institututional cooperation significantly improved (Memorandums of cooperation etc.)</a:t>
            </a:r>
          </a:p>
          <a:p>
            <a:pPr marL="114300" indent="0">
              <a:buNone/>
            </a:pPr>
            <a:endParaRPr lang="sr-Latn-RS" dirty="0" smtClean="0"/>
          </a:p>
          <a:p>
            <a:pPr algn="just"/>
            <a:r>
              <a:rPr lang="sr-Latn-RS" dirty="0" smtClean="0"/>
              <a:t>Register of bidders fully operational </a:t>
            </a:r>
            <a:r>
              <a:rPr lang="sr-Latn-RS" dirty="0" smtClean="0">
                <a:solidFill>
                  <a:srgbClr val="564B3C"/>
                </a:solidFill>
              </a:rPr>
              <a:t>(4337 </a:t>
            </a:r>
            <a:r>
              <a:rPr lang="sr-Latn-RS" dirty="0">
                <a:solidFill>
                  <a:srgbClr val="564B3C"/>
                </a:solidFill>
              </a:rPr>
              <a:t>registered </a:t>
            </a:r>
            <a:r>
              <a:rPr lang="sr-Latn-RS" dirty="0" smtClean="0">
                <a:solidFill>
                  <a:srgbClr val="564B3C"/>
                </a:solidFill>
              </a:rPr>
              <a:t>EOs so far)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5252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%</a:t>
            </a:r>
            <a:r>
              <a:rPr lang="en-US" sz="2400" dirty="0" smtClean="0"/>
              <a:t> </a:t>
            </a:r>
            <a:r>
              <a:rPr lang="en-US" sz="2400" dirty="0"/>
              <a:t>of </a:t>
            </a:r>
            <a:r>
              <a:rPr lang="en-US" sz="2800" dirty="0"/>
              <a:t>negotiated</a:t>
            </a:r>
            <a:r>
              <a:rPr lang="en-US" sz="2400" dirty="0"/>
              <a:t> procedures without prior notice in total value of awarded contracts</a:t>
            </a:r>
            <a:endParaRPr lang="sr-Latn-R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000" y="2463191"/>
            <a:ext cx="6000000" cy="2952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958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IMPLEMENTATION OF PPL:RESULTS (2)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PPO </a:t>
            </a:r>
            <a:r>
              <a:rPr lang="en-US" dirty="0"/>
              <a:t>launched </a:t>
            </a:r>
            <a:r>
              <a:rPr lang="en-US" b="1" dirty="0"/>
              <a:t>26</a:t>
            </a:r>
            <a:r>
              <a:rPr lang="en-US" dirty="0"/>
              <a:t> </a:t>
            </a:r>
            <a:r>
              <a:rPr lang="en-US" dirty="0" smtClean="0"/>
              <a:t>misdemeanor </a:t>
            </a:r>
            <a:r>
              <a:rPr lang="en-US" dirty="0"/>
              <a:t>procedures against CAs that </a:t>
            </a:r>
            <a:r>
              <a:rPr lang="sr-Latn-RS" dirty="0" smtClean="0"/>
              <a:t>violated</a:t>
            </a:r>
            <a:r>
              <a:rPr lang="en-US" dirty="0" smtClean="0"/>
              <a:t> </a:t>
            </a:r>
            <a:r>
              <a:rPr lang="en-US" dirty="0"/>
              <a:t>the PPL in the period March-August </a:t>
            </a:r>
            <a:r>
              <a:rPr lang="en-US" dirty="0" smtClean="0"/>
              <a:t>2014</a:t>
            </a:r>
            <a:endParaRPr lang="sr-Latn-RS" dirty="0" smtClean="0"/>
          </a:p>
          <a:p>
            <a:pPr algn="just"/>
            <a:r>
              <a:rPr lang="sr-Latn-RS" dirty="0" smtClean="0"/>
              <a:t>Procurement </a:t>
            </a:r>
            <a:r>
              <a:rPr lang="sr-Latn-RS" b="1" dirty="0" smtClean="0"/>
              <a:t>planning software </a:t>
            </a:r>
            <a:r>
              <a:rPr lang="sr-Latn-RS" dirty="0" smtClean="0"/>
              <a:t>introduced on the web-portal of the PPO</a:t>
            </a:r>
          </a:p>
          <a:p>
            <a:pPr algn="just"/>
            <a:r>
              <a:rPr lang="sr-Latn-RS" b="1" dirty="0" smtClean="0"/>
              <a:t>785</a:t>
            </a:r>
            <a:r>
              <a:rPr lang="sr-Latn-RS" dirty="0" smtClean="0"/>
              <a:t> contacts were concluded through framework agreements (since 1st 2013)</a:t>
            </a:r>
          </a:p>
          <a:p>
            <a:pPr algn="just"/>
            <a:r>
              <a:rPr lang="sr-Latn-RS" b="1" dirty="0" smtClean="0"/>
              <a:t>1245</a:t>
            </a:r>
            <a:r>
              <a:rPr lang="sr-Latn-RS" dirty="0" smtClean="0"/>
              <a:t> contracts on PP were concluded through centralised procurement</a:t>
            </a:r>
          </a:p>
          <a:p>
            <a:endParaRPr lang="sr-Latn-RS" dirty="0" smtClean="0"/>
          </a:p>
          <a:p>
            <a:endParaRPr lang="en-US" dirty="0"/>
          </a:p>
          <a:p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121484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>IMPLEMENTATION OF PPL:RESULTS (3)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r-Latn-RS" b="1" dirty="0" smtClean="0"/>
              <a:t>17</a:t>
            </a:r>
            <a:r>
              <a:rPr lang="sr-Latn-RS" dirty="0" smtClean="0"/>
              <a:t> civil supervisors were appointed by PPO</a:t>
            </a:r>
          </a:p>
          <a:p>
            <a:pPr algn="just"/>
            <a:r>
              <a:rPr lang="sr-Latn-RS" b="1" dirty="0" smtClean="0"/>
              <a:t>90</a:t>
            </a:r>
            <a:r>
              <a:rPr lang="sr-Latn-RS" dirty="0" smtClean="0"/>
              <a:t> opinions on joint conducting of procurement have been issued by PPO</a:t>
            </a:r>
          </a:p>
          <a:p>
            <a:pPr algn="just"/>
            <a:r>
              <a:rPr lang="sr-Latn-RS" dirty="0" smtClean="0"/>
              <a:t>PPO is being analysed the reports related to </a:t>
            </a:r>
            <a:r>
              <a:rPr lang="sr-Latn-RS" b="1" dirty="0" smtClean="0"/>
              <a:t>modifications of contracts </a:t>
            </a:r>
            <a:r>
              <a:rPr lang="sr-Latn-RS" dirty="0" smtClean="0"/>
              <a:t>in order to find out if there are </a:t>
            </a:r>
            <a:r>
              <a:rPr lang="sr-Latn-RS" dirty="0" smtClean="0"/>
              <a:t>grounds </a:t>
            </a:r>
            <a:r>
              <a:rPr lang="sr-Latn-RS" dirty="0" smtClean="0"/>
              <a:t>for launching misdemenour procedure</a:t>
            </a:r>
          </a:p>
          <a:p>
            <a:pPr algn="just"/>
            <a:r>
              <a:rPr lang="sr-Latn-RS" dirty="0" smtClean="0"/>
              <a:t>List of </a:t>
            </a:r>
            <a:r>
              <a:rPr lang="sr-Latn-RS" b="1" dirty="0" smtClean="0"/>
              <a:t>negative refferences</a:t>
            </a:r>
            <a:r>
              <a:rPr lang="en-US" b="1" dirty="0" smtClean="0"/>
              <a:t> </a:t>
            </a:r>
            <a:r>
              <a:rPr lang="sr-Latn-RS" dirty="0" smtClean="0"/>
              <a:t>-176 pieces of evidence of negative references have been received (must receive the evidences from 3 independent sources-so far only from 2 independent sources)</a:t>
            </a:r>
          </a:p>
          <a:p>
            <a:endParaRPr lang="sr-Latn-RS" dirty="0" smtClean="0"/>
          </a:p>
          <a:p>
            <a:endParaRPr lang="en-US" dirty="0"/>
          </a:p>
          <a:p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2821561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In the pipeline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just">
              <a:buNone/>
            </a:pPr>
            <a:r>
              <a:rPr lang="sr-Latn-RS" dirty="0" smtClean="0"/>
              <a:t>	</a:t>
            </a:r>
            <a:r>
              <a:rPr lang="sr-Latn-RS" i="1" dirty="0" smtClean="0"/>
              <a:t>Apart from </a:t>
            </a:r>
            <a:r>
              <a:rPr lang="sr-Latn-RS" b="1" i="1" dirty="0" smtClean="0"/>
              <a:t>12</a:t>
            </a:r>
            <a:r>
              <a:rPr lang="sr-Latn-RS" i="1" dirty="0" smtClean="0"/>
              <a:t> models, guidelines and 	instructions prepared by PPO (April-May 2014), 	the following </a:t>
            </a:r>
            <a:r>
              <a:rPr lang="sr-Latn-RS" b="1" i="1" dirty="0" smtClean="0"/>
              <a:t>2 methodologies </a:t>
            </a:r>
            <a:r>
              <a:rPr lang="sr-Latn-RS" i="1" dirty="0" smtClean="0"/>
              <a:t>are under 	preparation:</a:t>
            </a:r>
          </a:p>
          <a:p>
            <a:r>
              <a:rPr lang="sr-Latn-RS" i="1" u="sng" dirty="0" smtClean="0"/>
              <a:t>Methodology</a:t>
            </a:r>
            <a:r>
              <a:rPr lang="sr-Latn-RS" i="1" dirty="0" smtClean="0"/>
              <a:t> for analysis of procurement plans</a:t>
            </a:r>
          </a:p>
          <a:p>
            <a:pPr algn="just"/>
            <a:r>
              <a:rPr lang="sr-Latn-RS" i="1" u="sng" dirty="0" smtClean="0"/>
              <a:t>Methodology</a:t>
            </a:r>
            <a:r>
              <a:rPr lang="sr-Latn-RS" i="1" dirty="0" smtClean="0"/>
              <a:t> for perfomring supervision over the implementation of the PPL</a:t>
            </a:r>
            <a:endParaRPr lang="sr-Latn-RS" i="1" dirty="0"/>
          </a:p>
        </p:txBody>
      </p:sp>
    </p:spTree>
    <p:extLst>
      <p:ext uri="{BB962C8B-B14F-4D97-AF65-F5344CB8AC3E}">
        <p14:creationId xmlns:p14="http://schemas.microsoft.com/office/powerpoint/2010/main" val="356134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existing</a:t>
            </a:r>
            <a:r>
              <a:rPr lang="sr-Latn-RS" dirty="0" smtClean="0"/>
              <a:t> </a:t>
            </a:r>
            <a:r>
              <a:rPr lang="sr-Latn-RS" dirty="0"/>
              <a:t>Public Procurement Law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endParaRPr lang="sr-Latn-RS" dirty="0" smtClean="0"/>
          </a:p>
          <a:p>
            <a:r>
              <a:rPr lang="sr-Latn-RS" dirty="0" smtClean="0"/>
              <a:t>Adopted </a:t>
            </a:r>
            <a:r>
              <a:rPr lang="sr-Latn-RS" dirty="0"/>
              <a:t>on 29 December 2012</a:t>
            </a:r>
          </a:p>
          <a:p>
            <a:endParaRPr lang="sr-Latn-RS" dirty="0"/>
          </a:p>
          <a:p>
            <a:r>
              <a:rPr lang="sr-Latn-RS" dirty="0"/>
              <a:t>Entered into </a:t>
            </a:r>
            <a:r>
              <a:rPr lang="sr-Latn-RS" dirty="0" smtClean="0"/>
              <a:t>forc</a:t>
            </a:r>
            <a:r>
              <a:rPr lang="en-US" dirty="0" smtClean="0"/>
              <a:t>e</a:t>
            </a:r>
            <a:r>
              <a:rPr lang="sr-Latn-RS" dirty="0" smtClean="0"/>
              <a:t> </a:t>
            </a:r>
            <a:r>
              <a:rPr lang="sr-Latn-RS" dirty="0"/>
              <a:t>on 6 January 2013</a:t>
            </a:r>
          </a:p>
          <a:p>
            <a:pPr marL="114300" indent="0">
              <a:buNone/>
            </a:pPr>
            <a:endParaRPr lang="sr-Latn-RS" dirty="0"/>
          </a:p>
          <a:p>
            <a:r>
              <a:rPr lang="sr-Latn-RS" dirty="0"/>
              <a:t>Application started on 1st April </a:t>
            </a:r>
            <a:r>
              <a:rPr lang="sr-Latn-RS" dirty="0" smtClean="0"/>
              <a:t>2013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lvl="0" algn="just">
              <a:buClr>
                <a:srgbClr val="93A299"/>
              </a:buClr>
            </a:pPr>
            <a:r>
              <a:rPr lang="en-US" dirty="0" smtClean="0">
                <a:solidFill>
                  <a:srgbClr val="564B3C"/>
                </a:solidFill>
              </a:rPr>
              <a:t>Significant harmonization with Directives 2004/18 and 2004/17, and partial with Directives 2009/81 and 2007/66</a:t>
            </a:r>
            <a:endParaRPr lang="en-US" dirty="0">
              <a:solidFill>
                <a:srgbClr val="564B3C"/>
              </a:solidFill>
            </a:endParaRPr>
          </a:p>
          <a:p>
            <a:pPr marL="11430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25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plANS FOR 2014 (END)/2015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RS" dirty="0" smtClean="0"/>
              <a:t>To start Negotiations for Chapter 5: Public Procurement</a:t>
            </a:r>
          </a:p>
          <a:p>
            <a:pPr algn="just"/>
            <a:r>
              <a:rPr lang="en-US" dirty="0"/>
              <a:t>To improve PP Portal (e.g. English version of Portal)</a:t>
            </a:r>
          </a:p>
          <a:p>
            <a:pPr algn="just"/>
            <a:r>
              <a:rPr lang="en-US" dirty="0"/>
              <a:t>To continue training of police and prosecutors in the area of </a:t>
            </a:r>
            <a:r>
              <a:rPr lang="en-US" dirty="0" smtClean="0"/>
              <a:t>PP</a:t>
            </a:r>
            <a:endParaRPr lang="sr-Latn-RS" dirty="0" smtClean="0"/>
          </a:p>
          <a:p>
            <a:pPr algn="just"/>
            <a:r>
              <a:rPr lang="sr-Latn-RS" dirty="0" smtClean="0"/>
              <a:t>To initiate the exams for PP officers</a:t>
            </a:r>
          </a:p>
          <a:p>
            <a:pPr algn="just"/>
            <a:r>
              <a:rPr lang="en-US" dirty="0"/>
              <a:t>To prepare Manual for CAs </a:t>
            </a:r>
            <a:r>
              <a:rPr lang="sr-Latn-RS" dirty="0" smtClean="0"/>
              <a:t>and Manual for bidders</a:t>
            </a:r>
            <a:endParaRPr lang="en-US" dirty="0"/>
          </a:p>
          <a:p>
            <a:pPr algn="just"/>
            <a:r>
              <a:rPr lang="en-US" dirty="0"/>
              <a:t>To </a:t>
            </a:r>
            <a:r>
              <a:rPr lang="en-US" dirty="0" smtClean="0"/>
              <a:t>prepare</a:t>
            </a:r>
            <a:r>
              <a:rPr lang="sr-Latn-RS" dirty="0" smtClean="0"/>
              <a:t> analyis</a:t>
            </a:r>
            <a:r>
              <a:rPr lang="en-US" dirty="0" smtClean="0"/>
              <a:t> </a:t>
            </a:r>
            <a:r>
              <a:rPr lang="en-US" dirty="0"/>
              <a:t>of technical solutions  in use in EU MS in the field of e-procurement </a:t>
            </a:r>
            <a:endParaRPr lang="sr-Latn-RS" dirty="0" smtClean="0"/>
          </a:p>
          <a:p>
            <a:pPr algn="just"/>
            <a:r>
              <a:rPr lang="en-US" dirty="0"/>
              <a:t>To prepare guidance for improvement of economic performances of PP </a:t>
            </a:r>
          </a:p>
          <a:p>
            <a:pPr algn="just"/>
            <a:endParaRPr lang="en-US" dirty="0"/>
          </a:p>
          <a:p>
            <a:pPr algn="just"/>
            <a:endParaRPr lang="sr-Latn-RS" dirty="0" smtClean="0"/>
          </a:p>
          <a:p>
            <a:pPr algn="just"/>
            <a:endParaRPr lang="sr-Latn-RS" dirty="0" smtClean="0"/>
          </a:p>
          <a:p>
            <a:endParaRPr lang="sr-Latn-RS" dirty="0" smtClean="0">
              <a:solidFill>
                <a:schemeClr val="tx2"/>
              </a:solidFill>
            </a:endParaRPr>
          </a:p>
          <a:p>
            <a:endParaRPr lang="en-US" b="1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r-Latn-RS" dirty="0" smtClean="0"/>
          </a:p>
          <a:p>
            <a:endParaRPr lang="sr-Latn-RS" dirty="0" smtClean="0"/>
          </a:p>
          <a:p>
            <a:endParaRPr lang="sr-Latn-RS" dirty="0" smtClean="0"/>
          </a:p>
          <a:p>
            <a:pPr algn="ctr"/>
            <a:r>
              <a:rPr lang="en-US" sz="3600" b="1" dirty="0" smtClean="0"/>
              <a:t>THANK YOU FOR YOUR ATTENTION!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93A299">
                    <a:lumMod val="75000"/>
                  </a:srgbClr>
                </a:solidFill>
              </a:rPr>
              <a:t>existing</a:t>
            </a:r>
            <a:r>
              <a:rPr lang="sr-Latn-RS" sz="3200" dirty="0">
                <a:solidFill>
                  <a:srgbClr val="93A299">
                    <a:lumMod val="75000"/>
                  </a:srgbClr>
                </a:solidFill>
              </a:rPr>
              <a:t> 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</a:rPr>
              <a:t>law on </a:t>
            </a:r>
            <a:r>
              <a:rPr lang="en-US" sz="3200" dirty="0" err="1" smtClean="0">
                <a:solidFill>
                  <a:srgbClr val="93A299">
                    <a:lumMod val="75000"/>
                  </a:srgbClr>
                </a:solidFill>
              </a:rPr>
              <a:t>ppp</a:t>
            </a:r>
            <a:r>
              <a:rPr lang="en-US" sz="3200" dirty="0" smtClean="0">
                <a:solidFill>
                  <a:srgbClr val="93A299">
                    <a:lumMod val="75000"/>
                  </a:srgbClr>
                </a:solidFill>
              </a:rPr>
              <a:t> and concessions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93A299"/>
              </a:buClr>
            </a:pPr>
            <a:endParaRPr lang="en-US" dirty="0" smtClean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r>
              <a:rPr lang="sr-Latn-RS" dirty="0" smtClean="0">
                <a:solidFill>
                  <a:srgbClr val="564B3C"/>
                </a:solidFill>
              </a:rPr>
              <a:t>Adopted </a:t>
            </a:r>
            <a:r>
              <a:rPr lang="sr-Latn-RS" dirty="0">
                <a:solidFill>
                  <a:srgbClr val="564B3C"/>
                </a:solidFill>
              </a:rPr>
              <a:t>on </a:t>
            </a:r>
            <a:r>
              <a:rPr lang="sr-Latn-RS" dirty="0" smtClean="0">
                <a:solidFill>
                  <a:srgbClr val="564B3C"/>
                </a:solidFill>
              </a:rPr>
              <a:t>2</a:t>
            </a:r>
            <a:r>
              <a:rPr lang="en-US" dirty="0">
                <a:solidFill>
                  <a:srgbClr val="564B3C"/>
                </a:solidFill>
              </a:rPr>
              <a:t>2</a:t>
            </a:r>
            <a:r>
              <a:rPr lang="sr-Latn-RS" dirty="0" smtClean="0">
                <a:solidFill>
                  <a:srgbClr val="564B3C"/>
                </a:solidFill>
              </a:rPr>
              <a:t> </a:t>
            </a:r>
            <a:r>
              <a:rPr lang="en-US" dirty="0" smtClean="0">
                <a:solidFill>
                  <a:srgbClr val="564B3C"/>
                </a:solidFill>
              </a:rPr>
              <a:t>November</a:t>
            </a:r>
            <a:r>
              <a:rPr lang="sr-Latn-RS" dirty="0" smtClean="0">
                <a:solidFill>
                  <a:srgbClr val="564B3C"/>
                </a:solidFill>
              </a:rPr>
              <a:t> 201</a:t>
            </a:r>
            <a:r>
              <a:rPr lang="en-US" dirty="0" smtClean="0">
                <a:solidFill>
                  <a:srgbClr val="564B3C"/>
                </a:solidFill>
              </a:rPr>
              <a:t>1</a:t>
            </a:r>
          </a:p>
          <a:p>
            <a:pPr marL="114300" lvl="0" indent="0">
              <a:buClr>
                <a:srgbClr val="93A299"/>
              </a:buClr>
              <a:buNone/>
            </a:pPr>
            <a:endParaRPr lang="sr-Latn-RS" dirty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r>
              <a:rPr lang="sr-Latn-RS" dirty="0">
                <a:solidFill>
                  <a:srgbClr val="564B3C"/>
                </a:solidFill>
              </a:rPr>
              <a:t>Entered into forc</a:t>
            </a:r>
            <a:r>
              <a:rPr lang="en-US" dirty="0">
                <a:solidFill>
                  <a:srgbClr val="564B3C"/>
                </a:solidFill>
              </a:rPr>
              <a:t>e</a:t>
            </a:r>
            <a:r>
              <a:rPr lang="sr-Latn-RS" dirty="0">
                <a:solidFill>
                  <a:srgbClr val="564B3C"/>
                </a:solidFill>
              </a:rPr>
              <a:t> on 2</a:t>
            </a:r>
            <a:r>
              <a:rPr lang="sr-Latn-RS" dirty="0" smtClean="0">
                <a:solidFill>
                  <a:srgbClr val="564B3C"/>
                </a:solidFill>
              </a:rPr>
              <a:t> December 2011</a:t>
            </a:r>
            <a:endParaRPr lang="en-US" dirty="0" smtClean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en-US" dirty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r>
              <a:rPr lang="en-US" dirty="0" smtClean="0">
                <a:solidFill>
                  <a:srgbClr val="564B3C"/>
                </a:solidFill>
              </a:rPr>
              <a:t>Partial </a:t>
            </a:r>
            <a:r>
              <a:rPr lang="en-US" dirty="0">
                <a:solidFill>
                  <a:srgbClr val="564B3C"/>
                </a:solidFill>
              </a:rPr>
              <a:t>harmonization with Directives 2004/18 and </a:t>
            </a:r>
            <a:r>
              <a:rPr lang="en-US" dirty="0" smtClean="0">
                <a:solidFill>
                  <a:srgbClr val="564B3C"/>
                </a:solidFill>
              </a:rPr>
              <a:t>2004/17</a:t>
            </a:r>
            <a:endParaRPr lang="en-US" dirty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en-US" dirty="0" smtClean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en-US" dirty="0">
              <a:solidFill>
                <a:srgbClr val="564B3C"/>
              </a:solidFill>
            </a:endParaRPr>
          </a:p>
          <a:p>
            <a:pPr lvl="0">
              <a:buClr>
                <a:srgbClr val="93A299"/>
              </a:buClr>
            </a:pPr>
            <a:endParaRPr lang="sr-Latn-RS" dirty="0">
              <a:solidFill>
                <a:srgbClr val="564B3C"/>
              </a:solidFill>
            </a:endParaRP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3885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New public procurement development strategy</a:t>
            </a:r>
            <a:endParaRPr lang="sr-Latn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Existing Strategy – adopted on 9 September 2011</a:t>
            </a:r>
          </a:p>
          <a:p>
            <a:r>
              <a:rPr lang="en-US" dirty="0" smtClean="0"/>
              <a:t>Need to comply with new PPL (December 2012)</a:t>
            </a:r>
          </a:p>
          <a:p>
            <a:r>
              <a:rPr lang="en-US" dirty="0" smtClean="0"/>
              <a:t>Need to incorporate new legislative development in the EU</a:t>
            </a:r>
          </a:p>
          <a:p>
            <a:pPr algn="just"/>
            <a:r>
              <a:rPr lang="en-US" dirty="0" smtClean="0"/>
              <a:t>Need to take into consideration Negotiations with EU-Chapter 5: Public Procurement</a:t>
            </a:r>
          </a:p>
          <a:p>
            <a:pPr algn="just"/>
            <a:r>
              <a:rPr lang="en-US" dirty="0" smtClean="0"/>
              <a:t>New Strategy - </a:t>
            </a:r>
            <a:r>
              <a:rPr lang="en-US" i="1" dirty="0" smtClean="0"/>
              <a:t>v</a:t>
            </a:r>
            <a:r>
              <a:rPr lang="sr-Latn-RS" i="1" dirty="0" smtClean="0"/>
              <a:t>alidity </a:t>
            </a:r>
            <a:r>
              <a:rPr lang="en-US" i="1" dirty="0" smtClean="0"/>
              <a:t>period</a:t>
            </a:r>
            <a:r>
              <a:rPr lang="en-US" dirty="0" smtClean="0">
                <a:sym typeface="Wingdings" panose="05000000000000000000" pitchFamily="2" charset="2"/>
              </a:rPr>
              <a:t>: 2014-2018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Status: final proposal of Strategy </a:t>
            </a:r>
            <a:r>
              <a:rPr lang="en-US" dirty="0" smtClean="0">
                <a:sym typeface="Wingdings" panose="05000000000000000000" pitchFamily="2" charset="2"/>
              </a:rPr>
              <a:t>should be sent </a:t>
            </a:r>
            <a:r>
              <a:rPr lang="en-US" dirty="0" smtClean="0">
                <a:sym typeface="Wingdings" panose="05000000000000000000" pitchFamily="2" charset="2"/>
              </a:rPr>
              <a:t>to Government in the first week of September 2014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Adoption expected: end of September 2014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5255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Action plan for implementation of the strategy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Integral part of the Strategy</a:t>
            </a:r>
          </a:p>
          <a:p>
            <a:r>
              <a:rPr lang="en-US" dirty="0" smtClean="0"/>
              <a:t>Period: 2014-2015</a:t>
            </a:r>
          </a:p>
          <a:p>
            <a:r>
              <a:rPr lang="en-US" dirty="0" smtClean="0"/>
              <a:t>For each year till 2018 new Action plans would be adopted</a:t>
            </a:r>
          </a:p>
          <a:p>
            <a:r>
              <a:rPr lang="en-US" dirty="0" smtClean="0"/>
              <a:t>Structure of the Action plan:</a:t>
            </a:r>
          </a:p>
          <a:p>
            <a:pPr lvl="2"/>
            <a:r>
              <a:rPr lang="en-US" i="1" dirty="0" smtClean="0"/>
              <a:t>Improving regulatory framework</a:t>
            </a:r>
          </a:p>
          <a:p>
            <a:pPr lvl="2"/>
            <a:r>
              <a:rPr lang="en-US" i="1" dirty="0" smtClean="0"/>
              <a:t>Strengthening of institutional framework</a:t>
            </a:r>
          </a:p>
          <a:p>
            <a:pPr lvl="2"/>
            <a:r>
              <a:rPr lang="en-US" i="1" dirty="0" smtClean="0"/>
              <a:t>Improving efficiency and sustainability of PP system</a:t>
            </a:r>
          </a:p>
          <a:p>
            <a:pPr lvl="2"/>
            <a:r>
              <a:rPr lang="en-US" i="1" dirty="0" smtClean="0"/>
              <a:t>Curbing irregularities in public procurement </a:t>
            </a:r>
            <a:endParaRPr lang="sr-Latn-RS" i="1" dirty="0"/>
          </a:p>
        </p:txBody>
      </p:sp>
    </p:spTree>
    <p:extLst>
      <p:ext uri="{BB962C8B-B14F-4D97-AF65-F5344CB8AC3E}">
        <p14:creationId xmlns:p14="http://schemas.microsoft.com/office/powerpoint/2010/main" val="41784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ACTION PLAN:IMPROVING OF REULATORY FRAMEWORK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 dirty="0" smtClean="0">
                <a:latin typeface="Century Gothic" panose="020B0502020202020204" pitchFamily="34" charset="0"/>
              </a:rPr>
              <a:t>Some activities to be emphasised</a:t>
            </a:r>
            <a:r>
              <a:rPr lang="en-US" dirty="0" smtClean="0">
                <a:latin typeface="Century Gothic" panose="020B0502020202020204" pitchFamily="34" charset="0"/>
              </a:rPr>
              <a:t>:</a:t>
            </a:r>
          </a:p>
          <a:p>
            <a:pPr lvl="2"/>
            <a:r>
              <a:rPr lang="en-US" sz="2400" dirty="0">
                <a:latin typeface="Century Gothic" panose="020B0502020202020204" pitchFamily="34" charset="0"/>
                <a:ea typeface="MS Mincho"/>
                <a:cs typeface="Tahoma"/>
              </a:rPr>
              <a:t>Analysis of the implementation effects of PPL in practice </a:t>
            </a:r>
          </a:p>
          <a:p>
            <a:pPr lvl="2"/>
            <a:r>
              <a:rPr lang="en-US" sz="2400" dirty="0">
                <a:latin typeface="Century Gothic" panose="020B0502020202020204" pitchFamily="34" charset="0"/>
                <a:ea typeface="MS Mincho"/>
                <a:cs typeface="Tahoma"/>
              </a:rPr>
              <a:t>Amendments to the PPL </a:t>
            </a:r>
            <a:r>
              <a:rPr lang="en-US" sz="2400" dirty="0" smtClean="0">
                <a:latin typeface="Century Gothic" panose="020B0502020202020204" pitchFamily="34" charset="0"/>
                <a:ea typeface="MS Mincho"/>
                <a:cs typeface="Tahoma"/>
              </a:rPr>
              <a:t>(II quarter 2015)</a:t>
            </a:r>
          </a:p>
          <a:p>
            <a:pPr lvl="2"/>
            <a:r>
              <a:rPr lang="en-US" sz="2400" dirty="0">
                <a:latin typeface="Century Gothic" panose="020B0502020202020204" pitchFamily="34" charset="0"/>
                <a:ea typeface="MS Mincho"/>
                <a:cs typeface="Tahoma"/>
              </a:rPr>
              <a:t>Gap-analysis of PPL </a:t>
            </a:r>
            <a:r>
              <a:rPr lang="en-US" sz="2400" dirty="0" smtClean="0">
                <a:latin typeface="Century Gothic" panose="020B0502020202020204" pitchFamily="34" charset="0"/>
                <a:ea typeface="MS Mincho"/>
                <a:cs typeface="Tahoma"/>
              </a:rPr>
              <a:t>with new </a:t>
            </a:r>
            <a:r>
              <a:rPr lang="en-US" sz="2400" dirty="0">
                <a:latin typeface="Century Gothic" panose="020B0502020202020204" pitchFamily="34" charset="0"/>
                <a:ea typeface="MS Mincho"/>
                <a:cs typeface="Tahoma"/>
              </a:rPr>
              <a:t>EU </a:t>
            </a:r>
            <a:r>
              <a:rPr lang="en-US" sz="2400" dirty="0" smtClean="0">
                <a:latin typeface="Century Gothic" panose="020B0502020202020204" pitchFamily="34" charset="0"/>
                <a:ea typeface="MS Mincho"/>
                <a:cs typeface="Tahoma"/>
              </a:rPr>
              <a:t>Directives</a:t>
            </a:r>
          </a:p>
          <a:p>
            <a:pPr lvl="2"/>
            <a:r>
              <a:rPr lang="en-US" sz="2400" dirty="0" smtClean="0">
                <a:latin typeface="Century Gothic" panose="020B0502020202020204" pitchFamily="34" charset="0"/>
                <a:ea typeface="MS Mincho"/>
                <a:cs typeface="Tahoma"/>
              </a:rPr>
              <a:t>Gap-analysis </a:t>
            </a:r>
            <a:r>
              <a:rPr lang="en-US" sz="2400" dirty="0">
                <a:latin typeface="Century Gothic" panose="020B0502020202020204" pitchFamily="34" charset="0"/>
                <a:ea typeface="MS Mincho"/>
                <a:cs typeface="Tahoma"/>
              </a:rPr>
              <a:t>of </a:t>
            </a:r>
            <a:r>
              <a:rPr lang="en-US" sz="2400" dirty="0" smtClean="0">
                <a:latin typeface="Century Gothic" panose="020B0502020202020204" pitchFamily="34" charset="0"/>
                <a:ea typeface="MS Mincho"/>
                <a:cs typeface="Tahoma"/>
              </a:rPr>
              <a:t>Concessions Law*  </a:t>
            </a:r>
            <a:r>
              <a:rPr lang="en-US" sz="2400" dirty="0">
                <a:latin typeface="Century Gothic" panose="020B0502020202020204" pitchFamily="34" charset="0"/>
                <a:ea typeface="MS Mincho"/>
                <a:cs typeface="Tahoma"/>
              </a:rPr>
              <a:t>EU </a:t>
            </a:r>
            <a:r>
              <a:rPr lang="en-US" sz="2400" dirty="0" smtClean="0">
                <a:latin typeface="Century Gothic" panose="020B0502020202020204" pitchFamily="34" charset="0"/>
                <a:ea typeface="MS Mincho"/>
                <a:cs typeface="Tahoma"/>
              </a:rPr>
              <a:t>with new EU Directive </a:t>
            </a:r>
          </a:p>
          <a:p>
            <a:pPr lvl="2"/>
            <a:r>
              <a:rPr lang="en-US" sz="2400" dirty="0">
                <a:latin typeface="Century Gothic" panose="020B0502020202020204" pitchFamily="34" charset="0"/>
                <a:ea typeface="MS Mincho"/>
                <a:cs typeface="Tahoma"/>
              </a:rPr>
              <a:t>Analysis of other legal acts relevant for PP, concessions and PPP </a:t>
            </a:r>
          </a:p>
          <a:p>
            <a:pPr lvl="2"/>
            <a:endParaRPr lang="en-US" sz="2400" dirty="0" smtClean="0">
              <a:latin typeface="Century Gothic" panose="020B0502020202020204" pitchFamily="34" charset="0"/>
              <a:ea typeface="MS Mincho"/>
              <a:cs typeface="Tahoma"/>
            </a:endParaRPr>
          </a:p>
          <a:p>
            <a:pPr marL="114300" lvl="0" indent="0">
              <a:buClr>
                <a:srgbClr val="93A299"/>
              </a:buClr>
              <a:buNone/>
            </a:pPr>
            <a:r>
              <a:rPr lang="en-US" dirty="0" smtClean="0">
                <a:solidFill>
                  <a:srgbClr val="564B3C"/>
                </a:solidFill>
                <a:latin typeface="Century Gothic" panose="020B0502020202020204" pitchFamily="34" charset="0"/>
              </a:rPr>
              <a:t>*</a:t>
            </a:r>
            <a:r>
              <a:rPr lang="en-US" sz="1700" b="1" dirty="0" smtClean="0">
                <a:latin typeface="Century Gothic" panose="020B0502020202020204" pitchFamily="34" charset="0"/>
                <a:ea typeface="MS Mincho"/>
                <a:cs typeface="Tahoma"/>
              </a:rPr>
              <a:t>In </a:t>
            </a:r>
            <a:r>
              <a:rPr lang="en-US" sz="1700" b="1" dirty="0">
                <a:latin typeface="Century Gothic" panose="020B0502020202020204" pitchFamily="34" charset="0"/>
                <a:ea typeface="MS Mincho"/>
                <a:cs typeface="Tahoma"/>
              </a:rPr>
              <a:t>the </a:t>
            </a:r>
            <a:r>
              <a:rPr lang="en-US" sz="1700" b="1" dirty="0" smtClean="0">
                <a:latin typeface="Century Gothic" panose="020B0502020202020204" pitchFamily="34" charset="0"/>
                <a:ea typeface="MS Mincho"/>
                <a:cs typeface="Tahoma"/>
              </a:rPr>
              <a:t>Negotiation </a:t>
            </a:r>
            <a:r>
              <a:rPr lang="en-US" sz="1700" b="1" dirty="0">
                <a:latin typeface="Century Gothic" panose="020B0502020202020204" pitchFamily="34" charset="0"/>
                <a:ea typeface="MS Mincho"/>
                <a:cs typeface="Tahoma"/>
              </a:rPr>
              <a:t>Chapter </a:t>
            </a:r>
            <a:r>
              <a:rPr lang="en-US" sz="1700" b="1" dirty="0" smtClean="0">
                <a:latin typeface="Century Gothic" panose="020B0502020202020204" pitchFamily="34" charset="0"/>
                <a:ea typeface="MS Mincho"/>
                <a:cs typeface="Tahoma"/>
              </a:rPr>
              <a:t>5: Public Procurement, </a:t>
            </a:r>
            <a:r>
              <a:rPr lang="en-US" sz="1700" b="1" dirty="0">
                <a:latin typeface="Century Gothic" panose="020B0502020202020204" pitchFamily="34" charset="0"/>
                <a:ea typeface="MS Mincho"/>
                <a:cs typeface="Tahoma"/>
              </a:rPr>
              <a:t>concessions and PPP are also </a:t>
            </a:r>
            <a:r>
              <a:rPr lang="en-US" sz="1700" b="1" dirty="0" smtClean="0">
                <a:latin typeface="Century Gothic" panose="020B0502020202020204" pitchFamily="34" charset="0"/>
                <a:ea typeface="MS Mincho"/>
                <a:cs typeface="Tahoma"/>
              </a:rPr>
              <a:t>included as an integral part</a:t>
            </a:r>
            <a:endParaRPr lang="en-US" sz="1700" b="1" dirty="0">
              <a:latin typeface="Century Gothic" panose="020B0502020202020204" pitchFamily="34" charset="0"/>
              <a:ea typeface="MS Mincho"/>
              <a:cs typeface="Tahoma"/>
            </a:endParaRPr>
          </a:p>
          <a:p>
            <a:pPr marL="685800" lvl="2" indent="0">
              <a:buNone/>
            </a:pPr>
            <a:endParaRPr lang="en-US" sz="2400" dirty="0">
              <a:latin typeface="Century Gothic" panose="020B0502020202020204" pitchFamily="34" charset="0"/>
              <a:ea typeface="MS Mincho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60100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Harmonization with </a:t>
            </a:r>
            <a:r>
              <a:rPr lang="en-US" dirty="0" err="1" smtClean="0"/>
              <a:t>eu</a:t>
            </a:r>
            <a:r>
              <a:rPr lang="en-US" dirty="0" smtClean="0"/>
              <a:t> </a:t>
            </a:r>
            <a:r>
              <a:rPr lang="en-US" dirty="0" err="1" smtClean="0"/>
              <a:t>acquis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Basic documents:</a:t>
            </a:r>
          </a:p>
          <a:p>
            <a:pPr lvl="1"/>
            <a:r>
              <a:rPr lang="en-US" dirty="0" smtClean="0"/>
              <a:t>National Plan for Adoption of the </a:t>
            </a:r>
            <a:r>
              <a:rPr lang="en-US" dirty="0" err="1" smtClean="0"/>
              <a:t>Acquis</a:t>
            </a:r>
            <a:r>
              <a:rPr lang="en-US" dirty="0" smtClean="0"/>
              <a:t>(NPAA)</a:t>
            </a:r>
          </a:p>
          <a:p>
            <a:pPr lvl="1"/>
            <a:r>
              <a:rPr lang="en-US" dirty="0" smtClean="0"/>
              <a:t>Public Procurement Development Strategy (proposal)</a:t>
            </a:r>
          </a:p>
          <a:p>
            <a:r>
              <a:rPr lang="en-US" dirty="0" smtClean="0"/>
              <a:t>Harmonization schedule: </a:t>
            </a:r>
          </a:p>
          <a:p>
            <a:pPr lvl="1"/>
            <a:r>
              <a:rPr lang="en-US" dirty="0" smtClean="0"/>
              <a:t>Stage A – Partial harmonization </a:t>
            </a:r>
          </a:p>
          <a:p>
            <a:pPr lvl="1"/>
            <a:r>
              <a:rPr lang="en-US" dirty="0" smtClean="0"/>
              <a:t>Stage B – Complete harmonization </a:t>
            </a:r>
          </a:p>
          <a:p>
            <a:pPr algn="just"/>
            <a:r>
              <a:rPr lang="en-US" b="1" dirty="0" smtClean="0"/>
              <a:t>Approach</a:t>
            </a:r>
            <a:r>
              <a:rPr lang="en-US" dirty="0" smtClean="0"/>
              <a:t>: </a:t>
            </a:r>
            <a:r>
              <a:rPr lang="en-US" i="1" dirty="0" smtClean="0"/>
              <a:t>harmonization with the </a:t>
            </a:r>
            <a:r>
              <a:rPr lang="en-US" i="1" u="sng" dirty="0" smtClean="0"/>
              <a:t>new Directives </a:t>
            </a:r>
            <a:r>
              <a:rPr lang="en-US" i="1" dirty="0" smtClean="0"/>
              <a:t>on PP and the new Directive on Concession, not with the old ones</a:t>
            </a:r>
            <a:endParaRPr lang="en-US" i="1" dirty="0"/>
          </a:p>
          <a:p>
            <a:pPr marL="411480" lvl="1" indent="0">
              <a:buNone/>
            </a:pPr>
            <a:endParaRPr lang="en-US" u="sng" dirty="0" smtClean="0"/>
          </a:p>
          <a:p>
            <a:pPr marL="411480" lvl="1" indent="0">
              <a:buNone/>
            </a:pPr>
            <a:r>
              <a:rPr lang="en-US" u="sng" dirty="0" smtClean="0"/>
              <a:t>STAGE A</a:t>
            </a:r>
            <a:r>
              <a:rPr lang="en-US" dirty="0" smtClean="0"/>
              <a:t> WILL LAST TILL THE END OF 2015</a:t>
            </a:r>
          </a:p>
          <a:p>
            <a:pPr marL="411480" lvl="1" indent="0">
              <a:buClr>
                <a:srgbClr val="CF543F"/>
              </a:buClr>
              <a:buNone/>
            </a:pPr>
            <a:r>
              <a:rPr lang="en-US" u="sng" dirty="0">
                <a:solidFill>
                  <a:srgbClr val="564B3C"/>
                </a:solidFill>
              </a:rPr>
              <a:t>STAGE B</a:t>
            </a:r>
            <a:r>
              <a:rPr lang="en-US" u="sng" dirty="0" smtClean="0">
                <a:solidFill>
                  <a:srgbClr val="564B3C"/>
                </a:solidFill>
              </a:rPr>
              <a:t> </a:t>
            </a:r>
            <a:r>
              <a:rPr lang="en-US" dirty="0">
                <a:solidFill>
                  <a:srgbClr val="564B3C"/>
                </a:solidFill>
              </a:rPr>
              <a:t>WILL LAST TILL THE END OF </a:t>
            </a:r>
            <a:r>
              <a:rPr lang="en-US" dirty="0" smtClean="0">
                <a:solidFill>
                  <a:srgbClr val="564B3C"/>
                </a:solidFill>
              </a:rPr>
              <a:t>2017</a:t>
            </a:r>
            <a:endParaRPr lang="en-US" dirty="0">
              <a:solidFill>
                <a:srgbClr val="564B3C"/>
              </a:solidFill>
            </a:endParaRPr>
          </a:p>
          <a:p>
            <a:pPr marL="411480" lvl="1" indent="0">
              <a:buNone/>
            </a:pPr>
            <a:endParaRPr lang="en-US" dirty="0" smtClean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5890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LEGISLATIVE changes: STEPS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Amendments to the PPL (II quarter 2015</a:t>
            </a:r>
            <a:r>
              <a:rPr lang="en-US" dirty="0" smtClean="0"/>
              <a:t>)</a:t>
            </a:r>
          </a:p>
          <a:p>
            <a:pPr lvl="1" algn="just"/>
            <a:r>
              <a:rPr lang="en-US" dirty="0" smtClean="0"/>
              <a:t>The focus will be on “fine-</a:t>
            </a:r>
            <a:r>
              <a:rPr lang="en-US" dirty="0"/>
              <a:t> </a:t>
            </a:r>
            <a:r>
              <a:rPr lang="en-US" dirty="0" smtClean="0"/>
              <a:t>tuning” of  and corrections of “domestic” legal imprecisions noticed during the implementation of the existing PPL. </a:t>
            </a:r>
            <a:endParaRPr lang="en-US" dirty="0"/>
          </a:p>
          <a:p>
            <a:pPr lvl="1" algn="just"/>
            <a:r>
              <a:rPr lang="en-US" dirty="0" smtClean="0"/>
              <a:t>Harmonization with EU </a:t>
            </a:r>
            <a:r>
              <a:rPr lang="en-US" dirty="0" err="1" smtClean="0"/>
              <a:t>acquis</a:t>
            </a:r>
            <a:r>
              <a:rPr lang="en-US" dirty="0" smtClean="0"/>
              <a:t> will not be primary focus of the amendments, BUT wherever is relatively easy to transpose certain provisions-it will be done</a:t>
            </a:r>
          </a:p>
          <a:p>
            <a:r>
              <a:rPr lang="en-US" dirty="0" smtClean="0"/>
              <a:t>New PPL: to be adopted by the end of 2017</a:t>
            </a:r>
          </a:p>
          <a:p>
            <a:pPr marL="11430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u="sng" dirty="0" smtClean="0"/>
              <a:t>complete harmonization with the EU </a:t>
            </a:r>
            <a:r>
              <a:rPr lang="en-US" u="sng" dirty="0" err="1" smtClean="0"/>
              <a:t>acquis</a:t>
            </a:r>
            <a:endParaRPr lang="en-US" u="sng" dirty="0" smtClean="0"/>
          </a:p>
          <a:p>
            <a:pPr lvl="0">
              <a:buClr>
                <a:srgbClr val="93A299"/>
              </a:buClr>
            </a:pPr>
            <a:r>
              <a:rPr lang="en-US" dirty="0" smtClean="0"/>
              <a:t>New Law on PPP and concessions: </a:t>
            </a:r>
            <a:r>
              <a:rPr lang="en-US" dirty="0">
                <a:solidFill>
                  <a:srgbClr val="564B3C"/>
                </a:solidFill>
              </a:rPr>
              <a:t>to be adopted by the end of </a:t>
            </a:r>
            <a:r>
              <a:rPr lang="en-US" dirty="0" smtClean="0">
                <a:solidFill>
                  <a:srgbClr val="564B3C"/>
                </a:solidFill>
              </a:rPr>
              <a:t>2017</a:t>
            </a:r>
          </a:p>
          <a:p>
            <a:pPr marL="114300" lvl="0" indent="0">
              <a:buClr>
                <a:srgbClr val="93A299"/>
              </a:buClr>
              <a:buNone/>
            </a:pPr>
            <a:r>
              <a:rPr lang="en-US" dirty="0">
                <a:solidFill>
                  <a:srgbClr val="564B3C"/>
                </a:solidFill>
              </a:rPr>
              <a:t>	 -</a:t>
            </a:r>
            <a:r>
              <a:rPr lang="en-US" u="sng" dirty="0">
                <a:solidFill>
                  <a:srgbClr val="564B3C"/>
                </a:solidFill>
              </a:rPr>
              <a:t>complete harmonization with the EU </a:t>
            </a:r>
            <a:r>
              <a:rPr lang="en-US" u="sng" dirty="0" err="1">
                <a:solidFill>
                  <a:srgbClr val="564B3C"/>
                </a:solidFill>
              </a:rPr>
              <a:t>acquis</a:t>
            </a:r>
            <a:endParaRPr lang="en-US" dirty="0">
              <a:solidFill>
                <a:srgbClr val="564B3C"/>
              </a:solidFill>
            </a:endParaRPr>
          </a:p>
          <a:p>
            <a:endParaRPr lang="en-US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4797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 Assistance</a:t>
            </a: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Current:</a:t>
            </a:r>
          </a:p>
          <a:p>
            <a:pPr lvl="1"/>
            <a:r>
              <a:rPr lang="en-US" dirty="0" smtClean="0"/>
              <a:t>PLAC/POLICY AND LEGAL ADVISE CENTER (legal analyses)</a:t>
            </a:r>
          </a:p>
          <a:p>
            <a:r>
              <a:rPr lang="en-US" dirty="0" smtClean="0"/>
              <a:t>In the pipeline:</a:t>
            </a:r>
          </a:p>
          <a:p>
            <a:pPr lvl="1">
              <a:buClr>
                <a:srgbClr val="CF543F"/>
              </a:buClr>
            </a:pPr>
            <a:r>
              <a:rPr lang="en-US" dirty="0" smtClean="0"/>
              <a:t>TA project: </a:t>
            </a:r>
            <a:r>
              <a:rPr lang="en-GB" b="1" dirty="0">
                <a:latin typeface="Times New Roman"/>
                <a:ea typeface="Arial Unicode MS"/>
              </a:rPr>
              <a:t>Support for further improvement of Public Procurement system in </a:t>
            </a:r>
            <a:r>
              <a:rPr lang="en-GB" b="1" dirty="0" smtClean="0">
                <a:latin typeface="Times New Roman"/>
                <a:ea typeface="Arial Unicode MS"/>
              </a:rPr>
              <a:t>Serbia </a:t>
            </a:r>
            <a:r>
              <a:rPr lang="en-GB" spc="-10" dirty="0">
                <a:solidFill>
                  <a:srgbClr val="564B3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(expected start: </a:t>
            </a:r>
            <a:r>
              <a:rPr lang="en-GB" spc="-10" dirty="0" smtClean="0">
                <a:solidFill>
                  <a:srgbClr val="564B3C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2016)</a:t>
            </a:r>
            <a:endParaRPr lang="en-GB" b="1" dirty="0" smtClean="0">
              <a:latin typeface="Times New Roman"/>
              <a:ea typeface="Arial Unicode MS"/>
            </a:endParaRPr>
          </a:p>
          <a:p>
            <a:pPr lvl="1"/>
            <a:r>
              <a:rPr lang="en-US" dirty="0" smtClean="0"/>
              <a:t>Twinning Light project: </a:t>
            </a:r>
            <a:r>
              <a:rPr lang="en-GB" b="1" spc="-1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Fostering Protection of Rights in Public Procurement in Serbia </a:t>
            </a:r>
            <a:r>
              <a:rPr lang="en-GB" spc="-1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(expected start: 2015)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 smtClean="0"/>
              <a:t>Continuous support:</a:t>
            </a:r>
          </a:p>
          <a:p>
            <a:pPr lvl="1"/>
            <a:r>
              <a:rPr lang="en-US" dirty="0" smtClean="0"/>
              <a:t>SIGMA (series of workshops, legal assistance)</a:t>
            </a:r>
          </a:p>
          <a:p>
            <a:pPr lvl="1"/>
            <a:r>
              <a:rPr lang="en-US" dirty="0" smtClean="0"/>
              <a:t>TAIEX (expert visits, workshops)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826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3629</TotalTime>
  <Words>1074</Words>
  <Application>Microsoft Office PowerPoint</Application>
  <PresentationFormat>On-screen Show (4:3)</PresentationFormat>
  <Paragraphs>146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Apothecary</vt:lpstr>
      <vt:lpstr>PowerPoint Presentation</vt:lpstr>
      <vt:lpstr>existing Public Procurement Law</vt:lpstr>
      <vt:lpstr>existing law on ppp and concessions</vt:lpstr>
      <vt:lpstr>New public procurement development strategy</vt:lpstr>
      <vt:lpstr>Action plan for implementation of the strategy</vt:lpstr>
      <vt:lpstr>ACTION PLAN:IMPROVING OF REULATORY FRAMEWORK</vt:lpstr>
      <vt:lpstr>Harmonization with eu acquis</vt:lpstr>
      <vt:lpstr>LEGISLATIVE changes: STEPS</vt:lpstr>
      <vt:lpstr>EU Assistance</vt:lpstr>
      <vt:lpstr>Novelties</vt:lpstr>
      <vt:lpstr> Novelties (2) </vt:lpstr>
      <vt:lpstr>RECENTLY ADOPTED BYLAW</vt:lpstr>
      <vt:lpstr>Legal Assistance to other authorities</vt:lpstr>
      <vt:lpstr>Implementation of the PPL</vt:lpstr>
      <vt:lpstr>IMPLEMENTATION OF PPL:RESULTS</vt:lpstr>
      <vt:lpstr>% of negotiated procedures without prior notice in total value of awarded contracts</vt:lpstr>
      <vt:lpstr>IMPLEMENTATION OF PPL:RESULTS (2)</vt:lpstr>
      <vt:lpstr>IMPLEMENTATION OF PPL:RESULTS (3)</vt:lpstr>
      <vt:lpstr>In the pipeline</vt:lpstr>
      <vt:lpstr>plANS FOR 2014 (END)/2015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Rata</dc:creator>
  <cp:lastModifiedBy>Borisav Knezevic</cp:lastModifiedBy>
  <cp:revision>283</cp:revision>
  <dcterms:created xsi:type="dcterms:W3CDTF">2010-09-15T23:08:28Z</dcterms:created>
  <dcterms:modified xsi:type="dcterms:W3CDTF">2014-09-04T11:58:26Z</dcterms:modified>
</cp:coreProperties>
</file>