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7" r:id="rId9"/>
    <p:sldId id="268" r:id="rId10"/>
    <p:sldId id="269" r:id="rId11"/>
    <p:sldId id="270" r:id="rId12"/>
    <p:sldId id="262" r:id="rId13"/>
    <p:sldId id="263" r:id="rId14"/>
    <p:sldId id="276" r:id="rId15"/>
    <p:sldId id="271" r:id="rId16"/>
    <p:sldId id="273" r:id="rId17"/>
    <p:sldId id="274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089DC-82FF-46C5-83CC-6912A5B8E03D}" type="datetimeFigureOut">
              <a:rPr lang="sr-Latn-RS" smtClean="0"/>
              <a:t>1.7.2014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D00B4-6AC9-4F7D-8D36-4F6DCA2A48B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1201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EBD4-A03F-4F14-8801-DCFD66027CED}" type="datetime1">
              <a:rPr lang="en-US" smtClean="0"/>
              <a:t>7/1/2014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7E92-4078-4643-AF87-4EDEA44ABA4A}" type="datetime1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1C58-DB15-4C95-BAAB-4DD78ACC3436}" type="datetime1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980D-5CCE-4BF4-B6D1-627B0A7D268C}" type="datetime1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4FA34-660B-473B-991C-C6B1C6797199}" type="datetime1">
              <a:rPr lang="en-US" smtClean="0"/>
              <a:t>7/1/2014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78B487D-4192-4DA0-9D5B-7DE3DD099D49}" type="datetime1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845-FC8B-4CB3-8CE3-51FF7F906058}" type="datetime1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43AD-8E2C-4193-959E-6C0FE6AB4876}" type="datetime1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F80-C595-46FC-BAD1-C355B1F03334}" type="datetime1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1C25-E0D9-4798-8FFE-29F80C676B73}" type="datetime1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D28A8-4A6C-4E59-B1A0-001B14978849}" type="datetime1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E978C5-943F-4FDC-AFAA-B90F75ECDDAB}" type="datetime1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143000"/>
          </a:xfrm>
        </p:spPr>
        <p:txBody>
          <a:bodyPr/>
          <a:lstStyle/>
          <a:p>
            <a:r>
              <a:rPr lang="sr-Latn-RS" i="1" dirty="0" smtClean="0">
                <a:solidFill>
                  <a:schemeClr val="tx1"/>
                </a:solidFill>
              </a:rPr>
              <a:t>Danijela bokan</a:t>
            </a:r>
          </a:p>
          <a:p>
            <a:r>
              <a:rPr lang="sr-Latn-RS" i="1" cap="none" dirty="0" smtClean="0">
                <a:solidFill>
                  <a:schemeClr val="tx1"/>
                </a:solidFill>
              </a:rPr>
              <a:t>Uprava za </a:t>
            </a:r>
            <a:r>
              <a:rPr lang="sr-Latn-RS" i="1" cap="none" dirty="0">
                <a:solidFill>
                  <a:schemeClr val="tx1"/>
                </a:solidFill>
              </a:rPr>
              <a:t>j</a:t>
            </a:r>
            <a:r>
              <a:rPr lang="sr-Latn-RS" i="1" cap="none" dirty="0" smtClean="0">
                <a:solidFill>
                  <a:schemeClr val="tx1"/>
                </a:solidFill>
              </a:rPr>
              <a:t>avne </a:t>
            </a:r>
            <a:r>
              <a:rPr lang="sr-Latn-RS" i="1" cap="none" dirty="0">
                <a:solidFill>
                  <a:schemeClr val="tx1"/>
                </a:solidFill>
              </a:rPr>
              <a:t>n</a:t>
            </a:r>
            <a:r>
              <a:rPr lang="sr-Latn-RS" i="1" cap="none" dirty="0" smtClean="0">
                <a:solidFill>
                  <a:schemeClr val="tx1"/>
                </a:solidFill>
              </a:rPr>
              <a:t>abavke</a:t>
            </a:r>
          </a:p>
          <a:p>
            <a:r>
              <a:rPr lang="sr-Latn-RS" i="1" cap="none" dirty="0" smtClean="0">
                <a:solidFill>
                  <a:schemeClr val="tx1"/>
                </a:solidFill>
              </a:rPr>
              <a:t>Pomoćnik direktora</a:t>
            </a:r>
            <a:endParaRPr lang="sr-Latn-RS" i="1" cap="none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458200" cy="1447800"/>
          </a:xfrm>
        </p:spPr>
        <p:txBody>
          <a:bodyPr>
            <a:normAutofit fontScale="90000"/>
          </a:bodyPr>
          <a:lstStyle/>
          <a:p>
            <a:r>
              <a:rPr lang="sr-Latn-RS" sz="3200" b="1" dirty="0" smtClean="0"/>
              <a:t>STRATEGIJA RAZVOJA JAVNIH NABAVKI </a:t>
            </a:r>
            <a:br>
              <a:rPr lang="sr-Latn-RS" sz="3200" b="1" dirty="0" smtClean="0"/>
            </a:br>
            <a:r>
              <a:rPr lang="sr-Latn-RS" sz="3200" b="1" dirty="0" smtClean="0"/>
              <a:t>U </a:t>
            </a:r>
            <a:r>
              <a:rPr lang="sr-Latn-RS" sz="3200" b="1" dirty="0"/>
              <a:t>REPUBLICI </a:t>
            </a:r>
            <a:r>
              <a:rPr lang="sr-Latn-RS" sz="3200" b="1" dirty="0" smtClean="0"/>
              <a:t>SRBIJI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 smtClean="0"/>
              <a:t>- </a:t>
            </a:r>
            <a:r>
              <a:rPr lang="sr-Latn-RS" sz="3200" b="1" dirty="0" smtClean="0"/>
              <a:t>radna verzija</a:t>
            </a:r>
            <a:r>
              <a:rPr lang="en-US" sz="3200" b="1" dirty="0" smtClean="0"/>
              <a:t>- </a:t>
            </a:r>
            <a:endParaRPr lang="sr-Latn-R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755" y="2121023"/>
            <a:ext cx="6588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6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</p:spPr>
        <p:txBody>
          <a:bodyPr>
            <a:noAutofit/>
          </a:bodyPr>
          <a:lstStyle/>
          <a:p>
            <a:r>
              <a:rPr lang="sr-Latn-RS" sz="2800" b="1" dirty="0" smtClean="0">
                <a:solidFill>
                  <a:schemeClr val="accent1"/>
                </a:solidFill>
              </a:rPr>
              <a:t>UNAPREĐENJE EFIKASNOSTI I ODRŽIVOSTI </a:t>
            </a:r>
            <a:br>
              <a:rPr lang="sr-Latn-RS" sz="2800" b="1" dirty="0" smtClean="0">
                <a:solidFill>
                  <a:schemeClr val="accent1"/>
                </a:solidFill>
              </a:rPr>
            </a:br>
            <a:r>
              <a:rPr lang="sr-Latn-RS" sz="2800" b="1" dirty="0" smtClean="0">
                <a:solidFill>
                  <a:schemeClr val="accent1"/>
                </a:solidFill>
              </a:rPr>
              <a:t>SISTEMA JAVNIH NABAVKI</a:t>
            </a:r>
            <a:endParaRPr lang="sr-Latn-RS" sz="2800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613648" cy="4346448"/>
          </a:xfrm>
        </p:spPr>
        <p:txBody>
          <a:bodyPr>
            <a:normAutofit/>
          </a:bodyPr>
          <a:lstStyle/>
          <a:p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Održivost</a:t>
            </a: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Zelene nabavke </a:t>
            </a:r>
            <a:r>
              <a:rPr lang="sr-Latn-R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dalje promovisanje ekoloških ciljeva</a:t>
            </a: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Socijalni aspekti javnih nabavki </a:t>
            </a:r>
            <a:r>
              <a:rPr lang="sr-Latn-R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dalje promovisanje socijalnih kriterijuma (zapošljavanje „posebnih“ kategorija, usaglašavanje sa radnim i socijalnim pravima, jednake mogućnosti, etička trgovina...)</a:t>
            </a: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 i srednja preduzeća </a:t>
            </a:r>
            <a:r>
              <a:rPr lang="sr-Latn-R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omogućiti im bolji pristup i olakšano učešće, posebno u procesu centralizacije</a:t>
            </a: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Inovacije</a:t>
            </a:r>
            <a:r>
              <a:rPr lang="sr-Latn-R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podsticanje inovacija kroz uvođenje inovativnog partnerstva</a:t>
            </a:r>
          </a:p>
          <a:p>
            <a:pPr marL="274320" lvl="1" indent="0">
              <a:buNone/>
            </a:pPr>
            <a:endParaRPr lang="sr-Latn-RS" b="1" dirty="0" smtClean="0">
              <a:solidFill>
                <a:schemeClr val="tx1"/>
              </a:solidFill>
            </a:endParaRPr>
          </a:p>
          <a:p>
            <a:pPr lvl="1"/>
            <a:endParaRPr lang="sr-Latn-R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</p:spPr>
        <p:txBody>
          <a:bodyPr>
            <a:noAutofit/>
          </a:bodyPr>
          <a:lstStyle/>
          <a:p>
            <a:r>
              <a:rPr lang="sr-Latn-RS" sz="2800" b="1" dirty="0" smtClean="0">
                <a:solidFill>
                  <a:schemeClr val="accent1"/>
                </a:solidFill>
              </a:rPr>
              <a:t>UNAPREĐENJE EFIKASNOSTI I ODRŽIVOSTI </a:t>
            </a:r>
            <a:br>
              <a:rPr lang="sr-Latn-RS" sz="2800" b="1" dirty="0" smtClean="0">
                <a:solidFill>
                  <a:schemeClr val="accent1"/>
                </a:solidFill>
              </a:rPr>
            </a:br>
            <a:r>
              <a:rPr lang="sr-Latn-RS" sz="2800" b="1" dirty="0" smtClean="0">
                <a:solidFill>
                  <a:schemeClr val="accent1"/>
                </a:solidFill>
              </a:rPr>
              <a:t>SISTEMA JAVNIH NABAVKI</a:t>
            </a:r>
            <a:endParaRPr lang="sr-Latn-RS" sz="2800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797552"/>
          </a:xfrm>
        </p:spPr>
        <p:txBody>
          <a:bodyPr>
            <a:normAutofit fontScale="92500" lnSpcReduction="20000"/>
          </a:bodyPr>
          <a:lstStyle/>
          <a:p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Profesionalizacija</a:t>
            </a:r>
          </a:p>
          <a:p>
            <a:pPr marL="0" indent="0">
              <a:buNone/>
            </a:pPr>
            <a:endParaRPr lang="sr-Latn-R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Sertifikacija službenika za javne nabavke</a:t>
            </a:r>
          </a:p>
          <a:p>
            <a:pPr lvl="2"/>
            <a:r>
              <a:rPr lang="sr-Latn-CS" sz="1900" i="1" dirty="0">
                <a:latin typeface="Arial" panose="020B0604020202020204" pitchFamily="34" charset="0"/>
                <a:cs typeface="Arial" panose="020B0604020202020204" pitchFamily="34" charset="0"/>
              </a:rPr>
              <a:t>Cilj dalje profesionalizacije </a:t>
            </a:r>
            <a:r>
              <a:rPr lang="sr-Latn-C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Latn-CS" sz="1900" i="1" dirty="0">
                <a:latin typeface="Arial" panose="020B0604020202020204" pitchFamily="34" charset="0"/>
                <a:cs typeface="Arial" panose="020B0604020202020204" pitchFamily="34" charset="0"/>
              </a:rPr>
              <a:t>da se </a:t>
            </a:r>
            <a:r>
              <a:rPr lang="sr-Latn-C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unapredi </a:t>
            </a:r>
            <a:r>
              <a:rPr lang="sr-Latn-CS" sz="1900" i="1" dirty="0">
                <a:latin typeface="Arial" panose="020B0604020202020204" pitchFamily="34" charset="0"/>
                <a:cs typeface="Arial" panose="020B0604020202020204" pitchFamily="34" charset="0"/>
              </a:rPr>
              <a:t>sprovođenje ZJN na svim nivoima, kao i da se obezbedi stvaranje i jačanje kapaciteta za primenu novih </a:t>
            </a:r>
            <a:r>
              <a:rPr lang="sr-Latn-C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direktiva</a:t>
            </a:r>
            <a:endParaRPr lang="sr-Latn-CS" sz="1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sr-Latn-CS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Uvođenje višeg nivoa sertifikacije (specijalizovana znanja)</a:t>
            </a:r>
          </a:p>
          <a:p>
            <a:pPr lvl="2"/>
            <a:r>
              <a:rPr lang="sr-Latn-CS" sz="1900" i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sr-Latn-CS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napređenje statusa službenika</a:t>
            </a:r>
          </a:p>
          <a:p>
            <a:pPr lvl="2"/>
            <a:r>
              <a:rPr lang="sr-Latn-CS" sz="1900" i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sr-Latn-CS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svajanja etičkog kodeksa</a:t>
            </a:r>
          </a:p>
          <a:p>
            <a:pPr lvl="2"/>
            <a:endParaRPr lang="sr-Latn-RS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Jačanje kadrovskih kapaciteta putem stručnog usavršavanja</a:t>
            </a:r>
          </a:p>
          <a:p>
            <a:pPr lvl="2"/>
            <a:r>
              <a:rPr lang="sr-Latn-R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Zaposlenih u nadležnim institucijama (pravne tekovine EU, „dobra praksa“, odluke Evropskog suda pravde...)</a:t>
            </a:r>
          </a:p>
          <a:p>
            <a:pPr lvl="2"/>
            <a:r>
              <a:rPr lang="sr-Latn-R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Kroz zajedničke radionice (razmena iskustava i znanja)</a:t>
            </a:r>
          </a:p>
          <a:p>
            <a:pPr lvl="2"/>
            <a:r>
              <a:rPr lang="sr-Latn-RS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Službenika za javne nabavke</a:t>
            </a:r>
          </a:p>
          <a:p>
            <a:pPr lvl="2"/>
            <a:r>
              <a:rPr lang="sr-Latn-R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Posebnih ciljnih grupa (rukovodioci, tehnička lica; posebni sektori...)</a:t>
            </a:r>
          </a:p>
          <a:p>
            <a:pPr lvl="2"/>
            <a:r>
              <a:rPr lang="sr-Latn-RS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Ponuđača (posebno malih i srednjih preduzeća)</a:t>
            </a:r>
          </a:p>
          <a:p>
            <a:pPr lvl="2"/>
            <a:endParaRPr lang="sr-Latn-RS" dirty="0" smtClean="0">
              <a:solidFill>
                <a:schemeClr val="tx1"/>
              </a:solidFill>
            </a:endParaRPr>
          </a:p>
          <a:p>
            <a:pPr lvl="1"/>
            <a:endParaRPr lang="sr-Latn-RS" b="1" dirty="0" smtClean="0">
              <a:solidFill>
                <a:schemeClr val="tx1"/>
              </a:solidFill>
            </a:endParaRPr>
          </a:p>
          <a:p>
            <a:pPr lvl="1"/>
            <a:endParaRPr lang="sr-Latn-R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7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1"/>
                </a:solidFill>
              </a:rPr>
              <a:t>SUZBIJANJE NEREGULARNOSTI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77500" lnSpcReduction="20000"/>
          </a:bodyPr>
          <a:lstStyle/>
          <a:p>
            <a:r>
              <a:rPr lang="sr-Latn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Zaštita prava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Unapređenje pretrage odluka Komisije (predmet nabavke, pravni problem, odredbe propisa...)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Bolje informisanje javnosti - zbirka karakterističnih propisa i načelnih pravnih stavova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Koordinacija saradnje sa drugim organima</a:t>
            </a:r>
          </a:p>
          <a:p>
            <a:pPr marL="274320" lvl="1" indent="0">
              <a:buNone/>
            </a:pPr>
            <a:endParaRPr lang="sr-Latn-RS" sz="21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Unapređenje mera za suzbijanje neregularnosti i za borbu protiv korupcije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Povećanje transparentnosti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Podsticanje pravilnog i blagovremenog planiranja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Afirmacija upravljanja ugovorom, transparentno izvršenje ugovora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Podsticanje efikasnog rešavanja slučajeva sukoba interesa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Obuka pripadnika policije i javnog tužilaštva 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Unapređivanje sistema interne revizije i kontrole...</a:t>
            </a:r>
          </a:p>
          <a:p>
            <a:pPr lvl="1"/>
            <a:endParaRPr lang="sr-Latn-RS" sz="21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Podizanje svesti </a:t>
            </a:r>
            <a:r>
              <a:rPr lang="sr-Latn-R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(najšire javnosti, svih građana)</a:t>
            </a:r>
          </a:p>
          <a:p>
            <a:pPr lvl="1"/>
            <a:r>
              <a:rPr lang="sr-Latn-RS" sz="2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Organizovanje trening seminara i radionica sa ciljem da se novinari i organizacije građanskog društva što bolje upoznaju sa regulativom i praksom javnih nabavki radi pružanja podrške reformi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675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1"/>
                </a:solidFill>
              </a:rPr>
              <a:t>AKCIONI PLAN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727448"/>
          </a:xfrm>
        </p:spPr>
        <p:txBody>
          <a:bodyPr/>
          <a:lstStyle/>
          <a:p>
            <a:endParaRPr lang="sr-Latn-RS" dirty="0" smtClean="0"/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Akcioni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sprovođenje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Strategije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razvoja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javnih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nabavki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Republici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Srbiji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donosi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period do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kraja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2015.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čega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donositi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godišnji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akcioni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planovi</a:t>
            </a: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Predloge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akcionih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planova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Vladu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pripremati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Uprava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javne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nabavke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vršiti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praćenje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izvršenja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akcionih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planova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tome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izveštavati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Vladu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616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JAČANJE 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REGULATORNOG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endParaRPr lang="sr-Latn-R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20713"/>
              </p:ext>
            </p:extLst>
          </p:nvPr>
        </p:nvGraphicFramePr>
        <p:xfrm>
          <a:off x="914400" y="2438400"/>
          <a:ext cx="7010400" cy="3124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0493"/>
                <a:gridCol w="2745727"/>
                <a:gridCol w="1144180"/>
              </a:tblGrid>
              <a:tr h="68535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efekata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primene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ZJN u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praksi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8535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usaglašenosti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ZJN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novim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direktivama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1209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usklađenosti ZJPPK sa novom direktivom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MTT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ostalih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propisa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koncesije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JPP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UJN/MTT/MGSI/MRE/MO/MUP/ MZ/MPN/ MFIN/ MPOLJ/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MP/MR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39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UNAPREĐENJE 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INSTITUCIONALNOG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698879"/>
              </p:ext>
            </p:extLst>
          </p:nvPr>
        </p:nvGraphicFramePr>
        <p:xfrm>
          <a:off x="838199" y="2743200"/>
          <a:ext cx="7162800" cy="312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8329"/>
                <a:gridCol w="2805417"/>
                <a:gridCol w="1169054"/>
              </a:tblGrid>
              <a:tr h="10414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Obezbeđivanje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UJN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potrebnih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kadrovskih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prostornih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materijalno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finansijskih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kapaciteta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Obezbeđivanje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RKJN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potrebnih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kadrovskih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prostornih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materijalnofinansijskih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kapaciteta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VRS/NS 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Obezbeđivanje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KJPP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potrebnih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kadrovskih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prostornih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materijalnofinansijskih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kapaciteta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 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5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UNAPREĐENJE EFIKASNOSTI I ODRŽIVOSTI SISTEMA JAVNIH NABAVKI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273245"/>
              </p:ext>
            </p:extLst>
          </p:nvPr>
        </p:nvGraphicFramePr>
        <p:xfrm>
          <a:off x="533400" y="2514600"/>
          <a:ext cx="8153400" cy="373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72200"/>
                <a:gridCol w="990600"/>
                <a:gridCol w="990600"/>
              </a:tblGrid>
              <a:tr h="108235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Unapređenje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nabavke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uvođenjem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opcija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mogućnost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objavljivanja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planova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naručilaca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objavljivanje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sprovode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međunarodnim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procedurama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engleska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verzija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unapređenje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pretrage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odluka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RKJN,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postavljanje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ugovora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izrada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izveštavanje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UJN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Q2/2015</a:t>
                      </a:r>
                      <a:endParaRPr lang="sr-Latn-RS" sz="8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2157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Unapređenje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uvođenjem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opcija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registracija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ponuđača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šiframa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opšteg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rečnika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statistički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izveštaji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indikatora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eksterne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korisnike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sr-Latn-RS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sr-Latn-RS" sz="9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Q4/2015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6078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Unapređenje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call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pružanje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stručne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korisnicima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8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24052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Obuka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korisnika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8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2157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postojećeg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zakonodavnog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institucionalnog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okvira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primenu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elektronskih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RS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(e-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podnošenje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ponuda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e-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aukcija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e-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dinamični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system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e-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katalozi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...)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UJN/UZZPRO/MTT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Q2/2015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0698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tehničkih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rešenja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opcija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koje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primeni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razvijaju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državama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članicama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 u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oblasti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</a:t>
                      </a:r>
                      <a:r>
                        <a:rPr lang="en-US" sz="12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endParaRPr lang="sr-Latn-RS" sz="12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UJN/UZZPRO/MTT</a:t>
                      </a:r>
                      <a:endParaRPr lang="sr-Latn-RS" sz="8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Q3/2015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Latn-RS" sz="8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50575" marR="50575" marT="0" marB="0"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9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UNAPREĐENJE EFIKASNOSTI I ODRŽIVOSTI SISTEMA JAVNIH NABAVKI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18565"/>
              </p:ext>
            </p:extLst>
          </p:nvPr>
        </p:nvGraphicFramePr>
        <p:xfrm>
          <a:off x="838200" y="2743200"/>
          <a:ext cx="7315200" cy="32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2400"/>
                <a:gridCol w="2158873"/>
                <a:gridCol w="1193927"/>
              </a:tblGrid>
              <a:tr h="143153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Izrada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analize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centralizovanih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javnih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nabavki</a:t>
                      </a:r>
                      <a:r>
                        <a:rPr lang="en-US" sz="1400" b="1" dirty="0">
                          <a:effectLst/>
                        </a:rPr>
                        <a:t>: </a:t>
                      </a:r>
                      <a:r>
                        <a:rPr lang="en-US" sz="1400" b="1" dirty="0" err="1">
                          <a:effectLst/>
                        </a:rPr>
                        <a:t>tela</a:t>
                      </a:r>
                      <a:r>
                        <a:rPr lang="en-US" sz="1400" b="1" dirty="0">
                          <a:effectLst/>
                        </a:rPr>
                        <a:t>, </a:t>
                      </a:r>
                      <a:r>
                        <a:rPr lang="en-US" sz="1400" b="1" dirty="0" err="1">
                          <a:effectLst/>
                        </a:rPr>
                        <a:t>predmeti</a:t>
                      </a:r>
                      <a:r>
                        <a:rPr lang="en-US" sz="1400" b="1" dirty="0">
                          <a:effectLst/>
                        </a:rPr>
                        <a:t> JN, </a:t>
                      </a:r>
                      <a:r>
                        <a:rPr lang="en-US" sz="1400" b="1" dirty="0" err="1">
                          <a:effectLst/>
                        </a:rPr>
                        <a:t>organizaciona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funkcionalna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struktura</a:t>
                      </a:r>
                      <a:endParaRPr lang="sr-Latn-RS" sz="1400" b="1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</a:rPr>
                        <a:t>UJN</a:t>
                      </a:r>
                      <a:endParaRPr lang="sr-Latn-RS" sz="1400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</a:t>
                      </a:r>
                      <a:r>
                        <a:rPr lang="sr-Latn-RS" sz="1400" dirty="0" smtClean="0">
                          <a:effectLst/>
                        </a:rPr>
                        <a:t>1</a:t>
                      </a:r>
                      <a:r>
                        <a:rPr lang="en-US" sz="1400" dirty="0" smtClean="0">
                          <a:effectLst/>
                        </a:rPr>
                        <a:t>/2015</a:t>
                      </a:r>
                      <a:endParaRPr lang="sr-Latn-RS" sz="1400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Izrada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smernica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za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unapređenje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ekonomskih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performansi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javnih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nabavki</a:t>
                      </a:r>
                      <a:endParaRPr lang="sr-Latn-RS" sz="1400" b="1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</a:rPr>
                        <a:t>UJN</a:t>
                      </a:r>
                      <a:endParaRPr lang="sr-Latn-RS" sz="1400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</a:rPr>
                        <a:t>Q2/2015</a:t>
                      </a:r>
                      <a:endParaRPr lang="sr-Latn-RS" sz="140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70206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Jačanje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administrativnih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kapaciteta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tela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za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centralizovane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javne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nabavke</a:t>
                      </a:r>
                      <a:endParaRPr lang="sr-Latn-RS" sz="1400" b="1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</a:rPr>
                        <a:t>VRS </a:t>
                      </a:r>
                      <a:endParaRPr lang="sr-Latn-RS" sz="1400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</a:t>
                      </a:r>
                      <a:r>
                        <a:rPr lang="sr-Latn-RS" sz="1400" dirty="0" smtClean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>/2015</a:t>
                      </a:r>
                      <a:endParaRPr lang="sr-Latn-RS" sz="1400" dirty="0">
                        <a:effectLst/>
                        <a:latin typeface="Cambria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8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UNAPREĐENJE EFIKASNOSTI I ODRŽIVOSTI SISTEMA JAVNIH NABAVKI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158037"/>
              </p:ext>
            </p:extLst>
          </p:nvPr>
        </p:nvGraphicFramePr>
        <p:xfrm>
          <a:off x="914399" y="2657745"/>
          <a:ext cx="7239001" cy="3285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3801"/>
                <a:gridCol w="2323709"/>
                <a:gridCol w="1181491"/>
              </a:tblGrid>
              <a:tr h="6342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Donošenje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sertifikaciji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službenika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JN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Q3/2014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5910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Početak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ispita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službenika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Q4/2014</a:t>
                      </a:r>
                      <a:endParaRPr lang="sr-Latn-RS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1194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Priprema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Vodiča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naručioce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1194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Priprema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Vodiča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ponuđače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/2015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342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Organizovanje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obuka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naručioce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342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Organizovanje obuka za ponuđače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0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AKCIONI PLAN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SUZBIJANJE NEREGULARNOSTI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JAVNIM NABAVKAMA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932662"/>
              </p:ext>
            </p:extLst>
          </p:nvPr>
        </p:nvGraphicFramePr>
        <p:xfrm>
          <a:off x="838200" y="2590801"/>
          <a:ext cx="7391400" cy="3505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614"/>
                <a:gridCol w="2415422"/>
                <a:gridCol w="1206364"/>
              </a:tblGrid>
              <a:tr h="6350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Unapređenje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softvera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planiranje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kvartalno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izveštavanje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l-G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l-G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/201</a:t>
                      </a: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sr-Latn-RS" sz="140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350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Obuka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policije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tužilaštva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oblasti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l-G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6497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Obuka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rukovodioce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naručilaca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upravljačkoj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odgovornosti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ulozi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sprovođenju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procedura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UJN/MFIN-CJH</a:t>
                      </a:r>
                      <a:r>
                        <a:rPr lang="sr-Latn-R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l-G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350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Razvoj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unapređivanja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internet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stranica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institucija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nabavki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UJN/RK/DRI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l-G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350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Sankcionisanje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kršenja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ZJN</a:t>
                      </a:r>
                      <a:endParaRPr lang="sr-Latn-RS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UJN/RK/DRI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l-G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Kontinuirano</a:t>
                      </a:r>
                      <a:endParaRPr lang="sr-Latn-RS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3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1"/>
                </a:solidFill>
              </a:rPr>
              <a:t>STRATEŠKI CILJEVI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915400" cy="4191000"/>
          </a:xfrm>
        </p:spPr>
        <p:txBody>
          <a:bodyPr>
            <a:normAutofit lnSpcReduction="10000"/>
          </a:bodyPr>
          <a:lstStyle/>
          <a:p>
            <a:r>
              <a:rPr lang="sr-Latn-C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Strаtеški </a:t>
            </a:r>
            <a:r>
              <a:rPr lang="sr-Latn-CS" b="1" dirty="0">
                <a:latin typeface="Arial" panose="020B0604020202020204" pitchFamily="34" charset="0"/>
                <a:cs typeface="Arial" panose="020B0604020202020204" pitchFamily="34" charset="0"/>
              </a:rPr>
              <a:t>ciljevi reforme javnih nabavki su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r-Latn-R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sr-Latn-C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Latn-C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Izgradnja i razvoj јеdinstvеnоg sistеmа јаvnih nаbаvki u RS 	</a:t>
            </a: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sr-Latn-R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nl-NL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ačanje konkurencije na tržištu javnih nabavki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3) </a:t>
            </a:r>
            <a:r>
              <a:rPr lang="sr-Latn-R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mаnjivаnjе nеrеgulаrnоsti u sistеmu јаvnih nаbаvki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4) </a:t>
            </a:r>
            <a:r>
              <a:rPr lang="sr-Latn-R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nl-NL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оvеćаnjе еkonomičnosti i efikаsnоsti јаvnih nаbаvki 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5) Potpuno usаglаšаvаnjе domaćih propisa sа dirеktivаmа i 	drugim аktimа ЕU u oblasti javnih nabavki i njihovo puno 	sprovođenje u praksi</a:t>
            </a:r>
          </a:p>
          <a:p>
            <a:pPr marL="274320" lvl="1" indent="0"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C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Strategija </a:t>
            </a:r>
            <a:r>
              <a:rPr lang="sr-Latn-CS" b="1" dirty="0">
                <a:latin typeface="Arial" panose="020B0604020202020204" pitchFamily="34" charset="0"/>
                <a:cs typeface="Arial" panose="020B0604020202020204" pitchFamily="34" charset="0"/>
              </a:rPr>
              <a:t>se donosi za </a:t>
            </a:r>
            <a:r>
              <a:rPr lang="sr-Latn-CS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 2014 - 2018</a:t>
            </a:r>
            <a:r>
              <a:rPr lang="sr-Latn-CS" b="1" dirty="0">
                <a:latin typeface="Arial" panose="020B0604020202020204" pitchFamily="34" charset="0"/>
                <a:cs typeface="Arial" panose="020B0604020202020204" pitchFamily="34" charset="0"/>
              </a:rPr>
              <a:t>. godina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RS" dirty="0" smtClean="0"/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chemeClr val="accent1"/>
                </a:solidFill>
              </a:rPr>
              <a:t>HVALA NA PA</a:t>
            </a:r>
            <a:r>
              <a:rPr lang="sr-Latn-RS" sz="4400" b="1" i="1" dirty="0" smtClean="0">
                <a:solidFill>
                  <a:schemeClr val="accent1"/>
                </a:solidFill>
              </a:rPr>
              <a:t>ŽNJI!</a:t>
            </a:r>
            <a:endParaRPr lang="sr-Latn-RS" sz="4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1"/>
                </a:solidFill>
              </a:rPr>
              <a:t>PRIORITETNE OBLASTI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>
            <a:normAutofit lnSpcReduction="10000"/>
          </a:bodyPr>
          <a:lstStyle/>
          <a:p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Prioritetne oblasti kojima se Strategija bavi sistematizovane su u sledeća 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poglavlja:</a:t>
            </a: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Unapređenje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regulatornog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endParaRPr lang="sr-Latn-R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2)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Jačanje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institucionalnog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Latn-R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3)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Unapređenje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efikasnosti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održivosti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javnih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nabavki</a:t>
            </a:r>
            <a:endParaRPr lang="sr-Latn-R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4) 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Suzbijanje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neregularnosti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sistemu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javnih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nabavki</a:t>
            </a:r>
            <a:endParaRPr lang="en-GB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C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Prateći </a:t>
            </a:r>
            <a:r>
              <a:rPr lang="sr-Latn-CS" sz="2400" b="1" dirty="0">
                <a:latin typeface="Arial" panose="020B0604020202020204" pitchFamily="34" charset="0"/>
                <a:cs typeface="Arial" panose="020B0604020202020204" pitchFamily="34" charset="0"/>
              </a:rPr>
              <a:t>akcioni </a:t>
            </a:r>
            <a:r>
              <a:rPr lang="sr-Latn-C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konkretne mere za ralizaciju prioriteta</a:t>
            </a:r>
            <a:endParaRPr lang="sr-Latn-C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sr-Latn-R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62000"/>
          </a:xfrm>
        </p:spPr>
        <p:txBody>
          <a:bodyPr>
            <a:noAutofit/>
          </a:bodyPr>
          <a:lstStyle/>
          <a:p>
            <a:r>
              <a:rPr lang="sr-Latn-RS" sz="3000" b="1" dirty="0">
                <a:solidFill>
                  <a:schemeClr val="accent1"/>
                </a:solidFill>
              </a:rPr>
              <a:t>UNAPREĐENJE </a:t>
            </a:r>
            <a:r>
              <a:rPr lang="sr-Latn-RS" sz="3000" b="1" dirty="0" smtClean="0">
                <a:solidFill>
                  <a:schemeClr val="accent1"/>
                </a:solidFill>
              </a:rPr>
              <a:t>REGULATORNOG OKVIRA</a:t>
            </a:r>
            <a:endParaRPr lang="sr-Latn-RS" sz="3000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981200"/>
            <a:ext cx="8503920" cy="4117848"/>
          </a:xfrm>
        </p:spPr>
        <p:txBody>
          <a:bodyPr/>
          <a:lstStyle/>
          <a:p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harmonizacije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usaglašavanje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evropskim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zakonodavstvom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endParaRPr lang="sr-Latn-RS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hr-BA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Republika </a:t>
            </a:r>
            <a:r>
              <a:rPr lang="hr-BA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Srbija je, kao država kandidat, obavezna da u potpunosti uskladi svoje zakonodavstvo u oblasti javnih nabavki sa pravnim tekovinama EU, kao i da obezbedi njegovu punu primenu na svim nivoima, od republičkog do </a:t>
            </a:r>
            <a:r>
              <a:rPr lang="hr-BA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lokalnog</a:t>
            </a:r>
            <a:endParaRPr lang="sr-Latn-RS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i="1" dirty="0"/>
          </a:p>
        </p:txBody>
      </p:sp>
    </p:spTree>
    <p:extLst>
      <p:ext uri="{BB962C8B-B14F-4D97-AF65-F5344CB8AC3E}">
        <p14:creationId xmlns:p14="http://schemas.microsoft.com/office/powerpoint/2010/main" val="41337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685800"/>
          </a:xfrm>
        </p:spPr>
        <p:txBody>
          <a:bodyPr>
            <a:noAutofit/>
          </a:bodyPr>
          <a:lstStyle/>
          <a:p>
            <a:r>
              <a:rPr lang="sr-Latn-RS" sz="3000" b="1" dirty="0">
                <a:solidFill>
                  <a:schemeClr val="accent1"/>
                </a:solidFill>
              </a:rPr>
              <a:t>UNAPREĐENJE </a:t>
            </a:r>
            <a:r>
              <a:rPr lang="sr-Latn-RS" sz="3000" b="1" dirty="0" smtClean="0">
                <a:solidFill>
                  <a:schemeClr val="accent1"/>
                </a:solidFill>
              </a:rPr>
              <a:t>REGULATORNOG OKVIRA</a:t>
            </a:r>
            <a:endParaRPr lang="sr-Latn-RS" sz="3000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/>
          <a:lstStyle/>
          <a:p>
            <a:r>
              <a:rPr lang="hr-BA" b="1" dirty="0" smtClean="0">
                <a:latin typeface="Arial" panose="020B0604020202020204" pitchFamily="34" charset="0"/>
                <a:cs typeface="Arial" panose="020B0604020202020204" pitchFamily="34" charset="0"/>
              </a:rPr>
              <a:t>Usklađivanje </a:t>
            </a:r>
            <a:r>
              <a:rPr lang="hr-BA" b="1" dirty="0">
                <a:latin typeface="Arial" panose="020B0604020202020204" pitchFamily="34" charset="0"/>
                <a:cs typeface="Arial" panose="020B0604020202020204" pitchFamily="34" charset="0"/>
              </a:rPr>
              <a:t>nacionalnog zakonodavnog okvira sa pravnom tekovinom EU sprovešće se na način da se obezbedi: </a:t>
            </a:r>
            <a:endParaRPr lang="hr-B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vi-VN" sz="2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Usklađivanje </a:t>
            </a:r>
            <a:r>
              <a:rPr lang="vi-VN" sz="2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novim direktivama EU u oblasti javnih </a:t>
            </a:r>
            <a:r>
              <a:rPr lang="vi-VN" sz="2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nabavki</a:t>
            </a:r>
            <a:endParaRPr lang="sr-Latn-RS" sz="25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vi-VN" sz="2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Adekvatno vreme prilagođavanja svih subjekata u sistemu javnih nabavki </a:t>
            </a:r>
            <a:endParaRPr lang="sr-Latn-RS" sz="2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sr-Latn-RS" sz="23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Eliminisanje </a:t>
            </a:r>
            <a:r>
              <a:rPr lang="sr-Latn-RS" sz="2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svih nepotrebnih administrativnih zahteva i prepreka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059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62000"/>
          </a:xfrm>
        </p:spPr>
        <p:txBody>
          <a:bodyPr>
            <a:noAutofit/>
          </a:bodyPr>
          <a:lstStyle/>
          <a:p>
            <a:r>
              <a:rPr lang="sr-Latn-RS" sz="3000" b="1" dirty="0" smtClean="0">
                <a:solidFill>
                  <a:schemeClr val="accent1"/>
                </a:solidFill>
              </a:rPr>
              <a:t>UNAPREĐENJE REGULATORNOG OKVIRA</a:t>
            </a:r>
            <a:endParaRPr lang="sr-Latn-R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 fontScale="92500" lnSpcReduction="10000"/>
          </a:bodyPr>
          <a:lstStyle/>
          <a:p>
            <a:r>
              <a:rPr lang="hr-B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 procesu usklađivanje </a:t>
            </a:r>
            <a:r>
              <a:rPr lang="hr-BA" sz="2600" dirty="0">
                <a:latin typeface="Arial" panose="020B0604020202020204" pitchFamily="34" charset="0"/>
                <a:cs typeface="Arial" panose="020B0604020202020204" pitchFamily="34" charset="0"/>
              </a:rPr>
              <a:t>sa pravnom tekovinom EU, </a:t>
            </a:r>
            <a:r>
              <a:rPr lang="hr-BA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najveći </a:t>
            </a:r>
            <a:r>
              <a:rPr lang="hr-BA" sz="2600" b="1" dirty="0">
                <a:latin typeface="Arial" panose="020B0604020202020204" pitchFamily="34" charset="0"/>
                <a:cs typeface="Arial" panose="020B0604020202020204" pitchFamily="34" charset="0"/>
              </a:rPr>
              <a:t>napori </a:t>
            </a:r>
            <a:r>
              <a:rPr lang="hr-BA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će biti potrebni </a:t>
            </a:r>
            <a:r>
              <a:rPr lang="hr-BA" sz="2600" b="1" dirty="0">
                <a:latin typeface="Arial" panose="020B0604020202020204" pitchFamily="34" charset="0"/>
                <a:cs typeface="Arial" panose="020B0604020202020204" pitchFamily="34" charset="0"/>
              </a:rPr>
              <a:t>za potpuno usklađivanje u odnosu na</a:t>
            </a:r>
            <a:r>
              <a:rPr lang="hr-BA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AutoNum type="arabicParenR"/>
            </a:pP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zuzeća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primene Zakona o javnim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nabavkama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AutoNum type="arabicParenR"/>
            </a:pP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efinisanje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postupaka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javnih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nabavki u skladu sa odredbama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direktiva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AutoNum type="arabicParenR"/>
            </a:pP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etaljnije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definisanje odredbi vezanih za postupke javnih nabavki koje sprovode naručioci u oblasti vodoprivrede,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energetike, saobraćaja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poštanskih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usluga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AutoNum type="arabicParenR"/>
            </a:pP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abavke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oblasti odbrane i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bezbednosti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AutoNum type="arabicParenR"/>
            </a:pP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zmene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sektorskih zakona, ako se analizom utvrdi da su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potrebne </a:t>
            </a:r>
            <a:r>
              <a:rPr lang="hr-B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odnosu na odredbe pravne tekovine vezane za </a:t>
            </a:r>
            <a:r>
              <a:rPr lang="hr-BA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koncesije</a:t>
            </a:r>
            <a:endParaRPr lang="sr-Latn-R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61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chemeClr val="accent1"/>
                </a:solidFill>
              </a:rPr>
              <a:t>JAČANJE INSTITUCIONALNOG OKVIRA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648200"/>
          </a:xfrm>
        </p:spPr>
        <p:txBody>
          <a:bodyPr>
            <a:normAutofit/>
          </a:bodyPr>
          <a:lstStyle/>
          <a:p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Republika Srbija ima za cilj da uspostavi </a:t>
            </a:r>
            <a:r>
              <a:rPr lang="sr-Latn-CS" sz="2400" b="1" dirty="0">
                <a:latin typeface="Arial" panose="020B0604020202020204" pitchFamily="34" charset="0"/>
                <a:cs typeface="Arial" panose="020B0604020202020204" pitchFamily="34" charset="0"/>
              </a:rPr>
              <a:t>institucionalni okvir koji će obezbediti sprovođenje jedinstvene politike u svim oblastima vezanim za javne nabavke,</a:t>
            </a: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 uključujući oblasti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koncesija, javno-privatnog partnerstva 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odbrane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r-Latn-C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osebna </a:t>
            </a: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pažnja će se posvetiti </a:t>
            </a:r>
            <a:r>
              <a:rPr lang="sr-Latn-CS" sz="2400" b="1" dirty="0">
                <a:latin typeface="Arial" panose="020B0604020202020204" pitchFamily="34" charset="0"/>
                <a:cs typeface="Arial" panose="020B0604020202020204" pitchFamily="34" charset="0"/>
              </a:rPr>
              <a:t>koordinaciji rada institucija</a:t>
            </a: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, posebno pri donošenju propisa, kako bi se otklonile međusobne neusklađenosti sektorskih zakona i kako bi se izbeglo da promene drugih zakona derogiraju </a:t>
            </a:r>
            <a:r>
              <a:rPr lang="sr-Latn-C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ZJN</a:t>
            </a:r>
          </a:p>
          <a:p>
            <a:pPr marL="0" indent="0">
              <a:buNone/>
            </a:pPr>
            <a:endParaRPr lang="sr-Latn-CS" sz="26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3891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chemeClr val="accent1"/>
                </a:solidFill>
              </a:rPr>
              <a:t>JAČANJE INSTITUCIONALNOG OKVIRA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CS" sz="2600" dirty="0" smtClean="0"/>
          </a:p>
          <a:p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Upravi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 javne nabavke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obezbediti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potrebni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kadrovski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tehnički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prostorni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kapaciteti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neophodni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uspešno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sprovođenje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svih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ciljeva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kao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ostalim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institucijama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relevantnim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javne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nabavke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Republičkoj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komisiji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zaštitu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postupcima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javnih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nabavki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Državnoj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revizorskoj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instituciji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Ministarstvu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finansija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Komisiji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javno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privatno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partnerstvo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Agenciji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borbu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protiv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korupcije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Komisiji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zaštitu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konkurencije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Upravi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zajedničke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poslove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republičkih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organa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46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</p:spPr>
        <p:txBody>
          <a:bodyPr>
            <a:noAutofit/>
          </a:bodyPr>
          <a:lstStyle/>
          <a:p>
            <a:r>
              <a:rPr lang="sr-Latn-RS" sz="2800" b="1" dirty="0" smtClean="0">
                <a:solidFill>
                  <a:schemeClr val="accent1"/>
                </a:solidFill>
              </a:rPr>
              <a:t>UNAPREĐENJE EFIKASNOSTI I ODRŽIVOSTI </a:t>
            </a:r>
            <a:br>
              <a:rPr lang="sr-Latn-RS" sz="2800" b="1" dirty="0" smtClean="0">
                <a:solidFill>
                  <a:schemeClr val="accent1"/>
                </a:solidFill>
              </a:rPr>
            </a:br>
            <a:r>
              <a:rPr lang="sr-Latn-RS" sz="2800" b="1" dirty="0" smtClean="0">
                <a:solidFill>
                  <a:schemeClr val="accent1"/>
                </a:solidFill>
              </a:rPr>
              <a:t>SISTEMA JAVNIH NABAVKI</a:t>
            </a:r>
            <a:endParaRPr lang="sr-Latn-RS" sz="2800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572000"/>
          </a:xfrm>
        </p:spPr>
        <p:txBody>
          <a:bodyPr>
            <a:normAutofit fontScale="92500" lnSpcReduction="10000"/>
          </a:bodyPr>
          <a:lstStyle/>
          <a:p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Modernizacija</a:t>
            </a: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Elektronske nabavke</a:t>
            </a:r>
          </a:p>
          <a:p>
            <a:pPr lvl="2"/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Dalji razvoj Portala javnih nabavki kroz objavu novih sadržaja i unapređenje pretrage</a:t>
            </a:r>
          </a:p>
          <a:p>
            <a:pPr lvl="2"/>
            <a:r>
              <a:rPr lang="sr-Latn-R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sistema za e-podnošenje ponuda</a:t>
            </a:r>
          </a:p>
          <a:p>
            <a:pPr lvl="2"/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Krajnji cilj: uspostavljanje jedinstvene, sveobuhvatne platforme e-nabavki (e-oglašavanje, e-podnošenje ponuda, e-aukcija, e-sistem dinamične nabavke, e-katalozi...)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Centralizovane nabavke</a:t>
            </a:r>
          </a:p>
          <a:p>
            <a:pPr lvl="2"/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Postepen proces, ispitivanje tržišta i pažljiv odabir predmeta nabavki, eliminisanje negativnih efekata na strani ponude (oligopoli i monopoli)</a:t>
            </a:r>
          </a:p>
          <a:p>
            <a:pPr lvl="2"/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Telima za CJN potrebno obezbediti adekvatne kapacitete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Okvirni sporazumi</a:t>
            </a:r>
          </a:p>
          <a:p>
            <a:pPr lvl="2"/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Podsticanje korišćenja okvirnih sporazuma</a:t>
            </a:r>
            <a:endParaRPr lang="sr-Latn-RS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sr-Latn-RS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436</TotalTime>
  <Words>1230</Words>
  <Application>Microsoft Office PowerPoint</Application>
  <PresentationFormat>On-screen Show (4:3)</PresentationFormat>
  <Paragraphs>221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STRATEGIJA RAZVOJA JAVNIH NABAVKI  U REPUBLICI SRBIJI - radna verzija- </vt:lpstr>
      <vt:lpstr>STRATEŠKI CILJEVI</vt:lpstr>
      <vt:lpstr>PRIORITETNE OBLASTI</vt:lpstr>
      <vt:lpstr>UNAPREĐENJE REGULATORNOG OKVIRA</vt:lpstr>
      <vt:lpstr>UNAPREĐENJE REGULATORNOG OKVIRA</vt:lpstr>
      <vt:lpstr>UNAPREĐENJE REGULATORNOG OKVIRA</vt:lpstr>
      <vt:lpstr>JAČANJE INSTITUCIONALNOG OKVIRA</vt:lpstr>
      <vt:lpstr>JAČANJE INSTITUCIONALNOG OKVIRA</vt:lpstr>
      <vt:lpstr>UNAPREĐENJE EFIKASNOSTI I ODRŽIVOSTI  SISTEMA JAVNIH NABAVKI</vt:lpstr>
      <vt:lpstr>UNAPREĐENJE EFIKASNOSTI I ODRŽIVOSTI  SISTEMA JAVNIH NABAVKI</vt:lpstr>
      <vt:lpstr>UNAPREĐENJE EFIKASNOSTI I ODRŽIVOSTI  SISTEMA JAVNIH NABAVKI</vt:lpstr>
      <vt:lpstr>SUZBIJANJE NEREGULARNOSTI</vt:lpstr>
      <vt:lpstr>AKCIONI PLAN</vt:lpstr>
      <vt:lpstr>AKCIONI PLAN</vt:lpstr>
      <vt:lpstr>AKCIONI PLAN</vt:lpstr>
      <vt:lpstr>AKCIONI PLAN</vt:lpstr>
      <vt:lpstr>AKCIONI PLAN</vt:lpstr>
      <vt:lpstr>AKCIONI PLAN</vt:lpstr>
      <vt:lpstr>AKCIONI PLAN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Danijela Bokan</dc:creator>
  <cp:lastModifiedBy>Danijela Bokan</cp:lastModifiedBy>
  <cp:revision>55</cp:revision>
  <dcterms:created xsi:type="dcterms:W3CDTF">2006-08-16T00:00:00Z</dcterms:created>
  <dcterms:modified xsi:type="dcterms:W3CDTF">2014-07-01T09:52:10Z</dcterms:modified>
</cp:coreProperties>
</file>