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305" r:id="rId3"/>
    <p:sldId id="310" r:id="rId4"/>
    <p:sldId id="307" r:id="rId5"/>
    <p:sldId id="333" r:id="rId6"/>
    <p:sldId id="332" r:id="rId7"/>
    <p:sldId id="340" r:id="rId8"/>
    <p:sldId id="343" r:id="rId9"/>
    <p:sldId id="329" r:id="rId10"/>
    <p:sldId id="344" r:id="rId11"/>
    <p:sldId id="346" r:id="rId12"/>
    <p:sldId id="313" r:id="rId13"/>
    <p:sldId id="322" r:id="rId14"/>
    <p:sldId id="323" r:id="rId15"/>
    <p:sldId id="341" r:id="rId16"/>
    <p:sldId id="315" r:id="rId17"/>
    <p:sldId id="326" r:id="rId18"/>
    <p:sldId id="339" r:id="rId19"/>
    <p:sldId id="314" r:id="rId20"/>
    <p:sldId id="331" r:id="rId21"/>
    <p:sldId id="318" r:id="rId22"/>
    <p:sldId id="342" r:id="rId23"/>
    <p:sldId id="325" r:id="rId24"/>
    <p:sldId id="334" r:id="rId25"/>
    <p:sldId id="335" r:id="rId26"/>
    <p:sldId id="324" r:id="rId27"/>
    <p:sldId id="345" r:id="rId28"/>
    <p:sldId id="347" r:id="rId29"/>
    <p:sldId id="348" r:id="rId30"/>
    <p:sldId id="336" r:id="rId31"/>
    <p:sldId id="337" r:id="rId32"/>
    <p:sldId id="338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48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50" d="100"/>
          <a:sy n="50" d="100"/>
        </p:scale>
        <p:origin x="-9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9C45AC-65D2-42CF-A78F-3969AFA5B757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3F59CD-0614-4284-87E8-FA2C81721EB7}">
      <dgm:prSet phldrT="[Text]"/>
      <dgm:spPr/>
      <dgm:t>
        <a:bodyPr/>
        <a:lstStyle/>
        <a:p>
          <a:r>
            <a:rPr lang="en-US" dirty="0" err="1" smtClean="0"/>
            <a:t>назив</a:t>
          </a:r>
          <a:r>
            <a:rPr lang="en-US" dirty="0" smtClean="0"/>
            <a:t> и </a:t>
          </a:r>
          <a:r>
            <a:rPr lang="en-US" dirty="0" err="1" smtClean="0"/>
            <a:t>адрес</a:t>
          </a:r>
          <a:r>
            <a:rPr lang="sr-Cyrl-CS" dirty="0" smtClean="0"/>
            <a:t>а</a:t>
          </a:r>
          <a:r>
            <a:rPr lang="en-US" dirty="0" smtClean="0"/>
            <a:t> </a:t>
          </a:r>
          <a:r>
            <a:rPr lang="en-US" dirty="0" err="1" smtClean="0"/>
            <a:t>подносиоца</a:t>
          </a:r>
          <a:r>
            <a:rPr lang="en-US" dirty="0" smtClean="0"/>
            <a:t> </a:t>
          </a:r>
          <a:r>
            <a:rPr lang="en-US" dirty="0" err="1" smtClean="0"/>
            <a:t>захтева</a:t>
          </a:r>
          <a:r>
            <a:rPr lang="en-US" dirty="0" smtClean="0"/>
            <a:t> и </a:t>
          </a:r>
          <a:r>
            <a:rPr lang="en-US" dirty="0" err="1" smtClean="0"/>
            <a:t>лице</a:t>
          </a:r>
          <a:r>
            <a:rPr lang="en-US" dirty="0" smtClean="0"/>
            <a:t> </a:t>
          </a:r>
          <a:r>
            <a:rPr lang="en-US" dirty="0" err="1" smtClean="0"/>
            <a:t>за</a:t>
          </a:r>
          <a:r>
            <a:rPr lang="en-US" dirty="0" smtClean="0"/>
            <a:t> </a:t>
          </a:r>
          <a:r>
            <a:rPr lang="en-US" dirty="0" err="1" smtClean="0"/>
            <a:t>контакт</a:t>
          </a:r>
          <a:endParaRPr lang="en-US" dirty="0"/>
        </a:p>
      </dgm:t>
    </dgm:pt>
    <dgm:pt modelId="{45910F51-908F-48A0-B412-C7B7C18E190A}" type="parTrans" cxnId="{C0DBEA6D-2419-4832-B301-0C78E524A552}">
      <dgm:prSet/>
      <dgm:spPr/>
      <dgm:t>
        <a:bodyPr/>
        <a:lstStyle/>
        <a:p>
          <a:endParaRPr lang="en-US"/>
        </a:p>
      </dgm:t>
    </dgm:pt>
    <dgm:pt modelId="{93653F9B-7DC0-41E0-B3CD-D252FC0A0EFD}" type="sibTrans" cxnId="{C0DBEA6D-2419-4832-B301-0C78E524A552}">
      <dgm:prSet/>
      <dgm:spPr/>
      <dgm:t>
        <a:bodyPr/>
        <a:lstStyle/>
        <a:p>
          <a:endParaRPr lang="en-US"/>
        </a:p>
      </dgm:t>
    </dgm:pt>
    <dgm:pt modelId="{01BA9DB8-E3F6-49B9-9BB2-02A968B20116}">
      <dgm:prSet phldrT="[Text]"/>
      <dgm:spPr/>
      <dgm:t>
        <a:bodyPr/>
        <a:lstStyle/>
        <a:p>
          <a:r>
            <a:rPr lang="sr-Cyrl-CS" dirty="0" smtClean="0"/>
            <a:t>потврда о уплати таксе из члана 1</a:t>
          </a:r>
          <a:r>
            <a:rPr lang="en-US" dirty="0" smtClean="0"/>
            <a:t>56</a:t>
          </a:r>
          <a:r>
            <a:rPr lang="sr-Cyrl-CS" dirty="0" smtClean="0"/>
            <a:t>. ЗЈН</a:t>
          </a:r>
          <a:endParaRPr lang="en-US" dirty="0"/>
        </a:p>
      </dgm:t>
    </dgm:pt>
    <dgm:pt modelId="{AC5DE437-E05E-475A-BC55-4B9191AF664B}" type="parTrans" cxnId="{56D61EB3-03A5-4827-B33C-4CA408527330}">
      <dgm:prSet/>
      <dgm:spPr/>
      <dgm:t>
        <a:bodyPr/>
        <a:lstStyle/>
        <a:p>
          <a:endParaRPr lang="en-US"/>
        </a:p>
      </dgm:t>
    </dgm:pt>
    <dgm:pt modelId="{B84FB759-EBDB-4E50-8CB3-1E4273E90597}" type="sibTrans" cxnId="{56D61EB3-03A5-4827-B33C-4CA408527330}">
      <dgm:prSet/>
      <dgm:spPr/>
      <dgm:t>
        <a:bodyPr/>
        <a:lstStyle/>
        <a:p>
          <a:endParaRPr lang="en-US"/>
        </a:p>
      </dgm:t>
    </dgm:pt>
    <dgm:pt modelId="{4FB52EF8-6874-4C7D-B40D-3C90A8377B6F}">
      <dgm:prSet phldrT="[Text]"/>
      <dgm:spPr/>
      <dgm:t>
        <a:bodyPr/>
        <a:lstStyle/>
        <a:p>
          <a:r>
            <a:rPr lang="sr-Cyrl-CS" dirty="0" smtClean="0"/>
            <a:t>потпис подносиоца</a:t>
          </a:r>
          <a:endParaRPr lang="en-US" dirty="0"/>
        </a:p>
      </dgm:t>
    </dgm:pt>
    <dgm:pt modelId="{3B2BB532-280A-4336-82C5-39F46DA22C37}" type="parTrans" cxnId="{901FB582-E253-4477-B2D4-6BFDB24E551E}">
      <dgm:prSet/>
      <dgm:spPr/>
      <dgm:t>
        <a:bodyPr/>
        <a:lstStyle/>
        <a:p>
          <a:endParaRPr lang="en-US"/>
        </a:p>
      </dgm:t>
    </dgm:pt>
    <dgm:pt modelId="{DFB75727-5575-423D-8C4D-8D427737BF9E}" type="sibTrans" cxnId="{901FB582-E253-4477-B2D4-6BFDB24E551E}">
      <dgm:prSet/>
      <dgm:spPr/>
      <dgm:t>
        <a:bodyPr/>
        <a:lstStyle/>
        <a:p>
          <a:endParaRPr lang="en-US"/>
        </a:p>
      </dgm:t>
    </dgm:pt>
    <dgm:pt modelId="{CF5A6121-1EDB-4020-BE6B-0EE380FAF106}">
      <dgm:prSet phldrT="[Text]"/>
      <dgm:spPr/>
      <dgm:t>
        <a:bodyPr/>
        <a:lstStyle/>
        <a:p>
          <a:r>
            <a:rPr lang="en-US" dirty="0" err="1" smtClean="0"/>
            <a:t>назив</a:t>
          </a:r>
          <a:r>
            <a:rPr lang="en-US" dirty="0" smtClean="0"/>
            <a:t> и </a:t>
          </a:r>
          <a:r>
            <a:rPr lang="en-US" dirty="0" err="1" smtClean="0"/>
            <a:t>адрес</a:t>
          </a:r>
          <a:r>
            <a:rPr lang="sr-Cyrl-CS" dirty="0" smtClean="0"/>
            <a:t>а</a:t>
          </a:r>
          <a:r>
            <a:rPr lang="en-US" dirty="0" smtClean="0"/>
            <a:t> </a:t>
          </a:r>
          <a:r>
            <a:rPr lang="en-US" dirty="0" err="1" smtClean="0"/>
            <a:t>наручиоца</a:t>
          </a:r>
          <a:endParaRPr lang="en-US" dirty="0"/>
        </a:p>
      </dgm:t>
    </dgm:pt>
    <dgm:pt modelId="{1D02EF9B-A0CE-4E60-B242-35FD092763AF}" type="parTrans" cxnId="{63583F04-8F13-474B-8986-B341EF9D8500}">
      <dgm:prSet/>
      <dgm:spPr/>
      <dgm:t>
        <a:bodyPr/>
        <a:lstStyle/>
        <a:p>
          <a:endParaRPr lang="en-US"/>
        </a:p>
      </dgm:t>
    </dgm:pt>
    <dgm:pt modelId="{550A720F-071F-4DDC-BBFA-7FDDF1129D4D}" type="sibTrans" cxnId="{63583F04-8F13-474B-8986-B341EF9D8500}">
      <dgm:prSet/>
      <dgm:spPr/>
      <dgm:t>
        <a:bodyPr/>
        <a:lstStyle/>
        <a:p>
          <a:endParaRPr lang="en-US"/>
        </a:p>
      </dgm:t>
    </dgm:pt>
    <dgm:pt modelId="{85CBE421-73EA-42C3-B3B7-03E028D73697}">
      <dgm:prSet phldrT="[Text]"/>
      <dgm:spPr/>
      <dgm:t>
        <a:bodyPr/>
        <a:lstStyle/>
        <a:p>
          <a:r>
            <a:rPr lang="en-US" dirty="0" err="1" smtClean="0"/>
            <a:t>пода</a:t>
          </a:r>
          <a:r>
            <a:rPr lang="sr-Cyrl-CS" dirty="0" smtClean="0"/>
            <a:t>ци</a:t>
          </a:r>
          <a:r>
            <a:rPr lang="en-US" dirty="0" smtClean="0"/>
            <a:t> о </a:t>
          </a:r>
          <a:r>
            <a:rPr lang="en-US" dirty="0" err="1" smtClean="0"/>
            <a:t>јавној</a:t>
          </a:r>
          <a:r>
            <a:rPr lang="en-US" dirty="0" smtClean="0"/>
            <a:t> </a:t>
          </a:r>
          <a:r>
            <a:rPr lang="en-US" dirty="0" err="1" smtClean="0"/>
            <a:t>набавци</a:t>
          </a:r>
          <a:r>
            <a:rPr lang="en-US" dirty="0" smtClean="0"/>
            <a:t> </a:t>
          </a:r>
          <a:r>
            <a:rPr lang="en-US" dirty="0" err="1" smtClean="0"/>
            <a:t>која</a:t>
          </a:r>
          <a:r>
            <a:rPr lang="en-US" dirty="0" smtClean="0"/>
            <a:t> </a:t>
          </a:r>
          <a:r>
            <a:rPr lang="en-US" dirty="0" err="1" smtClean="0"/>
            <a:t>је</a:t>
          </a:r>
          <a:r>
            <a:rPr lang="en-US" dirty="0" smtClean="0"/>
            <a:t> </a:t>
          </a:r>
          <a:r>
            <a:rPr lang="en-US" dirty="0" err="1" smtClean="0"/>
            <a:t>предмет</a:t>
          </a:r>
          <a:r>
            <a:rPr lang="en-US" dirty="0" smtClean="0"/>
            <a:t> </a:t>
          </a:r>
          <a:r>
            <a:rPr lang="en-US" dirty="0" err="1" smtClean="0"/>
            <a:t>захтева</a:t>
          </a:r>
          <a:r>
            <a:rPr lang="en-US" dirty="0" smtClean="0"/>
            <a:t>, </a:t>
          </a:r>
          <a:r>
            <a:rPr lang="en-US" dirty="0" err="1" smtClean="0"/>
            <a:t>односно</a:t>
          </a:r>
          <a:r>
            <a:rPr lang="en-US" dirty="0" smtClean="0"/>
            <a:t> о </a:t>
          </a:r>
          <a:r>
            <a:rPr lang="en-US" dirty="0" err="1" smtClean="0"/>
            <a:t>одлуци</a:t>
          </a:r>
          <a:r>
            <a:rPr lang="en-US" dirty="0" smtClean="0"/>
            <a:t> </a:t>
          </a:r>
          <a:r>
            <a:rPr lang="en-US" dirty="0" err="1" smtClean="0"/>
            <a:t>наручиоца</a:t>
          </a:r>
          <a:endParaRPr lang="en-US" dirty="0"/>
        </a:p>
      </dgm:t>
    </dgm:pt>
    <dgm:pt modelId="{DA17BC59-E148-4A06-8DE1-0B2A6BAAC6D2}" type="parTrans" cxnId="{E8199B72-4211-45FB-BE5B-9EE5AF16CD81}">
      <dgm:prSet/>
      <dgm:spPr/>
      <dgm:t>
        <a:bodyPr/>
        <a:lstStyle/>
        <a:p>
          <a:endParaRPr lang="en-US"/>
        </a:p>
      </dgm:t>
    </dgm:pt>
    <dgm:pt modelId="{2CD772C1-DA19-4DF5-9246-E1019FDEB696}" type="sibTrans" cxnId="{E8199B72-4211-45FB-BE5B-9EE5AF16CD81}">
      <dgm:prSet/>
      <dgm:spPr/>
      <dgm:t>
        <a:bodyPr/>
        <a:lstStyle/>
        <a:p>
          <a:endParaRPr lang="en-US"/>
        </a:p>
      </dgm:t>
    </dgm:pt>
    <dgm:pt modelId="{7A99EB86-0FAB-4949-A5EA-0B8A75A2F211}">
      <dgm:prSet phldrT="[Text]"/>
      <dgm:spPr/>
      <dgm:t>
        <a:bodyPr/>
        <a:lstStyle/>
        <a:p>
          <a:r>
            <a:rPr lang="sr-Cyrl-CS" dirty="0" smtClean="0"/>
            <a:t>повреде прописа којима се уређује поступак јавне набавке</a:t>
          </a:r>
          <a:endParaRPr lang="en-US" dirty="0"/>
        </a:p>
      </dgm:t>
    </dgm:pt>
    <dgm:pt modelId="{A5B5B5CC-A60A-48E5-B026-86233D6683BF}" type="parTrans" cxnId="{258827AB-396F-40D5-8EE7-51D73B5D191E}">
      <dgm:prSet/>
      <dgm:spPr/>
      <dgm:t>
        <a:bodyPr/>
        <a:lstStyle/>
        <a:p>
          <a:endParaRPr lang="en-US"/>
        </a:p>
      </dgm:t>
    </dgm:pt>
    <dgm:pt modelId="{74E7C821-E12A-4080-B3C0-3CA140DDBB43}" type="sibTrans" cxnId="{258827AB-396F-40D5-8EE7-51D73B5D191E}">
      <dgm:prSet/>
      <dgm:spPr/>
      <dgm:t>
        <a:bodyPr/>
        <a:lstStyle/>
        <a:p>
          <a:endParaRPr lang="en-US"/>
        </a:p>
      </dgm:t>
    </dgm:pt>
    <dgm:pt modelId="{646ABD70-A59F-43C9-97F0-881D95FFB74C}">
      <dgm:prSet phldrT="[Text]"/>
      <dgm:spPr/>
      <dgm:t>
        <a:bodyPr/>
        <a:lstStyle/>
        <a:p>
          <a:r>
            <a:rPr lang="sr-Cyrl-CS" dirty="0" smtClean="0"/>
            <a:t>чињенице и докази којима се повреде доказују</a:t>
          </a:r>
          <a:endParaRPr lang="en-US" dirty="0"/>
        </a:p>
      </dgm:t>
    </dgm:pt>
    <dgm:pt modelId="{B7BBCE71-05E5-4268-852A-3AE81B9FC339}" type="parTrans" cxnId="{29A44C2F-C5B0-4404-A1AF-E73C1620599D}">
      <dgm:prSet/>
      <dgm:spPr/>
      <dgm:t>
        <a:bodyPr/>
        <a:lstStyle/>
        <a:p>
          <a:endParaRPr lang="en-US"/>
        </a:p>
      </dgm:t>
    </dgm:pt>
    <dgm:pt modelId="{D0AFA93E-9162-4B19-9A08-7BEDDA64E953}" type="sibTrans" cxnId="{29A44C2F-C5B0-4404-A1AF-E73C1620599D}">
      <dgm:prSet/>
      <dgm:spPr/>
      <dgm:t>
        <a:bodyPr/>
        <a:lstStyle/>
        <a:p>
          <a:endParaRPr lang="en-US"/>
        </a:p>
      </dgm:t>
    </dgm:pt>
    <dgm:pt modelId="{5BC86456-48BD-49CE-B74C-22371D4093A5}" type="pres">
      <dgm:prSet presAssocID="{BB9C45AC-65D2-42CF-A78F-3969AFA5B75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DEFAD3-573D-47C7-9220-073934EE15BE}" type="pres">
      <dgm:prSet presAssocID="{DF3F59CD-0614-4284-87E8-FA2C81721EB7}" presName="comp" presStyleCnt="0"/>
      <dgm:spPr/>
    </dgm:pt>
    <dgm:pt modelId="{EF41845B-DA23-49DD-B72D-3621A9F899AC}" type="pres">
      <dgm:prSet presAssocID="{DF3F59CD-0614-4284-87E8-FA2C81721EB7}" presName="box" presStyleLbl="node1" presStyleIdx="0" presStyleCnt="7"/>
      <dgm:spPr/>
      <dgm:t>
        <a:bodyPr/>
        <a:lstStyle/>
        <a:p>
          <a:endParaRPr lang="en-US"/>
        </a:p>
      </dgm:t>
    </dgm:pt>
    <dgm:pt modelId="{6191A09A-D223-4EF1-B450-B6E1E2A866B3}" type="pres">
      <dgm:prSet presAssocID="{DF3F59CD-0614-4284-87E8-FA2C81721EB7}" presName="img" presStyleLbl="fgImgPlac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FCD913F-2D80-4FCB-8380-48DC5EC4D1F8}" type="pres">
      <dgm:prSet presAssocID="{DF3F59CD-0614-4284-87E8-FA2C81721EB7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847BB-616A-4368-A358-755177A43357}" type="pres">
      <dgm:prSet presAssocID="{93653F9B-7DC0-41E0-B3CD-D252FC0A0EFD}" presName="spacer" presStyleCnt="0"/>
      <dgm:spPr/>
    </dgm:pt>
    <dgm:pt modelId="{849C8DDD-5106-462D-B3BD-D6C3964B9805}" type="pres">
      <dgm:prSet presAssocID="{CF5A6121-1EDB-4020-BE6B-0EE380FAF106}" presName="comp" presStyleCnt="0"/>
      <dgm:spPr/>
    </dgm:pt>
    <dgm:pt modelId="{865E0BCA-3612-4F09-BB77-4097EDFC7FA5}" type="pres">
      <dgm:prSet presAssocID="{CF5A6121-1EDB-4020-BE6B-0EE380FAF106}" presName="box" presStyleLbl="node1" presStyleIdx="1" presStyleCnt="7"/>
      <dgm:spPr/>
      <dgm:t>
        <a:bodyPr/>
        <a:lstStyle/>
        <a:p>
          <a:endParaRPr lang="en-US"/>
        </a:p>
      </dgm:t>
    </dgm:pt>
    <dgm:pt modelId="{98519247-D769-4255-944F-D6A316C1AC1E}" type="pres">
      <dgm:prSet presAssocID="{CF5A6121-1EDB-4020-BE6B-0EE380FAF106}" presName="img" presStyleLbl="fgImgPlace1" presStyleIdx="1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8C41C82-1596-4967-BDC6-DE08D669B8B5}" type="pres">
      <dgm:prSet presAssocID="{CF5A6121-1EDB-4020-BE6B-0EE380FAF106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A8C0C-9F5E-4322-8F7E-3FC54AC213E1}" type="pres">
      <dgm:prSet presAssocID="{550A720F-071F-4DDC-BBFA-7FDDF1129D4D}" presName="spacer" presStyleCnt="0"/>
      <dgm:spPr/>
    </dgm:pt>
    <dgm:pt modelId="{E73855BF-6C90-4C8D-80EF-EE2C8545E33A}" type="pres">
      <dgm:prSet presAssocID="{85CBE421-73EA-42C3-B3B7-03E028D73697}" presName="comp" presStyleCnt="0"/>
      <dgm:spPr/>
    </dgm:pt>
    <dgm:pt modelId="{F0141201-6881-4851-B8B4-37CF31804B34}" type="pres">
      <dgm:prSet presAssocID="{85CBE421-73EA-42C3-B3B7-03E028D73697}" presName="box" presStyleLbl="node1" presStyleIdx="2" presStyleCnt="7"/>
      <dgm:spPr/>
      <dgm:t>
        <a:bodyPr/>
        <a:lstStyle/>
        <a:p>
          <a:endParaRPr lang="en-US"/>
        </a:p>
      </dgm:t>
    </dgm:pt>
    <dgm:pt modelId="{75B2BAAE-7080-41DA-A698-D57B2E6E26FA}" type="pres">
      <dgm:prSet presAssocID="{85CBE421-73EA-42C3-B3B7-03E028D73697}" presName="img" presStyleLbl="fgImgPlace1" presStyleIdx="2" presStyleCnt="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ACC428A-25B2-440F-AF01-A3674282B3C9}" type="pres">
      <dgm:prSet presAssocID="{85CBE421-73EA-42C3-B3B7-03E028D73697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E89AE-0AC9-4807-BA74-26891BEAD493}" type="pres">
      <dgm:prSet presAssocID="{2CD772C1-DA19-4DF5-9246-E1019FDEB696}" presName="spacer" presStyleCnt="0"/>
      <dgm:spPr/>
    </dgm:pt>
    <dgm:pt modelId="{79C6D2AF-C261-4C0D-A442-70D0C1B8FC61}" type="pres">
      <dgm:prSet presAssocID="{7A99EB86-0FAB-4949-A5EA-0B8A75A2F211}" presName="comp" presStyleCnt="0"/>
      <dgm:spPr/>
    </dgm:pt>
    <dgm:pt modelId="{CE883741-35D6-454A-AB37-515F24FC1BD8}" type="pres">
      <dgm:prSet presAssocID="{7A99EB86-0FAB-4949-A5EA-0B8A75A2F211}" presName="box" presStyleLbl="node1" presStyleIdx="3" presStyleCnt="7"/>
      <dgm:spPr/>
      <dgm:t>
        <a:bodyPr/>
        <a:lstStyle/>
        <a:p>
          <a:endParaRPr lang="en-US"/>
        </a:p>
      </dgm:t>
    </dgm:pt>
    <dgm:pt modelId="{806A8633-0D9A-4E96-82EC-28E4E855848D}" type="pres">
      <dgm:prSet presAssocID="{7A99EB86-0FAB-4949-A5EA-0B8A75A2F211}" presName="img" presStyleLbl="fgImgPlace1" presStyleIdx="3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EB7716A-3792-4692-83F8-B2F033CFD2F4}" type="pres">
      <dgm:prSet presAssocID="{7A99EB86-0FAB-4949-A5EA-0B8A75A2F211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0F4C3-075C-4DD6-ACF5-F909518237C9}" type="pres">
      <dgm:prSet presAssocID="{74E7C821-E12A-4080-B3C0-3CA140DDBB43}" presName="spacer" presStyleCnt="0"/>
      <dgm:spPr/>
    </dgm:pt>
    <dgm:pt modelId="{4406A351-2E3C-4541-BF24-A8C621F977FE}" type="pres">
      <dgm:prSet presAssocID="{646ABD70-A59F-43C9-97F0-881D95FFB74C}" presName="comp" presStyleCnt="0"/>
      <dgm:spPr/>
    </dgm:pt>
    <dgm:pt modelId="{A6440764-2985-424B-B13C-DD2EB70B9876}" type="pres">
      <dgm:prSet presAssocID="{646ABD70-A59F-43C9-97F0-881D95FFB74C}" presName="box" presStyleLbl="node1" presStyleIdx="4" presStyleCnt="7"/>
      <dgm:spPr/>
      <dgm:t>
        <a:bodyPr/>
        <a:lstStyle/>
        <a:p>
          <a:endParaRPr lang="en-US"/>
        </a:p>
      </dgm:t>
    </dgm:pt>
    <dgm:pt modelId="{7F93C629-77B9-47E3-9747-BADEEA8C0E01}" type="pres">
      <dgm:prSet presAssocID="{646ABD70-A59F-43C9-97F0-881D95FFB74C}" presName="img" presStyleLbl="fgImgPlac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615590C1-B12D-4DEE-9EDE-AC40C1D82DD5}" type="pres">
      <dgm:prSet presAssocID="{646ABD70-A59F-43C9-97F0-881D95FFB74C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25A17-E0FE-4D13-A3D6-A3887A02A896}" type="pres">
      <dgm:prSet presAssocID="{D0AFA93E-9162-4B19-9A08-7BEDDA64E953}" presName="spacer" presStyleCnt="0"/>
      <dgm:spPr/>
    </dgm:pt>
    <dgm:pt modelId="{2D5EAD46-FD60-4ABE-8680-B47A6576367F}" type="pres">
      <dgm:prSet presAssocID="{01BA9DB8-E3F6-49B9-9BB2-02A968B20116}" presName="comp" presStyleCnt="0"/>
      <dgm:spPr/>
    </dgm:pt>
    <dgm:pt modelId="{C8EDAAB8-86DD-4B35-A6B7-C1EF91097416}" type="pres">
      <dgm:prSet presAssocID="{01BA9DB8-E3F6-49B9-9BB2-02A968B20116}" presName="box" presStyleLbl="node1" presStyleIdx="5" presStyleCnt="7"/>
      <dgm:spPr/>
      <dgm:t>
        <a:bodyPr/>
        <a:lstStyle/>
        <a:p>
          <a:endParaRPr lang="en-US"/>
        </a:p>
      </dgm:t>
    </dgm:pt>
    <dgm:pt modelId="{B8E34A5E-2B41-44EA-9F9C-4109A5D7AAFB}" type="pres">
      <dgm:prSet presAssocID="{01BA9DB8-E3F6-49B9-9BB2-02A968B20116}" presName="img" presStyleLbl="fgImgPlac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FEAA98BB-B9DD-4355-B514-6CD2DAF55333}" type="pres">
      <dgm:prSet presAssocID="{01BA9DB8-E3F6-49B9-9BB2-02A968B20116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5D00E-F0AA-4481-A40A-1FE4048E89A2}" type="pres">
      <dgm:prSet presAssocID="{B84FB759-EBDB-4E50-8CB3-1E4273E90597}" presName="spacer" presStyleCnt="0"/>
      <dgm:spPr/>
    </dgm:pt>
    <dgm:pt modelId="{D937E197-6A76-4ED4-B072-5613906A1EC4}" type="pres">
      <dgm:prSet presAssocID="{4FB52EF8-6874-4C7D-B40D-3C90A8377B6F}" presName="comp" presStyleCnt="0"/>
      <dgm:spPr/>
    </dgm:pt>
    <dgm:pt modelId="{A8EDB495-BFFB-4C35-8E86-7B88EA939554}" type="pres">
      <dgm:prSet presAssocID="{4FB52EF8-6874-4C7D-B40D-3C90A8377B6F}" presName="box" presStyleLbl="node1" presStyleIdx="6" presStyleCnt="7"/>
      <dgm:spPr/>
      <dgm:t>
        <a:bodyPr/>
        <a:lstStyle/>
        <a:p>
          <a:endParaRPr lang="en-US"/>
        </a:p>
      </dgm:t>
    </dgm:pt>
    <dgm:pt modelId="{3064A207-0491-4A85-B053-AC5D2D254DA3}" type="pres">
      <dgm:prSet presAssocID="{4FB52EF8-6874-4C7D-B40D-3C90A8377B6F}" presName="img" presStyleLbl="fgImgPlace1" presStyleIdx="6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2E092678-309A-44FC-AF88-A5403D4D3C01}" type="pres">
      <dgm:prSet presAssocID="{4FB52EF8-6874-4C7D-B40D-3C90A8377B6F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8827AB-396F-40D5-8EE7-51D73B5D191E}" srcId="{BB9C45AC-65D2-42CF-A78F-3969AFA5B757}" destId="{7A99EB86-0FAB-4949-A5EA-0B8A75A2F211}" srcOrd="3" destOrd="0" parTransId="{A5B5B5CC-A60A-48E5-B026-86233D6683BF}" sibTransId="{74E7C821-E12A-4080-B3C0-3CA140DDBB43}"/>
    <dgm:cxn modelId="{8FBA659B-AE6F-4C06-AA4B-CF2F48A38397}" type="presOf" srcId="{BB9C45AC-65D2-42CF-A78F-3969AFA5B757}" destId="{5BC86456-48BD-49CE-B74C-22371D4093A5}" srcOrd="0" destOrd="0" presId="urn:microsoft.com/office/officeart/2005/8/layout/vList4#1"/>
    <dgm:cxn modelId="{E8199B72-4211-45FB-BE5B-9EE5AF16CD81}" srcId="{BB9C45AC-65D2-42CF-A78F-3969AFA5B757}" destId="{85CBE421-73EA-42C3-B3B7-03E028D73697}" srcOrd="2" destOrd="0" parTransId="{DA17BC59-E148-4A06-8DE1-0B2A6BAAC6D2}" sibTransId="{2CD772C1-DA19-4DF5-9246-E1019FDEB696}"/>
    <dgm:cxn modelId="{AEFE29F1-1DB4-4F13-A99E-6C28449D8671}" type="presOf" srcId="{DF3F59CD-0614-4284-87E8-FA2C81721EB7}" destId="{EF41845B-DA23-49DD-B72D-3621A9F899AC}" srcOrd="0" destOrd="0" presId="urn:microsoft.com/office/officeart/2005/8/layout/vList4#1"/>
    <dgm:cxn modelId="{29A44C2F-C5B0-4404-A1AF-E73C1620599D}" srcId="{BB9C45AC-65D2-42CF-A78F-3969AFA5B757}" destId="{646ABD70-A59F-43C9-97F0-881D95FFB74C}" srcOrd="4" destOrd="0" parTransId="{B7BBCE71-05E5-4268-852A-3AE81B9FC339}" sibTransId="{D0AFA93E-9162-4B19-9A08-7BEDDA64E953}"/>
    <dgm:cxn modelId="{DE1E9CDD-461A-4144-8688-476C5B83B021}" type="presOf" srcId="{7A99EB86-0FAB-4949-A5EA-0B8A75A2F211}" destId="{CE883741-35D6-454A-AB37-515F24FC1BD8}" srcOrd="0" destOrd="0" presId="urn:microsoft.com/office/officeart/2005/8/layout/vList4#1"/>
    <dgm:cxn modelId="{2A813638-F56E-4883-B702-D4C11E29DB3B}" type="presOf" srcId="{4FB52EF8-6874-4C7D-B40D-3C90A8377B6F}" destId="{A8EDB495-BFFB-4C35-8E86-7B88EA939554}" srcOrd="0" destOrd="0" presId="urn:microsoft.com/office/officeart/2005/8/layout/vList4#1"/>
    <dgm:cxn modelId="{21391554-7DE9-4285-BFE3-38E7CF9CCA0E}" type="presOf" srcId="{85CBE421-73EA-42C3-B3B7-03E028D73697}" destId="{F0141201-6881-4851-B8B4-37CF31804B34}" srcOrd="0" destOrd="0" presId="urn:microsoft.com/office/officeart/2005/8/layout/vList4#1"/>
    <dgm:cxn modelId="{FAF11A50-0158-4617-A75C-5458A273D3A9}" type="presOf" srcId="{01BA9DB8-E3F6-49B9-9BB2-02A968B20116}" destId="{FEAA98BB-B9DD-4355-B514-6CD2DAF55333}" srcOrd="1" destOrd="0" presId="urn:microsoft.com/office/officeart/2005/8/layout/vList4#1"/>
    <dgm:cxn modelId="{C0DBEA6D-2419-4832-B301-0C78E524A552}" srcId="{BB9C45AC-65D2-42CF-A78F-3969AFA5B757}" destId="{DF3F59CD-0614-4284-87E8-FA2C81721EB7}" srcOrd="0" destOrd="0" parTransId="{45910F51-908F-48A0-B412-C7B7C18E190A}" sibTransId="{93653F9B-7DC0-41E0-B3CD-D252FC0A0EFD}"/>
    <dgm:cxn modelId="{901FB582-E253-4477-B2D4-6BFDB24E551E}" srcId="{BB9C45AC-65D2-42CF-A78F-3969AFA5B757}" destId="{4FB52EF8-6874-4C7D-B40D-3C90A8377B6F}" srcOrd="6" destOrd="0" parTransId="{3B2BB532-280A-4336-82C5-39F46DA22C37}" sibTransId="{DFB75727-5575-423D-8C4D-8D427737BF9E}"/>
    <dgm:cxn modelId="{1F59C7C8-919A-4560-954F-CD0D442E18F1}" type="presOf" srcId="{CF5A6121-1EDB-4020-BE6B-0EE380FAF106}" destId="{78C41C82-1596-4967-BDC6-DE08D669B8B5}" srcOrd="1" destOrd="0" presId="urn:microsoft.com/office/officeart/2005/8/layout/vList4#1"/>
    <dgm:cxn modelId="{03CA5CC3-6154-4E15-BCFE-4D51A88ADDD3}" type="presOf" srcId="{646ABD70-A59F-43C9-97F0-881D95FFB74C}" destId="{A6440764-2985-424B-B13C-DD2EB70B9876}" srcOrd="0" destOrd="0" presId="urn:microsoft.com/office/officeart/2005/8/layout/vList4#1"/>
    <dgm:cxn modelId="{F8C30031-D350-4241-A833-6ED21E018811}" type="presOf" srcId="{01BA9DB8-E3F6-49B9-9BB2-02A968B20116}" destId="{C8EDAAB8-86DD-4B35-A6B7-C1EF91097416}" srcOrd="0" destOrd="0" presId="urn:microsoft.com/office/officeart/2005/8/layout/vList4#1"/>
    <dgm:cxn modelId="{824191CC-7AA9-4C65-BE97-14FB0DCC425D}" type="presOf" srcId="{4FB52EF8-6874-4C7D-B40D-3C90A8377B6F}" destId="{2E092678-309A-44FC-AF88-A5403D4D3C01}" srcOrd="1" destOrd="0" presId="urn:microsoft.com/office/officeart/2005/8/layout/vList4#1"/>
    <dgm:cxn modelId="{BD845059-2D66-4D89-9692-1D8CD48F2879}" type="presOf" srcId="{DF3F59CD-0614-4284-87E8-FA2C81721EB7}" destId="{0FCD913F-2D80-4FCB-8380-48DC5EC4D1F8}" srcOrd="1" destOrd="0" presId="urn:microsoft.com/office/officeart/2005/8/layout/vList4#1"/>
    <dgm:cxn modelId="{63583F04-8F13-474B-8986-B341EF9D8500}" srcId="{BB9C45AC-65D2-42CF-A78F-3969AFA5B757}" destId="{CF5A6121-1EDB-4020-BE6B-0EE380FAF106}" srcOrd="1" destOrd="0" parTransId="{1D02EF9B-A0CE-4E60-B242-35FD092763AF}" sibTransId="{550A720F-071F-4DDC-BBFA-7FDDF1129D4D}"/>
    <dgm:cxn modelId="{3DB625CD-A3CB-4DE9-97AC-5A2AFB49BB22}" type="presOf" srcId="{85CBE421-73EA-42C3-B3B7-03E028D73697}" destId="{DACC428A-25B2-440F-AF01-A3674282B3C9}" srcOrd="1" destOrd="0" presId="urn:microsoft.com/office/officeart/2005/8/layout/vList4#1"/>
    <dgm:cxn modelId="{7775C94A-01B2-426B-A164-02356AF45A1A}" type="presOf" srcId="{646ABD70-A59F-43C9-97F0-881D95FFB74C}" destId="{615590C1-B12D-4DEE-9EDE-AC40C1D82DD5}" srcOrd="1" destOrd="0" presId="urn:microsoft.com/office/officeart/2005/8/layout/vList4#1"/>
    <dgm:cxn modelId="{15884E82-DCD0-47CC-9EFB-345A2F1527B0}" type="presOf" srcId="{7A99EB86-0FAB-4949-A5EA-0B8A75A2F211}" destId="{8EB7716A-3792-4692-83F8-B2F033CFD2F4}" srcOrd="1" destOrd="0" presId="urn:microsoft.com/office/officeart/2005/8/layout/vList4#1"/>
    <dgm:cxn modelId="{AE67FF04-CD18-4003-82E1-2ED4AB223A9F}" type="presOf" srcId="{CF5A6121-1EDB-4020-BE6B-0EE380FAF106}" destId="{865E0BCA-3612-4F09-BB77-4097EDFC7FA5}" srcOrd="0" destOrd="0" presId="urn:microsoft.com/office/officeart/2005/8/layout/vList4#1"/>
    <dgm:cxn modelId="{56D61EB3-03A5-4827-B33C-4CA408527330}" srcId="{BB9C45AC-65D2-42CF-A78F-3969AFA5B757}" destId="{01BA9DB8-E3F6-49B9-9BB2-02A968B20116}" srcOrd="5" destOrd="0" parTransId="{AC5DE437-E05E-475A-BC55-4B9191AF664B}" sibTransId="{B84FB759-EBDB-4E50-8CB3-1E4273E90597}"/>
    <dgm:cxn modelId="{0CCD9240-7723-4779-B5FB-CF48261F1040}" type="presParOf" srcId="{5BC86456-48BD-49CE-B74C-22371D4093A5}" destId="{32DEFAD3-573D-47C7-9220-073934EE15BE}" srcOrd="0" destOrd="0" presId="urn:microsoft.com/office/officeart/2005/8/layout/vList4#1"/>
    <dgm:cxn modelId="{D7CBA414-0010-4F8A-87C9-006E78469EE2}" type="presParOf" srcId="{32DEFAD3-573D-47C7-9220-073934EE15BE}" destId="{EF41845B-DA23-49DD-B72D-3621A9F899AC}" srcOrd="0" destOrd="0" presId="urn:microsoft.com/office/officeart/2005/8/layout/vList4#1"/>
    <dgm:cxn modelId="{ADBDDDEF-8573-4669-B629-EA588724E6B3}" type="presParOf" srcId="{32DEFAD3-573D-47C7-9220-073934EE15BE}" destId="{6191A09A-D223-4EF1-B450-B6E1E2A866B3}" srcOrd="1" destOrd="0" presId="urn:microsoft.com/office/officeart/2005/8/layout/vList4#1"/>
    <dgm:cxn modelId="{80F50C71-6D2E-459B-B68D-CA2C56E414F8}" type="presParOf" srcId="{32DEFAD3-573D-47C7-9220-073934EE15BE}" destId="{0FCD913F-2D80-4FCB-8380-48DC5EC4D1F8}" srcOrd="2" destOrd="0" presId="urn:microsoft.com/office/officeart/2005/8/layout/vList4#1"/>
    <dgm:cxn modelId="{ECF323F5-05BF-45AF-BCC9-5C83764771A1}" type="presParOf" srcId="{5BC86456-48BD-49CE-B74C-22371D4093A5}" destId="{194847BB-616A-4368-A358-755177A43357}" srcOrd="1" destOrd="0" presId="urn:microsoft.com/office/officeart/2005/8/layout/vList4#1"/>
    <dgm:cxn modelId="{F3406854-69AA-4133-B57B-0109125ED3C5}" type="presParOf" srcId="{5BC86456-48BD-49CE-B74C-22371D4093A5}" destId="{849C8DDD-5106-462D-B3BD-D6C3964B9805}" srcOrd="2" destOrd="0" presId="urn:microsoft.com/office/officeart/2005/8/layout/vList4#1"/>
    <dgm:cxn modelId="{8BDA4E9F-1865-4D5C-A3B2-FCA76F1CFF88}" type="presParOf" srcId="{849C8DDD-5106-462D-B3BD-D6C3964B9805}" destId="{865E0BCA-3612-4F09-BB77-4097EDFC7FA5}" srcOrd="0" destOrd="0" presId="urn:microsoft.com/office/officeart/2005/8/layout/vList4#1"/>
    <dgm:cxn modelId="{5A3AAC88-F8FA-4A09-AF73-D022F91B86B6}" type="presParOf" srcId="{849C8DDD-5106-462D-B3BD-D6C3964B9805}" destId="{98519247-D769-4255-944F-D6A316C1AC1E}" srcOrd="1" destOrd="0" presId="urn:microsoft.com/office/officeart/2005/8/layout/vList4#1"/>
    <dgm:cxn modelId="{378758B9-4DD1-47B0-98E5-DA2B68AB8D2A}" type="presParOf" srcId="{849C8DDD-5106-462D-B3BD-D6C3964B9805}" destId="{78C41C82-1596-4967-BDC6-DE08D669B8B5}" srcOrd="2" destOrd="0" presId="urn:microsoft.com/office/officeart/2005/8/layout/vList4#1"/>
    <dgm:cxn modelId="{2D75692E-56FE-41E3-A311-A3009DCD337B}" type="presParOf" srcId="{5BC86456-48BD-49CE-B74C-22371D4093A5}" destId="{E40A8C0C-9F5E-4322-8F7E-3FC54AC213E1}" srcOrd="3" destOrd="0" presId="urn:microsoft.com/office/officeart/2005/8/layout/vList4#1"/>
    <dgm:cxn modelId="{7AFF66FF-13B5-40F9-8ED5-AFFC1CEADA09}" type="presParOf" srcId="{5BC86456-48BD-49CE-B74C-22371D4093A5}" destId="{E73855BF-6C90-4C8D-80EF-EE2C8545E33A}" srcOrd="4" destOrd="0" presId="urn:microsoft.com/office/officeart/2005/8/layout/vList4#1"/>
    <dgm:cxn modelId="{8ABC6410-D7D5-4242-BCFE-979936A65B1E}" type="presParOf" srcId="{E73855BF-6C90-4C8D-80EF-EE2C8545E33A}" destId="{F0141201-6881-4851-B8B4-37CF31804B34}" srcOrd="0" destOrd="0" presId="urn:microsoft.com/office/officeart/2005/8/layout/vList4#1"/>
    <dgm:cxn modelId="{91B6644A-2FC4-41FA-A8B9-229C7D82951C}" type="presParOf" srcId="{E73855BF-6C90-4C8D-80EF-EE2C8545E33A}" destId="{75B2BAAE-7080-41DA-A698-D57B2E6E26FA}" srcOrd="1" destOrd="0" presId="urn:microsoft.com/office/officeart/2005/8/layout/vList4#1"/>
    <dgm:cxn modelId="{D3DF2409-5D92-49A6-B016-7C4A47C970C0}" type="presParOf" srcId="{E73855BF-6C90-4C8D-80EF-EE2C8545E33A}" destId="{DACC428A-25B2-440F-AF01-A3674282B3C9}" srcOrd="2" destOrd="0" presId="urn:microsoft.com/office/officeart/2005/8/layout/vList4#1"/>
    <dgm:cxn modelId="{12EE968B-5D7A-4E03-8A41-E7929F3C4E28}" type="presParOf" srcId="{5BC86456-48BD-49CE-B74C-22371D4093A5}" destId="{2DCE89AE-0AC9-4807-BA74-26891BEAD493}" srcOrd="5" destOrd="0" presId="urn:microsoft.com/office/officeart/2005/8/layout/vList4#1"/>
    <dgm:cxn modelId="{78C31C46-09FF-4AB3-8EB3-902066355EFE}" type="presParOf" srcId="{5BC86456-48BD-49CE-B74C-22371D4093A5}" destId="{79C6D2AF-C261-4C0D-A442-70D0C1B8FC61}" srcOrd="6" destOrd="0" presId="urn:microsoft.com/office/officeart/2005/8/layout/vList4#1"/>
    <dgm:cxn modelId="{C22B53E5-776B-47B0-B8DF-797CABE826BF}" type="presParOf" srcId="{79C6D2AF-C261-4C0D-A442-70D0C1B8FC61}" destId="{CE883741-35D6-454A-AB37-515F24FC1BD8}" srcOrd="0" destOrd="0" presId="urn:microsoft.com/office/officeart/2005/8/layout/vList4#1"/>
    <dgm:cxn modelId="{E976467D-487E-4C63-8C6D-FC9EA8E5BC0F}" type="presParOf" srcId="{79C6D2AF-C261-4C0D-A442-70D0C1B8FC61}" destId="{806A8633-0D9A-4E96-82EC-28E4E855848D}" srcOrd="1" destOrd="0" presId="urn:microsoft.com/office/officeart/2005/8/layout/vList4#1"/>
    <dgm:cxn modelId="{3CAAFE26-392F-4FCE-BB78-36E6352B7714}" type="presParOf" srcId="{79C6D2AF-C261-4C0D-A442-70D0C1B8FC61}" destId="{8EB7716A-3792-4692-83F8-B2F033CFD2F4}" srcOrd="2" destOrd="0" presId="urn:microsoft.com/office/officeart/2005/8/layout/vList4#1"/>
    <dgm:cxn modelId="{03C5B09B-974D-4218-8823-B26F585CAB38}" type="presParOf" srcId="{5BC86456-48BD-49CE-B74C-22371D4093A5}" destId="{7170F4C3-075C-4DD6-ACF5-F909518237C9}" srcOrd="7" destOrd="0" presId="urn:microsoft.com/office/officeart/2005/8/layout/vList4#1"/>
    <dgm:cxn modelId="{D9834B8F-AD50-4D74-8257-04ADA3C6839A}" type="presParOf" srcId="{5BC86456-48BD-49CE-B74C-22371D4093A5}" destId="{4406A351-2E3C-4541-BF24-A8C621F977FE}" srcOrd="8" destOrd="0" presId="urn:microsoft.com/office/officeart/2005/8/layout/vList4#1"/>
    <dgm:cxn modelId="{3F5D34A8-22A2-46DD-AD83-0CE54A88FA17}" type="presParOf" srcId="{4406A351-2E3C-4541-BF24-A8C621F977FE}" destId="{A6440764-2985-424B-B13C-DD2EB70B9876}" srcOrd="0" destOrd="0" presId="urn:microsoft.com/office/officeart/2005/8/layout/vList4#1"/>
    <dgm:cxn modelId="{FAF1BAA7-6640-49BD-ADC8-ABAED837A98E}" type="presParOf" srcId="{4406A351-2E3C-4541-BF24-A8C621F977FE}" destId="{7F93C629-77B9-47E3-9747-BADEEA8C0E01}" srcOrd="1" destOrd="0" presId="urn:microsoft.com/office/officeart/2005/8/layout/vList4#1"/>
    <dgm:cxn modelId="{28140A02-CB29-4BDB-AEA1-BFBC8D98F487}" type="presParOf" srcId="{4406A351-2E3C-4541-BF24-A8C621F977FE}" destId="{615590C1-B12D-4DEE-9EDE-AC40C1D82DD5}" srcOrd="2" destOrd="0" presId="urn:microsoft.com/office/officeart/2005/8/layout/vList4#1"/>
    <dgm:cxn modelId="{E7534537-A584-43DB-A6CA-65997F58F453}" type="presParOf" srcId="{5BC86456-48BD-49CE-B74C-22371D4093A5}" destId="{47425A17-E0FE-4D13-A3D6-A3887A02A896}" srcOrd="9" destOrd="0" presId="urn:microsoft.com/office/officeart/2005/8/layout/vList4#1"/>
    <dgm:cxn modelId="{FECD733F-EC6B-418E-8E09-BC7672096E08}" type="presParOf" srcId="{5BC86456-48BD-49CE-B74C-22371D4093A5}" destId="{2D5EAD46-FD60-4ABE-8680-B47A6576367F}" srcOrd="10" destOrd="0" presId="urn:microsoft.com/office/officeart/2005/8/layout/vList4#1"/>
    <dgm:cxn modelId="{B86AA383-8EBD-4990-B839-7A6ECC04093E}" type="presParOf" srcId="{2D5EAD46-FD60-4ABE-8680-B47A6576367F}" destId="{C8EDAAB8-86DD-4B35-A6B7-C1EF91097416}" srcOrd="0" destOrd="0" presId="urn:microsoft.com/office/officeart/2005/8/layout/vList4#1"/>
    <dgm:cxn modelId="{B95683AD-9D1C-4586-9C62-0D49CF1A8980}" type="presParOf" srcId="{2D5EAD46-FD60-4ABE-8680-B47A6576367F}" destId="{B8E34A5E-2B41-44EA-9F9C-4109A5D7AAFB}" srcOrd="1" destOrd="0" presId="urn:microsoft.com/office/officeart/2005/8/layout/vList4#1"/>
    <dgm:cxn modelId="{2FC557F9-1729-47E4-AB5D-57037CC9E985}" type="presParOf" srcId="{2D5EAD46-FD60-4ABE-8680-B47A6576367F}" destId="{FEAA98BB-B9DD-4355-B514-6CD2DAF55333}" srcOrd="2" destOrd="0" presId="urn:microsoft.com/office/officeart/2005/8/layout/vList4#1"/>
    <dgm:cxn modelId="{B044E205-6F2D-4C29-81ED-2BDDCA1F7B03}" type="presParOf" srcId="{5BC86456-48BD-49CE-B74C-22371D4093A5}" destId="{B8C5D00E-F0AA-4481-A40A-1FE4048E89A2}" srcOrd="11" destOrd="0" presId="urn:microsoft.com/office/officeart/2005/8/layout/vList4#1"/>
    <dgm:cxn modelId="{FA20DB54-387D-44C0-AEF8-181D74244C52}" type="presParOf" srcId="{5BC86456-48BD-49CE-B74C-22371D4093A5}" destId="{D937E197-6A76-4ED4-B072-5613906A1EC4}" srcOrd="12" destOrd="0" presId="urn:microsoft.com/office/officeart/2005/8/layout/vList4#1"/>
    <dgm:cxn modelId="{48C1C2F7-456D-4F4B-956D-F51754842E34}" type="presParOf" srcId="{D937E197-6A76-4ED4-B072-5613906A1EC4}" destId="{A8EDB495-BFFB-4C35-8E86-7B88EA939554}" srcOrd="0" destOrd="0" presId="urn:microsoft.com/office/officeart/2005/8/layout/vList4#1"/>
    <dgm:cxn modelId="{E1F464CE-7FDA-4A76-BB9D-F45624F170CE}" type="presParOf" srcId="{D937E197-6A76-4ED4-B072-5613906A1EC4}" destId="{3064A207-0491-4A85-B053-AC5D2D254DA3}" srcOrd="1" destOrd="0" presId="urn:microsoft.com/office/officeart/2005/8/layout/vList4#1"/>
    <dgm:cxn modelId="{BF6028EE-581B-4E1D-BD4D-542F6383923E}" type="presParOf" srcId="{D937E197-6A76-4ED4-B072-5613906A1EC4}" destId="{2E092678-309A-44FC-AF88-A5403D4D3C0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6092F8-03D4-4C82-AFA4-9BBE7E54E85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DAACEB-5D24-4B0F-ACA4-1BAD66642286}">
      <dgm:prSet phldrT="[Text]"/>
      <dgm:spPr/>
      <dgm:t>
        <a:bodyPr/>
        <a:lstStyle/>
        <a:p>
          <a:r>
            <a:rPr lang="sr-Cyrl-CS" dirty="0" smtClean="0"/>
            <a:t>1</a:t>
          </a:r>
          <a:endParaRPr lang="en-US" dirty="0"/>
        </a:p>
      </dgm:t>
    </dgm:pt>
    <dgm:pt modelId="{53CE7496-54A1-4650-900B-5F9AC8AE5EB6}" type="parTrans" cxnId="{9D6ACE9D-EE26-47C6-B68E-543867BF2D5F}">
      <dgm:prSet/>
      <dgm:spPr/>
      <dgm:t>
        <a:bodyPr/>
        <a:lstStyle/>
        <a:p>
          <a:endParaRPr lang="en-US"/>
        </a:p>
      </dgm:t>
    </dgm:pt>
    <dgm:pt modelId="{D32CA55D-232C-4F90-9EEE-477C0438EED5}" type="sibTrans" cxnId="{9D6ACE9D-EE26-47C6-B68E-543867BF2D5F}">
      <dgm:prSet/>
      <dgm:spPr/>
      <dgm:t>
        <a:bodyPr/>
        <a:lstStyle/>
        <a:p>
          <a:endParaRPr lang="en-US"/>
        </a:p>
      </dgm:t>
    </dgm:pt>
    <dgm:pt modelId="{765123A0-3941-4990-8DFD-F39683F70D07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20 </a:t>
          </a:r>
          <a:r>
            <a:rPr lang="en-US" dirty="0" err="1" smtClean="0">
              <a:solidFill>
                <a:srgbClr val="FF0000"/>
              </a:solidFill>
            </a:rPr>
            <a:t>дана</a:t>
          </a:r>
          <a:r>
            <a:rPr lang="en-US" dirty="0" smtClean="0">
              <a:solidFill>
                <a:srgbClr val="FF0000"/>
              </a:solidFill>
            </a:rPr>
            <a:t> </a:t>
          </a:r>
          <a:r>
            <a:rPr lang="en-US" dirty="0" err="1" smtClean="0"/>
            <a:t>од</a:t>
          </a:r>
          <a:r>
            <a:rPr lang="en-US" dirty="0" smtClean="0"/>
            <a:t> </a:t>
          </a:r>
          <a:r>
            <a:rPr lang="en-US" dirty="0" err="1" smtClean="0"/>
            <a:t>дана</a:t>
          </a:r>
          <a:r>
            <a:rPr lang="en-US" dirty="0" smtClean="0"/>
            <a:t> </a:t>
          </a:r>
          <a:r>
            <a:rPr lang="en-US" dirty="0" err="1" smtClean="0"/>
            <a:t>пријема</a:t>
          </a:r>
          <a:r>
            <a:rPr lang="en-US" dirty="0" smtClean="0"/>
            <a:t> </a:t>
          </a:r>
          <a:r>
            <a:rPr lang="en-US" dirty="0" err="1" smtClean="0"/>
            <a:t>уредног</a:t>
          </a:r>
          <a:r>
            <a:rPr lang="en-US" dirty="0" smtClean="0"/>
            <a:t> </a:t>
          </a:r>
          <a:r>
            <a:rPr lang="en-US" dirty="0" err="1" smtClean="0"/>
            <a:t>захтева</a:t>
          </a:r>
          <a:r>
            <a:rPr lang="en-US" dirty="0" smtClean="0"/>
            <a:t> </a:t>
          </a:r>
          <a:r>
            <a:rPr lang="en-US" dirty="0" err="1" smtClean="0"/>
            <a:t>за</a:t>
          </a:r>
          <a:r>
            <a:rPr lang="en-US" dirty="0" smtClean="0"/>
            <a:t> </a:t>
          </a:r>
          <a:r>
            <a:rPr lang="en-US" dirty="0" err="1" smtClean="0"/>
            <a:t>заштиту</a:t>
          </a:r>
          <a:r>
            <a:rPr lang="en-US" dirty="0" smtClean="0"/>
            <a:t> </a:t>
          </a:r>
          <a:r>
            <a:rPr lang="en-US" dirty="0" err="1" smtClean="0"/>
            <a:t>права</a:t>
          </a:r>
          <a:endParaRPr lang="en-US" dirty="0"/>
        </a:p>
      </dgm:t>
    </dgm:pt>
    <dgm:pt modelId="{72479E02-49B0-4E37-9951-60DE50033AB2}" type="parTrans" cxnId="{BAC060E8-39C3-4DEC-B26B-7359CB9781F9}">
      <dgm:prSet/>
      <dgm:spPr/>
      <dgm:t>
        <a:bodyPr/>
        <a:lstStyle/>
        <a:p>
          <a:endParaRPr lang="en-US"/>
        </a:p>
      </dgm:t>
    </dgm:pt>
    <dgm:pt modelId="{67E0A05D-479E-4560-BBD7-0454F8839AD7}" type="sibTrans" cxnId="{BAC060E8-39C3-4DEC-B26B-7359CB9781F9}">
      <dgm:prSet/>
      <dgm:spPr/>
      <dgm:t>
        <a:bodyPr/>
        <a:lstStyle/>
        <a:p>
          <a:endParaRPr lang="en-US"/>
        </a:p>
      </dgm:t>
    </dgm:pt>
    <dgm:pt modelId="{83F50B30-9EC3-4D7C-BB0F-6AD1A74BF561}">
      <dgm:prSet phldrT="[Text]"/>
      <dgm:spPr/>
      <dgm:t>
        <a:bodyPr/>
        <a:lstStyle/>
        <a:p>
          <a:r>
            <a:rPr lang="sr-Cyrl-CS" dirty="0" smtClean="0"/>
            <a:t>2</a:t>
          </a:r>
          <a:endParaRPr lang="en-US" dirty="0"/>
        </a:p>
      </dgm:t>
    </dgm:pt>
    <dgm:pt modelId="{AB7B8E25-0D70-42D9-B293-6A5738A94861}" type="parTrans" cxnId="{1B63EB7A-6B39-48B9-BF3E-B75EE2DDDEF3}">
      <dgm:prSet/>
      <dgm:spPr/>
      <dgm:t>
        <a:bodyPr/>
        <a:lstStyle/>
        <a:p>
          <a:endParaRPr lang="en-US"/>
        </a:p>
      </dgm:t>
    </dgm:pt>
    <dgm:pt modelId="{72C85951-C598-4BFE-91A2-26AF01823345}" type="sibTrans" cxnId="{1B63EB7A-6B39-48B9-BF3E-B75EE2DDDEF3}">
      <dgm:prSet/>
      <dgm:spPr/>
      <dgm:t>
        <a:bodyPr/>
        <a:lstStyle/>
        <a:p>
          <a:endParaRPr lang="en-US"/>
        </a:p>
      </dgm:t>
    </dgm:pt>
    <dgm:pt modelId="{BB1CBF2C-CE3D-4A6D-A858-B9DBD4975E26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30 </a:t>
          </a:r>
          <a:r>
            <a:rPr lang="en-US" dirty="0" err="1" smtClean="0">
              <a:solidFill>
                <a:srgbClr val="FF0000"/>
              </a:solidFill>
            </a:rPr>
            <a:t>дана</a:t>
          </a:r>
          <a:r>
            <a:rPr lang="en-US" dirty="0" smtClean="0">
              <a:solidFill>
                <a:srgbClr val="FF0000"/>
              </a:solidFill>
            </a:rPr>
            <a:t> </a:t>
          </a:r>
          <a:r>
            <a:rPr lang="en-US" dirty="0" err="1" smtClean="0"/>
            <a:t>од</a:t>
          </a:r>
          <a:r>
            <a:rPr lang="en-US" dirty="0" smtClean="0"/>
            <a:t> </a:t>
          </a:r>
          <a:r>
            <a:rPr lang="en-US" dirty="0" err="1" smtClean="0"/>
            <a:t>дана</a:t>
          </a:r>
          <a:r>
            <a:rPr lang="en-US" dirty="0" smtClean="0"/>
            <a:t> </a:t>
          </a:r>
          <a:r>
            <a:rPr lang="en-US" dirty="0" err="1" smtClean="0"/>
            <a:t>подношења</a:t>
          </a:r>
          <a:r>
            <a:rPr lang="en-US" dirty="0" smtClean="0"/>
            <a:t> </a:t>
          </a:r>
          <a:r>
            <a:rPr lang="en-US" dirty="0" err="1" smtClean="0"/>
            <a:t>уредног</a:t>
          </a:r>
          <a:r>
            <a:rPr lang="en-US" dirty="0" smtClean="0"/>
            <a:t> </a:t>
          </a:r>
          <a:r>
            <a:rPr lang="en-US" dirty="0" err="1" smtClean="0"/>
            <a:t>захтева</a:t>
          </a:r>
          <a:r>
            <a:rPr lang="en-US" dirty="0" smtClean="0"/>
            <a:t> </a:t>
          </a:r>
          <a:r>
            <a:rPr lang="en-US" dirty="0" err="1" smtClean="0"/>
            <a:t>за</a:t>
          </a:r>
          <a:r>
            <a:rPr lang="en-US" dirty="0" smtClean="0"/>
            <a:t> </a:t>
          </a:r>
          <a:r>
            <a:rPr lang="en-US" dirty="0" err="1" smtClean="0"/>
            <a:t>заштиту</a:t>
          </a:r>
          <a:r>
            <a:rPr lang="en-US" dirty="0" smtClean="0"/>
            <a:t> </a:t>
          </a:r>
          <a:r>
            <a:rPr lang="en-US" dirty="0" err="1" smtClean="0"/>
            <a:t>права</a:t>
          </a:r>
          <a:r>
            <a:rPr lang="en-US" dirty="0" smtClean="0"/>
            <a:t> </a:t>
          </a:r>
          <a:endParaRPr lang="en-US" dirty="0"/>
        </a:p>
      </dgm:t>
    </dgm:pt>
    <dgm:pt modelId="{ED31B29E-FCDB-46C2-9AB8-AC88232DF92B}" type="parTrans" cxnId="{1DD51E63-12B1-4B74-8977-00535F2A6A97}">
      <dgm:prSet/>
      <dgm:spPr/>
      <dgm:t>
        <a:bodyPr/>
        <a:lstStyle/>
        <a:p>
          <a:endParaRPr lang="en-US"/>
        </a:p>
      </dgm:t>
    </dgm:pt>
    <dgm:pt modelId="{BC4EC2E2-7407-4FA9-98C8-F340A1DB16E7}" type="sibTrans" cxnId="{1DD51E63-12B1-4B74-8977-00535F2A6A97}">
      <dgm:prSet/>
      <dgm:spPr/>
      <dgm:t>
        <a:bodyPr/>
        <a:lstStyle/>
        <a:p>
          <a:endParaRPr lang="en-US"/>
        </a:p>
      </dgm:t>
    </dgm:pt>
    <dgm:pt modelId="{0189D69F-856D-452B-A823-17B9B7E16047}">
      <dgm:prSet phldrT="[Text]"/>
      <dgm:spPr/>
      <dgm:t>
        <a:bodyPr/>
        <a:lstStyle/>
        <a:p>
          <a:r>
            <a:rPr lang="sr-Cyrl-CS" dirty="0" smtClean="0"/>
            <a:t>4</a:t>
          </a:r>
          <a:endParaRPr lang="en-US" dirty="0"/>
        </a:p>
      </dgm:t>
    </dgm:pt>
    <dgm:pt modelId="{837ECF0E-D72D-456B-9C75-EA5BCBABFD64}" type="parTrans" cxnId="{8431D789-7E22-40F9-8963-92A88C211D60}">
      <dgm:prSet/>
      <dgm:spPr/>
      <dgm:t>
        <a:bodyPr/>
        <a:lstStyle/>
        <a:p>
          <a:endParaRPr lang="en-US"/>
        </a:p>
      </dgm:t>
    </dgm:pt>
    <dgm:pt modelId="{287A136B-052B-48A7-B9BB-B4FA1EEC8921}" type="sibTrans" cxnId="{8431D789-7E22-40F9-8963-92A88C211D60}">
      <dgm:prSet/>
      <dgm:spPr/>
      <dgm:t>
        <a:bodyPr/>
        <a:lstStyle/>
        <a:p>
          <a:endParaRPr lang="en-US"/>
        </a:p>
      </dgm:t>
    </dgm:pt>
    <dgm:pt modelId="{9816DDAF-AABD-4FA8-A540-FC73FB8EA9DD}">
      <dgm:prSet phldrT="[Text]"/>
      <dgm:spPr/>
      <dgm:t>
        <a:bodyPr/>
        <a:lstStyle/>
        <a:p>
          <a:r>
            <a:rPr lang="sr-Cyrl-CS" dirty="0" smtClean="0">
              <a:solidFill>
                <a:srgbClr val="FF0000"/>
              </a:solidFill>
            </a:rPr>
            <a:t>8 дана </a:t>
          </a:r>
          <a:r>
            <a:rPr lang="sr-Cyrl-CS" dirty="0" smtClean="0"/>
            <a:t>о дана пријема о жалби против закључка наручиоца</a:t>
          </a:r>
          <a:endParaRPr lang="en-US" dirty="0"/>
        </a:p>
      </dgm:t>
    </dgm:pt>
    <dgm:pt modelId="{4A2694B9-4A37-4757-8716-BD453A19AB6D}" type="parTrans" cxnId="{6D53EFB6-7C81-4935-B108-4D6D5C841028}">
      <dgm:prSet/>
      <dgm:spPr/>
      <dgm:t>
        <a:bodyPr/>
        <a:lstStyle/>
        <a:p>
          <a:endParaRPr lang="en-US"/>
        </a:p>
      </dgm:t>
    </dgm:pt>
    <dgm:pt modelId="{19A7CE53-B2F8-4D2A-A31E-B6658C84B1DE}" type="sibTrans" cxnId="{6D53EFB6-7C81-4935-B108-4D6D5C841028}">
      <dgm:prSet/>
      <dgm:spPr/>
      <dgm:t>
        <a:bodyPr/>
        <a:lstStyle/>
        <a:p>
          <a:endParaRPr lang="en-US"/>
        </a:p>
      </dgm:t>
    </dgm:pt>
    <dgm:pt modelId="{91A9EBF5-189E-4DDA-9B36-9DFEC4313136}">
      <dgm:prSet phldrT="[Text]"/>
      <dgm:spPr/>
      <dgm:t>
        <a:bodyPr/>
        <a:lstStyle/>
        <a:p>
          <a:r>
            <a:rPr lang="sr-Cyrl-CS" dirty="0" smtClean="0"/>
            <a:t>3</a:t>
          </a:r>
          <a:endParaRPr lang="en-US" dirty="0"/>
        </a:p>
      </dgm:t>
    </dgm:pt>
    <dgm:pt modelId="{1C61AC08-3976-4C42-9550-376B28190938}" type="parTrans" cxnId="{C91F108B-07C1-4E09-9CD9-A762C309C5AD}">
      <dgm:prSet/>
      <dgm:spPr/>
      <dgm:t>
        <a:bodyPr/>
        <a:lstStyle/>
        <a:p>
          <a:endParaRPr lang="en-US"/>
        </a:p>
      </dgm:t>
    </dgm:pt>
    <dgm:pt modelId="{88798C60-024F-4B1C-8856-34C933564401}" type="sibTrans" cxnId="{C91F108B-07C1-4E09-9CD9-A762C309C5AD}">
      <dgm:prSet/>
      <dgm:spPr/>
      <dgm:t>
        <a:bodyPr/>
        <a:lstStyle/>
        <a:p>
          <a:endParaRPr lang="en-US"/>
        </a:p>
      </dgm:t>
    </dgm:pt>
    <dgm:pt modelId="{C2724516-CEED-4A2D-9EF5-F751C594E3D1}">
      <dgm:prSet/>
      <dgm:spPr/>
      <dgm:t>
        <a:bodyPr/>
        <a:lstStyle/>
        <a:p>
          <a:pPr algn="l"/>
          <a:r>
            <a:rPr lang="sr-Cyrl-CS" dirty="0" smtClean="0"/>
            <a:t>Изузетно, у нарочито оправданим случајевима, </a:t>
          </a:r>
          <a:r>
            <a:rPr lang="sr-Cyrl-CS" dirty="0" smtClean="0">
              <a:solidFill>
                <a:srgbClr val="FF0000"/>
              </a:solidFill>
            </a:rPr>
            <a:t>3</a:t>
          </a:r>
          <a:r>
            <a:rPr lang="en-US" dirty="0" smtClean="0">
              <a:solidFill>
                <a:srgbClr val="FF0000"/>
              </a:solidFill>
            </a:rPr>
            <a:t>5</a:t>
          </a:r>
          <a:r>
            <a:rPr lang="sr-Cyrl-CS" dirty="0" smtClean="0">
              <a:solidFill>
                <a:srgbClr val="FF0000"/>
              </a:solidFill>
            </a:rPr>
            <a:t> дана </a:t>
          </a:r>
          <a:r>
            <a:rPr lang="en-US" dirty="0" err="1" smtClean="0"/>
            <a:t>од</a:t>
          </a:r>
          <a:r>
            <a:rPr lang="en-US" dirty="0" smtClean="0"/>
            <a:t> </a:t>
          </a:r>
          <a:r>
            <a:rPr lang="en-US" dirty="0" err="1" smtClean="0"/>
            <a:t>дана</a:t>
          </a:r>
          <a:r>
            <a:rPr lang="en-US" dirty="0" smtClean="0"/>
            <a:t> </a:t>
          </a:r>
          <a:r>
            <a:rPr lang="en-US" dirty="0" err="1" smtClean="0"/>
            <a:t>пријема</a:t>
          </a:r>
          <a:r>
            <a:rPr lang="sr-Cyrl-CS" dirty="0" smtClean="0"/>
            <a:t>, односно </a:t>
          </a:r>
          <a:r>
            <a:rPr lang="sr-Cyrl-CS" dirty="0" smtClean="0">
              <a:solidFill>
                <a:srgbClr val="FF0000"/>
              </a:solidFill>
            </a:rPr>
            <a:t>45 </a:t>
          </a:r>
          <a:r>
            <a:rPr lang="en-US" dirty="0" err="1" smtClean="0">
              <a:solidFill>
                <a:srgbClr val="FF0000"/>
              </a:solidFill>
            </a:rPr>
            <a:t>дана</a:t>
          </a:r>
          <a:r>
            <a:rPr lang="en-US" dirty="0" smtClean="0"/>
            <a:t> </a:t>
          </a:r>
          <a:r>
            <a:rPr lang="en-US" dirty="0" err="1" smtClean="0"/>
            <a:t>од</a:t>
          </a:r>
          <a:r>
            <a:rPr lang="en-US" dirty="0" smtClean="0"/>
            <a:t> </a:t>
          </a:r>
          <a:r>
            <a:rPr lang="en-US" dirty="0" err="1" smtClean="0"/>
            <a:t>дана</a:t>
          </a:r>
          <a:r>
            <a:rPr lang="en-US" dirty="0" smtClean="0"/>
            <a:t> </a:t>
          </a:r>
          <a:r>
            <a:rPr lang="en-US" dirty="0" err="1" smtClean="0"/>
            <a:t>подношења</a:t>
          </a:r>
          <a:r>
            <a:rPr lang="en-US" dirty="0" smtClean="0"/>
            <a:t> </a:t>
          </a:r>
          <a:r>
            <a:rPr lang="en-US" dirty="0" err="1" smtClean="0"/>
            <a:t>уредног</a:t>
          </a:r>
          <a:r>
            <a:rPr lang="en-US" dirty="0" smtClean="0"/>
            <a:t> </a:t>
          </a:r>
          <a:r>
            <a:rPr lang="en-US" dirty="0" err="1" smtClean="0"/>
            <a:t>захтева</a:t>
          </a:r>
          <a:r>
            <a:rPr lang="en-US" dirty="0" smtClean="0"/>
            <a:t> </a:t>
          </a:r>
          <a:r>
            <a:rPr lang="en-US" dirty="0" err="1" smtClean="0"/>
            <a:t>за</a:t>
          </a:r>
          <a:r>
            <a:rPr lang="en-US" dirty="0" smtClean="0"/>
            <a:t> </a:t>
          </a:r>
          <a:r>
            <a:rPr lang="en-US" dirty="0" err="1" smtClean="0"/>
            <a:t>заштиту</a:t>
          </a:r>
          <a:r>
            <a:rPr lang="en-US" dirty="0" smtClean="0"/>
            <a:t> </a:t>
          </a:r>
          <a:r>
            <a:rPr lang="en-US" dirty="0" err="1" smtClean="0"/>
            <a:t>прав</a:t>
          </a:r>
          <a:r>
            <a:rPr lang="sr-Cyrl-CS" dirty="0" smtClean="0"/>
            <a:t>а (о образложеном продужењу рока обавештавају се подносилац захтева и наручилац).</a:t>
          </a:r>
          <a:endParaRPr lang="en-US" dirty="0"/>
        </a:p>
      </dgm:t>
    </dgm:pt>
    <dgm:pt modelId="{2BD72A90-5888-4545-9B00-EF22F2794CBE}" type="parTrans" cxnId="{97FA67FC-6AF0-427D-9DDF-A94883498532}">
      <dgm:prSet/>
      <dgm:spPr/>
      <dgm:t>
        <a:bodyPr/>
        <a:lstStyle/>
        <a:p>
          <a:endParaRPr lang="en-US"/>
        </a:p>
      </dgm:t>
    </dgm:pt>
    <dgm:pt modelId="{D795E9B8-FCD6-4871-99A8-98390D940A7B}" type="sibTrans" cxnId="{97FA67FC-6AF0-427D-9DDF-A94883498532}">
      <dgm:prSet/>
      <dgm:spPr/>
      <dgm:t>
        <a:bodyPr/>
        <a:lstStyle/>
        <a:p>
          <a:endParaRPr lang="en-US"/>
        </a:p>
      </dgm:t>
    </dgm:pt>
    <dgm:pt modelId="{C11FADC7-7C88-491E-AA61-758D6E2DF4CF}" type="pres">
      <dgm:prSet presAssocID="{196092F8-03D4-4C82-AFA4-9BBE7E54E8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E18107-7EAA-4AE9-9420-7CEF6AA04536}" type="pres">
      <dgm:prSet presAssocID="{88DAACEB-5D24-4B0F-ACA4-1BAD66642286}" presName="composite" presStyleCnt="0"/>
      <dgm:spPr/>
    </dgm:pt>
    <dgm:pt modelId="{E7CC93BE-6FAE-439B-8D03-22B4AFED49CE}" type="pres">
      <dgm:prSet presAssocID="{88DAACEB-5D24-4B0F-ACA4-1BAD6664228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8FF2D-D33A-4FD4-ADC3-1E02653D0817}" type="pres">
      <dgm:prSet presAssocID="{88DAACEB-5D24-4B0F-ACA4-1BAD6664228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F67E8-43FA-4694-BE53-81290917FC1E}" type="pres">
      <dgm:prSet presAssocID="{D32CA55D-232C-4F90-9EEE-477C0438EED5}" presName="sp" presStyleCnt="0"/>
      <dgm:spPr/>
    </dgm:pt>
    <dgm:pt modelId="{D091540A-F5F0-4A37-8571-C35A107B854B}" type="pres">
      <dgm:prSet presAssocID="{83F50B30-9EC3-4D7C-BB0F-6AD1A74BF561}" presName="composite" presStyleCnt="0"/>
      <dgm:spPr/>
    </dgm:pt>
    <dgm:pt modelId="{956202A1-6EFE-4415-87AF-4353D242721D}" type="pres">
      <dgm:prSet presAssocID="{83F50B30-9EC3-4D7C-BB0F-6AD1A74BF56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9B493-A743-426F-ACA4-495DDB3F6854}" type="pres">
      <dgm:prSet presAssocID="{83F50B30-9EC3-4D7C-BB0F-6AD1A74BF56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90B89-7F7A-4DFC-9114-32FB041CAC5D}" type="pres">
      <dgm:prSet presAssocID="{72C85951-C598-4BFE-91A2-26AF01823345}" presName="sp" presStyleCnt="0"/>
      <dgm:spPr/>
    </dgm:pt>
    <dgm:pt modelId="{3BE38F07-501A-4CD7-BEC0-8192329CF835}" type="pres">
      <dgm:prSet presAssocID="{91A9EBF5-189E-4DDA-9B36-9DFEC4313136}" presName="composite" presStyleCnt="0"/>
      <dgm:spPr/>
    </dgm:pt>
    <dgm:pt modelId="{D1B05241-4C66-4F05-A539-ADB738B1FF03}" type="pres">
      <dgm:prSet presAssocID="{91A9EBF5-189E-4DDA-9B36-9DFEC431313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63D63-B3F3-4F69-AACC-C31CF4FC276E}" type="pres">
      <dgm:prSet presAssocID="{91A9EBF5-189E-4DDA-9B36-9DFEC431313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22C555-8673-41D0-86E0-8572A459C9F0}" type="pres">
      <dgm:prSet presAssocID="{88798C60-024F-4B1C-8856-34C933564401}" presName="sp" presStyleCnt="0"/>
      <dgm:spPr/>
    </dgm:pt>
    <dgm:pt modelId="{97F33F7C-8C38-4675-B831-42C5ACBDEB3C}" type="pres">
      <dgm:prSet presAssocID="{0189D69F-856D-452B-A823-17B9B7E16047}" presName="composite" presStyleCnt="0"/>
      <dgm:spPr/>
    </dgm:pt>
    <dgm:pt modelId="{A7663D7A-2E67-4BF1-9544-BBB4EB0FFDBB}" type="pres">
      <dgm:prSet presAssocID="{0189D69F-856D-452B-A823-17B9B7E1604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F9304-1CA2-4CA3-8EC7-553E3587A93E}" type="pres">
      <dgm:prSet presAssocID="{0189D69F-856D-452B-A823-17B9B7E1604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43AAC0-7EBF-4F9D-AABE-E56227E24D9F}" type="presOf" srcId="{C2724516-CEED-4A2D-9EF5-F751C594E3D1}" destId="{62763D63-B3F3-4F69-AACC-C31CF4FC276E}" srcOrd="0" destOrd="0" presId="urn:microsoft.com/office/officeart/2005/8/layout/chevron2"/>
    <dgm:cxn modelId="{F2B28C7F-5104-4EF3-8DC7-30BF9A416701}" type="presOf" srcId="{BB1CBF2C-CE3D-4A6D-A858-B9DBD4975E26}" destId="{7469B493-A743-426F-ACA4-495DDB3F6854}" srcOrd="0" destOrd="0" presId="urn:microsoft.com/office/officeart/2005/8/layout/chevron2"/>
    <dgm:cxn modelId="{6E176677-F920-4732-96C8-1778A69B0FCE}" type="presOf" srcId="{88DAACEB-5D24-4B0F-ACA4-1BAD66642286}" destId="{E7CC93BE-6FAE-439B-8D03-22B4AFED49CE}" srcOrd="0" destOrd="0" presId="urn:microsoft.com/office/officeart/2005/8/layout/chevron2"/>
    <dgm:cxn modelId="{04ADD214-A7FE-4BCC-84AD-276FB9665DC9}" type="presOf" srcId="{9816DDAF-AABD-4FA8-A540-FC73FB8EA9DD}" destId="{AB4F9304-1CA2-4CA3-8EC7-553E3587A93E}" srcOrd="0" destOrd="0" presId="urn:microsoft.com/office/officeart/2005/8/layout/chevron2"/>
    <dgm:cxn modelId="{BAC060E8-39C3-4DEC-B26B-7359CB9781F9}" srcId="{88DAACEB-5D24-4B0F-ACA4-1BAD66642286}" destId="{765123A0-3941-4990-8DFD-F39683F70D07}" srcOrd="0" destOrd="0" parTransId="{72479E02-49B0-4E37-9951-60DE50033AB2}" sibTransId="{67E0A05D-479E-4560-BBD7-0454F8839AD7}"/>
    <dgm:cxn modelId="{1B63EB7A-6B39-48B9-BF3E-B75EE2DDDEF3}" srcId="{196092F8-03D4-4C82-AFA4-9BBE7E54E858}" destId="{83F50B30-9EC3-4D7C-BB0F-6AD1A74BF561}" srcOrd="1" destOrd="0" parTransId="{AB7B8E25-0D70-42D9-B293-6A5738A94861}" sibTransId="{72C85951-C598-4BFE-91A2-26AF01823345}"/>
    <dgm:cxn modelId="{8431D789-7E22-40F9-8963-92A88C211D60}" srcId="{196092F8-03D4-4C82-AFA4-9BBE7E54E858}" destId="{0189D69F-856D-452B-A823-17B9B7E16047}" srcOrd="3" destOrd="0" parTransId="{837ECF0E-D72D-456B-9C75-EA5BCBABFD64}" sibTransId="{287A136B-052B-48A7-B9BB-B4FA1EEC8921}"/>
    <dgm:cxn modelId="{97FA67FC-6AF0-427D-9DDF-A94883498532}" srcId="{91A9EBF5-189E-4DDA-9B36-9DFEC4313136}" destId="{C2724516-CEED-4A2D-9EF5-F751C594E3D1}" srcOrd="0" destOrd="0" parTransId="{2BD72A90-5888-4545-9B00-EF22F2794CBE}" sibTransId="{D795E9B8-FCD6-4871-99A8-98390D940A7B}"/>
    <dgm:cxn modelId="{C65774F1-DD38-4457-BBA9-3810881767ED}" type="presOf" srcId="{91A9EBF5-189E-4DDA-9B36-9DFEC4313136}" destId="{D1B05241-4C66-4F05-A539-ADB738B1FF03}" srcOrd="0" destOrd="0" presId="urn:microsoft.com/office/officeart/2005/8/layout/chevron2"/>
    <dgm:cxn modelId="{1DD51E63-12B1-4B74-8977-00535F2A6A97}" srcId="{83F50B30-9EC3-4D7C-BB0F-6AD1A74BF561}" destId="{BB1CBF2C-CE3D-4A6D-A858-B9DBD4975E26}" srcOrd="0" destOrd="0" parTransId="{ED31B29E-FCDB-46C2-9AB8-AC88232DF92B}" sibTransId="{BC4EC2E2-7407-4FA9-98C8-F340A1DB16E7}"/>
    <dgm:cxn modelId="{6D53EFB6-7C81-4935-B108-4D6D5C841028}" srcId="{0189D69F-856D-452B-A823-17B9B7E16047}" destId="{9816DDAF-AABD-4FA8-A540-FC73FB8EA9DD}" srcOrd="0" destOrd="0" parTransId="{4A2694B9-4A37-4757-8716-BD453A19AB6D}" sibTransId="{19A7CE53-B2F8-4D2A-A31E-B6658C84B1DE}"/>
    <dgm:cxn modelId="{3BD52B5D-C695-42E1-9054-8F7747788DDE}" type="presOf" srcId="{196092F8-03D4-4C82-AFA4-9BBE7E54E858}" destId="{C11FADC7-7C88-491E-AA61-758D6E2DF4CF}" srcOrd="0" destOrd="0" presId="urn:microsoft.com/office/officeart/2005/8/layout/chevron2"/>
    <dgm:cxn modelId="{9D6ACE9D-EE26-47C6-B68E-543867BF2D5F}" srcId="{196092F8-03D4-4C82-AFA4-9BBE7E54E858}" destId="{88DAACEB-5D24-4B0F-ACA4-1BAD66642286}" srcOrd="0" destOrd="0" parTransId="{53CE7496-54A1-4650-900B-5F9AC8AE5EB6}" sibTransId="{D32CA55D-232C-4F90-9EEE-477C0438EED5}"/>
    <dgm:cxn modelId="{C91F108B-07C1-4E09-9CD9-A762C309C5AD}" srcId="{196092F8-03D4-4C82-AFA4-9BBE7E54E858}" destId="{91A9EBF5-189E-4DDA-9B36-9DFEC4313136}" srcOrd="2" destOrd="0" parTransId="{1C61AC08-3976-4C42-9550-376B28190938}" sibTransId="{88798C60-024F-4B1C-8856-34C933564401}"/>
    <dgm:cxn modelId="{50D83E81-4825-4E9B-9CCB-813C54007A88}" type="presOf" srcId="{765123A0-3941-4990-8DFD-F39683F70D07}" destId="{BF78FF2D-D33A-4FD4-ADC3-1E02653D0817}" srcOrd="0" destOrd="0" presId="urn:microsoft.com/office/officeart/2005/8/layout/chevron2"/>
    <dgm:cxn modelId="{35817899-2489-4BFB-9F51-0ECE574A4019}" type="presOf" srcId="{0189D69F-856D-452B-A823-17B9B7E16047}" destId="{A7663D7A-2E67-4BF1-9544-BBB4EB0FFDBB}" srcOrd="0" destOrd="0" presId="urn:microsoft.com/office/officeart/2005/8/layout/chevron2"/>
    <dgm:cxn modelId="{715DBA1F-A1EC-41DA-8764-3AAA3D72FC79}" type="presOf" srcId="{83F50B30-9EC3-4D7C-BB0F-6AD1A74BF561}" destId="{956202A1-6EFE-4415-87AF-4353D242721D}" srcOrd="0" destOrd="0" presId="urn:microsoft.com/office/officeart/2005/8/layout/chevron2"/>
    <dgm:cxn modelId="{78E65A31-0C3D-4592-8B3B-CBA087ED57CB}" type="presParOf" srcId="{C11FADC7-7C88-491E-AA61-758D6E2DF4CF}" destId="{30E18107-7EAA-4AE9-9420-7CEF6AA04536}" srcOrd="0" destOrd="0" presId="urn:microsoft.com/office/officeart/2005/8/layout/chevron2"/>
    <dgm:cxn modelId="{D810B1A3-1742-4E4D-864D-4E90520B2F05}" type="presParOf" srcId="{30E18107-7EAA-4AE9-9420-7CEF6AA04536}" destId="{E7CC93BE-6FAE-439B-8D03-22B4AFED49CE}" srcOrd="0" destOrd="0" presId="urn:microsoft.com/office/officeart/2005/8/layout/chevron2"/>
    <dgm:cxn modelId="{3AF39716-DB1C-421C-A155-1C987AFBF377}" type="presParOf" srcId="{30E18107-7EAA-4AE9-9420-7CEF6AA04536}" destId="{BF78FF2D-D33A-4FD4-ADC3-1E02653D0817}" srcOrd="1" destOrd="0" presId="urn:microsoft.com/office/officeart/2005/8/layout/chevron2"/>
    <dgm:cxn modelId="{039DBBBA-DE68-4F92-9BE1-7D6C18FA3435}" type="presParOf" srcId="{C11FADC7-7C88-491E-AA61-758D6E2DF4CF}" destId="{DABF67E8-43FA-4694-BE53-81290917FC1E}" srcOrd="1" destOrd="0" presId="urn:microsoft.com/office/officeart/2005/8/layout/chevron2"/>
    <dgm:cxn modelId="{3DC66374-6CF2-4B4E-8D97-1B519B176B11}" type="presParOf" srcId="{C11FADC7-7C88-491E-AA61-758D6E2DF4CF}" destId="{D091540A-F5F0-4A37-8571-C35A107B854B}" srcOrd="2" destOrd="0" presId="urn:microsoft.com/office/officeart/2005/8/layout/chevron2"/>
    <dgm:cxn modelId="{7DB9A624-DBE0-4028-86F2-63D96F432CA7}" type="presParOf" srcId="{D091540A-F5F0-4A37-8571-C35A107B854B}" destId="{956202A1-6EFE-4415-87AF-4353D242721D}" srcOrd="0" destOrd="0" presId="urn:microsoft.com/office/officeart/2005/8/layout/chevron2"/>
    <dgm:cxn modelId="{55D393B6-3C4C-418A-A4A7-993912C9A6E3}" type="presParOf" srcId="{D091540A-F5F0-4A37-8571-C35A107B854B}" destId="{7469B493-A743-426F-ACA4-495DDB3F6854}" srcOrd="1" destOrd="0" presId="urn:microsoft.com/office/officeart/2005/8/layout/chevron2"/>
    <dgm:cxn modelId="{42FF351C-F003-4580-B91E-9EBA9D975841}" type="presParOf" srcId="{C11FADC7-7C88-491E-AA61-758D6E2DF4CF}" destId="{6D590B89-7F7A-4DFC-9114-32FB041CAC5D}" srcOrd="3" destOrd="0" presId="urn:microsoft.com/office/officeart/2005/8/layout/chevron2"/>
    <dgm:cxn modelId="{94C0DE36-46F3-463B-AB64-CF8BFCD96677}" type="presParOf" srcId="{C11FADC7-7C88-491E-AA61-758D6E2DF4CF}" destId="{3BE38F07-501A-4CD7-BEC0-8192329CF835}" srcOrd="4" destOrd="0" presId="urn:microsoft.com/office/officeart/2005/8/layout/chevron2"/>
    <dgm:cxn modelId="{80902459-5E57-47B3-97C1-A7A9AAD156C1}" type="presParOf" srcId="{3BE38F07-501A-4CD7-BEC0-8192329CF835}" destId="{D1B05241-4C66-4F05-A539-ADB738B1FF03}" srcOrd="0" destOrd="0" presId="urn:microsoft.com/office/officeart/2005/8/layout/chevron2"/>
    <dgm:cxn modelId="{101D0919-CA68-465B-8685-4E077FE52C89}" type="presParOf" srcId="{3BE38F07-501A-4CD7-BEC0-8192329CF835}" destId="{62763D63-B3F3-4F69-AACC-C31CF4FC276E}" srcOrd="1" destOrd="0" presId="urn:microsoft.com/office/officeart/2005/8/layout/chevron2"/>
    <dgm:cxn modelId="{44984C20-2B00-4704-8DC0-6F02EE2EF215}" type="presParOf" srcId="{C11FADC7-7C88-491E-AA61-758D6E2DF4CF}" destId="{B822C555-8673-41D0-86E0-8572A459C9F0}" srcOrd="5" destOrd="0" presId="urn:microsoft.com/office/officeart/2005/8/layout/chevron2"/>
    <dgm:cxn modelId="{0E9F510C-0358-4BA9-8F9C-D45621064158}" type="presParOf" srcId="{C11FADC7-7C88-491E-AA61-758D6E2DF4CF}" destId="{97F33F7C-8C38-4675-B831-42C5ACBDEB3C}" srcOrd="6" destOrd="0" presId="urn:microsoft.com/office/officeart/2005/8/layout/chevron2"/>
    <dgm:cxn modelId="{1EAE9BFB-458D-462B-8684-0F970A6169B4}" type="presParOf" srcId="{97F33F7C-8C38-4675-B831-42C5ACBDEB3C}" destId="{A7663D7A-2E67-4BF1-9544-BBB4EB0FFDBB}" srcOrd="0" destOrd="0" presId="urn:microsoft.com/office/officeart/2005/8/layout/chevron2"/>
    <dgm:cxn modelId="{F4BF5477-4DB7-4F72-A8F3-A5B90433B40F}" type="presParOf" srcId="{97F33F7C-8C38-4675-B831-42C5ACBDEB3C}" destId="{AB4F9304-1CA2-4CA3-8EC7-553E3587A9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6092F8-03D4-4C82-AFA4-9BBE7E54E85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DAACEB-5D24-4B0F-ACA4-1BAD66642286}">
      <dgm:prSet phldrT="[Text]"/>
      <dgm:spPr/>
      <dgm:t>
        <a:bodyPr/>
        <a:lstStyle/>
        <a:p>
          <a:r>
            <a:rPr lang="sr-Cyrl-CS" dirty="0" smtClean="0"/>
            <a:t>1</a:t>
          </a:r>
          <a:endParaRPr lang="en-US" dirty="0"/>
        </a:p>
      </dgm:t>
    </dgm:pt>
    <dgm:pt modelId="{53CE7496-54A1-4650-900B-5F9AC8AE5EB6}" type="parTrans" cxnId="{9D6ACE9D-EE26-47C6-B68E-543867BF2D5F}">
      <dgm:prSet/>
      <dgm:spPr/>
      <dgm:t>
        <a:bodyPr/>
        <a:lstStyle/>
        <a:p>
          <a:endParaRPr lang="en-US"/>
        </a:p>
      </dgm:t>
    </dgm:pt>
    <dgm:pt modelId="{D32CA55D-232C-4F90-9EEE-477C0438EED5}" type="sibTrans" cxnId="{9D6ACE9D-EE26-47C6-B68E-543867BF2D5F}">
      <dgm:prSet/>
      <dgm:spPr/>
      <dgm:t>
        <a:bodyPr/>
        <a:lstStyle/>
        <a:p>
          <a:endParaRPr lang="en-US"/>
        </a:p>
      </dgm:t>
    </dgm:pt>
    <dgm:pt modelId="{765123A0-3941-4990-8DFD-F39683F70D07}">
      <dgm:prSet phldrT="[Text]" custT="1"/>
      <dgm:spPr/>
      <dgm:t>
        <a:bodyPr/>
        <a:lstStyle/>
        <a:p>
          <a:r>
            <a:rPr lang="sr-Cyrl-CS" sz="1800" dirty="0" smtClean="0"/>
            <a:t>Достављање наручиоцу, подносиоцу захтева и изабраном понуђачу у року </a:t>
          </a:r>
          <a:r>
            <a:rPr lang="sr-Cyrl-CS" sz="1800" dirty="0" smtClean="0">
              <a:solidFill>
                <a:srgbClr val="FF0000"/>
              </a:solidFill>
            </a:rPr>
            <a:t>5</a:t>
          </a:r>
          <a:r>
            <a:rPr lang="en-US" sz="1800" dirty="0" smtClean="0">
              <a:solidFill>
                <a:srgbClr val="FF0000"/>
              </a:solidFill>
            </a:rPr>
            <a:t> </a:t>
          </a:r>
          <a:r>
            <a:rPr lang="en-US" sz="1800" dirty="0" err="1" smtClean="0">
              <a:solidFill>
                <a:srgbClr val="FF0000"/>
              </a:solidFill>
            </a:rPr>
            <a:t>дана</a:t>
          </a:r>
          <a:r>
            <a:rPr lang="en-US" sz="1800" dirty="0" smtClean="0">
              <a:solidFill>
                <a:srgbClr val="FF0000"/>
              </a:solidFill>
            </a:rPr>
            <a:t> </a:t>
          </a:r>
          <a:r>
            <a:rPr lang="en-US" sz="1800" dirty="0" err="1" smtClean="0"/>
            <a:t>од</a:t>
          </a:r>
          <a:r>
            <a:rPr lang="en-US" sz="1800" dirty="0" smtClean="0"/>
            <a:t> </a:t>
          </a:r>
          <a:r>
            <a:rPr lang="en-US" sz="1800" dirty="0" err="1" smtClean="0"/>
            <a:t>дана</a:t>
          </a:r>
          <a:r>
            <a:rPr lang="en-US" sz="1800" dirty="0" smtClean="0"/>
            <a:t> </a:t>
          </a:r>
          <a:r>
            <a:rPr lang="sr-Cyrl-CS" sz="1800" dirty="0" smtClean="0"/>
            <a:t>доношења одлуке.</a:t>
          </a:r>
          <a:endParaRPr lang="en-US" sz="1800" dirty="0"/>
        </a:p>
      </dgm:t>
    </dgm:pt>
    <dgm:pt modelId="{72479E02-49B0-4E37-9951-60DE50033AB2}" type="parTrans" cxnId="{BAC060E8-39C3-4DEC-B26B-7359CB9781F9}">
      <dgm:prSet/>
      <dgm:spPr/>
      <dgm:t>
        <a:bodyPr/>
        <a:lstStyle/>
        <a:p>
          <a:endParaRPr lang="en-US"/>
        </a:p>
      </dgm:t>
    </dgm:pt>
    <dgm:pt modelId="{67E0A05D-479E-4560-BBD7-0454F8839AD7}" type="sibTrans" cxnId="{BAC060E8-39C3-4DEC-B26B-7359CB9781F9}">
      <dgm:prSet/>
      <dgm:spPr/>
      <dgm:t>
        <a:bodyPr/>
        <a:lstStyle/>
        <a:p>
          <a:endParaRPr lang="en-US"/>
        </a:p>
      </dgm:t>
    </dgm:pt>
    <dgm:pt modelId="{83F50B30-9EC3-4D7C-BB0F-6AD1A74BF561}">
      <dgm:prSet phldrT="[Text]"/>
      <dgm:spPr/>
      <dgm:t>
        <a:bodyPr/>
        <a:lstStyle/>
        <a:p>
          <a:r>
            <a:rPr lang="sr-Cyrl-CS" dirty="0" smtClean="0"/>
            <a:t>2</a:t>
          </a:r>
          <a:endParaRPr lang="en-US" dirty="0"/>
        </a:p>
      </dgm:t>
    </dgm:pt>
    <dgm:pt modelId="{AB7B8E25-0D70-42D9-B293-6A5738A94861}" type="parTrans" cxnId="{1B63EB7A-6B39-48B9-BF3E-B75EE2DDDEF3}">
      <dgm:prSet/>
      <dgm:spPr/>
      <dgm:t>
        <a:bodyPr/>
        <a:lstStyle/>
        <a:p>
          <a:endParaRPr lang="en-US"/>
        </a:p>
      </dgm:t>
    </dgm:pt>
    <dgm:pt modelId="{72C85951-C598-4BFE-91A2-26AF01823345}" type="sibTrans" cxnId="{1B63EB7A-6B39-48B9-BF3E-B75EE2DDDEF3}">
      <dgm:prSet/>
      <dgm:spPr/>
      <dgm:t>
        <a:bodyPr/>
        <a:lstStyle/>
        <a:p>
          <a:endParaRPr lang="en-US"/>
        </a:p>
      </dgm:t>
    </dgm:pt>
    <dgm:pt modelId="{BB1CBF2C-CE3D-4A6D-A858-B9DBD4975E26}">
      <dgm:prSet phldrT="[Text]" custT="1"/>
      <dgm:spPr/>
      <dgm:t>
        <a:bodyPr/>
        <a:lstStyle/>
        <a:p>
          <a:r>
            <a:rPr lang="sr-Cyrl-CS" sz="1800" dirty="0" smtClean="0"/>
            <a:t>Одлука се </a:t>
          </a:r>
          <a:r>
            <a:rPr lang="sr-Cyrl-CS" sz="1800" dirty="0" smtClean="0">
              <a:solidFill>
                <a:srgbClr val="FF0000"/>
              </a:solidFill>
            </a:rPr>
            <a:t>одмах</a:t>
          </a:r>
          <a:r>
            <a:rPr lang="sr-Cyrl-CS" sz="1800" dirty="0" smtClean="0"/>
            <a:t> након достављања странкама у поступку, објављује на интернет страници Републичке комисије и на Порталу јавних набавки</a:t>
          </a:r>
          <a:r>
            <a:rPr lang="sr-Cyrl-CS" sz="1900" dirty="0" smtClean="0"/>
            <a:t>.</a:t>
          </a:r>
          <a:endParaRPr lang="en-US" sz="1900" dirty="0"/>
        </a:p>
      </dgm:t>
    </dgm:pt>
    <dgm:pt modelId="{ED31B29E-FCDB-46C2-9AB8-AC88232DF92B}" type="parTrans" cxnId="{1DD51E63-12B1-4B74-8977-00535F2A6A97}">
      <dgm:prSet/>
      <dgm:spPr/>
      <dgm:t>
        <a:bodyPr/>
        <a:lstStyle/>
        <a:p>
          <a:endParaRPr lang="en-US"/>
        </a:p>
      </dgm:t>
    </dgm:pt>
    <dgm:pt modelId="{BC4EC2E2-7407-4FA9-98C8-F340A1DB16E7}" type="sibTrans" cxnId="{1DD51E63-12B1-4B74-8977-00535F2A6A97}">
      <dgm:prSet/>
      <dgm:spPr/>
      <dgm:t>
        <a:bodyPr/>
        <a:lstStyle/>
        <a:p>
          <a:endParaRPr lang="en-US"/>
        </a:p>
      </dgm:t>
    </dgm:pt>
    <dgm:pt modelId="{91A9EBF5-189E-4DDA-9B36-9DFEC4313136}">
      <dgm:prSet phldrT="[Text]"/>
      <dgm:spPr/>
      <dgm:t>
        <a:bodyPr/>
        <a:lstStyle/>
        <a:p>
          <a:r>
            <a:rPr lang="sr-Cyrl-CS" dirty="0" smtClean="0"/>
            <a:t>3</a:t>
          </a:r>
          <a:endParaRPr lang="en-US" dirty="0"/>
        </a:p>
      </dgm:t>
    </dgm:pt>
    <dgm:pt modelId="{1C61AC08-3976-4C42-9550-376B28190938}" type="parTrans" cxnId="{C91F108B-07C1-4E09-9CD9-A762C309C5AD}">
      <dgm:prSet/>
      <dgm:spPr/>
      <dgm:t>
        <a:bodyPr/>
        <a:lstStyle/>
        <a:p>
          <a:endParaRPr lang="en-US"/>
        </a:p>
      </dgm:t>
    </dgm:pt>
    <dgm:pt modelId="{88798C60-024F-4B1C-8856-34C933564401}" type="sibTrans" cxnId="{C91F108B-07C1-4E09-9CD9-A762C309C5AD}">
      <dgm:prSet/>
      <dgm:spPr/>
      <dgm:t>
        <a:bodyPr/>
        <a:lstStyle/>
        <a:p>
          <a:endParaRPr lang="en-US"/>
        </a:p>
      </dgm:t>
    </dgm:pt>
    <dgm:pt modelId="{C2724516-CEED-4A2D-9EF5-F751C594E3D1}">
      <dgm:prSet custT="1"/>
      <dgm:spPr/>
      <dgm:t>
        <a:bodyPr/>
        <a:lstStyle/>
        <a:p>
          <a:r>
            <a:rPr lang="sr-Cyrl-CS" sz="1800" dirty="0" smtClean="0"/>
            <a:t>Наручилац је дужан да обавести </a:t>
          </a:r>
          <a:r>
            <a:rPr lang="sr-Cyrl-CS" sz="1800" dirty="0" smtClean="0">
              <a:solidFill>
                <a:srgbClr val="FF0000"/>
              </a:solidFill>
            </a:rPr>
            <a:t>све учеснике </a:t>
          </a:r>
          <a:r>
            <a:rPr lang="sr-Cyrl-CS" sz="1800" dirty="0" smtClean="0"/>
            <a:t>у поступку о донетој одлуци Републичке комисије</a:t>
          </a:r>
          <a:r>
            <a:rPr lang="sr-Cyrl-CS" sz="2200" dirty="0" smtClean="0"/>
            <a:t>.</a:t>
          </a:r>
          <a:endParaRPr lang="en-US" sz="2200" dirty="0"/>
        </a:p>
      </dgm:t>
    </dgm:pt>
    <dgm:pt modelId="{2BD72A90-5888-4545-9B00-EF22F2794CBE}" type="parTrans" cxnId="{97FA67FC-6AF0-427D-9DDF-A94883498532}">
      <dgm:prSet/>
      <dgm:spPr/>
      <dgm:t>
        <a:bodyPr/>
        <a:lstStyle/>
        <a:p>
          <a:endParaRPr lang="en-US"/>
        </a:p>
      </dgm:t>
    </dgm:pt>
    <dgm:pt modelId="{D795E9B8-FCD6-4871-99A8-98390D940A7B}" type="sibTrans" cxnId="{97FA67FC-6AF0-427D-9DDF-A94883498532}">
      <dgm:prSet/>
      <dgm:spPr/>
      <dgm:t>
        <a:bodyPr/>
        <a:lstStyle/>
        <a:p>
          <a:endParaRPr lang="en-US"/>
        </a:p>
      </dgm:t>
    </dgm:pt>
    <dgm:pt modelId="{C11FADC7-7C88-491E-AA61-758D6E2DF4CF}" type="pres">
      <dgm:prSet presAssocID="{196092F8-03D4-4C82-AFA4-9BBE7E54E85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E18107-7EAA-4AE9-9420-7CEF6AA04536}" type="pres">
      <dgm:prSet presAssocID="{88DAACEB-5D24-4B0F-ACA4-1BAD66642286}" presName="composite" presStyleCnt="0"/>
      <dgm:spPr/>
    </dgm:pt>
    <dgm:pt modelId="{E7CC93BE-6FAE-439B-8D03-22B4AFED49CE}" type="pres">
      <dgm:prSet presAssocID="{88DAACEB-5D24-4B0F-ACA4-1BAD6664228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8FF2D-D33A-4FD4-ADC3-1E02653D0817}" type="pres">
      <dgm:prSet presAssocID="{88DAACEB-5D24-4B0F-ACA4-1BAD6664228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F67E8-43FA-4694-BE53-81290917FC1E}" type="pres">
      <dgm:prSet presAssocID="{D32CA55D-232C-4F90-9EEE-477C0438EED5}" presName="sp" presStyleCnt="0"/>
      <dgm:spPr/>
    </dgm:pt>
    <dgm:pt modelId="{D091540A-F5F0-4A37-8571-C35A107B854B}" type="pres">
      <dgm:prSet presAssocID="{83F50B30-9EC3-4D7C-BB0F-6AD1A74BF561}" presName="composite" presStyleCnt="0"/>
      <dgm:spPr/>
    </dgm:pt>
    <dgm:pt modelId="{956202A1-6EFE-4415-87AF-4353D242721D}" type="pres">
      <dgm:prSet presAssocID="{83F50B30-9EC3-4D7C-BB0F-6AD1A74BF56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9B493-A743-426F-ACA4-495DDB3F6854}" type="pres">
      <dgm:prSet presAssocID="{83F50B30-9EC3-4D7C-BB0F-6AD1A74BF56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90B89-7F7A-4DFC-9114-32FB041CAC5D}" type="pres">
      <dgm:prSet presAssocID="{72C85951-C598-4BFE-91A2-26AF01823345}" presName="sp" presStyleCnt="0"/>
      <dgm:spPr/>
    </dgm:pt>
    <dgm:pt modelId="{3BE38F07-501A-4CD7-BEC0-8192329CF835}" type="pres">
      <dgm:prSet presAssocID="{91A9EBF5-189E-4DDA-9B36-9DFEC4313136}" presName="composite" presStyleCnt="0"/>
      <dgm:spPr/>
    </dgm:pt>
    <dgm:pt modelId="{D1B05241-4C66-4F05-A539-ADB738B1FF03}" type="pres">
      <dgm:prSet presAssocID="{91A9EBF5-189E-4DDA-9B36-9DFEC431313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63D63-B3F3-4F69-AACC-C31CF4FC276E}" type="pres">
      <dgm:prSet presAssocID="{91A9EBF5-189E-4DDA-9B36-9DFEC431313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13AA6F-FD1C-43BE-995A-24BA12726ECE}" type="presOf" srcId="{BB1CBF2C-CE3D-4A6D-A858-B9DBD4975E26}" destId="{7469B493-A743-426F-ACA4-495DDB3F6854}" srcOrd="0" destOrd="0" presId="urn:microsoft.com/office/officeart/2005/8/layout/chevron2"/>
    <dgm:cxn modelId="{BAC060E8-39C3-4DEC-B26B-7359CB9781F9}" srcId="{88DAACEB-5D24-4B0F-ACA4-1BAD66642286}" destId="{765123A0-3941-4990-8DFD-F39683F70D07}" srcOrd="0" destOrd="0" parTransId="{72479E02-49B0-4E37-9951-60DE50033AB2}" sibTransId="{67E0A05D-479E-4560-BBD7-0454F8839AD7}"/>
    <dgm:cxn modelId="{1B63EB7A-6B39-48B9-BF3E-B75EE2DDDEF3}" srcId="{196092F8-03D4-4C82-AFA4-9BBE7E54E858}" destId="{83F50B30-9EC3-4D7C-BB0F-6AD1A74BF561}" srcOrd="1" destOrd="0" parTransId="{AB7B8E25-0D70-42D9-B293-6A5738A94861}" sibTransId="{72C85951-C598-4BFE-91A2-26AF01823345}"/>
    <dgm:cxn modelId="{97FA67FC-6AF0-427D-9DDF-A94883498532}" srcId="{91A9EBF5-189E-4DDA-9B36-9DFEC4313136}" destId="{C2724516-CEED-4A2D-9EF5-F751C594E3D1}" srcOrd="0" destOrd="0" parTransId="{2BD72A90-5888-4545-9B00-EF22F2794CBE}" sibTransId="{D795E9B8-FCD6-4871-99A8-98390D940A7B}"/>
    <dgm:cxn modelId="{1DD51E63-12B1-4B74-8977-00535F2A6A97}" srcId="{83F50B30-9EC3-4D7C-BB0F-6AD1A74BF561}" destId="{BB1CBF2C-CE3D-4A6D-A858-B9DBD4975E26}" srcOrd="0" destOrd="0" parTransId="{ED31B29E-FCDB-46C2-9AB8-AC88232DF92B}" sibTransId="{BC4EC2E2-7407-4FA9-98C8-F340A1DB16E7}"/>
    <dgm:cxn modelId="{33664454-3704-4E68-8BE0-5090C6CDF77C}" type="presOf" srcId="{196092F8-03D4-4C82-AFA4-9BBE7E54E858}" destId="{C11FADC7-7C88-491E-AA61-758D6E2DF4CF}" srcOrd="0" destOrd="0" presId="urn:microsoft.com/office/officeart/2005/8/layout/chevron2"/>
    <dgm:cxn modelId="{F804C7B0-6CB0-4CCB-B037-47DFAF733C56}" type="presOf" srcId="{91A9EBF5-189E-4DDA-9B36-9DFEC4313136}" destId="{D1B05241-4C66-4F05-A539-ADB738B1FF03}" srcOrd="0" destOrd="0" presId="urn:microsoft.com/office/officeart/2005/8/layout/chevron2"/>
    <dgm:cxn modelId="{3753D5E4-C164-419F-A82A-5C1DBE0E1E6A}" type="presOf" srcId="{C2724516-CEED-4A2D-9EF5-F751C594E3D1}" destId="{62763D63-B3F3-4F69-AACC-C31CF4FC276E}" srcOrd="0" destOrd="0" presId="urn:microsoft.com/office/officeart/2005/8/layout/chevron2"/>
    <dgm:cxn modelId="{9D6ACE9D-EE26-47C6-B68E-543867BF2D5F}" srcId="{196092F8-03D4-4C82-AFA4-9BBE7E54E858}" destId="{88DAACEB-5D24-4B0F-ACA4-1BAD66642286}" srcOrd="0" destOrd="0" parTransId="{53CE7496-54A1-4650-900B-5F9AC8AE5EB6}" sibTransId="{D32CA55D-232C-4F90-9EEE-477C0438EED5}"/>
    <dgm:cxn modelId="{C91F108B-07C1-4E09-9CD9-A762C309C5AD}" srcId="{196092F8-03D4-4C82-AFA4-9BBE7E54E858}" destId="{91A9EBF5-189E-4DDA-9B36-9DFEC4313136}" srcOrd="2" destOrd="0" parTransId="{1C61AC08-3976-4C42-9550-376B28190938}" sibTransId="{88798C60-024F-4B1C-8856-34C933564401}"/>
    <dgm:cxn modelId="{CD66814A-F915-43CE-AB2A-63F2870E5E66}" type="presOf" srcId="{765123A0-3941-4990-8DFD-F39683F70D07}" destId="{BF78FF2D-D33A-4FD4-ADC3-1E02653D0817}" srcOrd="0" destOrd="0" presId="urn:microsoft.com/office/officeart/2005/8/layout/chevron2"/>
    <dgm:cxn modelId="{7F90941F-AFBC-45BA-9471-61B36F1DEC4D}" type="presOf" srcId="{83F50B30-9EC3-4D7C-BB0F-6AD1A74BF561}" destId="{956202A1-6EFE-4415-87AF-4353D242721D}" srcOrd="0" destOrd="0" presId="urn:microsoft.com/office/officeart/2005/8/layout/chevron2"/>
    <dgm:cxn modelId="{D107CE69-80B8-4C83-9CF5-DEA906BE860F}" type="presOf" srcId="{88DAACEB-5D24-4B0F-ACA4-1BAD66642286}" destId="{E7CC93BE-6FAE-439B-8D03-22B4AFED49CE}" srcOrd="0" destOrd="0" presId="urn:microsoft.com/office/officeart/2005/8/layout/chevron2"/>
    <dgm:cxn modelId="{74EE063E-7280-4F19-BD88-73003871D11F}" type="presParOf" srcId="{C11FADC7-7C88-491E-AA61-758D6E2DF4CF}" destId="{30E18107-7EAA-4AE9-9420-7CEF6AA04536}" srcOrd="0" destOrd="0" presId="urn:microsoft.com/office/officeart/2005/8/layout/chevron2"/>
    <dgm:cxn modelId="{D20086D8-6167-499F-9A98-3A33A7832088}" type="presParOf" srcId="{30E18107-7EAA-4AE9-9420-7CEF6AA04536}" destId="{E7CC93BE-6FAE-439B-8D03-22B4AFED49CE}" srcOrd="0" destOrd="0" presId="urn:microsoft.com/office/officeart/2005/8/layout/chevron2"/>
    <dgm:cxn modelId="{496C0F32-AC69-49CD-ACDC-9BC6D7D712D3}" type="presParOf" srcId="{30E18107-7EAA-4AE9-9420-7CEF6AA04536}" destId="{BF78FF2D-D33A-4FD4-ADC3-1E02653D0817}" srcOrd="1" destOrd="0" presId="urn:microsoft.com/office/officeart/2005/8/layout/chevron2"/>
    <dgm:cxn modelId="{B208C1A6-78B2-4891-BC82-7E3E1B66EF23}" type="presParOf" srcId="{C11FADC7-7C88-491E-AA61-758D6E2DF4CF}" destId="{DABF67E8-43FA-4694-BE53-81290917FC1E}" srcOrd="1" destOrd="0" presId="urn:microsoft.com/office/officeart/2005/8/layout/chevron2"/>
    <dgm:cxn modelId="{423264CF-BE5D-48F7-8076-10505D318F08}" type="presParOf" srcId="{C11FADC7-7C88-491E-AA61-758D6E2DF4CF}" destId="{D091540A-F5F0-4A37-8571-C35A107B854B}" srcOrd="2" destOrd="0" presId="urn:microsoft.com/office/officeart/2005/8/layout/chevron2"/>
    <dgm:cxn modelId="{E63C3221-7306-48E0-9B9B-D430F13D772D}" type="presParOf" srcId="{D091540A-F5F0-4A37-8571-C35A107B854B}" destId="{956202A1-6EFE-4415-87AF-4353D242721D}" srcOrd="0" destOrd="0" presId="urn:microsoft.com/office/officeart/2005/8/layout/chevron2"/>
    <dgm:cxn modelId="{9B34A4B3-095D-4B0A-B4F3-A423370CD298}" type="presParOf" srcId="{D091540A-F5F0-4A37-8571-C35A107B854B}" destId="{7469B493-A743-426F-ACA4-495DDB3F6854}" srcOrd="1" destOrd="0" presId="urn:microsoft.com/office/officeart/2005/8/layout/chevron2"/>
    <dgm:cxn modelId="{58EF321B-DF28-42CE-A4B9-8C29D87878CC}" type="presParOf" srcId="{C11FADC7-7C88-491E-AA61-758D6E2DF4CF}" destId="{6D590B89-7F7A-4DFC-9114-32FB041CAC5D}" srcOrd="3" destOrd="0" presId="urn:microsoft.com/office/officeart/2005/8/layout/chevron2"/>
    <dgm:cxn modelId="{0133B192-31EC-471E-B9B9-6A1E3A8F29A0}" type="presParOf" srcId="{C11FADC7-7C88-491E-AA61-758D6E2DF4CF}" destId="{3BE38F07-501A-4CD7-BEC0-8192329CF835}" srcOrd="4" destOrd="0" presId="urn:microsoft.com/office/officeart/2005/8/layout/chevron2"/>
    <dgm:cxn modelId="{1DF11A81-0DE7-447C-8977-726043750936}" type="presParOf" srcId="{3BE38F07-501A-4CD7-BEC0-8192329CF835}" destId="{D1B05241-4C66-4F05-A539-ADB738B1FF03}" srcOrd="0" destOrd="0" presId="urn:microsoft.com/office/officeart/2005/8/layout/chevron2"/>
    <dgm:cxn modelId="{D39ED9E7-0BDD-45A5-B122-607AED695A7A}" type="presParOf" srcId="{3BE38F07-501A-4CD7-BEC0-8192329CF835}" destId="{62763D63-B3F3-4F69-AACC-C31CF4FC27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544AE-DFBE-4B63-B9EA-24ADC9C38E94}" type="datetimeFigureOut">
              <a:rPr lang="en-US" smtClean="0"/>
              <a:pPr/>
              <a:t>6/18/2014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AB421-37FA-4FF7-9F42-F07D6AAE9D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AB421-37FA-4FF7-9F42-F07D6AAE9D4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AB421-37FA-4FF7-9F42-F07D6AAE9D4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AB421-37FA-4FF7-9F42-F07D6AAE9D4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AB421-37FA-4FF7-9F42-F07D6AAE9D4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E9383-2B3C-4B69-BF2C-2F475E9E64B3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AF66-F928-423F-8DF5-E04E07FF1A02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445C6-4223-40D5-85C2-220F23FE3901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67E9-4768-434D-9061-19DADBCBBE9E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E7383-718A-4E2C-AA0C-364C3534658C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96C8-EA21-467A-BDA4-3C5693BCD9C2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9272-CEA0-4949-AE76-21C9C93882AE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13F2-415C-42F0-B29E-C985FA4D9DE5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914FD-36AB-4FBC-87E1-4BEE8971235F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94DE-769A-49E4-AB92-9043F1D289FE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D762521-36D0-4C68-A13D-0C77BCBEA9C8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551277-0317-4266-B2F4-C87FD39122D7}" type="datetime1">
              <a:rPr lang="en-US" smtClean="0"/>
              <a:pPr/>
              <a:t>6/18/2014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5A07A56-F3FC-49FB-BE4D-825E6D4EB7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jn.gov.rs/ci/uputstvo-o-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0000"/>
                <a:satMod val="150000"/>
                <a:alpha val="97000"/>
              </a:schemeClr>
            </a:gs>
            <a:gs pos="30000">
              <a:schemeClr val="bg2">
                <a:shade val="60000"/>
                <a:satMod val="15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500990" cy="92869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sr-Cyrl-CS" dirty="0" smtClean="0"/>
              <a:t>заштита права у поступцима јавних набавки</a:t>
            </a:r>
            <a:endParaRPr lang="en-US" dirty="0"/>
          </a:p>
        </p:txBody>
      </p:sp>
      <p:pic>
        <p:nvPicPr>
          <p:cNvPr id="6" name="Picture 5" descr="boris_lechevalier_directeur_altios_brcsi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2000240"/>
            <a:ext cx="3857652" cy="2147183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Picture 6" descr="grb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8662" y="4857760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sr-Cyrl-C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Милош Јовић</a:t>
            </a:r>
            <a:r>
              <a:rPr lang="x-none" b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</a:t>
            </a:r>
          </a:p>
          <a:p>
            <a:pPr>
              <a:buClr>
                <a:schemeClr val="accent3"/>
              </a:buClr>
              <a:defRPr/>
            </a:pPr>
            <a:r>
              <a:rPr lang="sr-Cyrl-CS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Саветник у Управи за јавне набавке</a:t>
            </a:r>
            <a:endParaRPr lang="en-US" b="1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972452" cy="571504"/>
          </a:xfrm>
        </p:spPr>
        <p:txBody>
          <a:bodyPr anchor="t">
            <a:noAutofit/>
          </a:bodyPr>
          <a:lstStyle/>
          <a:p>
            <a:pPr lvl="0" algn="ctr"/>
            <a:r>
              <a:rPr lang="sr-Cyrl-CS" sz="2600" b="1" dirty="0" smtClean="0"/>
              <a:t>Оспоравање одлуке о обустави поступка</a:t>
            </a: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4840303"/>
          </a:xfrm>
        </p:spPr>
        <p:txBody>
          <a:bodyPr>
            <a:normAutofit/>
          </a:bodyPr>
          <a:lstStyle/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Разлози оспоравања могу бити: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Непостојање услова за обуставу поступка, односно постојање </a:t>
            </a:r>
            <a:r>
              <a:rPr lang="sr-Cyrl-CS" sz="1600" dirty="0" smtClean="0"/>
              <a:t>испуњености услова за </a:t>
            </a:r>
            <a:r>
              <a:rPr lang="en-US" sz="1600" dirty="0" err="1" smtClean="0"/>
              <a:t>доделу</a:t>
            </a:r>
            <a:r>
              <a:rPr lang="en-US" sz="1600" dirty="0" smtClean="0"/>
              <a:t> </a:t>
            </a:r>
            <a:r>
              <a:rPr lang="en-US" sz="1600" dirty="0" err="1" smtClean="0"/>
              <a:t>уговора</a:t>
            </a:r>
            <a:r>
              <a:rPr lang="sr-Cyrl-CS" sz="1600" dirty="0" smtClean="0"/>
              <a:t>, одлуке о закључењу оквирног споразума, односно доношење одлуке о признавању квалификације;</a:t>
            </a:r>
            <a:endParaRPr lang="en-US" sz="1600" dirty="0" smtClean="0"/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sz="1600" dirty="0" smtClean="0"/>
              <a:t>Непостојање објективних и доказивих разлога за обуставу поступка;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sz="1600" dirty="0" smtClean="0"/>
              <a:t>Разлози за обуставу могли су се предвидети у време покретања поступка;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sz="1600" dirty="0" smtClean="0"/>
              <a:t>Разлози нису такви да онемогућавају да се започети поступак оконча;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sz="1600" dirty="0" smtClean="0"/>
              <a:t>Разлози нису такви да је услед постојања истих престала потреба наручиоца за предметном набавком.</a:t>
            </a:r>
            <a:endParaRPr lang="sr-Cyrl-CS" altLang="en-US" sz="16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endParaRPr lang="sr-Cyrl-CS" altLang="en-US" sz="1500" dirty="0" smtClean="0">
              <a:latin typeface="Arial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467600" cy="349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600" dirty="0" smtClean="0"/>
              <a:t>Захтев се не може поднети против радњи наручиоца предузетих у поступку јавне набавке, ако су подносиоцу захтева били или могли бити познати разлози за његово подношење пре истека рока за подношење </a:t>
            </a:r>
            <a:r>
              <a:rPr lang="en-US" sz="1600" dirty="0" err="1" smtClean="0"/>
              <a:t>захтева</a:t>
            </a:r>
            <a:r>
              <a:rPr lang="en-US" sz="1600" dirty="0" smtClean="0"/>
              <a:t> </a:t>
            </a:r>
            <a:r>
              <a:rPr lang="sr-Cyrl-CS" sz="1600" dirty="0" smtClean="0"/>
              <a:t>на конкурсну документацију, а подносилац захтева га није поднео пре истека тог рока.</a:t>
            </a:r>
          </a:p>
          <a:p>
            <a:pPr>
              <a:buNone/>
            </a:pPr>
            <a:endParaRPr lang="en-US" sz="1600" dirty="0" smtClean="0"/>
          </a:p>
          <a:p>
            <a:r>
              <a:rPr lang="sr-Cyrl-CS" sz="1600" dirty="0" smtClean="0"/>
              <a:t>Ако је у истом поступку јавне набавке поново поднет захтев за заштиту права од стране истог подносиоца захтева, у том захтеву се не могу оспоравати радње наручиоца за које је подносилац захтева знао или могао знати приликом подношења претходног захтева.</a:t>
            </a:r>
          </a:p>
          <a:p>
            <a:endParaRPr lang="sr-Cyrl-CS" sz="1600" dirty="0" smtClean="0"/>
          </a:p>
          <a:p>
            <a:r>
              <a:rPr lang="sr-Cyrl-CS" sz="1600" dirty="0" smtClean="0"/>
              <a:t>Не може се поднети захтев против радњи наручиоца које претходе поступку или које су предузете након окончања поступка јавне набавке.</a:t>
            </a:r>
            <a:endParaRPr lang="en-US" sz="1600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4348" y="500042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sz="2800" b="1" dirty="0" smtClean="0"/>
              <a:t>Ограничења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500066"/>
          </a:xfrm>
        </p:spPr>
        <p:txBody>
          <a:bodyPr>
            <a:normAutofit/>
          </a:bodyPr>
          <a:lstStyle/>
          <a:p>
            <a:pPr algn="ctr"/>
            <a:r>
              <a:rPr lang="sr-Cyrl-CS" sz="2000" b="1" dirty="0" smtClean="0"/>
              <a:t>До када може да се поднесе захтев 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28662" y="1785926"/>
          <a:ext cx="7358114" cy="4000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9057"/>
                <a:gridCol w="3679057"/>
              </a:tblGrid>
              <a:tr h="387148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Поступак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Рок за подношење захтева</a:t>
                      </a:r>
                      <a:endParaRPr lang="en-US" dirty="0"/>
                    </a:p>
                  </a:txBody>
                  <a:tcPr/>
                </a:tc>
              </a:tr>
              <a:tr h="516197">
                <a:tc>
                  <a:txBody>
                    <a:bodyPr/>
                    <a:lstStyle/>
                    <a:p>
                      <a:pPr algn="ctr"/>
                      <a:r>
                        <a:rPr lang="sr-Cyrl-CS" sz="1300" dirty="0" smtClean="0"/>
                        <a:t>Отворени поступак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истека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sr-Cyrl-C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619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Рестриктивни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поступак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истека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sr-Cyrl-C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sr-Cyrl-C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односно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пријава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619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Преговарачки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поступак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објављивањем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позива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истека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sr-Cyrl-C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</a:tr>
              <a:tr h="5161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Преговарачки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поступак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</a:t>
                      </a:r>
                      <a:r>
                        <a:rPr kumimoji="0" lang="sr-Cyrl-C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објављивањ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позива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Специфичности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619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онкурс за дизајн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истека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sr-Cyrl-C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sr-Cyrl-C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161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300" dirty="0" smtClean="0"/>
                        <a:t>Квалификациони поступак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истека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sr-Cyrl-C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sr-Cyrl-C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o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дносно пријава</a:t>
                      </a:r>
                      <a:endParaRPr lang="en-US" sz="1300" dirty="0" smtClean="0"/>
                    </a:p>
                  </a:txBody>
                  <a:tcPr anchor="ctr"/>
                </a:tc>
              </a:tr>
              <a:tr h="516197">
                <a:tc>
                  <a:txBody>
                    <a:bodyPr/>
                    <a:lstStyle/>
                    <a:p>
                      <a:pPr algn="ctr"/>
                      <a:r>
                        <a:rPr lang="sr-Cyrl-CS" sz="1300" dirty="0" smtClean="0"/>
                        <a:t>Јавна набавка мале вредности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истека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рока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sr-Cyrl-C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endParaRPr lang="en-US" sz="13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ound Same Side Corner Rectangle 11"/>
          <p:cNvSpPr/>
          <p:nvPr/>
        </p:nvSpPr>
        <p:spPr>
          <a:xfrm>
            <a:off x="571472" y="857232"/>
            <a:ext cx="2214578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оспоравање врсте поступка</a:t>
            </a:r>
            <a:endParaRPr lang="en-US" sz="1400" dirty="0"/>
          </a:p>
        </p:txBody>
      </p:sp>
      <p:sp>
        <p:nvSpPr>
          <p:cNvPr id="13" name="Round Same Side Corner Rectangle 12"/>
          <p:cNvSpPr/>
          <p:nvPr/>
        </p:nvSpPr>
        <p:spPr>
          <a:xfrm>
            <a:off x="6143636" y="857232"/>
            <a:ext cx="2571768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оспоравање </a:t>
            </a:r>
            <a:r>
              <a:rPr lang="en-US" sz="1400" dirty="0" err="1" smtClean="0"/>
              <a:t>садржин</a:t>
            </a:r>
            <a:r>
              <a:rPr lang="sr-Cyrl-CS" sz="1400" dirty="0" smtClean="0"/>
              <a:t>е</a:t>
            </a:r>
            <a:r>
              <a:rPr lang="en-US" sz="1400" dirty="0" smtClean="0"/>
              <a:t> </a:t>
            </a:r>
            <a:r>
              <a:rPr lang="sr-Cyrl-CS" sz="1400" dirty="0" smtClean="0"/>
              <a:t>конкурсне документације</a:t>
            </a:r>
          </a:p>
        </p:txBody>
      </p:sp>
      <p:sp>
        <p:nvSpPr>
          <p:cNvPr id="14" name="Round Same Side Corner Rectangle 13"/>
          <p:cNvSpPr/>
          <p:nvPr/>
        </p:nvSpPr>
        <p:spPr>
          <a:xfrm>
            <a:off x="3143240" y="857232"/>
            <a:ext cx="2786082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r-Cyrl-CS" sz="1400" dirty="0" smtClean="0"/>
              <a:t>оспоравање </a:t>
            </a:r>
            <a:r>
              <a:rPr lang="en-US" sz="1400" dirty="0" err="1" smtClean="0"/>
              <a:t>садржин</a:t>
            </a:r>
            <a:r>
              <a:rPr lang="sr-Cyrl-CS" sz="1400" dirty="0" smtClean="0"/>
              <a:t>е</a:t>
            </a:r>
            <a:r>
              <a:rPr lang="en-US" sz="1400" dirty="0" smtClean="0"/>
              <a:t> </a:t>
            </a:r>
            <a:r>
              <a:rPr lang="en-US" sz="1400" dirty="0" err="1" smtClean="0"/>
              <a:t>позива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подношење</a:t>
            </a:r>
            <a:r>
              <a:rPr lang="en-US" sz="1400" dirty="0" smtClean="0"/>
              <a:t> </a:t>
            </a:r>
            <a:r>
              <a:rPr lang="en-US" sz="1400" dirty="0" err="1" smtClean="0"/>
              <a:t>понуда</a:t>
            </a:r>
            <a:r>
              <a:rPr lang="en-US" sz="1400" dirty="0" smtClean="0"/>
              <a:t> </a:t>
            </a:r>
            <a:endParaRPr lang="sr-Cyrl-CS" sz="1400" dirty="0" smtClean="0"/>
          </a:p>
          <a:p>
            <a:pPr algn="ctr"/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4394199" y="160653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357818" y="2214554"/>
            <a:ext cx="64294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357818" y="5286388"/>
            <a:ext cx="642942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7251719" y="160653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1536679" y="160653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642942"/>
          </a:xfrm>
        </p:spPr>
        <p:txBody>
          <a:bodyPr>
            <a:normAutofit/>
          </a:bodyPr>
          <a:lstStyle/>
          <a:p>
            <a:pPr algn="ctr"/>
            <a:r>
              <a:rPr lang="sr-Cyrl-CS" sz="2000" b="1" dirty="0" smtClean="0"/>
              <a:t>До када може да се поднесе захтев ?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14348" y="2143116"/>
          <a:ext cx="7715304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857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Врста поступка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Рок за подношење захтева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sz="1400" dirty="0" smtClean="0"/>
                        <a:t>Отворени поступак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дана пријема одлуке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Рестриктивни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поступак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дана пријема одлуке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Преговарачки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поступак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објављивањем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позива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дана пријема одлуке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Преговарачки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поступак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</a:t>
                      </a:r>
                      <a:r>
                        <a:rPr kumimoji="0" lang="sr-Cyrl-C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објављивањ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позива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подношење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објављивања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одлуке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додели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уговора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Порталу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јавних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набавки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онкурс за дизајн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дана пријема одлуке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400" dirty="0" smtClean="0"/>
                        <a:t>Квалификациони поступак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дана пријема одлуке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400" dirty="0" smtClean="0"/>
                        <a:t>Јавна набавка мале вредности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дана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 дана пријема одлуке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ound Same Side Corner Rectangle 11"/>
          <p:cNvSpPr/>
          <p:nvPr/>
        </p:nvSpPr>
        <p:spPr>
          <a:xfrm>
            <a:off x="571472" y="1000108"/>
            <a:ext cx="1785950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одлука о додели уговора</a:t>
            </a:r>
            <a:endParaRPr lang="en-US" sz="1400" dirty="0"/>
          </a:p>
        </p:txBody>
      </p:sp>
      <p:cxnSp>
        <p:nvCxnSpPr>
          <p:cNvPr id="16" name="Elbow Connector 15"/>
          <p:cNvCxnSpPr/>
          <p:nvPr/>
        </p:nvCxnSpPr>
        <p:spPr>
          <a:xfrm rot="16200000" flipH="1">
            <a:off x="1321571" y="1607331"/>
            <a:ext cx="571504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>
          <a:xfrm rot="5400000">
            <a:off x="6965173" y="1678769"/>
            <a:ext cx="571504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 Same Side Corner Rectangle 14"/>
          <p:cNvSpPr/>
          <p:nvPr/>
        </p:nvSpPr>
        <p:spPr>
          <a:xfrm>
            <a:off x="2571736" y="1000108"/>
            <a:ext cx="1785950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200" dirty="0" smtClean="0"/>
              <a:t>одлука о </a:t>
            </a:r>
            <a:r>
              <a:rPr lang="en-US" sz="1200" dirty="0" err="1" smtClean="0"/>
              <a:t>закључењу</a:t>
            </a:r>
            <a:r>
              <a:rPr lang="en-US" sz="1200" dirty="0" smtClean="0"/>
              <a:t> </a:t>
            </a:r>
            <a:r>
              <a:rPr lang="en-US" sz="1200" dirty="0" err="1" smtClean="0"/>
              <a:t>оквирног</a:t>
            </a:r>
            <a:r>
              <a:rPr lang="en-US" sz="1200" dirty="0" smtClean="0"/>
              <a:t> </a:t>
            </a:r>
            <a:r>
              <a:rPr lang="en-US" sz="1200" dirty="0" err="1" smtClean="0"/>
              <a:t>споразума</a:t>
            </a:r>
            <a:endParaRPr lang="en-US" sz="1200" dirty="0"/>
          </a:p>
        </p:txBody>
      </p:sp>
      <p:sp>
        <p:nvSpPr>
          <p:cNvPr id="17" name="Round Same Side Corner Rectangle 16"/>
          <p:cNvSpPr/>
          <p:nvPr/>
        </p:nvSpPr>
        <p:spPr>
          <a:xfrm>
            <a:off x="4643438" y="1000108"/>
            <a:ext cx="1785950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200" dirty="0" smtClean="0"/>
              <a:t>одлука о </a:t>
            </a:r>
            <a:r>
              <a:rPr lang="en-US" sz="1200" dirty="0" err="1" smtClean="0"/>
              <a:t>признавању</a:t>
            </a:r>
            <a:r>
              <a:rPr lang="en-US" sz="1200" dirty="0" smtClean="0"/>
              <a:t> </a:t>
            </a:r>
            <a:r>
              <a:rPr lang="en-US" sz="1200" dirty="0" err="1" smtClean="0"/>
              <a:t>квалификације</a:t>
            </a:r>
            <a:endParaRPr lang="en-US" sz="1200" dirty="0"/>
          </a:p>
        </p:txBody>
      </p:sp>
      <p:sp>
        <p:nvSpPr>
          <p:cNvPr id="18" name="Round Same Side Corner Rectangle 17"/>
          <p:cNvSpPr/>
          <p:nvPr/>
        </p:nvSpPr>
        <p:spPr>
          <a:xfrm>
            <a:off x="6715140" y="1000108"/>
            <a:ext cx="1785950" cy="57150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одлука о </a:t>
            </a:r>
          </a:p>
          <a:p>
            <a:pPr algn="ctr"/>
            <a:r>
              <a:rPr lang="en-US" sz="1400" dirty="0" err="1" smtClean="0"/>
              <a:t>обустави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поступка</a:t>
            </a:r>
            <a:endParaRPr lang="en-US" sz="1400" dirty="0"/>
          </a:p>
        </p:txBody>
      </p:sp>
      <p:cxnSp>
        <p:nvCxnSpPr>
          <p:cNvPr id="19" name="Elbow Connector 18"/>
          <p:cNvCxnSpPr/>
          <p:nvPr/>
        </p:nvCxnSpPr>
        <p:spPr>
          <a:xfrm rot="16200000" flipH="1">
            <a:off x="3250397" y="1607331"/>
            <a:ext cx="571504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5400000">
            <a:off x="5036347" y="1678769"/>
            <a:ext cx="571504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4348" y="5572140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sr-Cyrl-CS" dirty="0" smtClean="0"/>
              <a:t> </a:t>
            </a:r>
            <a:r>
              <a:rPr lang="sr-Cyrl-CS" sz="1400" dirty="0" smtClean="0"/>
              <a:t>Преклузивни карактер рокова (пропуштање рокова има за последицу одбацивање захтева као неблаговременог).</a:t>
            </a:r>
            <a:endParaRPr lang="en-US" sz="1400" dirty="0"/>
          </a:p>
        </p:txBody>
      </p:sp>
      <p:sp>
        <p:nvSpPr>
          <p:cNvPr id="22" name="Oval 21"/>
          <p:cNvSpPr/>
          <p:nvPr/>
        </p:nvSpPr>
        <p:spPr>
          <a:xfrm>
            <a:off x="5143504" y="2500306"/>
            <a:ext cx="71438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072066" y="5072074"/>
            <a:ext cx="78581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allAtOnce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071546"/>
            <a:ext cx="7858180" cy="61137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Cyrl-CS" sz="1400" dirty="0" smtClean="0"/>
              <a:t> </a:t>
            </a:r>
            <a:r>
              <a:rPr lang="en-US" sz="1400" dirty="0" err="1" smtClean="0"/>
              <a:t>Захтев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заштиту</a:t>
            </a:r>
            <a:r>
              <a:rPr lang="en-US" sz="1400" dirty="0" smtClean="0"/>
              <a:t> </a:t>
            </a:r>
            <a:r>
              <a:rPr lang="en-US" sz="1400" dirty="0" err="1" smtClean="0"/>
              <a:t>права</a:t>
            </a:r>
            <a:r>
              <a:rPr lang="en-US" sz="1400" dirty="0" smtClean="0"/>
              <a:t> </a:t>
            </a:r>
            <a:r>
              <a:rPr lang="sr-Cyrl-CS" sz="1400" dirty="0" smtClean="0"/>
              <a:t>којим се оспорава </a:t>
            </a:r>
            <a:r>
              <a:rPr lang="en-US" sz="1400" dirty="0" err="1" smtClean="0"/>
              <a:t>врст</a:t>
            </a:r>
            <a:r>
              <a:rPr lang="sr-Cyrl-CS" sz="1400" dirty="0" smtClean="0"/>
              <a:t>а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поступка</a:t>
            </a:r>
            <a:r>
              <a:rPr lang="sr-Cyrl-CS" sz="1400" dirty="0" smtClean="0"/>
              <a:t>, </a:t>
            </a:r>
            <a:r>
              <a:rPr lang="en-US" sz="1400" dirty="0" err="1" smtClean="0"/>
              <a:t>садржина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позива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подношење</a:t>
            </a:r>
            <a:r>
              <a:rPr lang="en-US" sz="1400" dirty="0" smtClean="0"/>
              <a:t> </a:t>
            </a:r>
            <a:r>
              <a:rPr lang="en-US" sz="1400" dirty="0" err="1" smtClean="0"/>
              <a:t>понуда</a:t>
            </a:r>
            <a:r>
              <a:rPr lang="sr-Cyrl-CS" sz="1400" dirty="0" smtClean="0"/>
              <a:t>, садржина</a:t>
            </a:r>
            <a:r>
              <a:rPr lang="en-US" sz="1400" dirty="0" smtClean="0"/>
              <a:t> </a:t>
            </a:r>
            <a:r>
              <a:rPr lang="en-US" sz="1400" dirty="0" err="1" smtClean="0"/>
              <a:t>конкурсне</a:t>
            </a:r>
            <a:r>
              <a:rPr lang="en-US" sz="1400" dirty="0" smtClean="0"/>
              <a:t> </a:t>
            </a:r>
            <a:r>
              <a:rPr lang="en-US" sz="1400" dirty="0" err="1" smtClean="0"/>
              <a:t>документације</a:t>
            </a:r>
            <a:r>
              <a:rPr lang="sr-Cyrl-CS" sz="1400" dirty="0" smtClean="0"/>
              <a:t> </a:t>
            </a:r>
            <a:r>
              <a:rPr lang="en-US" sz="1400" dirty="0" err="1" smtClean="0"/>
              <a:t>мора</a:t>
            </a:r>
            <a:r>
              <a:rPr lang="en-US" sz="1400" dirty="0" smtClean="0"/>
              <a:t> </a:t>
            </a:r>
            <a:r>
              <a:rPr lang="en-US" sz="1400" dirty="0" err="1" smtClean="0"/>
              <a:t>бити</a:t>
            </a:r>
            <a:r>
              <a:rPr lang="en-US" sz="1400" dirty="0" smtClean="0"/>
              <a:t> </a:t>
            </a:r>
            <a:r>
              <a:rPr lang="en-US" sz="1400" dirty="0" err="1" smtClean="0"/>
              <a:t>примљен</a:t>
            </a:r>
            <a:r>
              <a:rPr lang="en-US" sz="1400" dirty="0" smtClean="0"/>
              <a:t> </a:t>
            </a:r>
            <a:r>
              <a:rPr lang="en-US" sz="1400" dirty="0" err="1" smtClean="0"/>
              <a:t>од</a:t>
            </a:r>
            <a:r>
              <a:rPr lang="en-US" sz="1400" dirty="0" smtClean="0"/>
              <a:t> </a:t>
            </a:r>
            <a:r>
              <a:rPr lang="en-US" sz="1400" dirty="0" err="1" smtClean="0"/>
              <a:t>стране</a:t>
            </a:r>
            <a:r>
              <a:rPr lang="en-US" sz="1400" dirty="0" smtClean="0"/>
              <a:t> </a:t>
            </a:r>
            <a:r>
              <a:rPr lang="en-US" sz="1400" dirty="0" err="1" smtClean="0"/>
              <a:t>наручиоца</a:t>
            </a:r>
            <a:r>
              <a:rPr lang="en-US" sz="1400" dirty="0" smtClean="0"/>
              <a:t> у </a:t>
            </a:r>
            <a:r>
              <a:rPr lang="en-US" sz="1400" dirty="0" err="1" smtClean="0"/>
              <a:t>прописаном</a:t>
            </a:r>
            <a:r>
              <a:rPr lang="en-US" sz="1400" dirty="0" smtClean="0"/>
              <a:t> </a:t>
            </a:r>
            <a:r>
              <a:rPr lang="en-US" sz="1400" dirty="0" err="1" smtClean="0"/>
              <a:t>року</a:t>
            </a:r>
            <a:r>
              <a:rPr lang="en-US" sz="1400" dirty="0" smtClean="0"/>
              <a:t>, </a:t>
            </a:r>
            <a:r>
              <a:rPr lang="en-US" sz="1400" dirty="0" err="1" smtClean="0"/>
              <a:t>без</a:t>
            </a:r>
            <a:r>
              <a:rPr lang="en-US" sz="1400" dirty="0" smtClean="0"/>
              <a:t> </a:t>
            </a:r>
            <a:r>
              <a:rPr lang="en-US" sz="1400" dirty="0" err="1" smtClean="0"/>
              <a:t>обзира</a:t>
            </a:r>
            <a:r>
              <a:rPr lang="en-US" sz="1400" dirty="0" smtClean="0"/>
              <a:t> </a:t>
            </a:r>
            <a:r>
              <a:rPr lang="en-US" sz="1400" dirty="0" err="1" smtClean="0"/>
              <a:t>на</a:t>
            </a:r>
            <a:r>
              <a:rPr lang="en-US" sz="1400" dirty="0" smtClean="0"/>
              <a:t> </a:t>
            </a:r>
            <a:r>
              <a:rPr lang="en-US" sz="1400" dirty="0" err="1" smtClean="0"/>
              <a:t>који</a:t>
            </a:r>
            <a:r>
              <a:rPr lang="en-US" sz="1400" dirty="0" smtClean="0"/>
              <a:t> </a:t>
            </a:r>
            <a:r>
              <a:rPr lang="en-US" sz="1400" dirty="0" err="1" smtClean="0"/>
              <a:t>начин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послат</a:t>
            </a:r>
            <a:r>
              <a:rPr lang="en-US" sz="1400" dirty="0" smtClean="0"/>
              <a:t> (</a:t>
            </a:r>
            <a:r>
              <a:rPr lang="en-US" sz="1400" dirty="0" err="1" smtClean="0"/>
              <a:t>теорија</a:t>
            </a:r>
            <a:r>
              <a:rPr lang="en-US" sz="1400" dirty="0" smtClean="0"/>
              <a:t> </a:t>
            </a:r>
            <a:r>
              <a:rPr lang="en-US" sz="1400" dirty="0" err="1" smtClean="0"/>
              <a:t>пријема</a:t>
            </a:r>
            <a:r>
              <a:rPr lang="en-US" sz="1400" dirty="0" smtClean="0"/>
              <a:t>)</a:t>
            </a:r>
            <a:r>
              <a:rPr lang="sr-Cyrl-CS" sz="14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sr-Cyrl-CS" sz="1400" dirty="0" smtClean="0"/>
          </a:p>
          <a:p>
            <a:endParaRPr lang="sr-Cyrl-CS" sz="1400" dirty="0" smtClean="0"/>
          </a:p>
          <a:p>
            <a:pPr>
              <a:buFont typeface="Wingdings" pitchFamily="2" charset="2"/>
              <a:buChar char="Ø"/>
            </a:pPr>
            <a:r>
              <a:rPr lang="sr-Cyrl-CS" sz="1400" dirty="0" smtClean="0"/>
              <a:t> </a:t>
            </a:r>
            <a:r>
              <a:rPr lang="en-US" sz="1400" dirty="0" err="1" smtClean="0"/>
              <a:t>Захтев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заштиту</a:t>
            </a:r>
            <a:r>
              <a:rPr lang="en-US" sz="1400" dirty="0" smtClean="0"/>
              <a:t> </a:t>
            </a:r>
            <a:r>
              <a:rPr lang="en-US" sz="1400" dirty="0" err="1" smtClean="0"/>
              <a:t>права</a:t>
            </a:r>
            <a:r>
              <a:rPr lang="en-US" sz="1400" dirty="0" smtClean="0"/>
              <a:t> </a:t>
            </a:r>
            <a:r>
              <a:rPr lang="sr-Cyrl-CS" sz="1400" dirty="0" smtClean="0"/>
              <a:t>којим се оспорава одлука о додели уговора, </a:t>
            </a:r>
            <a:r>
              <a:rPr lang="en-US" sz="1400" dirty="0" err="1" smtClean="0"/>
              <a:t>одлук</a:t>
            </a:r>
            <a:r>
              <a:rPr lang="sr-Cyrl-CS" sz="1400" dirty="0" smtClean="0"/>
              <a:t>а</a:t>
            </a:r>
            <a:r>
              <a:rPr lang="en-US" sz="1400" dirty="0" smtClean="0"/>
              <a:t> о </a:t>
            </a:r>
            <a:r>
              <a:rPr lang="en-US" sz="1400" dirty="0" err="1" smtClean="0"/>
              <a:t>закључењу</a:t>
            </a:r>
            <a:r>
              <a:rPr lang="en-US" sz="1400" dirty="0" smtClean="0"/>
              <a:t> </a:t>
            </a:r>
            <a:r>
              <a:rPr lang="en-US" sz="1400" dirty="0" err="1" smtClean="0"/>
              <a:t>оквирног</a:t>
            </a:r>
            <a:r>
              <a:rPr lang="en-US" sz="1400" dirty="0" smtClean="0"/>
              <a:t> </a:t>
            </a:r>
            <a:r>
              <a:rPr lang="en-US" sz="1400" dirty="0" err="1" smtClean="0"/>
              <a:t>споразума</a:t>
            </a:r>
            <a:r>
              <a:rPr lang="sr-Cyrl-CS" sz="1400" dirty="0" smtClean="0"/>
              <a:t>, </a:t>
            </a:r>
            <a:r>
              <a:rPr lang="en-US" sz="1400" dirty="0" err="1" smtClean="0"/>
              <a:t>одлук</a:t>
            </a:r>
            <a:r>
              <a:rPr lang="sr-Cyrl-CS" sz="1400" dirty="0" smtClean="0"/>
              <a:t>а</a:t>
            </a:r>
            <a:r>
              <a:rPr lang="en-US" sz="1400" dirty="0" smtClean="0"/>
              <a:t> о </a:t>
            </a:r>
            <a:r>
              <a:rPr lang="en-US" sz="1400" dirty="0" err="1" smtClean="0"/>
              <a:t>признавању</a:t>
            </a:r>
            <a:r>
              <a:rPr lang="en-US" sz="1400" dirty="0" smtClean="0"/>
              <a:t> </a:t>
            </a:r>
            <a:r>
              <a:rPr lang="en-US" sz="1400" dirty="0" err="1" smtClean="0"/>
              <a:t>квалификације</a:t>
            </a:r>
            <a:r>
              <a:rPr lang="sr-Cyrl-CS" sz="1400" dirty="0" smtClean="0"/>
              <a:t> и </a:t>
            </a:r>
            <a:r>
              <a:rPr lang="en-US" sz="1400" dirty="0" err="1" smtClean="0"/>
              <a:t>одлук</a:t>
            </a:r>
            <a:r>
              <a:rPr lang="sr-Cyrl-CS" sz="1400" dirty="0" smtClean="0"/>
              <a:t>а</a:t>
            </a:r>
            <a:r>
              <a:rPr lang="en-US" sz="1400" dirty="0" smtClean="0"/>
              <a:t> о </a:t>
            </a:r>
            <a:r>
              <a:rPr lang="en-US" sz="1400" dirty="0" err="1" smtClean="0"/>
              <a:t>обустави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поступка</a:t>
            </a:r>
            <a:r>
              <a:rPr lang="en-US" sz="1400" dirty="0" smtClean="0"/>
              <a:t> </a:t>
            </a:r>
            <a:r>
              <a:rPr lang="sr-Cyrl-CS" sz="1400" dirty="0" smtClean="0"/>
              <a:t>мора бити послата наручиоцу у прописаном року (теорија експедиције).</a:t>
            </a:r>
            <a:endParaRPr lang="en-US" sz="1400" dirty="0" smtClean="0"/>
          </a:p>
          <a:p>
            <a:pPr lvl="0"/>
            <a:endParaRPr lang="sr-Cyrl-CS" sz="1400" dirty="0" smtClean="0"/>
          </a:p>
          <a:p>
            <a:pPr lvl="0"/>
            <a:endParaRPr lang="sr-Cyrl-CS" sz="1400" dirty="0" smtClean="0"/>
          </a:p>
          <a:p>
            <a:pPr>
              <a:buFont typeface="Wingdings" pitchFamily="2" charset="2"/>
              <a:buChar char="v"/>
            </a:pPr>
            <a:r>
              <a:rPr lang="sr-Cyrl-CS" sz="1400" dirty="0" smtClean="0"/>
              <a:t> Ако се захтев доставља непосредно, електронск</a:t>
            </a:r>
            <a:r>
              <a:rPr lang="en-US" sz="1400" dirty="0" err="1" smtClean="0"/>
              <a:t>ом</a:t>
            </a:r>
            <a:r>
              <a:rPr lang="en-US" sz="1400" dirty="0" smtClean="0"/>
              <a:t> </a:t>
            </a:r>
            <a:r>
              <a:rPr lang="en-US" sz="1400" dirty="0" err="1" smtClean="0"/>
              <a:t>поштом</a:t>
            </a:r>
            <a:r>
              <a:rPr lang="en-US" sz="1400" dirty="0" smtClean="0"/>
              <a:t> </a:t>
            </a:r>
            <a:r>
              <a:rPr lang="sr-Cyrl-CS" sz="1400" dirty="0" smtClean="0"/>
              <a:t>или факсом, подносилац захтева мора имати потврду пријема захтева од стране наручиоца, а уколико се захтев доставља путем поште мора се послати препоручено са повратницом.</a:t>
            </a:r>
          </a:p>
          <a:p>
            <a:endParaRPr lang="sr-Cyrl-CS" sz="1400" dirty="0" smtClean="0"/>
          </a:p>
          <a:p>
            <a:endParaRPr lang="sr-Cyrl-CS" sz="1400" dirty="0" smtClean="0"/>
          </a:p>
          <a:p>
            <a:pPr>
              <a:buFont typeface="Wingdings" pitchFamily="2" charset="2"/>
              <a:buChar char="v"/>
            </a:pPr>
            <a:r>
              <a:rPr lang="ru-RU" sz="1400" dirty="0" smtClean="0"/>
              <a:t> </a:t>
            </a:r>
            <a:r>
              <a:rPr lang="en-US" sz="1400" dirty="0" err="1" smtClean="0"/>
              <a:t>Ако</a:t>
            </a:r>
            <a:r>
              <a:rPr lang="en-US" sz="1400" dirty="0" smtClean="0"/>
              <a:t> </a:t>
            </a:r>
            <a:r>
              <a:rPr lang="sr-Cyrl-CS" sz="1400" dirty="0" smtClean="0"/>
              <a:t>наручилац </a:t>
            </a:r>
            <a:r>
              <a:rPr lang="en-US" sz="1400" dirty="0" err="1" smtClean="0"/>
              <a:t>одбије</a:t>
            </a:r>
            <a:r>
              <a:rPr lang="en-US" sz="1400" dirty="0" smtClean="0"/>
              <a:t> </a:t>
            </a:r>
            <a:r>
              <a:rPr lang="en-US" sz="1400" dirty="0" err="1" smtClean="0"/>
              <a:t>пријем</a:t>
            </a:r>
            <a:r>
              <a:rPr lang="en-US" sz="1400" dirty="0" smtClean="0"/>
              <a:t> </a:t>
            </a:r>
            <a:r>
              <a:rPr lang="sr-Cyrl-CS" sz="1400" dirty="0" smtClean="0"/>
              <a:t>захтева</a:t>
            </a:r>
            <a:r>
              <a:rPr lang="en-US" sz="1400" dirty="0" smtClean="0"/>
              <a:t>, </a:t>
            </a:r>
            <a:r>
              <a:rPr lang="en-US" sz="1400" dirty="0" err="1" smtClean="0"/>
              <a:t>сматра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да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sr-Cyrl-CS" sz="1400" dirty="0" smtClean="0"/>
              <a:t>захтев </a:t>
            </a:r>
            <a:r>
              <a:rPr lang="en-US" sz="1400" dirty="0" err="1" smtClean="0"/>
              <a:t>достављен</a:t>
            </a:r>
            <a:r>
              <a:rPr lang="en-US" sz="1400" dirty="0" smtClean="0"/>
              <a:t> </a:t>
            </a:r>
            <a:r>
              <a:rPr lang="en-US" sz="1400" dirty="0" err="1" smtClean="0"/>
              <a:t>дана</a:t>
            </a:r>
            <a:r>
              <a:rPr lang="en-US" sz="1400" dirty="0" smtClean="0"/>
              <a:t> </a:t>
            </a:r>
            <a:r>
              <a:rPr lang="en-US" sz="1400" dirty="0" err="1" smtClean="0"/>
              <a:t>када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пријем</a:t>
            </a:r>
            <a:r>
              <a:rPr lang="en-US" sz="1400" dirty="0" smtClean="0"/>
              <a:t> </a:t>
            </a:r>
            <a:r>
              <a:rPr lang="en-US" sz="1400" dirty="0" err="1" smtClean="0"/>
              <a:t>одбијен</a:t>
            </a:r>
            <a:r>
              <a:rPr lang="sr-Cyrl-CS" sz="1400" dirty="0" smtClean="0"/>
              <a:t>.</a:t>
            </a:r>
          </a:p>
          <a:p>
            <a:endParaRPr lang="sr-Cyrl-CS" sz="1400" dirty="0" smtClean="0"/>
          </a:p>
          <a:p>
            <a:endParaRPr lang="sr-Cyrl-CS" sz="1400" dirty="0" smtClean="0"/>
          </a:p>
          <a:p>
            <a:pPr lvl="0">
              <a:buFont typeface="Wingdings" pitchFamily="2" charset="2"/>
              <a:buChar char="v"/>
            </a:pPr>
            <a:r>
              <a:rPr lang="ru-RU" sz="1400" dirty="0" smtClean="0"/>
              <a:t>Почетак и ток рокова не спречавају недеље и дани државних празника.</a:t>
            </a:r>
          </a:p>
          <a:p>
            <a:pPr lvl="0"/>
            <a:r>
              <a:rPr lang="ru-RU" sz="1400" dirty="0" smtClean="0"/>
              <a:t>Ако последњи дан рока пада у недељу или на дан државног празника, или у неки други дан кад орган пред којим треба предузети радњу не ради, рок истиче истеком првог наредног радног дана (члан 91. Закона о општем управном поступку).</a:t>
            </a:r>
          </a:p>
          <a:p>
            <a:pPr>
              <a:buFont typeface="Wingdings" pitchFamily="2" charset="2"/>
              <a:buChar char="v"/>
            </a:pPr>
            <a:endParaRPr lang="sr-Cyrl-CS" sz="1400" dirty="0" smtClean="0"/>
          </a:p>
          <a:p>
            <a:pPr>
              <a:buFont typeface="Wingdings" pitchFamily="2" charset="2"/>
              <a:buChar char="v"/>
            </a:pPr>
            <a:endParaRPr lang="sr-Cyrl-CS" sz="1600" dirty="0" smtClean="0"/>
          </a:p>
          <a:p>
            <a:endParaRPr lang="en-US" sz="1600" dirty="0" smtClean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4348" y="6429396"/>
            <a:ext cx="250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7929618" cy="654032"/>
          </a:xfrm>
        </p:spPr>
        <p:txBody>
          <a:bodyPr>
            <a:normAutofit/>
          </a:bodyPr>
          <a:lstStyle/>
          <a:p>
            <a:pPr algn="ctr"/>
            <a:r>
              <a:rPr lang="sr-Cyrl-CS" sz="3100" b="1" dirty="0" smtClean="0"/>
              <a:t>Достављање и пријем</a:t>
            </a:r>
            <a:endParaRPr lang="en-US" sz="2800" b="1" dirty="0"/>
          </a:p>
        </p:txBody>
      </p:sp>
      <p:sp>
        <p:nvSpPr>
          <p:cNvPr id="9" name="Oval 8"/>
          <p:cNvSpPr/>
          <p:nvPr/>
        </p:nvSpPr>
        <p:spPr>
          <a:xfrm>
            <a:off x="6143636" y="1357298"/>
            <a:ext cx="928694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5984" y="2571744"/>
            <a:ext cx="785818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9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sz="2000" b="1" i="1" dirty="0" smtClean="0"/>
              <a:t>Начелни правни став Републичке комисије:</a:t>
            </a:r>
          </a:p>
          <a:p>
            <a:pPr>
              <a:buNone/>
            </a:pPr>
            <a:endParaRPr lang="ru-RU" sz="2000" i="1" dirty="0" smtClean="0"/>
          </a:p>
          <a:p>
            <a:pPr>
              <a:buNone/>
            </a:pPr>
            <a:r>
              <a:rPr lang="ru-RU" sz="2000" dirty="0" smtClean="0"/>
              <a:t>Захтев за заштиту права којим се оспорава врста поступка, </a:t>
            </a:r>
          </a:p>
          <a:p>
            <a:pPr>
              <a:buNone/>
            </a:pPr>
            <a:r>
              <a:rPr lang="ru-RU" sz="2000" dirty="0" smtClean="0"/>
              <a:t>садржина позива за подношење понуда или конкурсне </a:t>
            </a:r>
          </a:p>
          <a:p>
            <a:pPr>
              <a:buNone/>
            </a:pPr>
            <a:r>
              <a:rPr lang="ru-RU" sz="2000" dirty="0" smtClean="0"/>
              <a:t>документације је благовремен уколико је примљен код </a:t>
            </a:r>
          </a:p>
          <a:p>
            <a:pPr>
              <a:buNone/>
            </a:pPr>
            <a:r>
              <a:rPr lang="ru-RU" sz="2000" dirty="0" smtClean="0"/>
              <a:t>наручиоца у току седмог, односно трећег дана пре истека </a:t>
            </a:r>
          </a:p>
          <a:p>
            <a:pPr>
              <a:buNone/>
            </a:pPr>
            <a:r>
              <a:rPr lang="ru-RU" sz="2000" dirty="0" smtClean="0"/>
              <a:t>рока за подношење понуда, с тим што се дан за подношење </a:t>
            </a:r>
          </a:p>
          <a:p>
            <a:pPr>
              <a:buNone/>
            </a:pPr>
            <a:r>
              <a:rPr lang="ru-RU" sz="2000" dirty="0" smtClean="0"/>
              <a:t>понуда не урачунава у рок од седам, односно три дана, </a:t>
            </a:r>
          </a:p>
          <a:p>
            <a:pPr>
              <a:buNone/>
            </a:pPr>
            <a:r>
              <a:rPr lang="ru-RU" sz="2000" dirty="0" smtClean="0"/>
              <a:t>сходно одредби члана 90. став 2. Закона о општем управном </a:t>
            </a:r>
          </a:p>
          <a:p>
            <a:pPr>
              <a:buNone/>
            </a:pPr>
            <a:r>
              <a:rPr lang="ru-RU" sz="2000" dirty="0" smtClean="0"/>
              <a:t>поступку.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29256" y="3071810"/>
            <a:ext cx="128588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72000" y="3429000"/>
            <a:ext cx="857256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71736" y="3429000"/>
            <a:ext cx="1000132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sz="2800" b="1" dirty="0" smtClean="0"/>
              <a:t>Садржина захтева за заштиту права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1214414" y="857233"/>
          <a:ext cx="6786610" cy="5214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191A09A-D223-4EF1-B450-B6E1E2A86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graphicEl>
                                              <a:dgm id="{6191A09A-D223-4EF1-B450-B6E1E2A86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graphicEl>
                                              <a:dgm id="{6191A09A-D223-4EF1-B450-B6E1E2A86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41845B-DA23-49DD-B72D-3621A9F89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graphicEl>
                                              <a:dgm id="{EF41845B-DA23-49DD-B72D-3621A9F89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graphicEl>
                                              <a:dgm id="{EF41845B-DA23-49DD-B72D-3621A9F89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8519247-D769-4255-944F-D6A316C1A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graphicEl>
                                              <a:dgm id="{98519247-D769-4255-944F-D6A316C1A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graphicEl>
                                              <a:dgm id="{98519247-D769-4255-944F-D6A316C1A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65E0BCA-3612-4F09-BB77-4097EDFC7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graphicEl>
                                              <a:dgm id="{865E0BCA-3612-4F09-BB77-4097EDFC7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graphicEl>
                                              <a:dgm id="{865E0BCA-3612-4F09-BB77-4097EDFC7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5B2BAAE-7080-41DA-A698-D57B2E6E2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graphicEl>
                                              <a:dgm id="{75B2BAAE-7080-41DA-A698-D57B2E6E2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graphicEl>
                                              <a:dgm id="{75B2BAAE-7080-41DA-A698-D57B2E6E26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0141201-6881-4851-B8B4-37CF31804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graphicEl>
                                              <a:dgm id="{F0141201-6881-4851-B8B4-37CF31804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graphicEl>
                                              <a:dgm id="{F0141201-6881-4851-B8B4-37CF31804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06A8633-0D9A-4E96-82EC-28E4E8558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graphicEl>
                                              <a:dgm id="{806A8633-0D9A-4E96-82EC-28E4E8558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graphicEl>
                                              <a:dgm id="{806A8633-0D9A-4E96-82EC-28E4E8558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E883741-35D6-454A-AB37-515F24FC1B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graphicEl>
                                              <a:dgm id="{CE883741-35D6-454A-AB37-515F24FC1B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graphicEl>
                                              <a:dgm id="{CE883741-35D6-454A-AB37-515F24FC1B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F93C629-77B9-47E3-9747-BADEEA8C0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graphicEl>
                                              <a:dgm id="{7F93C629-77B9-47E3-9747-BADEEA8C0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graphicEl>
                                              <a:dgm id="{7F93C629-77B9-47E3-9747-BADEEA8C0E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6440764-2985-424B-B13C-DD2EB70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graphicEl>
                                              <a:dgm id="{A6440764-2985-424B-B13C-DD2EB70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graphicEl>
                                              <a:dgm id="{A6440764-2985-424B-B13C-DD2EB70B9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8E34A5E-2B41-44EA-9F9C-4109A5D7A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graphicEl>
                                              <a:dgm id="{B8E34A5E-2B41-44EA-9F9C-4109A5D7A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>
                                            <p:graphicEl>
                                              <a:dgm id="{B8E34A5E-2B41-44EA-9F9C-4109A5D7AA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8EDAAB8-86DD-4B35-A6B7-C1EF91097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graphicEl>
                                              <a:dgm id="{C8EDAAB8-86DD-4B35-A6B7-C1EF91097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graphicEl>
                                              <a:dgm id="{C8EDAAB8-86DD-4B35-A6B7-C1EF91097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064A207-0491-4A85-B053-AC5D2D254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graphicEl>
                                              <a:dgm id="{3064A207-0491-4A85-B053-AC5D2D254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graphicEl>
                                              <a:dgm id="{3064A207-0491-4A85-B053-AC5D2D254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8EDB495-BFFB-4C35-8E86-7B88EA939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graphicEl>
                                              <a:dgm id="{A8EDB495-BFFB-4C35-8E86-7B88EA939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graphicEl>
                                              <a:dgm id="{A8EDB495-BFFB-4C35-8E86-7B88EA9395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571504"/>
          </a:xfrm>
        </p:spPr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Таксе за подношење захтева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14414" y="1285862"/>
          <a:ext cx="7000924" cy="47005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0462"/>
                <a:gridCol w="3500462"/>
              </a:tblGrid>
              <a:tr h="373358"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захтев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износ</a:t>
                      </a:r>
                      <a:endParaRPr lang="en-US" dirty="0"/>
                    </a:p>
                  </a:txBody>
                  <a:tcPr anchor="ctr"/>
                </a:tc>
              </a:tr>
              <a:tr h="644426"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поступку јавне набавке мале вредности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1600" dirty="0" smtClean="0"/>
                        <a:t>40.000,00 динара</a:t>
                      </a:r>
                      <a:endParaRPr lang="en-US" sz="1600" dirty="0"/>
                    </a:p>
                  </a:txBody>
                  <a:tcPr anchor="ctr"/>
                </a:tc>
              </a:tr>
              <a:tr h="839602"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преговарачком поступку без објављивања позива за подношење понуда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r-Cyrl-CS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600" dirty="0" smtClean="0"/>
                        <a:t>40.000,00 динара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644426">
                <a:tc>
                  <a:txBody>
                    <a:bodyPr/>
                    <a:lstStyle/>
                    <a:p>
                      <a:pPr algn="ctr"/>
                      <a:r>
                        <a:rPr lang="sr-Cyrl-CS" sz="1600" dirty="0" smtClean="0"/>
                        <a:t>ако се подноси </a:t>
                      </a:r>
                    </a:p>
                    <a:p>
                      <a:pPr algn="ctr"/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отварања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понуда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1600" dirty="0" smtClean="0"/>
                        <a:t>80.000,00 динара</a:t>
                      </a:r>
                      <a:endParaRPr lang="en-US" sz="1600" dirty="0"/>
                    </a:p>
                  </a:txBody>
                  <a:tcPr anchor="ctr"/>
                </a:tc>
              </a:tr>
              <a:tr h="1131954"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ако процењена вредност јавне набавке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односно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понуђена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понуђача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којем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је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додељен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уговор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није већа од 80.000.000 динара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1600" dirty="0" smtClean="0"/>
                        <a:t>80.000,00 динара</a:t>
                      </a:r>
                      <a:endParaRPr lang="en-US" sz="1600" dirty="0"/>
                    </a:p>
                  </a:txBody>
                  <a:tcPr anchor="ctr"/>
                </a:tc>
              </a:tr>
              <a:tr h="373358">
                <a:tc>
                  <a:txBody>
                    <a:bodyPr/>
                    <a:lstStyle/>
                    <a:p>
                      <a:pPr algn="ctr"/>
                      <a:r>
                        <a:rPr kumimoji="0" lang="sr-Cyrl-C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ако је процењена вредност јавне набавке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односно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понуђена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цена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понуђача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којем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је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додељен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уговор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r-Cyrl-C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већа од 80.000.000 динара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1600" dirty="0" smtClean="0"/>
                        <a:t>0,1 % од процењене</a:t>
                      </a:r>
                      <a:r>
                        <a:rPr lang="sr-Cyrl-CS" sz="1600" baseline="0" dirty="0" smtClean="0"/>
                        <a:t> вредности или вредности уговора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7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85818"/>
          </a:xfrm>
        </p:spPr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Потврда о плаћеној такси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3"/>
            <a:ext cx="7901014" cy="478634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700" dirty="0" smtClean="0"/>
              <a:t>Републичка комисија је издала Упутство о уплати таксе за подношење захтева за </a:t>
            </a:r>
          </a:p>
          <a:p>
            <a:pPr>
              <a:buNone/>
            </a:pPr>
            <a:r>
              <a:rPr lang="ru-RU" sz="1700" dirty="0" smtClean="0"/>
              <a:t>заштиту права.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Као доказ о уплати таксе прихватиће се: 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1) Потврда о извршеној уплати републичке административне таксе из члана 156. </a:t>
            </a:r>
          </a:p>
          <a:p>
            <a:pPr>
              <a:buNone/>
            </a:pPr>
            <a:r>
              <a:rPr lang="ru-RU" sz="1700" dirty="0" smtClean="0"/>
              <a:t>ЗЈН;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2) Налог за уплату;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3) Потврда издата од стране Републике Србије, Министарства финансија, Управе за </a:t>
            </a:r>
          </a:p>
          <a:p>
            <a:pPr>
              <a:buNone/>
            </a:pPr>
            <a:r>
              <a:rPr lang="ru-RU" sz="1700" dirty="0" smtClean="0"/>
              <a:t>трезор;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4) Потврда издата од стране Народне банке Србије.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Напомена: </a:t>
            </a:r>
          </a:p>
          <a:p>
            <a:pPr>
              <a:buNone/>
            </a:pPr>
            <a:r>
              <a:rPr lang="ru-RU" sz="1700" dirty="0" smtClean="0"/>
              <a:t>У упутству је детаљно разрађено шта сваки од доказа мора да садржи</a:t>
            </a:r>
          </a:p>
          <a:p>
            <a:pPr>
              <a:buNone/>
            </a:pPr>
            <a:r>
              <a:rPr lang="ru-RU" sz="1700" dirty="0" smtClean="0">
                <a:solidFill>
                  <a:schemeClr val="accent1"/>
                </a:solidFill>
              </a:rPr>
              <a:t>(</a:t>
            </a:r>
            <a:r>
              <a:rPr lang="en-US" sz="1700" dirty="0" smtClean="0">
                <a:solidFill>
                  <a:schemeClr val="accent1"/>
                </a:solidFill>
                <a:hlinkClick r:id="rId2"/>
              </a:rPr>
              <a:t>http://www.kjn.gov.rs</a:t>
            </a:r>
            <a:r>
              <a:rPr lang="sr-Cyrl-CS" sz="1700" dirty="0" smtClean="0">
                <a:solidFill>
                  <a:schemeClr val="accent1"/>
                </a:solidFill>
                <a:hlinkClick r:id="rId2"/>
              </a:rPr>
              <a:t>)</a:t>
            </a:r>
            <a:endParaRPr lang="ru-RU" sz="1700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582594"/>
          </a:xfrm>
        </p:spPr>
        <p:txBody>
          <a:bodyPr>
            <a:normAutofit/>
          </a:bodyPr>
          <a:lstStyle/>
          <a:p>
            <a:pPr algn="ctr"/>
            <a:r>
              <a:rPr lang="sr-Cyrl-CS" sz="2800" dirty="0" smtClean="0"/>
              <a:t>Дејство захтева за заштиту права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857232"/>
            <a:ext cx="7858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sr-Cyrl-CS" sz="1600" dirty="0" smtClean="0"/>
          </a:p>
          <a:p>
            <a:pPr marL="342900" indent="-342900"/>
            <a:r>
              <a:rPr lang="sr-Cyrl-CS" sz="1600" dirty="0" smtClean="0"/>
              <a:t>А) </a:t>
            </a:r>
            <a:r>
              <a:rPr lang="sr-Cyrl-CS" sz="1600" u="sng" dirty="0" smtClean="0"/>
              <a:t>Суспензивно дејство поднетог захтева</a:t>
            </a:r>
          </a:p>
          <a:p>
            <a:pPr marL="342900" indent="-342900"/>
            <a:r>
              <a:rPr lang="sr-Cyrl-CS" sz="1600" dirty="0" smtClean="0"/>
              <a:t>     Поднети захтев задржава све даље активности наручиоца у поступку јавне</a:t>
            </a:r>
          </a:p>
          <a:p>
            <a:pPr marL="342900" indent="-342900"/>
            <a:r>
              <a:rPr lang="sr-Cyrl-CS" sz="1600" dirty="0" smtClean="0"/>
              <a:t>     набавке.</a:t>
            </a:r>
          </a:p>
          <a:p>
            <a:endParaRPr lang="ru-RU" sz="1600" dirty="0" smtClean="0"/>
          </a:p>
          <a:p>
            <a:pPr>
              <a:buFont typeface="Wingdings" pitchFamily="2" charset="2"/>
              <a:buChar char="Ø"/>
            </a:pPr>
            <a:r>
              <a:rPr lang="sr-Cyrl-CS" sz="1600" dirty="0" smtClean="0"/>
              <a:t>  </a:t>
            </a:r>
            <a:r>
              <a:rPr lang="sr-Cyrl-CS" sz="1600" u="sng" dirty="0" smtClean="0"/>
              <a:t>Одступања од суспензивности</a:t>
            </a:r>
          </a:p>
          <a:p>
            <a:r>
              <a:rPr lang="sr-Cyrl-CS" sz="1600" dirty="0" smtClean="0"/>
              <a:t>     - Захтев поднесен у преговарачком поступку без објављивања позива за </a:t>
            </a:r>
          </a:p>
          <a:p>
            <a:r>
              <a:rPr lang="sr-Cyrl-CS" sz="1600" dirty="0" smtClean="0"/>
              <a:t>     подношење понуда из члана 36. став 1. тачка 3) ЗЈН – поступак “по   </a:t>
            </a:r>
          </a:p>
          <a:p>
            <a:r>
              <a:rPr lang="sr-Cyrl-CS" sz="1600" dirty="0" smtClean="0"/>
              <a:t>     хитности”*.</a:t>
            </a:r>
          </a:p>
          <a:p>
            <a:endParaRPr lang="sr-Cyrl-CS" sz="1600" dirty="0" smtClean="0"/>
          </a:p>
          <a:p>
            <a:r>
              <a:rPr lang="sr-Cyrl-CS" sz="1600" dirty="0" smtClean="0"/>
              <a:t>     - </a:t>
            </a:r>
            <a:r>
              <a:rPr lang="en-US" sz="1600" dirty="0" err="1" smtClean="0"/>
              <a:t>Републичка</a:t>
            </a:r>
            <a:r>
              <a:rPr lang="en-US" sz="1600" dirty="0" smtClean="0"/>
              <a:t> </a:t>
            </a:r>
            <a:r>
              <a:rPr lang="en-US" sz="1600" dirty="0" err="1" smtClean="0"/>
              <a:t>комисија</a:t>
            </a:r>
            <a:r>
              <a:rPr lang="en-US" sz="1600" dirty="0" smtClean="0"/>
              <a:t> </a:t>
            </a:r>
            <a:r>
              <a:rPr lang="en-US" sz="1600" dirty="0" err="1" smtClean="0"/>
              <a:t>на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предлог</a:t>
            </a:r>
            <a:r>
              <a:rPr lang="en-US" sz="1600" dirty="0" smtClean="0"/>
              <a:t> </a:t>
            </a:r>
            <a:r>
              <a:rPr lang="en-US" sz="1600" dirty="0" err="1" smtClean="0"/>
              <a:t>наручиоца</a:t>
            </a:r>
            <a:r>
              <a:rPr lang="en-US" sz="1600" dirty="0" smtClean="0"/>
              <a:t> </a:t>
            </a:r>
            <a:r>
              <a:rPr lang="sr-Cyrl-CS" sz="1600" dirty="0" smtClean="0"/>
              <a:t>може да д</a:t>
            </a:r>
            <a:r>
              <a:rPr lang="en-US" sz="1600" dirty="0" err="1" smtClean="0"/>
              <a:t>озволи</a:t>
            </a:r>
            <a:r>
              <a:rPr lang="en-US" sz="1600" dirty="0" smtClean="0"/>
              <a:t> </a:t>
            </a:r>
            <a:r>
              <a:rPr lang="en-US" sz="1600" dirty="0" err="1" smtClean="0"/>
              <a:t>наручиоцу</a:t>
            </a:r>
            <a:r>
              <a:rPr lang="en-US" sz="1600" dirty="0" smtClean="0"/>
              <a:t> </a:t>
            </a:r>
            <a:endParaRPr lang="sr-Cyrl-CS" sz="1600" dirty="0" smtClean="0"/>
          </a:p>
          <a:p>
            <a:r>
              <a:rPr lang="sr-Cyrl-CS" sz="1600" dirty="0" smtClean="0"/>
              <a:t>     </a:t>
            </a:r>
            <a:r>
              <a:rPr lang="en-US" sz="1600" dirty="0" err="1" smtClean="0"/>
              <a:t>наставак</a:t>
            </a:r>
            <a:r>
              <a:rPr lang="en-US" sz="1600" dirty="0" smtClean="0"/>
              <a:t> </a:t>
            </a:r>
            <a:r>
              <a:rPr lang="sr-Cyrl-CS" sz="1600" dirty="0" smtClean="0"/>
              <a:t> </a:t>
            </a:r>
            <a:r>
              <a:rPr lang="en-US" sz="1600" dirty="0" err="1" smtClean="0"/>
              <a:t>активности</a:t>
            </a:r>
            <a:r>
              <a:rPr lang="sr-Cyrl-CS" sz="1600" dirty="0" smtClean="0"/>
              <a:t>, у случају када би задржавање активности наручиоца у   </a:t>
            </a:r>
          </a:p>
          <a:p>
            <a:r>
              <a:rPr lang="sr-Cyrl-CS" sz="1600" dirty="0" smtClean="0"/>
              <a:t>     поступку јавне набавке</a:t>
            </a:r>
            <a:r>
              <a:rPr lang="en-US" sz="1600" dirty="0" smtClean="0"/>
              <a:t>, </a:t>
            </a:r>
            <a:r>
              <a:rPr lang="en-US" sz="1600" dirty="0" err="1" smtClean="0"/>
              <a:t>односно</a:t>
            </a:r>
            <a:r>
              <a:rPr lang="en-US" sz="1600" dirty="0" smtClean="0"/>
              <a:t> у </a:t>
            </a:r>
            <a:r>
              <a:rPr lang="en-US" sz="1600" dirty="0" err="1" smtClean="0"/>
              <a:t>извршењу</a:t>
            </a:r>
            <a:r>
              <a:rPr lang="en-US" sz="1600" dirty="0" smtClean="0"/>
              <a:t> </a:t>
            </a:r>
            <a:r>
              <a:rPr lang="en-US" sz="1600" dirty="0" err="1" smtClean="0"/>
              <a:t>уговора</a:t>
            </a:r>
            <a:r>
              <a:rPr lang="en-US" sz="1600" dirty="0" smtClean="0"/>
              <a:t> о </a:t>
            </a:r>
            <a:r>
              <a:rPr lang="en-US" sz="1600" dirty="0" err="1" smtClean="0"/>
              <a:t>јавној</a:t>
            </a:r>
            <a:r>
              <a:rPr lang="en-US" sz="1600" dirty="0" smtClean="0"/>
              <a:t> </a:t>
            </a:r>
            <a:r>
              <a:rPr lang="en-US" sz="1600" dirty="0" err="1" smtClean="0"/>
              <a:t>набавци</a:t>
            </a:r>
            <a:r>
              <a:rPr lang="sr-Cyrl-CS" sz="1600" dirty="0" smtClean="0"/>
              <a:t> </a:t>
            </a:r>
          </a:p>
          <a:p>
            <a:r>
              <a:rPr lang="sr-Cyrl-CS" sz="1600" dirty="0" smtClean="0"/>
              <a:t>     проузроковало велике тешкоће у </a:t>
            </a:r>
            <a:r>
              <a:rPr lang="en-US" sz="1600" dirty="0" err="1" smtClean="0"/>
              <a:t>раду</a:t>
            </a:r>
            <a:r>
              <a:rPr lang="en-US" sz="1600" dirty="0" smtClean="0"/>
              <a:t> </a:t>
            </a:r>
            <a:r>
              <a:rPr lang="en-US" sz="1600" dirty="0" err="1" smtClean="0"/>
              <a:t>или</a:t>
            </a:r>
            <a:r>
              <a:rPr lang="en-US" sz="1600" dirty="0" smtClean="0"/>
              <a:t> </a:t>
            </a:r>
            <a:r>
              <a:rPr lang="sr-Cyrl-CS" sz="1600" dirty="0" smtClean="0"/>
              <a:t>пословању </a:t>
            </a:r>
            <a:r>
              <a:rPr lang="en-US" sz="1600" dirty="0" err="1" smtClean="0"/>
              <a:t>наручиоца</a:t>
            </a:r>
            <a:r>
              <a:rPr lang="en-US" sz="1600" dirty="0" smtClean="0"/>
              <a:t> </a:t>
            </a:r>
            <a:r>
              <a:rPr lang="sr-Cyrl-CS" sz="1600" dirty="0" smtClean="0"/>
              <a:t>које су </a:t>
            </a:r>
          </a:p>
          <a:p>
            <a:r>
              <a:rPr lang="sr-Cyrl-CS" sz="1600" dirty="0" smtClean="0"/>
              <a:t>     несразмерне вредности јавне набавке, односно значајно </a:t>
            </a:r>
          </a:p>
          <a:p>
            <a:r>
              <a:rPr lang="sr-Cyrl-CS" sz="1600" dirty="0" smtClean="0"/>
              <a:t>     угрозило интерес Републике Србије.</a:t>
            </a:r>
          </a:p>
          <a:p>
            <a:endParaRPr lang="sr-Cyrl-CS" sz="1600" dirty="0" smtClean="0"/>
          </a:p>
          <a:p>
            <a:r>
              <a:rPr lang="sr-Cyrl-CS" sz="1600" dirty="0" smtClean="0"/>
              <a:t>*</a:t>
            </a:r>
            <a:r>
              <a:rPr lang="ru-RU" sz="1600" dirty="0" smtClean="0"/>
              <a:t>Ако је захтев за заштиту права поднет након закључења уговора након </a:t>
            </a:r>
            <a:r>
              <a:rPr lang="sr-Cyrl-CS" sz="1600" dirty="0" smtClean="0"/>
              <a:t> спроведеног преговарачког поступка “по хитности” (члан 3</a:t>
            </a:r>
            <a:r>
              <a:rPr lang="en-US" sz="1600" dirty="0" smtClean="0"/>
              <a:t>6</a:t>
            </a:r>
            <a:r>
              <a:rPr lang="sr-Cyrl-CS" sz="1600" dirty="0" smtClean="0"/>
              <a:t>. став 1. тачка </a:t>
            </a:r>
            <a:r>
              <a:rPr lang="en-US" sz="1600" dirty="0" smtClean="0"/>
              <a:t>3</a:t>
            </a:r>
            <a:r>
              <a:rPr lang="sr-Cyrl-CS" sz="1600" dirty="0" smtClean="0"/>
              <a:t>) ЗЈН,</a:t>
            </a:r>
            <a:r>
              <a:rPr lang="ru-RU" sz="1600" dirty="0" smtClean="0"/>
              <a:t>  наручилац не може извршити уговор.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sr-Cyrl-CS" sz="3100" b="1" dirty="0" smtClean="0"/>
              <a:t>Правни основ заштите права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sr-Cyrl-CS" sz="1800" b="1" dirty="0" smtClean="0"/>
              <a:t>Члан 36. став</a:t>
            </a:r>
            <a:r>
              <a:rPr lang="sr-Latn-CS" sz="1800" b="1" dirty="0" smtClean="0"/>
              <a:t> 1. </a:t>
            </a:r>
            <a:r>
              <a:rPr lang="sr-Cyrl-CS" sz="1800" b="1" dirty="0" smtClean="0"/>
              <a:t>Устава Републике Србије: </a:t>
            </a:r>
          </a:p>
          <a:p>
            <a:pPr>
              <a:buNone/>
            </a:pPr>
            <a:r>
              <a:rPr lang="ru-RU" sz="1800" dirty="0" smtClean="0"/>
              <a:t>Јемчи се једнака заштита права пред судовима и другим државним </a:t>
            </a:r>
          </a:p>
          <a:p>
            <a:pPr>
              <a:buNone/>
            </a:pPr>
            <a:r>
              <a:rPr lang="ru-RU" sz="1800" dirty="0" smtClean="0"/>
              <a:t>органима, имаоцима јавних овлашћења и органима аутономне </a:t>
            </a:r>
          </a:p>
          <a:p>
            <a:pPr>
              <a:buNone/>
            </a:pPr>
            <a:r>
              <a:rPr lang="ru-RU" sz="1800" dirty="0" smtClean="0"/>
              <a:t>покрајине и јединица локалне самоуправе. Свако има право на </a:t>
            </a:r>
          </a:p>
          <a:p>
            <a:pPr>
              <a:buNone/>
            </a:pPr>
            <a:r>
              <a:rPr lang="ru-RU" sz="1800" dirty="0" smtClean="0"/>
              <a:t>жалбу или друго правно средство против одлуке којом се одлучује </a:t>
            </a:r>
          </a:p>
          <a:p>
            <a:pPr>
              <a:buNone/>
            </a:pPr>
            <a:r>
              <a:rPr lang="ru-RU" sz="1800" dirty="0" smtClean="0"/>
              <a:t>о његовом праву, обавези или на закону заснованом интересу.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q"/>
            </a:pPr>
            <a:r>
              <a:rPr lang="ru-RU" sz="1800" b="1" dirty="0" smtClean="0"/>
              <a:t>Члан 148. став 1. Закона о јавним набавкама (у даљем тексту: ЗЈН)</a:t>
            </a:r>
          </a:p>
          <a:p>
            <a:pPr>
              <a:buNone/>
            </a:pPr>
            <a:r>
              <a:rPr lang="sr-Cyrl-CS" sz="1800" dirty="0" smtClean="0"/>
              <a:t>Захтев за заштиту права може да поднесе понуђач, подносилац </a:t>
            </a:r>
          </a:p>
          <a:p>
            <a:pPr>
              <a:buNone/>
            </a:pPr>
            <a:r>
              <a:rPr lang="sr-Cyrl-CS" sz="1800" dirty="0" smtClean="0"/>
              <a:t>пријаве, кандидат, односно заинтересовано лице (у даљем тексту: </a:t>
            </a:r>
          </a:p>
          <a:p>
            <a:pPr>
              <a:buNone/>
            </a:pPr>
            <a:r>
              <a:rPr lang="sr-Cyrl-CS" sz="1800" dirty="0" smtClean="0"/>
              <a:t>подносилац захтева).</a:t>
            </a:r>
            <a:endParaRPr lang="en-US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q"/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sr-Cyrl-CS" sz="2800" dirty="0" smtClean="0"/>
              <a:t>Дејство рока за подношење захтева за заштиту права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000108"/>
            <a:ext cx="8258204" cy="5126055"/>
          </a:xfrm>
        </p:spPr>
        <p:txBody>
          <a:bodyPr/>
          <a:lstStyle/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b="1" dirty="0" smtClean="0"/>
          </a:p>
          <a:p>
            <a:pPr fontAlgn="t"/>
            <a:endParaRPr lang="en-US" b="1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857232"/>
            <a:ext cx="785818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CS" sz="1300" dirty="0" smtClean="0"/>
          </a:p>
          <a:p>
            <a:pPr>
              <a:buFont typeface="Wingdings" pitchFamily="2" charset="2"/>
              <a:buChar char="v"/>
            </a:pPr>
            <a:r>
              <a:rPr lang="sr-Cyrl-CS" sz="1600" dirty="0" smtClean="0"/>
              <a:t> </a:t>
            </a:r>
            <a:r>
              <a:rPr lang="sr-Cyrl-CS" sz="1600" u="sng" dirty="0" smtClean="0"/>
              <a:t>Суспензивно дејство током рока за подношење захтева</a:t>
            </a:r>
          </a:p>
          <a:p>
            <a:endParaRPr lang="sr-Cyrl-CS" sz="1600" u="sng" dirty="0" smtClean="0"/>
          </a:p>
          <a:p>
            <a:r>
              <a:rPr lang="sr-Cyrl-CS" sz="1600" dirty="0" smtClean="0"/>
              <a:t>    Т</a:t>
            </a:r>
            <a:r>
              <a:rPr lang="en-US" sz="1600" dirty="0" err="1" smtClean="0"/>
              <a:t>оком</a:t>
            </a:r>
            <a:r>
              <a:rPr lang="en-US" sz="1600" dirty="0" smtClean="0"/>
              <a:t> </a:t>
            </a:r>
            <a:r>
              <a:rPr lang="en-US" sz="1600" dirty="0" err="1" smtClean="0"/>
              <a:t>рока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подношење</a:t>
            </a:r>
            <a:r>
              <a:rPr lang="en-US" sz="1600" dirty="0" smtClean="0"/>
              <a:t> </a:t>
            </a:r>
            <a:r>
              <a:rPr lang="en-US" sz="1600" dirty="0" err="1" smtClean="0"/>
              <a:t>захтева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заштиту</a:t>
            </a:r>
            <a:r>
              <a:rPr lang="en-US" sz="1600" dirty="0" smtClean="0"/>
              <a:t> </a:t>
            </a:r>
            <a:r>
              <a:rPr lang="en-US" sz="1600" dirty="0" err="1" smtClean="0"/>
              <a:t>права</a:t>
            </a:r>
            <a:r>
              <a:rPr lang="sr-Cyrl-CS" sz="1600" dirty="0" smtClean="0"/>
              <a:t> на одлуку о додели </a:t>
            </a:r>
          </a:p>
          <a:p>
            <a:r>
              <a:rPr lang="sr-Cyrl-CS" sz="1600" dirty="0" smtClean="0"/>
              <a:t>    уговора и </a:t>
            </a:r>
            <a:r>
              <a:rPr lang="en-US" sz="1600" dirty="0" err="1" smtClean="0"/>
              <a:t>одлук</a:t>
            </a:r>
            <a:r>
              <a:rPr lang="sr-Cyrl-CS" sz="1600" dirty="0" smtClean="0"/>
              <a:t>у</a:t>
            </a:r>
            <a:r>
              <a:rPr lang="en-US" sz="1600" dirty="0" smtClean="0"/>
              <a:t> о </a:t>
            </a:r>
            <a:r>
              <a:rPr lang="en-US" sz="1600" dirty="0" err="1" smtClean="0"/>
              <a:t>закључењу</a:t>
            </a:r>
            <a:r>
              <a:rPr lang="en-US" sz="1600" dirty="0" smtClean="0"/>
              <a:t> </a:t>
            </a:r>
            <a:r>
              <a:rPr lang="en-US" sz="1600" dirty="0" err="1" smtClean="0"/>
              <a:t>оквирног</a:t>
            </a:r>
            <a:r>
              <a:rPr lang="en-US" sz="1600" dirty="0" smtClean="0"/>
              <a:t> </a:t>
            </a:r>
            <a:r>
              <a:rPr lang="en-US" sz="1600" dirty="0" err="1" smtClean="0"/>
              <a:t>споразума</a:t>
            </a:r>
            <a:r>
              <a:rPr lang="sr-Cyrl-CS" sz="1600" dirty="0" smtClean="0"/>
              <a:t>,</a:t>
            </a:r>
            <a:r>
              <a:rPr lang="en-US" sz="1600" dirty="0" err="1" smtClean="0"/>
              <a:t>све</a:t>
            </a:r>
            <a:r>
              <a:rPr lang="en-US" sz="1600" dirty="0" smtClean="0"/>
              <a:t> </a:t>
            </a:r>
            <a:r>
              <a:rPr lang="en-US" sz="1600" dirty="0" err="1" smtClean="0"/>
              <a:t>до</a:t>
            </a:r>
            <a:r>
              <a:rPr lang="en-US" sz="1600" dirty="0" smtClean="0"/>
              <a:t> </a:t>
            </a:r>
            <a:r>
              <a:rPr lang="en-US" sz="1600" dirty="0" err="1" smtClean="0"/>
              <a:t>протека</a:t>
            </a:r>
            <a:r>
              <a:rPr lang="sr-Cyrl-CS" sz="1600" dirty="0" smtClean="0"/>
              <a:t>, </a:t>
            </a:r>
          </a:p>
          <a:p>
            <a:r>
              <a:rPr lang="sr-Cyrl-CS" sz="1600" dirty="0" smtClean="0"/>
              <a:t>    наручилац </a:t>
            </a:r>
            <a:r>
              <a:rPr lang="en-US" sz="1600" dirty="0" err="1" smtClean="0"/>
              <a:t>не</a:t>
            </a:r>
            <a:r>
              <a:rPr lang="en-US" sz="1600" dirty="0" smtClean="0"/>
              <a:t> </a:t>
            </a:r>
            <a:r>
              <a:rPr lang="en-US" sz="1600" dirty="0" err="1" smtClean="0"/>
              <a:t>може</a:t>
            </a:r>
            <a:r>
              <a:rPr lang="en-US" sz="1600" dirty="0" smtClean="0"/>
              <a:t> </a:t>
            </a:r>
            <a:r>
              <a:rPr lang="en-US" sz="1600" dirty="0" err="1" smtClean="0"/>
              <a:t>закључити</a:t>
            </a:r>
            <a:r>
              <a:rPr lang="en-US" sz="1600" dirty="0" smtClean="0"/>
              <a:t> </a:t>
            </a:r>
            <a:r>
              <a:rPr lang="en-US" sz="1600" dirty="0" err="1" smtClean="0"/>
              <a:t>уговор</a:t>
            </a:r>
            <a:r>
              <a:rPr lang="en-US" sz="1600" dirty="0" smtClean="0"/>
              <a:t> </a:t>
            </a:r>
            <a:r>
              <a:rPr lang="sr-Cyrl-CS" sz="1600" dirty="0" smtClean="0"/>
              <a:t>или оквирни споразум.</a:t>
            </a:r>
          </a:p>
          <a:p>
            <a:endParaRPr lang="sr-Cyrl-CS" sz="1600" dirty="0" smtClean="0"/>
          </a:p>
          <a:p>
            <a:pPr>
              <a:buFont typeface="Wingdings" pitchFamily="2" charset="2"/>
              <a:buChar char="Ø"/>
            </a:pPr>
            <a:r>
              <a:rPr lang="sr-Cyrl-CS" sz="1600" dirty="0" smtClean="0"/>
              <a:t> </a:t>
            </a:r>
            <a:r>
              <a:rPr lang="sr-Cyrl-CS" sz="1600" u="sng" dirty="0" smtClean="0"/>
              <a:t>Одступања од суспензивности</a:t>
            </a:r>
          </a:p>
          <a:p>
            <a:endParaRPr lang="sr-Cyrl-CS" sz="1600" u="sng" dirty="0" smtClean="0"/>
          </a:p>
          <a:p>
            <a:r>
              <a:rPr lang="sr-Cyrl-CS" sz="1600" dirty="0" smtClean="0"/>
              <a:t>    </a:t>
            </a:r>
            <a:r>
              <a:rPr lang="en-US" sz="1600" dirty="0" err="1" smtClean="0"/>
              <a:t>Током</a:t>
            </a:r>
            <a:r>
              <a:rPr lang="en-US" sz="1600" dirty="0" smtClean="0"/>
              <a:t> </a:t>
            </a:r>
            <a:r>
              <a:rPr lang="en-US" sz="1600" dirty="0" err="1" smtClean="0"/>
              <a:t>рока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подношење</a:t>
            </a:r>
            <a:r>
              <a:rPr lang="en-US" sz="1600" dirty="0" smtClean="0"/>
              <a:t> </a:t>
            </a:r>
            <a:r>
              <a:rPr lang="en-US" sz="1600" dirty="0" err="1" smtClean="0"/>
              <a:t>захтева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заштиту</a:t>
            </a:r>
            <a:r>
              <a:rPr lang="en-US" sz="1600" dirty="0" smtClean="0"/>
              <a:t> </a:t>
            </a:r>
            <a:r>
              <a:rPr lang="en-US" sz="1600" dirty="0" err="1" smtClean="0"/>
              <a:t>права</a:t>
            </a:r>
            <a:r>
              <a:rPr lang="en-US" sz="1600" dirty="0" smtClean="0"/>
              <a:t>, </a:t>
            </a:r>
            <a:r>
              <a:rPr lang="en-US" sz="1600" dirty="0" err="1" smtClean="0"/>
              <a:t>наручилац</a:t>
            </a:r>
            <a:r>
              <a:rPr lang="en-US" sz="1600" dirty="0" smtClean="0"/>
              <a:t> </a:t>
            </a:r>
            <a:r>
              <a:rPr lang="en-US" sz="1600" dirty="0" err="1" smtClean="0"/>
              <a:t>може</a:t>
            </a:r>
            <a:r>
              <a:rPr lang="en-US" sz="1600" dirty="0" smtClean="0"/>
              <a:t> и </a:t>
            </a:r>
            <a:r>
              <a:rPr lang="en-US" sz="1600" dirty="0" err="1" smtClean="0"/>
              <a:t>пре</a:t>
            </a:r>
            <a:r>
              <a:rPr lang="en-US" sz="1600" dirty="0" smtClean="0"/>
              <a:t> </a:t>
            </a:r>
            <a:endParaRPr lang="sr-Cyrl-CS" sz="1600" dirty="0" smtClean="0"/>
          </a:p>
          <a:p>
            <a:r>
              <a:rPr lang="sr-Cyrl-CS" sz="1600" dirty="0" smtClean="0"/>
              <a:t>    </a:t>
            </a:r>
            <a:r>
              <a:rPr lang="en-US" sz="1600" dirty="0" err="1" smtClean="0"/>
              <a:t>истека</a:t>
            </a:r>
            <a:r>
              <a:rPr lang="en-US" sz="1600" dirty="0" smtClean="0"/>
              <a:t> </a:t>
            </a:r>
            <a:r>
              <a:rPr lang="en-US" sz="1600" dirty="0" err="1" smtClean="0"/>
              <a:t>тог</a:t>
            </a:r>
            <a:r>
              <a:rPr lang="en-US" sz="1600" dirty="0" smtClean="0"/>
              <a:t> </a:t>
            </a:r>
            <a:r>
              <a:rPr lang="en-US" sz="1600" dirty="0" err="1" smtClean="0"/>
              <a:t>рока</a:t>
            </a:r>
            <a:r>
              <a:rPr lang="en-US" sz="1600" dirty="0" smtClean="0"/>
              <a:t>, </a:t>
            </a:r>
            <a:r>
              <a:rPr lang="en-US" sz="1600" dirty="0" err="1" smtClean="0"/>
              <a:t>закључити</a:t>
            </a:r>
            <a:r>
              <a:rPr lang="en-US" sz="1600" dirty="0" smtClean="0"/>
              <a:t> </a:t>
            </a:r>
            <a:r>
              <a:rPr lang="en-US" sz="1600" dirty="0" err="1" smtClean="0"/>
              <a:t>уговор</a:t>
            </a:r>
            <a:r>
              <a:rPr lang="en-US" sz="1600" dirty="0" smtClean="0"/>
              <a:t> о </a:t>
            </a:r>
            <a:r>
              <a:rPr lang="en-US" sz="1600" dirty="0" err="1" smtClean="0"/>
              <a:t>јавној</a:t>
            </a:r>
            <a:r>
              <a:rPr lang="en-US" sz="1600" dirty="0" smtClean="0"/>
              <a:t> </a:t>
            </a:r>
            <a:r>
              <a:rPr lang="en-US" sz="1600" dirty="0" err="1" smtClean="0"/>
              <a:t>набавци</a:t>
            </a:r>
            <a:r>
              <a:rPr lang="sr-Cyrl-CS" sz="1600" dirty="0" smtClean="0"/>
              <a:t>:</a:t>
            </a:r>
          </a:p>
          <a:p>
            <a:r>
              <a:rPr lang="sr-Cyrl-CS" sz="1600" dirty="0" smtClean="0"/>
              <a:t>    </a:t>
            </a:r>
          </a:p>
          <a:p>
            <a:r>
              <a:rPr lang="sr-Cyrl-CS" sz="1600" dirty="0" smtClean="0"/>
              <a:t>   1)  </a:t>
            </a:r>
            <a:r>
              <a:rPr lang="en-US" sz="1600" dirty="0" err="1" smtClean="0"/>
              <a:t>на</a:t>
            </a:r>
            <a:r>
              <a:rPr lang="en-US" sz="1600" dirty="0" smtClean="0"/>
              <a:t> </a:t>
            </a:r>
            <a:r>
              <a:rPr lang="en-US" sz="1600" dirty="0" err="1" smtClean="0"/>
              <a:t>основу</a:t>
            </a:r>
            <a:r>
              <a:rPr lang="en-US" sz="1600" dirty="0" smtClean="0"/>
              <a:t> </a:t>
            </a:r>
            <a:r>
              <a:rPr lang="en-US" sz="1600" b="1" i="1" dirty="0" err="1" smtClean="0"/>
              <a:t>оквирног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споразума</a:t>
            </a:r>
            <a:r>
              <a:rPr lang="sr-Cyrl-CS" sz="1600" b="1" i="1" dirty="0" smtClean="0"/>
              <a:t>;</a:t>
            </a:r>
            <a:endParaRPr lang="en-US" sz="1600" b="1" i="1" dirty="0" smtClean="0"/>
          </a:p>
          <a:p>
            <a:r>
              <a:rPr lang="sr-Cyrl-CS" sz="1600" dirty="0" smtClean="0"/>
              <a:t>   </a:t>
            </a:r>
            <a:r>
              <a:rPr lang="en-US" sz="1600" dirty="0" smtClean="0"/>
              <a:t>2)  у </a:t>
            </a:r>
            <a:r>
              <a:rPr lang="en-US" sz="1600" dirty="0" err="1" smtClean="0"/>
              <a:t>случају</a:t>
            </a:r>
            <a:r>
              <a:rPr lang="en-US" sz="1600" dirty="0" smtClean="0"/>
              <a:t> </a:t>
            </a:r>
            <a:r>
              <a:rPr lang="en-US" sz="1600" dirty="0" err="1" smtClean="0"/>
              <a:t>примене</a:t>
            </a:r>
            <a:r>
              <a:rPr lang="en-US" sz="1600" dirty="0" smtClean="0"/>
              <a:t> </a:t>
            </a:r>
            <a:r>
              <a:rPr lang="en-US" sz="1600" dirty="0" err="1" smtClean="0"/>
              <a:t>преговарачког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поступка</a:t>
            </a:r>
            <a:r>
              <a:rPr lang="en-US" sz="1600" dirty="0" smtClean="0"/>
              <a:t> </a:t>
            </a:r>
            <a:r>
              <a:rPr lang="en-US" sz="1600" dirty="0" err="1" smtClean="0"/>
              <a:t>из</a:t>
            </a:r>
            <a:r>
              <a:rPr lang="en-US" sz="1600" dirty="0" smtClean="0"/>
              <a:t> </a:t>
            </a:r>
            <a:r>
              <a:rPr lang="en-US" sz="1600" dirty="0" err="1" smtClean="0"/>
              <a:t>члана</a:t>
            </a:r>
            <a:r>
              <a:rPr lang="en-US" sz="1600" dirty="0" smtClean="0"/>
              <a:t> 36. </a:t>
            </a:r>
            <a:r>
              <a:rPr lang="en-US" sz="1600" dirty="0" err="1" smtClean="0"/>
              <a:t>став</a:t>
            </a:r>
            <a:r>
              <a:rPr lang="en-US" sz="1600" dirty="0" smtClean="0"/>
              <a:t> 1. </a:t>
            </a:r>
            <a:r>
              <a:rPr lang="en-US" sz="1600" dirty="0" err="1" smtClean="0"/>
              <a:t>тачка</a:t>
            </a:r>
            <a:r>
              <a:rPr lang="en-US" sz="1600" dirty="0" smtClean="0"/>
              <a:t> 3) </a:t>
            </a:r>
            <a:r>
              <a:rPr lang="en-US" sz="1600" dirty="0" err="1" smtClean="0"/>
              <a:t>овог</a:t>
            </a:r>
            <a:r>
              <a:rPr lang="en-US" sz="1600" dirty="0" smtClean="0"/>
              <a:t> </a:t>
            </a:r>
            <a:endParaRPr lang="sr-Cyrl-CS" sz="1600" dirty="0" smtClean="0"/>
          </a:p>
          <a:p>
            <a:r>
              <a:rPr lang="sr-Cyrl-CS" sz="1600" dirty="0" smtClean="0"/>
              <a:t>        </a:t>
            </a:r>
            <a:r>
              <a:rPr lang="en-US" sz="1600" dirty="0" err="1" smtClean="0"/>
              <a:t>закона</a:t>
            </a:r>
            <a:r>
              <a:rPr lang="en-US" sz="1600" dirty="0" smtClean="0"/>
              <a:t>;</a:t>
            </a:r>
            <a:r>
              <a:rPr lang="sr-Cyrl-CS" sz="1600" dirty="0" smtClean="0"/>
              <a:t> </a:t>
            </a:r>
            <a:r>
              <a:rPr lang="sr-Cyrl-CS" sz="1600" b="1" i="1" dirty="0" smtClean="0"/>
              <a:t>(набавке по “хитности”);</a:t>
            </a:r>
            <a:endParaRPr lang="en-US" sz="1600" b="1" i="1" dirty="0" smtClean="0"/>
          </a:p>
          <a:p>
            <a:r>
              <a:rPr lang="sr-Cyrl-CS" sz="1600" dirty="0" smtClean="0"/>
              <a:t>   </a:t>
            </a:r>
            <a:r>
              <a:rPr lang="en-US" sz="1600" dirty="0" smtClean="0"/>
              <a:t>3)  у </a:t>
            </a:r>
            <a:r>
              <a:rPr lang="en-US" sz="1600" dirty="0" err="1" smtClean="0"/>
              <a:t>случају</a:t>
            </a:r>
            <a:r>
              <a:rPr lang="en-US" sz="1600" dirty="0" smtClean="0"/>
              <a:t> </a:t>
            </a:r>
            <a:r>
              <a:rPr lang="en-US" sz="1600" dirty="0" err="1" smtClean="0"/>
              <a:t>примене</a:t>
            </a:r>
            <a:r>
              <a:rPr lang="en-US" sz="1600" dirty="0" smtClean="0"/>
              <a:t> </a:t>
            </a:r>
            <a:r>
              <a:rPr lang="en-US" sz="1600" dirty="0" err="1" smtClean="0"/>
              <a:t>система</a:t>
            </a:r>
            <a:r>
              <a:rPr lang="en-US" sz="1600" dirty="0" smtClean="0"/>
              <a:t> </a:t>
            </a:r>
            <a:r>
              <a:rPr lang="en-US" sz="1600" dirty="0" err="1" smtClean="0"/>
              <a:t>динамичне</a:t>
            </a:r>
            <a:r>
              <a:rPr lang="en-US" sz="1600" dirty="0" smtClean="0"/>
              <a:t> </a:t>
            </a:r>
            <a:r>
              <a:rPr lang="en-US" sz="1600" dirty="0" err="1" smtClean="0"/>
              <a:t>набавке</a:t>
            </a:r>
            <a:r>
              <a:rPr lang="en-US" sz="1600" dirty="0" smtClean="0"/>
              <a:t>;</a:t>
            </a:r>
          </a:p>
          <a:p>
            <a:r>
              <a:rPr lang="sr-Cyrl-CS" sz="1600" dirty="0" smtClean="0"/>
              <a:t>   </a:t>
            </a:r>
            <a:r>
              <a:rPr lang="en-US" sz="1600" dirty="0" smtClean="0"/>
              <a:t>4)  у </a:t>
            </a:r>
            <a:r>
              <a:rPr lang="sr-Cyrl-CS" sz="1600" dirty="0" smtClean="0"/>
              <a:t>појединачном </a:t>
            </a:r>
            <a:r>
              <a:rPr lang="en-US" sz="1600" dirty="0" err="1" smtClean="0"/>
              <a:t>поступка</a:t>
            </a:r>
            <a:r>
              <a:rPr lang="en-US" sz="1600" dirty="0" smtClean="0"/>
              <a:t> </a:t>
            </a:r>
            <a:r>
              <a:rPr lang="en-US" sz="1600" dirty="0" err="1" smtClean="0"/>
              <a:t>јавне</a:t>
            </a:r>
            <a:r>
              <a:rPr lang="en-US" sz="1600" dirty="0" smtClean="0"/>
              <a:t> </a:t>
            </a:r>
            <a:r>
              <a:rPr lang="en-US" sz="1600" dirty="0" err="1" smtClean="0"/>
              <a:t>набавке</a:t>
            </a:r>
            <a:r>
              <a:rPr lang="en-US" sz="1600" dirty="0" smtClean="0"/>
              <a:t> </a:t>
            </a:r>
            <a:r>
              <a:rPr lang="en-US" sz="1600" b="1" i="1" dirty="0" err="1" smtClean="0"/>
              <a:t>мале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вредности</a:t>
            </a:r>
            <a:r>
              <a:rPr lang="en-US" sz="1600" b="1" i="1" dirty="0" smtClean="0"/>
              <a:t> </a:t>
            </a:r>
            <a:r>
              <a:rPr lang="sr-Cyrl-CS" sz="1600" dirty="0" smtClean="0"/>
              <a:t>чија је  </a:t>
            </a:r>
          </a:p>
          <a:p>
            <a:r>
              <a:rPr lang="sr-Cyrl-CS" sz="1600" dirty="0" smtClean="0"/>
              <a:t>        процењена вредност испод 400.000 динара;</a:t>
            </a:r>
          </a:p>
          <a:p>
            <a:r>
              <a:rPr lang="sr-Cyrl-CS" sz="1600" dirty="0" smtClean="0"/>
              <a:t>   </a:t>
            </a:r>
            <a:r>
              <a:rPr lang="en-US" sz="1600" dirty="0" smtClean="0"/>
              <a:t>5)  </a:t>
            </a:r>
            <a:r>
              <a:rPr lang="en-US" sz="1600" dirty="0" err="1" smtClean="0"/>
              <a:t>ако</a:t>
            </a:r>
            <a:r>
              <a:rPr lang="en-US" sz="1600" dirty="0" smtClean="0"/>
              <a:t> </a:t>
            </a:r>
            <a:r>
              <a:rPr lang="en-US" sz="1600" dirty="0" err="1" smtClean="0"/>
              <a:t>је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поднета</a:t>
            </a:r>
            <a:r>
              <a:rPr lang="en-US" sz="1600" dirty="0" smtClean="0"/>
              <a:t> </a:t>
            </a:r>
            <a:r>
              <a:rPr lang="en-US" sz="1600" b="1" i="1" dirty="0" err="1" smtClean="0"/>
              <a:t>само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једна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понуда</a:t>
            </a:r>
            <a:r>
              <a:rPr lang="en-US" sz="1600" b="1" i="1" dirty="0" smtClean="0"/>
              <a:t>, </a:t>
            </a:r>
            <a:r>
              <a:rPr lang="en-US" sz="1600" dirty="0" err="1" smtClean="0"/>
              <a:t>осим</a:t>
            </a:r>
            <a:r>
              <a:rPr lang="en-US" sz="1600" dirty="0" smtClean="0"/>
              <a:t> у </a:t>
            </a:r>
            <a:r>
              <a:rPr lang="en-US" sz="1600" dirty="0" err="1" smtClean="0"/>
              <a:t>преговарачком</a:t>
            </a:r>
            <a:r>
              <a:rPr lang="en-US" sz="1600" dirty="0" smtClean="0"/>
              <a:t> </a:t>
            </a:r>
            <a:r>
              <a:rPr lang="en-US" sz="1600" dirty="0" err="1" smtClean="0"/>
              <a:t>поступку</a:t>
            </a:r>
            <a:r>
              <a:rPr lang="en-US" sz="1600" dirty="0" smtClean="0"/>
              <a:t> </a:t>
            </a:r>
            <a:r>
              <a:rPr lang="en-US" sz="1600" dirty="0" err="1" smtClean="0"/>
              <a:t>без</a:t>
            </a:r>
            <a:r>
              <a:rPr lang="en-US" sz="1600" dirty="0" smtClean="0"/>
              <a:t> </a:t>
            </a:r>
            <a:endParaRPr lang="sr-Cyrl-CS" sz="1600" dirty="0" smtClean="0"/>
          </a:p>
          <a:p>
            <a:r>
              <a:rPr lang="sr-Cyrl-CS" sz="1600" dirty="0" smtClean="0"/>
              <a:t>        </a:t>
            </a:r>
            <a:r>
              <a:rPr lang="en-US" sz="1600" dirty="0" err="1" smtClean="0"/>
              <a:t>објављивања</a:t>
            </a:r>
            <a:r>
              <a:rPr lang="en-US" sz="1600" dirty="0" smtClean="0"/>
              <a:t> </a:t>
            </a:r>
            <a:r>
              <a:rPr lang="en-US" sz="1600" dirty="0" err="1" smtClean="0"/>
              <a:t>позива</a:t>
            </a:r>
            <a:r>
              <a:rPr lang="en-US" sz="1600" dirty="0" smtClean="0"/>
              <a:t> </a:t>
            </a:r>
            <a:r>
              <a:rPr lang="en-US" sz="1600" dirty="0" err="1" smtClean="0"/>
              <a:t>за</a:t>
            </a:r>
            <a:r>
              <a:rPr lang="en-US" sz="1600" dirty="0" smtClean="0"/>
              <a:t> </a:t>
            </a:r>
            <a:r>
              <a:rPr lang="en-US" sz="1600" dirty="0" err="1" smtClean="0"/>
              <a:t>подношење</a:t>
            </a:r>
            <a:r>
              <a:rPr lang="en-US" sz="1600" dirty="0" smtClean="0"/>
              <a:t> </a:t>
            </a:r>
            <a:r>
              <a:rPr lang="en-US" sz="1600" dirty="0" err="1" smtClean="0"/>
              <a:t>понуда</a:t>
            </a:r>
            <a:r>
              <a:rPr lang="en-US" sz="1600" dirty="0" smtClean="0"/>
              <a:t>.</a:t>
            </a:r>
          </a:p>
          <a:p>
            <a:endParaRPr lang="sr-Cyrl-CS" sz="1600" dirty="0" smtClean="0"/>
          </a:p>
          <a:p>
            <a:endParaRPr lang="sr-Cyrl-CS" sz="1600" dirty="0" smtClean="0"/>
          </a:p>
          <a:p>
            <a:endParaRPr lang="en-US" sz="1600" dirty="0" smtClean="0"/>
          </a:p>
          <a:p>
            <a:endParaRPr lang="sr-Cyrl-CS" sz="1400" dirty="0" smtClean="0"/>
          </a:p>
          <a:p>
            <a:r>
              <a:rPr lang="sr-Cyrl-CS" sz="1400" dirty="0" smtClean="0"/>
              <a:t>      </a:t>
            </a:r>
            <a:endParaRPr lang="en-US" sz="1400" dirty="0" smtClean="0"/>
          </a:p>
          <a:p>
            <a:endParaRPr lang="sr-Cyrl-CS" sz="1400" dirty="0" smtClean="0"/>
          </a:p>
          <a:p>
            <a:endParaRPr lang="sr-Cyrl-CS" sz="1400" dirty="0" smtClean="0"/>
          </a:p>
          <a:p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Box 162"/>
          <p:cNvSpPr txBox="1"/>
          <p:nvPr/>
        </p:nvSpPr>
        <p:spPr>
          <a:xfrm>
            <a:off x="142844" y="142852"/>
            <a:ext cx="2406025" cy="707886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pPr algn="ctr"/>
            <a:r>
              <a:rPr lang="sr-Cyrl-C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Поступак пред наручиоцем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43240" y="214290"/>
            <a:ext cx="264320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захтев за заштиту права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143240" y="785794"/>
            <a:ext cx="264320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претходна провера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357290" y="1285860"/>
            <a:ext cx="207170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благовременост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5143504" y="1285860"/>
            <a:ext cx="242889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активн</a:t>
            </a:r>
            <a:r>
              <a:rPr lang="sr-Cyrl-CS" sz="1400" dirty="0" smtClean="0"/>
              <a:t>а</a:t>
            </a:r>
            <a:r>
              <a:rPr lang="en-US" sz="1400" dirty="0" smtClean="0"/>
              <a:t> </a:t>
            </a:r>
            <a:r>
              <a:rPr lang="en-US" sz="1400" dirty="0" err="1" smtClean="0"/>
              <a:t>легитимациј</a:t>
            </a:r>
            <a:r>
              <a:rPr lang="sr-Cyrl-CS" sz="1400" dirty="0" smtClean="0"/>
              <a:t>а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2143108" y="3571876"/>
            <a:ext cx="192882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закључак о одбацивању захтева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28596" y="1857364"/>
            <a:ext cx="114300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захтев није поднет у року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4572000" y="1857364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неовлашћени подносилац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1928794" y="1857364"/>
            <a:ext cx="128588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захтев је поднет у року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6286512" y="1857364"/>
            <a:ext cx="14287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овлашћени подносилац</a:t>
            </a:r>
            <a:endParaRPr lang="en-US" sz="1400" dirty="0"/>
          </a:p>
        </p:txBody>
      </p:sp>
      <p:cxnSp>
        <p:nvCxnSpPr>
          <p:cNvPr id="32" name="Straight Arrow Connector 31"/>
          <p:cNvCxnSpPr>
            <a:stCxn id="20" idx="2"/>
            <a:endCxn id="19" idx="0"/>
          </p:cNvCxnSpPr>
          <p:nvPr/>
        </p:nvCxnSpPr>
        <p:spPr>
          <a:xfrm rot="16200000" flipH="1">
            <a:off x="1553744" y="2018099"/>
            <a:ext cx="1000132" cy="2107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2"/>
          </p:cNvCxnSpPr>
          <p:nvPr/>
        </p:nvCxnSpPr>
        <p:spPr>
          <a:xfrm rot="5400000">
            <a:off x="3946917" y="2268134"/>
            <a:ext cx="1000134" cy="16073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5357818" y="457200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3" idx="2"/>
          </p:cNvCxnSpPr>
          <p:nvPr/>
        </p:nvCxnSpPr>
        <p:spPr>
          <a:xfrm rot="16200000" flipH="1">
            <a:off x="3464712" y="1678768"/>
            <a:ext cx="1000132" cy="278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572000" y="3571876"/>
            <a:ext cx="221457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испитивање основаности</a:t>
            </a:r>
            <a:endParaRPr lang="en-US" sz="1400" dirty="0"/>
          </a:p>
        </p:txBody>
      </p:sp>
      <p:sp>
        <p:nvSpPr>
          <p:cNvPr id="77" name="Rectangle 76"/>
          <p:cNvSpPr/>
          <p:nvPr/>
        </p:nvSpPr>
        <p:spPr>
          <a:xfrm>
            <a:off x="2357422" y="5000636"/>
            <a:ext cx="214314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200" dirty="0" smtClean="0"/>
              <a:t>Решење о усвајању захтева за заштиту права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4714876" y="5000636"/>
            <a:ext cx="4143404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 algn="ctr"/>
            <a:r>
              <a:rPr lang="sr-Cyrl-CS" sz="1200" dirty="0" smtClean="0"/>
              <a:t>Достављање</a:t>
            </a:r>
            <a:r>
              <a:rPr lang="en-US" sz="1200" dirty="0" smtClean="0"/>
              <a:t> </a:t>
            </a:r>
            <a:r>
              <a:rPr lang="en-US" sz="1200" dirty="0" err="1" smtClean="0"/>
              <a:t>одговор</a:t>
            </a:r>
            <a:r>
              <a:rPr lang="sr-Cyrl-CS" sz="1200" dirty="0" smtClean="0"/>
              <a:t>а</a:t>
            </a:r>
            <a:r>
              <a:rPr lang="en-US" sz="1200" dirty="0" smtClean="0"/>
              <a:t> </a:t>
            </a:r>
            <a:r>
              <a:rPr lang="en-US" sz="1200" dirty="0" err="1" smtClean="0"/>
              <a:t>на</a:t>
            </a:r>
            <a:r>
              <a:rPr lang="en-US" sz="1200" dirty="0" smtClean="0"/>
              <a:t> </a:t>
            </a:r>
            <a:r>
              <a:rPr lang="en-US" sz="1200" dirty="0" err="1" smtClean="0"/>
              <a:t>захтев</a:t>
            </a:r>
            <a:r>
              <a:rPr lang="en-US" sz="1200" dirty="0" smtClean="0"/>
              <a:t> </a:t>
            </a:r>
            <a:r>
              <a:rPr lang="en-US" sz="1200" dirty="0" err="1" smtClean="0"/>
              <a:t>за</a:t>
            </a:r>
            <a:r>
              <a:rPr lang="en-US" sz="1200" dirty="0" smtClean="0"/>
              <a:t> </a:t>
            </a:r>
            <a:r>
              <a:rPr lang="en-US" sz="1200" dirty="0" err="1" smtClean="0"/>
              <a:t>заштиту</a:t>
            </a:r>
            <a:r>
              <a:rPr lang="en-US" sz="1200" dirty="0" smtClean="0"/>
              <a:t> </a:t>
            </a:r>
            <a:r>
              <a:rPr lang="en-US" sz="1200" dirty="0" err="1" smtClean="0"/>
              <a:t>права</a:t>
            </a:r>
            <a:r>
              <a:rPr lang="en-US" sz="1200" dirty="0" smtClean="0"/>
              <a:t> и</a:t>
            </a:r>
            <a:r>
              <a:rPr lang="sr-Cyrl-CS" sz="1200" dirty="0" smtClean="0"/>
              <a:t> </a:t>
            </a:r>
          </a:p>
          <a:p>
            <a:pPr marL="550926" indent="-514350" algn="ctr"/>
            <a:r>
              <a:rPr lang="sr-Cyrl-CS" sz="1200" dirty="0" smtClean="0"/>
              <a:t>комплетне документације из поступка јавне набавке </a:t>
            </a:r>
          </a:p>
          <a:p>
            <a:pPr marL="550926" indent="-514350" algn="ctr"/>
            <a:r>
              <a:rPr lang="sr-Cyrl-CS" sz="1200" dirty="0" smtClean="0"/>
              <a:t>Републичкој комисији ради одлучивања о захтеву за </a:t>
            </a:r>
          </a:p>
          <a:p>
            <a:pPr marL="550926" indent="-514350" algn="ctr"/>
            <a:r>
              <a:rPr lang="sr-Cyrl-CS" sz="1200" dirty="0" smtClean="0"/>
              <a:t>заштиту права.</a:t>
            </a: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V="1">
            <a:off x="3143240" y="4214817"/>
            <a:ext cx="1928826" cy="785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10800000" flipV="1">
            <a:off x="5429256" y="1643050"/>
            <a:ext cx="464347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rot="10800000" flipV="1">
            <a:off x="1142976" y="1643050"/>
            <a:ext cx="53578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5" idx="2"/>
          </p:cNvCxnSpPr>
          <p:nvPr/>
        </p:nvCxnSpPr>
        <p:spPr>
          <a:xfrm rot="16200000" flipH="1">
            <a:off x="2446718" y="1589472"/>
            <a:ext cx="214314" cy="321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500826" y="164305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endCxn id="17" idx="0"/>
          </p:cNvCxnSpPr>
          <p:nvPr/>
        </p:nvCxnSpPr>
        <p:spPr>
          <a:xfrm>
            <a:off x="5500694" y="1071546"/>
            <a:ext cx="85725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rot="5400000">
            <a:off x="4178297" y="678637"/>
            <a:ext cx="2151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24" idx="2"/>
          </p:cNvCxnSpPr>
          <p:nvPr/>
        </p:nvCxnSpPr>
        <p:spPr>
          <a:xfrm rot="5400000">
            <a:off x="6143636" y="2714620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endCxn id="15" idx="0"/>
          </p:cNvCxnSpPr>
          <p:nvPr/>
        </p:nvCxnSpPr>
        <p:spPr>
          <a:xfrm rot="10800000" flipV="1">
            <a:off x="2393142" y="1071546"/>
            <a:ext cx="1535917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6500826" y="142852"/>
            <a:ext cx="2406025" cy="707886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pPr algn="ctr"/>
            <a:r>
              <a:rPr lang="sr-Cyrl-C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Поступак пред наручиоцем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142844" y="2714620"/>
            <a:ext cx="1428760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100" dirty="0" smtClean="0"/>
              <a:t>жалба на закључак подноси се Републичкој комисији у року од  3 дана</a:t>
            </a:r>
            <a:endParaRPr lang="en-US" sz="1100" dirty="0"/>
          </a:p>
        </p:txBody>
      </p:sp>
      <p:sp>
        <p:nvSpPr>
          <p:cNvPr id="226" name="Oval 225"/>
          <p:cNvSpPr/>
          <p:nvPr/>
        </p:nvSpPr>
        <p:spPr>
          <a:xfrm>
            <a:off x="7429520" y="2643182"/>
            <a:ext cx="1714480" cy="22145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100" dirty="0" smtClean="0"/>
              <a:t>писмено, у року од три дана од дана достављања </a:t>
            </a:r>
            <a:r>
              <a:rPr lang="en-US" sz="1100" dirty="0" err="1" smtClean="0"/>
              <a:t>захтева</a:t>
            </a:r>
            <a:r>
              <a:rPr lang="sr-Cyrl-CS" sz="1100" dirty="0" smtClean="0"/>
              <a:t> Републичкој комисији, наручилац обавештава подносиоца захтева</a:t>
            </a:r>
            <a:endParaRPr lang="en-US" sz="1100" dirty="0"/>
          </a:p>
        </p:txBody>
      </p:sp>
      <p:cxnSp>
        <p:nvCxnSpPr>
          <p:cNvPr id="228" name="Curved Connector 227"/>
          <p:cNvCxnSpPr/>
          <p:nvPr/>
        </p:nvCxnSpPr>
        <p:spPr>
          <a:xfrm rot="10800000">
            <a:off x="1500166" y="3929066"/>
            <a:ext cx="642942" cy="142876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urved Connector 232"/>
          <p:cNvCxnSpPr>
            <a:endCxn id="226" idx="2"/>
          </p:cNvCxnSpPr>
          <p:nvPr/>
        </p:nvCxnSpPr>
        <p:spPr>
          <a:xfrm rot="5400000" flipH="1" flipV="1">
            <a:off x="6518685" y="4089803"/>
            <a:ext cx="1250166" cy="571503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Oval 243"/>
          <p:cNvSpPr/>
          <p:nvPr/>
        </p:nvSpPr>
        <p:spPr>
          <a:xfrm>
            <a:off x="214282" y="4714884"/>
            <a:ext cx="171451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100" dirty="0" smtClean="0"/>
              <a:t>Доставља се подносиоцу захтева и Републичкој комисији у року од 3 дана</a:t>
            </a:r>
            <a:endParaRPr lang="en-US" sz="1100" dirty="0"/>
          </a:p>
        </p:txBody>
      </p:sp>
      <p:cxnSp>
        <p:nvCxnSpPr>
          <p:cNvPr id="253" name="Curved Connector 252"/>
          <p:cNvCxnSpPr>
            <a:endCxn id="244" idx="6"/>
          </p:cNvCxnSpPr>
          <p:nvPr/>
        </p:nvCxnSpPr>
        <p:spPr>
          <a:xfrm rot="10800000">
            <a:off x="1928794" y="5464984"/>
            <a:ext cx="428628" cy="392909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2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24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24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allAtOnce" animBg="1"/>
      <p:bldP spid="14" grpId="0" uiExpand="1" build="allAtOnce" animBg="1"/>
      <p:bldP spid="15" grpId="0" build="allAtOnce" animBg="1"/>
      <p:bldP spid="17" grpId="0" build="allAtOnce" animBg="1"/>
      <p:bldP spid="19" grpId="0" uiExpand="1" build="allAtOnce" animBg="1"/>
      <p:bldP spid="20" grpId="0" build="allAtOnce" animBg="1"/>
      <p:bldP spid="21" grpId="0" build="allAtOnce" animBg="1"/>
      <p:bldP spid="23" grpId="0" build="allAtOnce" animBg="1"/>
      <p:bldP spid="24" grpId="0" build="allAtOnce" animBg="1"/>
      <p:bldP spid="48" grpId="0" build="allAtOnce" animBg="1"/>
      <p:bldP spid="77" grpId="0" build="allAtOnce" animBg="1"/>
      <p:bldP spid="78" grpId="0" build="allAtOnce" animBg="1"/>
      <p:bldP spid="222" grpId="0" build="allAtOnce" animBg="1"/>
      <p:bldP spid="226" grpId="0" build="allAtOnce" animBg="1"/>
      <p:bldP spid="244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Више захтева и делимично усвајање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7467600" cy="4411675"/>
          </a:xfrm>
        </p:spPr>
        <p:txBody>
          <a:bodyPr>
            <a:normAutofit fontScale="47500" lnSpcReduction="20000"/>
          </a:bodyPr>
          <a:lstStyle/>
          <a:p>
            <a:r>
              <a:rPr lang="ru-RU" sz="3200" i="1" dirty="0" smtClean="0"/>
              <a:t>Начелни правни став Републичке комисије:</a:t>
            </a:r>
          </a:p>
          <a:p>
            <a:endParaRPr lang="ru-RU" sz="3200" i="1" dirty="0" smtClean="0"/>
          </a:p>
          <a:p>
            <a:pPr>
              <a:buNone/>
            </a:pPr>
            <a:r>
              <a:rPr lang="ru-RU" sz="3200" dirty="0" smtClean="0"/>
              <a:t>Уколико наручилац решењем усвоји поднети захтев за заштиту права, поступак </a:t>
            </a:r>
          </a:p>
          <a:p>
            <a:pPr>
              <a:buNone/>
            </a:pPr>
            <a:r>
              <a:rPr lang="ru-RU" sz="3200" dirty="0" smtClean="0"/>
              <a:t>заштите права се не може наставити пред Републичком комисијом за заштиту </a:t>
            </a:r>
          </a:p>
          <a:p>
            <a:pPr>
              <a:buNone/>
            </a:pPr>
            <a:r>
              <a:rPr lang="ru-RU" sz="3200" dirty="0" smtClean="0"/>
              <a:t>права у поступцима јавних набавки.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Међутим, подносилац тог захтева има право да поднесе нови захтев за заштиту </a:t>
            </a:r>
          </a:p>
          <a:p>
            <a:pPr>
              <a:buNone/>
            </a:pPr>
            <a:r>
              <a:rPr lang="ru-RU" sz="3200" dirty="0" smtClean="0"/>
              <a:t>права којим ће оспорити радње у поступку јавне набавке које ће наручилац </a:t>
            </a:r>
          </a:p>
          <a:p>
            <a:pPr>
              <a:buNone/>
            </a:pPr>
            <a:r>
              <a:rPr lang="ru-RU" sz="3200" dirty="0" smtClean="0"/>
              <a:t>предузети </a:t>
            </a:r>
            <a:r>
              <a:rPr lang="ru-RU" sz="3200" u="sng" dirty="0" smtClean="0"/>
              <a:t>после доношења поменутог решења о усвајању </a:t>
            </a:r>
            <a:r>
              <a:rPr lang="ru-RU" sz="3200" dirty="0" smtClean="0"/>
              <a:t>захтева за заштиту </a:t>
            </a:r>
          </a:p>
          <a:p>
            <a:pPr>
              <a:buNone/>
            </a:pPr>
            <a:r>
              <a:rPr lang="ru-RU" sz="3200" dirty="0" smtClean="0"/>
              <a:t>права.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Уколико је поднетим захтевом за заштиту права оспорена садржина конкурсне </a:t>
            </a:r>
          </a:p>
          <a:p>
            <a:pPr>
              <a:buNone/>
            </a:pPr>
            <a:r>
              <a:rPr lang="ru-RU" sz="3200" dirty="0" smtClean="0"/>
              <a:t>документације или позива за подношење понуда, односно пријава, а наручилац </a:t>
            </a:r>
          </a:p>
          <a:p>
            <a:pPr>
              <a:buNone/>
            </a:pPr>
            <a:r>
              <a:rPr lang="ru-RU" sz="3200" dirty="0" smtClean="0"/>
              <a:t>решењем којим усвоји захтев за заштиту права као основане оцени само </a:t>
            </a:r>
          </a:p>
          <a:p>
            <a:pPr>
              <a:buNone/>
            </a:pPr>
            <a:r>
              <a:rPr lang="ru-RU" sz="3200" dirty="0" smtClean="0"/>
              <a:t>поједине наводе подносиоца захтева, подносилац има право </a:t>
            </a:r>
            <a:r>
              <a:rPr lang="ru-RU" sz="3200" u="sng" dirty="0" smtClean="0"/>
              <a:t>да поднесе захтев </a:t>
            </a:r>
          </a:p>
          <a:p>
            <a:pPr>
              <a:buNone/>
            </a:pPr>
            <a:r>
              <a:rPr lang="ru-RU" sz="3200" u="sng" dirty="0" smtClean="0"/>
              <a:t>за заштиту права који ће имати исту садржину у погледу оних навода које </a:t>
            </a:r>
          </a:p>
          <a:p>
            <a:pPr>
              <a:buNone/>
            </a:pPr>
            <a:r>
              <a:rPr lang="ru-RU" sz="3200" u="sng" dirty="0" smtClean="0"/>
              <a:t>наручилац није разматрао или их је у решењу оценио као неосноване.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Box 162"/>
          <p:cNvSpPr txBox="1"/>
          <p:nvPr/>
        </p:nvSpPr>
        <p:spPr>
          <a:xfrm>
            <a:off x="142844" y="142852"/>
            <a:ext cx="2406025" cy="1015663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pPr algn="ctr"/>
            <a:r>
              <a:rPr lang="sr-Cyrl-C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Поступак пред Републичком комисијом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43240" y="214290"/>
            <a:ext cx="264320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захтев за заштиту права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3143240" y="785794"/>
            <a:ext cx="264320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претходна провера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00034" y="1357298"/>
            <a:ext cx="207170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благовременост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3214678" y="1357298"/>
            <a:ext cx="242889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активн</a:t>
            </a:r>
            <a:r>
              <a:rPr lang="sr-Cyrl-CS" sz="1400" dirty="0" smtClean="0"/>
              <a:t>а</a:t>
            </a:r>
            <a:r>
              <a:rPr lang="en-US" sz="1400" dirty="0" smtClean="0"/>
              <a:t> </a:t>
            </a:r>
            <a:r>
              <a:rPr lang="en-US" sz="1400" dirty="0" err="1" smtClean="0"/>
              <a:t>легитимациј</a:t>
            </a:r>
            <a:r>
              <a:rPr lang="sr-Cyrl-CS" sz="1400" dirty="0" smtClean="0"/>
              <a:t>а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500034" y="3571876"/>
            <a:ext cx="192882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закључак о одбацивању захтева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214282" y="2000240"/>
            <a:ext cx="114300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захтев није поднет у року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3071802" y="2000240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неовлашћени подносилац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357950" y="1357298"/>
            <a:ext cx="242889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садржина захтева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1571604" y="2000240"/>
            <a:ext cx="128588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захтев је поднет у року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4572000" y="2000240"/>
            <a:ext cx="142876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овлашћени подносилац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7572396" y="2000240"/>
            <a:ext cx="128585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садржи све податке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5643570" y="2928934"/>
            <a:ext cx="178595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налог да се уреди захтев (рок 2 дана)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215074" y="2000240"/>
            <a:ext cx="121444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не садржи све податке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6500826" y="3714752"/>
            <a:ext cx="164307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поступање по налогу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4572000" y="3714752"/>
            <a:ext cx="164307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непоступање по налогу</a:t>
            </a:r>
            <a:endParaRPr lang="en-US" sz="1400" dirty="0"/>
          </a:p>
        </p:txBody>
      </p:sp>
      <p:cxnSp>
        <p:nvCxnSpPr>
          <p:cNvPr id="32" name="Straight Arrow Connector 31"/>
          <p:cNvCxnSpPr>
            <a:stCxn id="20" idx="2"/>
            <a:endCxn id="19" idx="0"/>
          </p:cNvCxnSpPr>
          <p:nvPr/>
        </p:nvCxnSpPr>
        <p:spPr>
          <a:xfrm rot="16200000" flipH="1">
            <a:off x="696488" y="2803917"/>
            <a:ext cx="857256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2000232" y="2714620"/>
            <a:ext cx="164307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1"/>
            <a:endCxn id="19" idx="3"/>
          </p:cNvCxnSpPr>
          <p:nvPr/>
        </p:nvCxnSpPr>
        <p:spPr>
          <a:xfrm rot="10800000">
            <a:off x="2428860" y="3821910"/>
            <a:ext cx="2143140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H="1">
            <a:off x="1714480" y="3429000"/>
            <a:ext cx="164307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285852" y="4357694"/>
            <a:ext cx="164307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400" dirty="0" smtClean="0"/>
              <a:t>испитивање основаности</a:t>
            </a:r>
            <a:endParaRPr lang="en-US" sz="1400" dirty="0"/>
          </a:p>
        </p:txBody>
      </p:sp>
      <p:cxnSp>
        <p:nvCxnSpPr>
          <p:cNvPr id="51" name="Curved Connector 50"/>
          <p:cNvCxnSpPr/>
          <p:nvPr/>
        </p:nvCxnSpPr>
        <p:spPr>
          <a:xfrm>
            <a:off x="2928926" y="4786322"/>
            <a:ext cx="500066" cy="357190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48" idx="1"/>
          </p:cNvCxnSpPr>
          <p:nvPr/>
        </p:nvCxnSpPr>
        <p:spPr>
          <a:xfrm rot="10800000" flipV="1">
            <a:off x="357158" y="4643446"/>
            <a:ext cx="928694" cy="50006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85720" y="5143512"/>
            <a:ext cx="164307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100" dirty="0" smtClean="0"/>
              <a:t>захтев за достављање документације, података, објашњења, мишљења</a:t>
            </a:r>
            <a:endParaRPr lang="en-US" sz="1100" dirty="0"/>
          </a:p>
        </p:txBody>
      </p:sp>
      <p:sp>
        <p:nvSpPr>
          <p:cNvPr id="59" name="Rectangle 58"/>
          <p:cNvSpPr/>
          <p:nvPr/>
        </p:nvSpPr>
        <p:spPr>
          <a:xfrm>
            <a:off x="2214546" y="5143512"/>
            <a:ext cx="142876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 smtClean="0"/>
              <a:t>одржавање усмене расправе</a:t>
            </a:r>
            <a:endParaRPr lang="en-US" sz="1300" dirty="0"/>
          </a:p>
        </p:txBody>
      </p:sp>
      <p:cxnSp>
        <p:nvCxnSpPr>
          <p:cNvPr id="63" name="Shape 62"/>
          <p:cNvCxnSpPr>
            <a:stCxn id="29" idx="2"/>
          </p:cNvCxnSpPr>
          <p:nvPr/>
        </p:nvCxnSpPr>
        <p:spPr>
          <a:xfrm rot="5400000">
            <a:off x="4982770" y="2232415"/>
            <a:ext cx="285753" cy="439343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/>
          <p:nvPr/>
        </p:nvCxnSpPr>
        <p:spPr>
          <a:xfrm rot="10800000" flipV="1">
            <a:off x="2928926" y="2714620"/>
            <a:ext cx="5572164" cy="1714512"/>
          </a:xfrm>
          <a:prstGeom prst="bentConnector3">
            <a:avLst>
              <a:gd name="adj1" fmla="val -34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143372" y="5143512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200" dirty="0" smtClean="0"/>
              <a:t>решење о усвајању захтева за заштиту права и</a:t>
            </a:r>
            <a:r>
              <a:rPr lang="en-US" sz="1200" dirty="0" smtClean="0"/>
              <a:t>,</a:t>
            </a:r>
            <a:r>
              <a:rPr lang="sr-Cyrl-CS" sz="1200" dirty="0" smtClean="0"/>
              <a:t> у целини или делимично, поништавање поступка јавне набавке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6643702" y="5143512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300" dirty="0" smtClean="0"/>
              <a:t>решење о одбијању захтева за заштиту права као неоснованог</a:t>
            </a:r>
            <a:endParaRPr lang="en-US" sz="1300" dirty="0"/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2928926" y="4786322"/>
            <a:ext cx="235745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48" idx="3"/>
          </p:cNvCxnSpPr>
          <p:nvPr/>
        </p:nvCxnSpPr>
        <p:spPr>
          <a:xfrm>
            <a:off x="2928926" y="4643446"/>
            <a:ext cx="47149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rot="10800000" flipV="1">
            <a:off x="2786050" y="2714620"/>
            <a:ext cx="2214578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endCxn id="21" idx="0"/>
          </p:cNvCxnSpPr>
          <p:nvPr/>
        </p:nvCxnSpPr>
        <p:spPr>
          <a:xfrm rot="10800000" flipV="1">
            <a:off x="3750464" y="1714488"/>
            <a:ext cx="392909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4643440" y="1714488"/>
            <a:ext cx="42862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endCxn id="20" idx="0"/>
          </p:cNvCxnSpPr>
          <p:nvPr/>
        </p:nvCxnSpPr>
        <p:spPr>
          <a:xfrm rot="10800000" flipV="1">
            <a:off x="785786" y="1714488"/>
            <a:ext cx="39291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1857356" y="1714488"/>
            <a:ext cx="42862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7786710" y="1714488"/>
            <a:ext cx="42862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rot="10800000" flipV="1">
            <a:off x="6858016" y="1714488"/>
            <a:ext cx="39291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rot="5400000">
            <a:off x="4143372" y="121442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rot="5400000">
            <a:off x="4178297" y="678637"/>
            <a:ext cx="21510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28" idx="2"/>
          </p:cNvCxnSpPr>
          <p:nvPr/>
        </p:nvCxnSpPr>
        <p:spPr>
          <a:xfrm rot="16200000" flipH="1">
            <a:off x="6732999" y="2803917"/>
            <a:ext cx="21431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rot="10800000" flipV="1">
            <a:off x="5572132" y="3500438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29" idx="0"/>
          </p:cNvCxnSpPr>
          <p:nvPr/>
        </p:nvCxnSpPr>
        <p:spPr>
          <a:xfrm>
            <a:off x="7072330" y="3500438"/>
            <a:ext cx="250033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stCxn id="14" idx="1"/>
          </p:cNvCxnSpPr>
          <p:nvPr/>
        </p:nvCxnSpPr>
        <p:spPr>
          <a:xfrm rot="10800000" flipV="1">
            <a:off x="1643042" y="928670"/>
            <a:ext cx="150019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14" idx="3"/>
          </p:cNvCxnSpPr>
          <p:nvPr/>
        </p:nvCxnSpPr>
        <p:spPr>
          <a:xfrm>
            <a:off x="5786446" y="928670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6500826" y="142852"/>
            <a:ext cx="2406025" cy="1015663"/>
          </a:xfrm>
          <a:prstGeom prst="rect">
            <a:avLst/>
          </a:prstGeom>
          <a:noFill/>
        </p:spPr>
        <p:txBody>
          <a:bodyPr vert="horz" wrap="square" rtlCol="0" anchor="b">
            <a:spAutoFit/>
          </a:bodyPr>
          <a:lstStyle/>
          <a:p>
            <a:pPr algn="ctr"/>
            <a:r>
              <a:rPr lang="sr-Cyrl-C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Поступак пред Републичком комисијом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4" grpId="0" build="allAtOnce" animBg="1"/>
      <p:bldP spid="15" grpId="0" build="allAtOnce" animBg="1"/>
      <p:bldP spid="17" grpId="0" build="allAtOnce" animBg="1"/>
      <p:bldP spid="19" grpId="0" build="allAtOnce" animBg="1"/>
      <p:bldP spid="20" grpId="0" build="allAtOnce" animBg="1"/>
      <p:bldP spid="21" grpId="0" build="allAtOnce" animBg="1"/>
      <p:bldP spid="22" grpId="0" build="allAtOnce" animBg="1"/>
      <p:bldP spid="23" grpId="0" build="allAtOnce" animBg="1"/>
      <p:bldP spid="24" grpId="0" build="allAtOnce" animBg="1"/>
      <p:bldP spid="25" grpId="0" build="allAtOnce" animBg="1"/>
      <p:bldP spid="26" grpId="0" build="allAtOnce" animBg="1"/>
      <p:bldP spid="28" grpId="0" build="allAtOnce" animBg="1"/>
      <p:bldP spid="29" grpId="0" build="allAtOnce" animBg="1"/>
      <p:bldP spid="30" grpId="0" build="allAtOnce" animBg="1"/>
      <p:bldP spid="48" grpId="0" build="allAtOnce" animBg="1"/>
      <p:bldP spid="57" grpId="0" build="allAtOnce" animBg="1"/>
      <p:bldP spid="59" grpId="0" build="allAtOnce" animBg="1"/>
      <p:bldP spid="77" grpId="0" build="allAtOnce" animBg="1"/>
      <p:bldP spid="78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На који начин Републичка комисија испитује захтев за заштиту права?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7467600" cy="419736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r-Cyrl-CS" sz="1400" dirty="0" smtClean="0"/>
              <a:t>Републичка комисија:</a:t>
            </a:r>
          </a:p>
          <a:p>
            <a:pPr>
              <a:buNone/>
            </a:pPr>
            <a:endParaRPr lang="sr-Cyrl-CS" sz="1400" dirty="0" smtClean="0"/>
          </a:p>
          <a:p>
            <a:pPr>
              <a:buNone/>
            </a:pPr>
            <a:r>
              <a:rPr lang="sr-Cyrl-CS" sz="1400" dirty="0" smtClean="0"/>
              <a:t>А) Одлучује у границама поднетог захтева за заштиту права и </a:t>
            </a:r>
            <a:r>
              <a:rPr lang="en-US" sz="1400" dirty="0" err="1" smtClean="0"/>
              <a:t>дужна</a:t>
            </a:r>
            <a:r>
              <a:rPr lang="en-US" sz="1400" dirty="0" smtClean="0"/>
              <a:t> </a:t>
            </a:r>
            <a:r>
              <a:rPr lang="en-US" sz="1400" dirty="0" err="1" smtClean="0"/>
              <a:t>је</a:t>
            </a:r>
            <a:r>
              <a:rPr lang="en-US" sz="1400" dirty="0" smtClean="0"/>
              <a:t> </a:t>
            </a:r>
            <a:r>
              <a:rPr lang="en-US" sz="1400" dirty="0" err="1" smtClean="0"/>
              <a:t>да</a:t>
            </a:r>
            <a:r>
              <a:rPr lang="en-US" sz="1400" dirty="0" smtClean="0"/>
              <a:t> </a:t>
            </a:r>
            <a:r>
              <a:rPr lang="en-US" sz="1400" dirty="0" err="1" smtClean="0"/>
              <a:t>се</a:t>
            </a:r>
            <a:r>
              <a:rPr lang="en-US" sz="1400" dirty="0" smtClean="0"/>
              <a:t> </a:t>
            </a:r>
            <a:r>
              <a:rPr lang="en-US" sz="1400" dirty="0" err="1" smtClean="0"/>
              <a:t>изјасни</a:t>
            </a:r>
            <a:r>
              <a:rPr lang="en-US" sz="1400" dirty="0" smtClean="0"/>
              <a:t> о </a:t>
            </a:r>
            <a:endParaRPr lang="sr-Cyrl-CS" sz="1400" dirty="0" smtClean="0"/>
          </a:p>
          <a:p>
            <a:pPr>
              <a:buNone/>
            </a:pPr>
            <a:r>
              <a:rPr lang="en-US" sz="1400" dirty="0" err="1" smtClean="0"/>
              <a:t>свим</a:t>
            </a:r>
            <a:r>
              <a:rPr lang="en-US" sz="1400" dirty="0" smtClean="0"/>
              <a:t> </a:t>
            </a:r>
            <a:r>
              <a:rPr lang="en-US" sz="1400" dirty="0" err="1" smtClean="0"/>
              <a:t>наводима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подносиоца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захтева</a:t>
            </a:r>
            <a:r>
              <a:rPr lang="en-US" sz="1400" dirty="0" smtClean="0"/>
              <a:t>, </a:t>
            </a:r>
            <a:r>
              <a:rPr lang="en-US" sz="1400" dirty="0" err="1" smtClean="0"/>
              <a:t>као</a:t>
            </a:r>
            <a:r>
              <a:rPr lang="en-US" sz="1400" dirty="0" smtClean="0"/>
              <a:t> и о</a:t>
            </a:r>
            <a:r>
              <a:rPr lang="sr-Cyrl-CS" sz="1400" dirty="0" smtClean="0"/>
              <a:t> повредама за које подносилац</a:t>
            </a:r>
            <a:r>
              <a:rPr lang="en-US" sz="1400" dirty="0" smtClean="0"/>
              <a:t> </a:t>
            </a:r>
            <a:r>
              <a:rPr lang="en-US" sz="1400" dirty="0" err="1" smtClean="0"/>
              <a:t>захтева</a:t>
            </a:r>
            <a:r>
              <a:rPr lang="sr-Cyrl-CS" sz="1400" dirty="0" smtClean="0"/>
              <a:t> </a:t>
            </a:r>
          </a:p>
          <a:p>
            <a:pPr>
              <a:buNone/>
            </a:pPr>
            <a:r>
              <a:rPr lang="sr-Cyrl-CS" sz="1400" dirty="0" smtClean="0"/>
              <a:t>није знао, а које су утицале на одлуку наручиоца у поступку јавне набавке.</a:t>
            </a:r>
          </a:p>
          <a:p>
            <a:pPr>
              <a:buNone/>
            </a:pPr>
            <a:endParaRPr lang="sr-Cyrl-CS" sz="1400" dirty="0" smtClean="0"/>
          </a:p>
          <a:p>
            <a:pPr>
              <a:buNone/>
            </a:pPr>
            <a:r>
              <a:rPr lang="sr-Cyrl-CS" sz="1400" dirty="0" smtClean="0"/>
              <a:t>Б) По службеној дужности испитује и да ли су испуњени законски услови за примену </a:t>
            </a:r>
          </a:p>
          <a:p>
            <a:pPr>
              <a:buNone/>
            </a:pPr>
            <a:r>
              <a:rPr lang="sr-Cyrl-CS" sz="1400" dirty="0" smtClean="0"/>
              <a:t>одређеног поступка јавне набавке, да ли су прекршене одредбе закона због којих се </a:t>
            </a:r>
          </a:p>
          <a:p>
            <a:pPr>
              <a:buNone/>
            </a:pPr>
            <a:r>
              <a:rPr lang="sr-Cyrl-CS" sz="1400" dirty="0" smtClean="0"/>
              <a:t>уговор може поништити или је уговор ништав, у ком случају може </a:t>
            </a:r>
            <a:r>
              <a:rPr lang="en-US" sz="1400" dirty="0" err="1" smtClean="0"/>
              <a:t>наставити</a:t>
            </a:r>
            <a:r>
              <a:rPr lang="en-US" sz="1400" dirty="0" smtClean="0"/>
              <a:t> </a:t>
            </a:r>
            <a:r>
              <a:rPr lang="en-US" sz="1400" dirty="0" err="1" smtClean="0"/>
              <a:t>поступак</a:t>
            </a:r>
            <a:r>
              <a:rPr lang="en-US" sz="1400" dirty="0" smtClean="0"/>
              <a:t> </a:t>
            </a:r>
            <a:endParaRPr lang="sr-Cyrl-CS" sz="1400" dirty="0" smtClean="0"/>
          </a:p>
          <a:p>
            <a:pPr>
              <a:buNone/>
            </a:pPr>
            <a:r>
              <a:rPr lang="sr-Cyrl-CS" sz="1400" dirty="0" smtClean="0"/>
              <a:t>чак </a:t>
            </a:r>
            <a:r>
              <a:rPr lang="en-US" sz="1400" dirty="0" smtClean="0"/>
              <a:t>и </a:t>
            </a:r>
            <a:r>
              <a:rPr lang="en-US" sz="1400" dirty="0" err="1" smtClean="0"/>
              <a:t>ако</a:t>
            </a:r>
            <a:r>
              <a:rPr lang="en-US" sz="1400" dirty="0" smtClean="0"/>
              <a:t> </a:t>
            </a:r>
            <a:r>
              <a:rPr lang="en-US" sz="1400" dirty="0" err="1" smtClean="0"/>
              <a:t>подносилац</a:t>
            </a:r>
            <a:r>
              <a:rPr lang="en-US" sz="1400" dirty="0" smtClean="0"/>
              <a:t> </a:t>
            </a:r>
            <a:r>
              <a:rPr lang="en-US" sz="1400" dirty="0" err="1" smtClean="0"/>
              <a:t>захтева</a:t>
            </a:r>
            <a:r>
              <a:rPr lang="en-US" sz="1400" dirty="0" smtClean="0"/>
              <a:t> </a:t>
            </a:r>
            <a:r>
              <a:rPr lang="en-US" sz="1400" dirty="0" err="1" smtClean="0"/>
              <a:t>за</a:t>
            </a:r>
            <a:r>
              <a:rPr lang="en-US" sz="1400" dirty="0" smtClean="0"/>
              <a:t> </a:t>
            </a:r>
            <a:r>
              <a:rPr lang="en-US" sz="1400" dirty="0" err="1" smtClean="0"/>
              <a:t>заштиту</a:t>
            </a:r>
            <a:r>
              <a:rPr lang="en-US" sz="1400" dirty="0" smtClean="0"/>
              <a:t> </a:t>
            </a:r>
            <a:r>
              <a:rPr lang="en-US" sz="1400" dirty="0" err="1" smtClean="0"/>
              <a:t>права</a:t>
            </a:r>
            <a:r>
              <a:rPr lang="en-US" sz="1400" dirty="0" smtClean="0"/>
              <a:t> </a:t>
            </a:r>
            <a:r>
              <a:rPr lang="en-US" sz="1400" dirty="0" err="1" smtClean="0"/>
              <a:t>повуче</a:t>
            </a:r>
            <a:r>
              <a:rPr lang="en-US" sz="1400" dirty="0" smtClean="0"/>
              <a:t> </a:t>
            </a:r>
            <a:r>
              <a:rPr lang="sr-Cyrl-CS" sz="1400" dirty="0" smtClean="0"/>
              <a:t>свој </a:t>
            </a:r>
            <a:r>
              <a:rPr lang="en-US" sz="1400" dirty="0" err="1" smtClean="0"/>
              <a:t>захтев</a:t>
            </a:r>
            <a:r>
              <a:rPr lang="sr-Cyrl-CS" sz="1400" dirty="0" smtClean="0"/>
              <a:t>.</a:t>
            </a:r>
          </a:p>
          <a:p>
            <a:pPr>
              <a:buNone/>
            </a:pPr>
            <a:endParaRPr lang="sr-Cyrl-CS" sz="1400" dirty="0" smtClean="0"/>
          </a:p>
          <a:p>
            <a:pPr>
              <a:buNone/>
            </a:pPr>
            <a:r>
              <a:rPr lang="sr-Cyrl-CS" sz="1400" dirty="0" smtClean="0"/>
              <a:t>В) Изводи доказе за које оцени да су од утицаја за доношење правилне и законите </a:t>
            </a:r>
          </a:p>
          <a:p>
            <a:pPr>
              <a:buNone/>
            </a:pPr>
            <a:r>
              <a:rPr lang="sr-Cyrl-CS" sz="1400" dirty="0" smtClean="0"/>
              <a:t>одлуке о поднетом захтеву за заштиту права.</a:t>
            </a:r>
            <a:endParaRPr lang="en-US" sz="1400" dirty="0" smtClean="0"/>
          </a:p>
          <a:p>
            <a:pPr>
              <a:buNone/>
            </a:pPr>
            <a:endParaRPr lang="sr-Cyrl-C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pic>
        <p:nvPicPr>
          <p:cNvPr id="7" name="Picture 6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428628"/>
          </a:xfrm>
        </p:spPr>
        <p:txBody>
          <a:bodyPr>
            <a:normAutofit/>
          </a:bodyPr>
          <a:lstStyle/>
          <a:p>
            <a:pPr algn="ctr"/>
            <a:r>
              <a:rPr lang="sr-Cyrl-CS" sz="2200" b="1" dirty="0" smtClean="0"/>
              <a:t>Рокови за доношење одлуке</a:t>
            </a:r>
            <a:endParaRPr lang="en-US" sz="2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42910" y="857232"/>
          <a:ext cx="7929618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11" name="Picture 10" descr="grb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472" y="5286388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r-Cyrl-CS" sz="1400" dirty="0" smtClean="0"/>
              <a:t> Републичка комисија је дужна да образложи своју одлуку и наручиоцу наложи предузимање одређених радњи </a:t>
            </a:r>
            <a:r>
              <a:rPr lang="en-US" sz="1400" dirty="0" smtClean="0"/>
              <a:t>у </a:t>
            </a:r>
            <a:r>
              <a:rPr lang="en-US" sz="1400" dirty="0" err="1" smtClean="0"/>
              <a:t>року</a:t>
            </a:r>
            <a:r>
              <a:rPr lang="en-US" sz="1400" dirty="0" smtClean="0"/>
              <a:t> </a:t>
            </a:r>
            <a:r>
              <a:rPr lang="en-US" sz="1400" dirty="0" err="1" smtClean="0"/>
              <a:t>од</a:t>
            </a:r>
            <a:r>
              <a:rPr lang="en-US" sz="1400" dirty="0" smtClean="0"/>
              <a:t> </a:t>
            </a:r>
            <a:r>
              <a:rPr lang="en-US" sz="1400" dirty="0" err="1" smtClean="0"/>
              <a:t>најдуже</a:t>
            </a:r>
            <a:r>
              <a:rPr lang="en-US" sz="1400" dirty="0" smtClean="0"/>
              <a:t> 25 </a:t>
            </a:r>
            <a:r>
              <a:rPr lang="en-US" sz="1400" dirty="0" err="1" smtClean="0"/>
              <a:t>дана</a:t>
            </a:r>
            <a:r>
              <a:rPr lang="sr-Cyrl-CS" sz="1400" dirty="0" smtClean="0"/>
              <a:t> у сврху правилног и законитог окончања конкретног поступка јавне набавке. </a:t>
            </a:r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CC93BE-6FAE-439B-8D03-22B4AFED4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E7CC93BE-6FAE-439B-8D03-22B4AFED4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E7CC93BE-6FAE-439B-8D03-22B4AFED4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78FF2D-D33A-4FD4-ADC3-1E02653D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BF78FF2D-D33A-4FD4-ADC3-1E02653D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BF78FF2D-D33A-4FD4-ADC3-1E02653D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6202A1-6EFE-4415-87AF-4353D2427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956202A1-6EFE-4415-87AF-4353D2427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956202A1-6EFE-4415-87AF-4353D2427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69B493-A743-426F-ACA4-495DDB3F6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7469B493-A743-426F-ACA4-495DDB3F6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7469B493-A743-426F-ACA4-495DDB3F6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1B05241-4C66-4F05-A539-ADB738B1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D1B05241-4C66-4F05-A539-ADB738B1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D1B05241-4C66-4F05-A539-ADB738B1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763D63-B3F3-4F69-AACC-C31CF4FC2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62763D63-B3F3-4F69-AACC-C31CF4FC2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62763D63-B3F3-4F69-AACC-C31CF4FC2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663D7A-2E67-4BF1-9544-BBB4EB0FF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A7663D7A-2E67-4BF1-9544-BBB4EB0FF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A7663D7A-2E67-4BF1-9544-BBB4EB0FFD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4F9304-1CA2-4CA3-8EC7-553E3587A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AB4F9304-1CA2-4CA3-8EC7-553E3587A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AB4F9304-1CA2-4CA3-8EC7-553E3587A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P spid="13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/>
        </p:nvGraphicFramePr>
        <p:xfrm>
          <a:off x="785786" y="1643050"/>
          <a:ext cx="7715304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11" name="Picture 10" descr="grb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57224" y="274638"/>
            <a:ext cx="7286676" cy="1143000"/>
          </a:xfrm>
        </p:spPr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Достављање и објављивање одлуке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CC93BE-6FAE-439B-8D03-22B4AFED4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E7CC93BE-6FAE-439B-8D03-22B4AFED4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E7CC93BE-6FAE-439B-8D03-22B4AFED4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F78FF2D-D33A-4FD4-ADC3-1E02653D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BF78FF2D-D33A-4FD4-ADC3-1E02653D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BF78FF2D-D33A-4FD4-ADC3-1E02653D0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56202A1-6EFE-4415-87AF-4353D2427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graphicEl>
                                              <a:dgm id="{956202A1-6EFE-4415-87AF-4353D2427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graphicEl>
                                              <a:dgm id="{956202A1-6EFE-4415-87AF-4353D2427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69B493-A743-426F-ACA4-495DDB3F6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7469B493-A743-426F-ACA4-495DDB3F6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graphicEl>
                                              <a:dgm id="{7469B493-A743-426F-ACA4-495DDB3F68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B05241-4C66-4F05-A539-ADB738B1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D1B05241-4C66-4F05-A539-ADB738B1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D1B05241-4C66-4F05-A539-ADB738B1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763D63-B3F3-4F69-AACC-C31CF4FC2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graphicEl>
                                              <a:dgm id="{62763D63-B3F3-4F69-AACC-C31CF4FC2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graphicEl>
                                              <a:dgm id="{62763D63-B3F3-4F69-AACC-C31CF4FC27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rmAutofit/>
          </a:bodyPr>
          <a:lstStyle/>
          <a:p>
            <a:pPr algn="ctr"/>
            <a:r>
              <a:rPr lang="sr-Cyrl-CS" sz="2400" b="1" dirty="0" smtClean="0"/>
              <a:t>Правна средства против одлуке Републичке комисије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1800" dirty="0" smtClean="0"/>
              <a:t>Против одлуке Републичке комисије не може се изјавити жалба.</a:t>
            </a:r>
          </a:p>
          <a:p>
            <a:pPr>
              <a:buNone/>
            </a:pPr>
            <a:endParaRPr lang="en-US" sz="1800" dirty="0" smtClean="0"/>
          </a:p>
          <a:p>
            <a:r>
              <a:rPr lang="sr-Cyrl-CS" sz="1800" dirty="0" smtClean="0"/>
              <a:t>Против одлуке Републичке комисије може се покренути управни спор у року од 30 дана од дана пријема одлуке.</a:t>
            </a:r>
          </a:p>
          <a:p>
            <a:pPr>
              <a:buNone/>
            </a:pPr>
            <a:endParaRPr lang="en-US" sz="1800" dirty="0" smtClean="0"/>
          </a:p>
          <a:p>
            <a:r>
              <a:rPr lang="sr-Cyrl-CS" sz="1800" dirty="0" smtClean="0"/>
              <a:t>Управни спор може се покренути и када Републичка комисија није донела и доставила одлуку у законом предвиђеним роковима.</a:t>
            </a:r>
          </a:p>
          <a:p>
            <a:pPr>
              <a:buNone/>
            </a:pPr>
            <a:endParaRPr lang="en-US" sz="1800" dirty="0" smtClean="0"/>
          </a:p>
          <a:p>
            <a:r>
              <a:rPr lang="sr-Cyrl-CS" sz="1800" dirty="0" smtClean="0"/>
              <a:t>Покретање управног спора не одлаже извршење одлуке Републичке комисије.</a:t>
            </a: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Трошкови поступка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6996138" cy="484030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sr-Cyrl-CS" sz="1500" dirty="0" smtClean="0"/>
              <a:t>Да ли подносилац захтева има право на накнаду трошкова?</a:t>
            </a:r>
          </a:p>
          <a:p>
            <a:pPr>
              <a:buNone/>
            </a:pPr>
            <a:r>
              <a:rPr lang="sr-Cyrl-CS" sz="1500" dirty="0" smtClean="0"/>
              <a:t>	Да, уколико је захтев основан.</a:t>
            </a:r>
          </a:p>
          <a:p>
            <a:endParaRPr lang="sr-Cyrl-CS" sz="1500" dirty="0" smtClean="0"/>
          </a:p>
          <a:p>
            <a:pPr>
              <a:buFont typeface="Wingdings" pitchFamily="2" charset="2"/>
              <a:buChar char="ü"/>
            </a:pPr>
            <a:r>
              <a:rPr lang="sr-Cyrl-CS" sz="1500" dirty="0" smtClean="0"/>
              <a:t>До када је могуће тражити накнаду трошкова?</a:t>
            </a:r>
          </a:p>
          <a:p>
            <a:pPr>
              <a:buNone/>
            </a:pPr>
            <a:r>
              <a:rPr lang="sr-Cyrl-CS" sz="1500" dirty="0" smtClean="0"/>
              <a:t>	</a:t>
            </a:r>
            <a:r>
              <a:rPr lang="en-US" sz="1500" dirty="0" err="1" smtClean="0"/>
              <a:t>Накнаду</a:t>
            </a:r>
            <a:r>
              <a:rPr lang="en-US" sz="1500" dirty="0" smtClean="0"/>
              <a:t> </a:t>
            </a:r>
            <a:r>
              <a:rPr lang="en-US" sz="1500" dirty="0" err="1" smtClean="0"/>
              <a:t>трошкова</a:t>
            </a:r>
            <a:r>
              <a:rPr lang="en-US" sz="1500" dirty="0" smtClean="0"/>
              <a:t> </a:t>
            </a:r>
            <a:r>
              <a:rPr lang="en-US" sz="1500" dirty="0" err="1" smtClean="0"/>
              <a:t>могуће</a:t>
            </a:r>
            <a:r>
              <a:rPr lang="en-US" sz="1500" dirty="0" smtClean="0"/>
              <a:t> </a:t>
            </a:r>
            <a:r>
              <a:rPr lang="en-US" sz="1500" dirty="0" err="1" smtClean="0"/>
              <a:t>је</a:t>
            </a:r>
            <a:r>
              <a:rPr lang="en-US" sz="1500" dirty="0" smtClean="0"/>
              <a:t> </a:t>
            </a:r>
            <a:r>
              <a:rPr lang="en-US" sz="1500" dirty="0" err="1" smtClean="0"/>
              <a:t>тражити</a:t>
            </a:r>
            <a:r>
              <a:rPr lang="en-US" sz="1500" dirty="0" smtClean="0"/>
              <a:t> </a:t>
            </a:r>
            <a:r>
              <a:rPr lang="en-US" sz="1500" dirty="0" err="1" smtClean="0"/>
              <a:t>до</a:t>
            </a:r>
            <a:r>
              <a:rPr lang="en-US" sz="1500" dirty="0" smtClean="0"/>
              <a:t> </a:t>
            </a:r>
            <a:r>
              <a:rPr lang="en-US" sz="1500" dirty="0" err="1" smtClean="0"/>
              <a:t>доношења</a:t>
            </a:r>
            <a:r>
              <a:rPr lang="en-US" sz="1500" dirty="0" smtClean="0"/>
              <a:t> </a:t>
            </a:r>
            <a:r>
              <a:rPr lang="en-US" sz="1500" dirty="0" err="1" smtClean="0"/>
              <a:t>одлуке</a:t>
            </a:r>
            <a:r>
              <a:rPr lang="en-US" sz="1500" dirty="0" smtClean="0"/>
              <a:t> </a:t>
            </a:r>
            <a:r>
              <a:rPr lang="en-US" sz="1500" dirty="0" err="1" smtClean="0"/>
              <a:t>наручиоца</a:t>
            </a:r>
            <a:r>
              <a:rPr lang="en-US" sz="1500" dirty="0" smtClean="0"/>
              <a:t>, </a:t>
            </a:r>
            <a:r>
              <a:rPr lang="en-US" sz="1500" dirty="0" err="1" smtClean="0"/>
              <a:t>односно</a:t>
            </a:r>
            <a:r>
              <a:rPr lang="en-US" sz="1500" dirty="0" smtClean="0"/>
              <a:t> </a:t>
            </a:r>
            <a:r>
              <a:rPr lang="en-US" sz="1500" dirty="0" err="1" smtClean="0"/>
              <a:t>Републичке</a:t>
            </a:r>
            <a:r>
              <a:rPr lang="en-US" sz="1500" dirty="0" smtClean="0"/>
              <a:t> </a:t>
            </a:r>
            <a:r>
              <a:rPr lang="en-US" sz="1500" dirty="0" err="1" smtClean="0"/>
              <a:t>комисије</a:t>
            </a:r>
            <a:r>
              <a:rPr lang="en-US" sz="1500" dirty="0" smtClean="0"/>
              <a:t> о </a:t>
            </a:r>
            <a:r>
              <a:rPr lang="en-US" sz="1500" dirty="0" err="1" smtClean="0"/>
              <a:t>поднетом</a:t>
            </a:r>
            <a:r>
              <a:rPr lang="en-US" sz="1500" dirty="0" smtClean="0"/>
              <a:t> </a:t>
            </a:r>
            <a:r>
              <a:rPr lang="en-US" sz="1500" dirty="0" err="1" smtClean="0"/>
              <a:t>захтеву</a:t>
            </a:r>
            <a:r>
              <a:rPr lang="en-US" sz="1500" dirty="0" smtClean="0"/>
              <a:t> </a:t>
            </a:r>
            <a:r>
              <a:rPr lang="en-US" sz="1500" dirty="0" err="1" smtClean="0"/>
              <a:t>за</a:t>
            </a:r>
            <a:r>
              <a:rPr lang="en-US" sz="1500" dirty="0" smtClean="0"/>
              <a:t> </a:t>
            </a:r>
            <a:r>
              <a:rPr lang="en-US" sz="1500" dirty="0" err="1" smtClean="0"/>
              <a:t>заштиту</a:t>
            </a:r>
            <a:r>
              <a:rPr lang="en-US" sz="1500" dirty="0" smtClean="0"/>
              <a:t> </a:t>
            </a:r>
            <a:r>
              <a:rPr lang="en-US" sz="1500" dirty="0" err="1" smtClean="0"/>
              <a:t>права</a:t>
            </a:r>
            <a:r>
              <a:rPr lang="en-US" sz="1500" dirty="0" smtClean="0"/>
              <a:t>. </a:t>
            </a:r>
            <a:endParaRPr lang="sr-Cyrl-CS" sz="1500" dirty="0" smtClean="0"/>
          </a:p>
          <a:p>
            <a:pPr>
              <a:buNone/>
            </a:pPr>
            <a:r>
              <a:rPr lang="sr-Cyrl-CS" sz="1500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sr-Cyrl-CS" sz="1500" dirty="0" smtClean="0"/>
              <a:t>Да ли се након тога губи право на накнаду?</a:t>
            </a:r>
          </a:p>
          <a:p>
            <a:pPr>
              <a:buNone/>
            </a:pPr>
            <a:r>
              <a:rPr lang="sr-Cyrl-CS" sz="1500" dirty="0" smtClean="0"/>
              <a:t>	Да.</a:t>
            </a:r>
          </a:p>
          <a:p>
            <a:pPr>
              <a:buNone/>
            </a:pPr>
            <a:endParaRPr lang="sr-Cyrl-CS" sz="1500" dirty="0" smtClean="0"/>
          </a:p>
          <a:p>
            <a:pPr>
              <a:buFont typeface="Wingdings" pitchFamily="2" charset="2"/>
              <a:buChar char="ü"/>
            </a:pPr>
            <a:r>
              <a:rPr lang="sr-Cyrl-CS" sz="1500" dirty="0" smtClean="0"/>
              <a:t>Како се истиче захтев за накнаду?</a:t>
            </a:r>
          </a:p>
          <a:p>
            <a:pPr>
              <a:buNone/>
            </a:pPr>
            <a:r>
              <a:rPr lang="sr-Cyrl-CS" sz="1500" dirty="0" smtClean="0"/>
              <a:t>	З</a:t>
            </a:r>
            <a:r>
              <a:rPr lang="en-US" sz="1500" dirty="0" err="1" smtClean="0"/>
              <a:t>ахтев</a:t>
            </a:r>
            <a:r>
              <a:rPr lang="sr-Cyrl-CS" sz="1500" dirty="0" smtClean="0"/>
              <a:t>ом</a:t>
            </a:r>
            <a:r>
              <a:rPr lang="en-US" sz="1500" dirty="0" smtClean="0"/>
              <a:t> </a:t>
            </a:r>
            <a:r>
              <a:rPr lang="en-US" sz="1500" dirty="0" err="1" smtClean="0"/>
              <a:t>за</a:t>
            </a:r>
            <a:r>
              <a:rPr lang="en-US" sz="1500" dirty="0" smtClean="0"/>
              <a:t> </a:t>
            </a:r>
            <a:r>
              <a:rPr lang="en-US" sz="1500" dirty="0" err="1" smtClean="0"/>
              <a:t>накнаду</a:t>
            </a:r>
            <a:r>
              <a:rPr lang="en-US" sz="1500" dirty="0" smtClean="0"/>
              <a:t> </a:t>
            </a:r>
            <a:r>
              <a:rPr lang="en-US" sz="1500" dirty="0" err="1" smtClean="0"/>
              <a:t>трошкова</a:t>
            </a:r>
            <a:r>
              <a:rPr lang="en-US" sz="1500" dirty="0" smtClean="0"/>
              <a:t> </a:t>
            </a:r>
            <a:r>
              <a:rPr lang="en-US" sz="1500" dirty="0" err="1" smtClean="0"/>
              <a:t>поступка</a:t>
            </a:r>
            <a:r>
              <a:rPr lang="en-US" sz="1500" dirty="0" smtClean="0"/>
              <a:t> </a:t>
            </a:r>
            <a:r>
              <a:rPr lang="en-US" sz="1500" dirty="0" err="1" smtClean="0"/>
              <a:t>заштите</a:t>
            </a:r>
            <a:r>
              <a:rPr lang="en-US" sz="1500" dirty="0" smtClean="0"/>
              <a:t> </a:t>
            </a:r>
            <a:r>
              <a:rPr lang="en-US" sz="1500" dirty="0" err="1" smtClean="0"/>
              <a:t>права</a:t>
            </a:r>
            <a:r>
              <a:rPr lang="en-US" sz="1500" dirty="0" smtClean="0"/>
              <a:t> </a:t>
            </a:r>
            <a:r>
              <a:rPr lang="en-US" sz="1500" dirty="0" err="1" smtClean="0"/>
              <a:t>може</a:t>
            </a:r>
            <a:r>
              <a:rPr lang="en-US" sz="1500" dirty="0" smtClean="0"/>
              <a:t> </a:t>
            </a:r>
            <a:r>
              <a:rPr lang="en-US" sz="1500" dirty="0" err="1" smtClean="0"/>
              <a:t>бити</a:t>
            </a:r>
            <a:r>
              <a:rPr lang="en-US" sz="1500" dirty="0" smtClean="0"/>
              <a:t> </a:t>
            </a:r>
            <a:r>
              <a:rPr lang="en-US" sz="1500" dirty="0" err="1" smtClean="0"/>
              <a:t>истакнут</a:t>
            </a:r>
            <a:r>
              <a:rPr lang="en-US" sz="1500" dirty="0" smtClean="0"/>
              <a:t> у </a:t>
            </a:r>
            <a:r>
              <a:rPr lang="en-US" sz="1500" dirty="0" err="1" smtClean="0"/>
              <a:t>самом</a:t>
            </a:r>
            <a:r>
              <a:rPr lang="en-US" sz="1500" dirty="0" smtClean="0"/>
              <a:t> </a:t>
            </a:r>
            <a:r>
              <a:rPr lang="en-US" sz="1500" dirty="0" err="1" smtClean="0"/>
              <a:t>захтеву</a:t>
            </a:r>
            <a:r>
              <a:rPr lang="en-US" sz="1500" dirty="0" smtClean="0"/>
              <a:t> </a:t>
            </a:r>
            <a:r>
              <a:rPr lang="en-US" sz="1500" dirty="0" err="1" smtClean="0"/>
              <a:t>за</a:t>
            </a:r>
            <a:r>
              <a:rPr lang="en-US" sz="1500" dirty="0" smtClean="0"/>
              <a:t> </a:t>
            </a:r>
            <a:r>
              <a:rPr lang="en-US" sz="1500" dirty="0" err="1" smtClean="0"/>
              <a:t>заштиту</a:t>
            </a:r>
            <a:r>
              <a:rPr lang="en-US" sz="1500" dirty="0" smtClean="0"/>
              <a:t> </a:t>
            </a:r>
            <a:r>
              <a:rPr lang="en-US" sz="1500" dirty="0" err="1" smtClean="0"/>
              <a:t>права</a:t>
            </a:r>
            <a:r>
              <a:rPr lang="en-US" sz="1500" dirty="0" smtClean="0"/>
              <a:t> </a:t>
            </a:r>
            <a:r>
              <a:rPr lang="en-US" sz="1500" dirty="0" err="1" smtClean="0"/>
              <a:t>или</a:t>
            </a:r>
            <a:r>
              <a:rPr lang="en-US" sz="1500" dirty="0" smtClean="0"/>
              <a:t> </a:t>
            </a:r>
            <a:r>
              <a:rPr lang="en-US" sz="1500" dirty="0" err="1" smtClean="0"/>
              <a:t>касније</a:t>
            </a:r>
            <a:r>
              <a:rPr lang="en-US" sz="1500" dirty="0" smtClean="0"/>
              <a:t>, </a:t>
            </a:r>
            <a:r>
              <a:rPr lang="en-US" sz="1500" dirty="0" err="1" smtClean="0"/>
              <a:t>до</a:t>
            </a:r>
            <a:r>
              <a:rPr lang="en-US" sz="1500" dirty="0" smtClean="0"/>
              <a:t> </a:t>
            </a:r>
            <a:r>
              <a:rPr lang="en-US" sz="1500" dirty="0" err="1" smtClean="0"/>
              <a:t>доношења</a:t>
            </a:r>
            <a:r>
              <a:rPr lang="en-US" sz="1500" dirty="0" smtClean="0"/>
              <a:t> </a:t>
            </a:r>
            <a:r>
              <a:rPr lang="en-US" sz="1500" dirty="0" err="1" smtClean="0"/>
              <a:t>одлуке</a:t>
            </a:r>
            <a:r>
              <a:rPr lang="en-US" sz="1500" dirty="0" smtClean="0"/>
              <a:t> </a:t>
            </a:r>
            <a:r>
              <a:rPr lang="en-US" sz="1500" dirty="0" err="1" smtClean="0"/>
              <a:t>наручиоца</a:t>
            </a:r>
            <a:r>
              <a:rPr lang="en-US" sz="1500" dirty="0" smtClean="0"/>
              <a:t>, </a:t>
            </a:r>
            <a:r>
              <a:rPr lang="en-US" sz="1500" dirty="0" err="1" smtClean="0"/>
              <a:t>односно</a:t>
            </a:r>
            <a:r>
              <a:rPr lang="en-US" sz="1500" dirty="0" smtClean="0"/>
              <a:t> </a:t>
            </a:r>
            <a:r>
              <a:rPr lang="en-US" sz="1500" dirty="0" err="1" smtClean="0"/>
              <a:t>одлуке</a:t>
            </a:r>
            <a:r>
              <a:rPr lang="en-US" sz="1500" dirty="0" smtClean="0"/>
              <a:t> </a:t>
            </a:r>
            <a:r>
              <a:rPr lang="en-US" sz="1500" dirty="0" err="1" smtClean="0"/>
              <a:t>Републичке</a:t>
            </a:r>
            <a:r>
              <a:rPr lang="en-US" sz="1500" dirty="0" smtClean="0"/>
              <a:t> </a:t>
            </a:r>
            <a:r>
              <a:rPr lang="en-US" sz="1500" dirty="0" err="1" smtClean="0"/>
              <a:t>комисије</a:t>
            </a:r>
            <a:r>
              <a:rPr lang="en-US" sz="1500" dirty="0" smtClean="0"/>
              <a:t>.</a:t>
            </a:r>
            <a:endParaRPr lang="sr-Cyrl-CS" sz="1500" dirty="0" smtClean="0"/>
          </a:p>
          <a:p>
            <a:pPr>
              <a:buNone/>
            </a:pPr>
            <a:endParaRPr lang="en-US" dirty="0" smtClean="0"/>
          </a:p>
          <a:p>
            <a:endParaRPr lang="sr-Cyrl-C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Трошкови поступка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000108"/>
            <a:ext cx="6996138" cy="512605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endParaRPr lang="sr-Cyrl-CS" sz="6000" dirty="0" smtClean="0"/>
          </a:p>
          <a:p>
            <a:pPr>
              <a:buFont typeface="Wingdings" pitchFamily="2" charset="2"/>
              <a:buChar char="ü"/>
            </a:pPr>
            <a:r>
              <a:rPr lang="sr-Cyrl-CS" sz="6000" dirty="0" smtClean="0"/>
              <a:t>Ко има обавезу накнаде трошкова?</a:t>
            </a:r>
          </a:p>
          <a:p>
            <a:pPr>
              <a:buNone/>
            </a:pPr>
            <a:r>
              <a:rPr lang="sr-Cyrl-CS" sz="6000" dirty="0" smtClean="0"/>
              <a:t>	Наручилац.</a:t>
            </a:r>
          </a:p>
          <a:p>
            <a:pPr>
              <a:buNone/>
            </a:pPr>
            <a:r>
              <a:rPr lang="sr-Cyrl-CS" sz="6000" dirty="0" smtClean="0"/>
              <a:t>	Он је обавезан да</a:t>
            </a:r>
            <a:r>
              <a:rPr lang="en-US" sz="6000" dirty="0" smtClean="0"/>
              <a:t> </a:t>
            </a:r>
            <a:r>
              <a:rPr lang="en-US" sz="6000" dirty="0" err="1" smtClean="0"/>
              <a:t>подносиоцу</a:t>
            </a:r>
            <a:r>
              <a:rPr lang="en-US" sz="6000" dirty="0" smtClean="0"/>
              <a:t> </a:t>
            </a:r>
            <a:r>
              <a:rPr lang="en-US" sz="6000" dirty="0" err="1" smtClean="0"/>
              <a:t>захтева</a:t>
            </a:r>
            <a:r>
              <a:rPr lang="en-US" sz="6000" dirty="0" smtClean="0"/>
              <a:t> </a:t>
            </a:r>
            <a:r>
              <a:rPr lang="en-US" sz="6000" dirty="0" err="1" smtClean="0"/>
              <a:t>за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заштиту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sr-Cyrl-CS" sz="6000" dirty="0" smtClean="0"/>
              <a:t>, </a:t>
            </a:r>
            <a:r>
              <a:rPr lang="en-US" sz="6000" dirty="0" err="1" smtClean="0"/>
              <a:t>на</a:t>
            </a:r>
            <a:r>
              <a:rPr lang="en-US" sz="6000" dirty="0" smtClean="0"/>
              <a:t> </a:t>
            </a:r>
            <a:r>
              <a:rPr lang="en-US" sz="6000" dirty="0" err="1" smtClean="0"/>
              <a:t>писани</a:t>
            </a:r>
            <a:r>
              <a:rPr lang="en-US" sz="6000" dirty="0" smtClean="0"/>
              <a:t> </a:t>
            </a:r>
            <a:r>
              <a:rPr lang="en-US" sz="6000" dirty="0" err="1" smtClean="0"/>
              <a:t>захтев</a:t>
            </a:r>
            <a:r>
              <a:rPr lang="en-US" sz="6000" dirty="0" smtClean="0"/>
              <a:t> </a:t>
            </a:r>
            <a:r>
              <a:rPr lang="en-US" sz="6000" dirty="0" err="1" smtClean="0"/>
              <a:t>надокнади</a:t>
            </a:r>
            <a:r>
              <a:rPr lang="en-US" sz="6000" dirty="0" smtClean="0"/>
              <a:t> </a:t>
            </a:r>
            <a:r>
              <a:rPr lang="en-US" sz="6000" dirty="0" err="1" smtClean="0"/>
              <a:t>трошкове</a:t>
            </a:r>
            <a:r>
              <a:rPr lang="en-US" sz="6000" dirty="0" smtClean="0"/>
              <a:t> </a:t>
            </a:r>
            <a:r>
              <a:rPr lang="en-US" sz="6000" dirty="0" err="1" smtClean="0"/>
              <a:t>настале</a:t>
            </a:r>
            <a:r>
              <a:rPr lang="en-US" sz="6000" dirty="0" smtClean="0"/>
              <a:t> </a:t>
            </a:r>
            <a:r>
              <a:rPr lang="en-US" sz="6000" dirty="0" err="1" smtClean="0"/>
              <a:t>по</a:t>
            </a:r>
            <a:r>
              <a:rPr lang="en-US" sz="6000" dirty="0" smtClean="0"/>
              <a:t> </a:t>
            </a:r>
            <a:r>
              <a:rPr lang="en-US" sz="6000" dirty="0" err="1" smtClean="0"/>
              <a:t>основу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заштите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en-US" sz="6000" dirty="0" smtClean="0"/>
              <a:t>. </a:t>
            </a:r>
            <a:endParaRPr lang="sr-Cyrl-CS" sz="6000" dirty="0" smtClean="0"/>
          </a:p>
          <a:p>
            <a:endParaRPr lang="en-US" sz="6000" dirty="0" smtClean="0"/>
          </a:p>
          <a:p>
            <a:pPr>
              <a:buFont typeface="Wingdings" pitchFamily="2" charset="2"/>
              <a:buChar char="ü"/>
            </a:pPr>
            <a:r>
              <a:rPr lang="sr-Cyrl-CS" sz="6000" dirty="0" smtClean="0"/>
              <a:t>Шта се дешава уколико захтев није основан?</a:t>
            </a:r>
          </a:p>
          <a:p>
            <a:pPr>
              <a:buNone/>
            </a:pPr>
            <a:r>
              <a:rPr lang="sr-Cyrl-CS" sz="6000" dirty="0" smtClean="0"/>
              <a:t>	П</a:t>
            </a:r>
            <a:r>
              <a:rPr lang="en-US" sz="6000" dirty="0" err="1" smtClean="0"/>
              <a:t>односилац</a:t>
            </a:r>
            <a:r>
              <a:rPr lang="en-US" sz="6000" dirty="0" smtClean="0"/>
              <a:t> </a:t>
            </a:r>
            <a:r>
              <a:rPr lang="en-US" sz="6000" dirty="0" err="1" smtClean="0"/>
              <a:t>захтева</a:t>
            </a:r>
            <a:r>
              <a:rPr lang="en-US" sz="6000" dirty="0" smtClean="0"/>
              <a:t> </a:t>
            </a:r>
            <a:r>
              <a:rPr lang="en-US" sz="6000" dirty="0" err="1" smtClean="0"/>
              <a:t>за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заштиту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en-US" sz="6000" dirty="0" smtClean="0"/>
              <a:t> </a:t>
            </a:r>
            <a:r>
              <a:rPr lang="en-US" sz="6000" dirty="0" err="1" smtClean="0"/>
              <a:t>мора</a:t>
            </a:r>
            <a:r>
              <a:rPr lang="en-US" sz="6000" dirty="0" smtClean="0"/>
              <a:t> </a:t>
            </a:r>
            <a:r>
              <a:rPr lang="en-US" sz="6000" dirty="0" err="1" smtClean="0"/>
              <a:t>наручиоцу</a:t>
            </a:r>
            <a:r>
              <a:rPr lang="en-US" sz="6000" dirty="0" smtClean="0"/>
              <a:t> </a:t>
            </a:r>
            <a:r>
              <a:rPr lang="en-US" sz="6000" dirty="0" err="1" smtClean="0"/>
              <a:t>на</a:t>
            </a:r>
            <a:r>
              <a:rPr lang="en-US" sz="6000" dirty="0" smtClean="0"/>
              <a:t> </a:t>
            </a:r>
            <a:r>
              <a:rPr lang="en-US" sz="6000" dirty="0" err="1" smtClean="0"/>
              <a:t>писани</a:t>
            </a:r>
            <a:r>
              <a:rPr lang="en-US" sz="6000" dirty="0" smtClean="0"/>
              <a:t> </a:t>
            </a:r>
            <a:r>
              <a:rPr lang="en-US" sz="6000" dirty="0" err="1" smtClean="0"/>
              <a:t>захтев</a:t>
            </a:r>
            <a:r>
              <a:rPr lang="en-US" sz="6000" dirty="0" smtClean="0"/>
              <a:t> </a:t>
            </a:r>
            <a:r>
              <a:rPr lang="en-US" sz="6000" dirty="0" err="1" smtClean="0"/>
              <a:t>надокнадити</a:t>
            </a:r>
            <a:r>
              <a:rPr lang="en-US" sz="6000" dirty="0" smtClean="0"/>
              <a:t> </a:t>
            </a:r>
            <a:r>
              <a:rPr lang="en-US" sz="6000" dirty="0" err="1" smtClean="0"/>
              <a:t>трошкове</a:t>
            </a:r>
            <a:r>
              <a:rPr lang="en-US" sz="6000" dirty="0" smtClean="0"/>
              <a:t> </a:t>
            </a:r>
            <a:r>
              <a:rPr lang="en-US" sz="6000" dirty="0" err="1" smtClean="0"/>
              <a:t>настале</a:t>
            </a:r>
            <a:r>
              <a:rPr lang="en-US" sz="6000" dirty="0" smtClean="0"/>
              <a:t> </a:t>
            </a:r>
            <a:r>
              <a:rPr lang="en-US" sz="6000" dirty="0" err="1" smtClean="0"/>
              <a:t>по</a:t>
            </a:r>
            <a:r>
              <a:rPr lang="en-US" sz="6000" dirty="0" smtClean="0"/>
              <a:t> </a:t>
            </a:r>
            <a:r>
              <a:rPr lang="en-US" sz="6000" dirty="0" err="1" smtClean="0"/>
              <a:t>основу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заштите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en-US" sz="6000" dirty="0" smtClean="0"/>
              <a:t>. </a:t>
            </a:r>
            <a:r>
              <a:rPr lang="sr-Cyrl-CS" sz="6000" dirty="0" smtClean="0"/>
              <a:t>(н</a:t>
            </a:r>
            <a:r>
              <a:rPr lang="en-US" sz="6000" dirty="0" err="1" smtClean="0"/>
              <a:t>аручилац</a:t>
            </a:r>
            <a:r>
              <a:rPr lang="sr-Cyrl-CS" sz="6000" dirty="0" smtClean="0"/>
              <a:t>,</a:t>
            </a:r>
            <a:r>
              <a:rPr lang="en-US" sz="6000" dirty="0" smtClean="0"/>
              <a:t> </a:t>
            </a:r>
            <a:r>
              <a:rPr lang="sr-Cyrl-CS" sz="6000" dirty="0" smtClean="0"/>
              <a:t>такође, </a:t>
            </a:r>
            <a:r>
              <a:rPr lang="en-US" sz="6000" dirty="0" err="1" smtClean="0"/>
              <a:t>може</a:t>
            </a:r>
            <a:r>
              <a:rPr lang="en-US" sz="6000" dirty="0" smtClean="0"/>
              <a:t> </a:t>
            </a:r>
            <a:r>
              <a:rPr lang="en-US" sz="6000" dirty="0" err="1" smtClean="0"/>
              <a:t>тражити</a:t>
            </a:r>
            <a:r>
              <a:rPr lang="en-US" sz="6000" dirty="0" smtClean="0"/>
              <a:t> </a:t>
            </a:r>
            <a:r>
              <a:rPr lang="en-US" sz="6000" dirty="0" err="1" smtClean="0"/>
              <a:t>накнаду</a:t>
            </a:r>
            <a:r>
              <a:rPr lang="en-US" sz="6000" dirty="0" smtClean="0"/>
              <a:t> </a:t>
            </a:r>
            <a:r>
              <a:rPr lang="en-US" sz="6000" dirty="0" err="1" smtClean="0"/>
              <a:t>трошкова</a:t>
            </a:r>
            <a:r>
              <a:rPr lang="en-US" sz="6000" dirty="0" smtClean="0"/>
              <a:t> </a:t>
            </a:r>
            <a:r>
              <a:rPr lang="en-US" sz="6000" dirty="0" err="1" smtClean="0"/>
              <a:t>поступка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заштите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en-US" sz="6000" dirty="0" smtClean="0"/>
              <a:t> </a:t>
            </a:r>
            <a:r>
              <a:rPr lang="en-US" sz="6000" dirty="0" err="1" smtClean="0"/>
              <a:t>до</a:t>
            </a:r>
            <a:r>
              <a:rPr lang="en-US" sz="6000" dirty="0" smtClean="0"/>
              <a:t> </a:t>
            </a:r>
            <a:r>
              <a:rPr lang="en-US" sz="6000" dirty="0" err="1" smtClean="0"/>
              <a:t>доношења</a:t>
            </a:r>
            <a:r>
              <a:rPr lang="en-US" sz="6000" dirty="0" smtClean="0"/>
              <a:t> </a:t>
            </a:r>
            <a:r>
              <a:rPr lang="en-US" sz="6000" dirty="0" err="1" smtClean="0"/>
              <a:t>одлуке</a:t>
            </a:r>
            <a:r>
              <a:rPr lang="en-US" sz="6000" dirty="0" smtClean="0"/>
              <a:t> </a:t>
            </a:r>
            <a:r>
              <a:rPr lang="en-US" sz="6000" dirty="0" err="1" smtClean="0"/>
              <a:t>Републичке</a:t>
            </a:r>
            <a:r>
              <a:rPr lang="en-US" sz="6000" dirty="0" smtClean="0"/>
              <a:t> </a:t>
            </a:r>
            <a:r>
              <a:rPr lang="en-US" sz="6000" dirty="0" err="1" smtClean="0"/>
              <a:t>комисије</a:t>
            </a:r>
            <a:r>
              <a:rPr lang="en-US" sz="6000" dirty="0" smtClean="0"/>
              <a:t>. </a:t>
            </a:r>
            <a:r>
              <a:rPr lang="sr-Cyrl-CS" sz="6000" dirty="0" smtClean="0"/>
              <a:t>а у </a:t>
            </a:r>
            <a:r>
              <a:rPr lang="en-US" sz="6000" dirty="0" err="1" smtClean="0"/>
              <a:t>противном</a:t>
            </a:r>
            <a:r>
              <a:rPr lang="sr-Cyrl-CS" sz="6000" dirty="0" smtClean="0"/>
              <a:t> - </a:t>
            </a:r>
            <a:r>
              <a:rPr lang="en-US" sz="6000" dirty="0" err="1" smtClean="0"/>
              <a:t>губи</a:t>
            </a:r>
            <a:r>
              <a:rPr lang="en-US" sz="6000" dirty="0" smtClean="0"/>
              <a:t> </a:t>
            </a:r>
            <a:r>
              <a:rPr lang="sr-Cyrl-CS" sz="6000" dirty="0" smtClean="0"/>
              <a:t>то </a:t>
            </a:r>
            <a:r>
              <a:rPr lang="en-US" sz="6000" dirty="0" err="1" smtClean="0"/>
              <a:t>право</a:t>
            </a:r>
            <a:r>
              <a:rPr lang="sr-Cyrl-CS" sz="6000" dirty="0" smtClean="0"/>
              <a:t>.</a:t>
            </a:r>
          </a:p>
          <a:p>
            <a:endParaRPr lang="sr-Cyrl-CS" sz="6000" dirty="0" smtClean="0"/>
          </a:p>
          <a:p>
            <a:pPr>
              <a:buFont typeface="Wingdings" pitchFamily="2" charset="2"/>
              <a:buChar char="ü"/>
            </a:pPr>
            <a:r>
              <a:rPr lang="sr-Cyrl-CS" sz="6000" dirty="0" smtClean="0"/>
              <a:t>Шта се дешава уколико је захтев делимично усвојен?</a:t>
            </a:r>
          </a:p>
          <a:p>
            <a:pPr>
              <a:buNone/>
            </a:pPr>
            <a:r>
              <a:rPr lang="sr-Cyrl-CS" sz="6000" dirty="0" smtClean="0"/>
              <a:t>	</a:t>
            </a:r>
            <a:r>
              <a:rPr lang="en-US" sz="6000" dirty="0" err="1" smtClean="0"/>
              <a:t>Ако</a:t>
            </a:r>
            <a:r>
              <a:rPr lang="en-US" sz="6000" dirty="0" smtClean="0"/>
              <a:t> </a:t>
            </a:r>
            <a:r>
              <a:rPr lang="en-US" sz="6000" dirty="0" err="1" smtClean="0"/>
              <a:t>је</a:t>
            </a:r>
            <a:r>
              <a:rPr lang="en-US" sz="6000" dirty="0" smtClean="0"/>
              <a:t> </a:t>
            </a:r>
            <a:r>
              <a:rPr lang="en-US" sz="6000" dirty="0" err="1" smtClean="0"/>
              <a:t>захтев</a:t>
            </a:r>
            <a:r>
              <a:rPr lang="en-US" sz="6000" dirty="0" smtClean="0"/>
              <a:t> </a:t>
            </a:r>
            <a:r>
              <a:rPr lang="en-US" sz="6000" dirty="0" err="1" smtClean="0"/>
              <a:t>за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заштиту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en-US" sz="6000" dirty="0" smtClean="0"/>
              <a:t> </a:t>
            </a:r>
            <a:r>
              <a:rPr lang="en-US" sz="6000" dirty="0" err="1" smtClean="0"/>
              <a:t>делимично</a:t>
            </a:r>
            <a:r>
              <a:rPr lang="en-US" sz="6000" dirty="0" smtClean="0"/>
              <a:t> </a:t>
            </a:r>
            <a:r>
              <a:rPr lang="en-US" sz="6000" dirty="0" err="1" smtClean="0"/>
              <a:t>усвојен</a:t>
            </a:r>
            <a:r>
              <a:rPr lang="en-US" sz="6000" dirty="0" smtClean="0"/>
              <a:t>, </a:t>
            </a:r>
            <a:r>
              <a:rPr lang="en-US" sz="6000" dirty="0" err="1" smtClean="0"/>
              <a:t>Републичка</a:t>
            </a:r>
            <a:r>
              <a:rPr lang="en-US" sz="6000" dirty="0" smtClean="0"/>
              <a:t> </a:t>
            </a:r>
            <a:r>
              <a:rPr lang="en-US" sz="6000" dirty="0" err="1" smtClean="0"/>
              <a:t>комисија</a:t>
            </a:r>
            <a:r>
              <a:rPr lang="en-US" sz="6000" dirty="0" smtClean="0"/>
              <a:t> </a:t>
            </a:r>
            <a:r>
              <a:rPr lang="en-US" sz="6000" dirty="0" err="1" smtClean="0"/>
              <a:t>одлучује</a:t>
            </a:r>
            <a:r>
              <a:rPr lang="en-US" sz="6000" dirty="0" smtClean="0"/>
              <a:t> </a:t>
            </a:r>
            <a:r>
              <a:rPr lang="en-US" sz="6000" dirty="0" err="1" smtClean="0"/>
              <a:t>да</a:t>
            </a:r>
            <a:r>
              <a:rPr lang="en-US" sz="6000" dirty="0" smtClean="0"/>
              <a:t> </a:t>
            </a:r>
            <a:r>
              <a:rPr lang="en-US" sz="6000" dirty="0" err="1" smtClean="0"/>
              <a:t>ли</a:t>
            </a:r>
            <a:r>
              <a:rPr lang="en-US" sz="6000" dirty="0" smtClean="0"/>
              <a:t> </a:t>
            </a:r>
            <a:r>
              <a:rPr lang="en-US" sz="6000" dirty="0" err="1" smtClean="0"/>
              <a:t>ће</a:t>
            </a:r>
            <a:r>
              <a:rPr lang="en-US" sz="6000" dirty="0" smtClean="0"/>
              <a:t> </a:t>
            </a:r>
            <a:r>
              <a:rPr lang="en-US" sz="6000" dirty="0" err="1" smtClean="0"/>
              <a:t>свака</a:t>
            </a:r>
            <a:r>
              <a:rPr lang="en-US" sz="6000" dirty="0" smtClean="0"/>
              <a:t> </a:t>
            </a:r>
            <a:r>
              <a:rPr lang="en-US" sz="6000" dirty="0" err="1" smtClean="0"/>
              <a:t>странка</a:t>
            </a:r>
            <a:r>
              <a:rPr lang="en-US" sz="6000" dirty="0" smtClean="0"/>
              <a:t> </a:t>
            </a:r>
            <a:r>
              <a:rPr lang="en-US" sz="6000" dirty="0" err="1" smtClean="0"/>
              <a:t>сносити</a:t>
            </a:r>
            <a:r>
              <a:rPr lang="en-US" sz="6000" dirty="0" smtClean="0"/>
              <a:t> </a:t>
            </a:r>
            <a:r>
              <a:rPr lang="en-US" sz="6000" dirty="0" err="1" smtClean="0"/>
              <a:t>своје</a:t>
            </a:r>
            <a:r>
              <a:rPr lang="en-US" sz="6000" dirty="0" smtClean="0"/>
              <a:t> </a:t>
            </a:r>
            <a:r>
              <a:rPr lang="en-US" sz="6000" dirty="0" err="1" smtClean="0"/>
              <a:t>трошкове</a:t>
            </a:r>
            <a:r>
              <a:rPr lang="en-US" sz="6000" dirty="0" smtClean="0"/>
              <a:t> </a:t>
            </a:r>
            <a:r>
              <a:rPr lang="en-US" sz="6000" dirty="0" err="1" smtClean="0"/>
              <a:t>или</a:t>
            </a:r>
            <a:r>
              <a:rPr lang="en-US" sz="6000" dirty="0" smtClean="0"/>
              <a:t> </a:t>
            </a:r>
            <a:r>
              <a:rPr lang="en-US" sz="6000" dirty="0" err="1" smtClean="0"/>
              <a:t>ће</a:t>
            </a:r>
            <a:r>
              <a:rPr lang="en-US" sz="6000" dirty="0" smtClean="0"/>
              <a:t> </a:t>
            </a:r>
            <a:r>
              <a:rPr lang="en-US" sz="6000" dirty="0" err="1" smtClean="0"/>
              <a:t>трошкови</a:t>
            </a:r>
            <a:r>
              <a:rPr lang="en-US" sz="6000" dirty="0" smtClean="0"/>
              <a:t> </a:t>
            </a:r>
            <a:r>
              <a:rPr lang="en-US" sz="6000" dirty="0" err="1" smtClean="0"/>
              <a:t>бити</a:t>
            </a:r>
            <a:r>
              <a:rPr lang="en-US" sz="6000" dirty="0" smtClean="0"/>
              <a:t> </a:t>
            </a:r>
            <a:r>
              <a:rPr lang="en-US" sz="6000" dirty="0" err="1" smtClean="0"/>
              <a:t>подељени</a:t>
            </a:r>
            <a:r>
              <a:rPr lang="en-US" sz="6000" dirty="0" smtClean="0"/>
              <a:t> </a:t>
            </a:r>
            <a:r>
              <a:rPr lang="en-US" sz="6000" dirty="0" err="1" smtClean="0"/>
              <a:t>сразмерно</a:t>
            </a:r>
            <a:r>
              <a:rPr lang="en-US" sz="6000" dirty="0" smtClean="0"/>
              <a:t> </a:t>
            </a:r>
            <a:r>
              <a:rPr lang="en-US" sz="6000" dirty="0" err="1" smtClean="0"/>
              <a:t>усвојеном</a:t>
            </a:r>
            <a:r>
              <a:rPr lang="en-US" sz="6000" dirty="0" smtClean="0"/>
              <a:t> </a:t>
            </a:r>
            <a:r>
              <a:rPr lang="en-US" sz="6000" dirty="0" err="1" smtClean="0"/>
              <a:t>захтеву</a:t>
            </a:r>
            <a:r>
              <a:rPr lang="en-US" sz="6000" dirty="0" smtClean="0"/>
              <a:t> </a:t>
            </a:r>
            <a:r>
              <a:rPr lang="en-US" sz="6000" dirty="0" err="1" smtClean="0"/>
              <a:t>за</a:t>
            </a:r>
            <a:r>
              <a:rPr lang="en-US" sz="6000" dirty="0" smtClean="0"/>
              <a:t> </a:t>
            </a:r>
            <a:r>
              <a:rPr lang="en-US" sz="6000" dirty="0" err="1" smtClean="0"/>
              <a:t>заштиту</a:t>
            </a:r>
            <a:r>
              <a:rPr lang="en-US" sz="6000" dirty="0" smtClean="0"/>
              <a:t> </a:t>
            </a:r>
            <a:r>
              <a:rPr lang="en-US" sz="6000" dirty="0" err="1" smtClean="0"/>
              <a:t>права</a:t>
            </a:r>
            <a:r>
              <a:rPr lang="en-US" sz="6000" dirty="0" smtClean="0"/>
              <a:t>.</a:t>
            </a:r>
          </a:p>
          <a:p>
            <a:endParaRPr lang="sr-Cyrl-CS" sz="6000" dirty="0" smtClean="0"/>
          </a:p>
          <a:p>
            <a:pPr>
              <a:buNone/>
            </a:pPr>
            <a:r>
              <a:rPr lang="sr-Cyrl-CS" sz="6000" dirty="0" smtClean="0"/>
              <a:t>	</a:t>
            </a:r>
            <a:r>
              <a:rPr lang="sr-Cyrl-CS" sz="6000" u="sng" dirty="0" smtClean="0"/>
              <a:t>Напомена:</a:t>
            </a:r>
            <a:endParaRPr lang="en-US" sz="6000" u="sng" dirty="0" smtClean="0"/>
          </a:p>
          <a:p>
            <a:pPr>
              <a:buNone/>
            </a:pPr>
            <a:r>
              <a:rPr lang="sr-Cyrl-CS" sz="6000" dirty="0" smtClean="0"/>
              <a:t>	</a:t>
            </a:r>
            <a:r>
              <a:rPr lang="en-US" sz="6000" dirty="0" err="1" smtClean="0"/>
              <a:t>Свака</a:t>
            </a:r>
            <a:r>
              <a:rPr lang="en-US" sz="6000" dirty="0" smtClean="0"/>
              <a:t> </a:t>
            </a:r>
            <a:r>
              <a:rPr lang="en-US" sz="6000" dirty="0" err="1" smtClean="0"/>
              <a:t>странка</a:t>
            </a:r>
            <a:r>
              <a:rPr lang="en-US" sz="6000" dirty="0" smtClean="0"/>
              <a:t> у </a:t>
            </a:r>
            <a:r>
              <a:rPr lang="en-US" sz="6000" dirty="0" err="1" smtClean="0"/>
              <a:t>поступку</a:t>
            </a:r>
            <a:r>
              <a:rPr lang="en-US" sz="6000" dirty="0" smtClean="0"/>
              <a:t> </a:t>
            </a:r>
            <a:r>
              <a:rPr lang="en-US" sz="6000" dirty="0" err="1" smtClean="0"/>
              <a:t>сноси</a:t>
            </a:r>
            <a:r>
              <a:rPr lang="en-US" sz="6000" dirty="0" smtClean="0"/>
              <a:t> </a:t>
            </a:r>
            <a:r>
              <a:rPr lang="en-US" sz="6000" dirty="0" err="1" smtClean="0"/>
              <a:t>трошкове</a:t>
            </a:r>
            <a:r>
              <a:rPr lang="en-US" sz="6000" dirty="0" smtClean="0"/>
              <a:t> </a:t>
            </a:r>
            <a:r>
              <a:rPr lang="en-US" sz="6000" dirty="0" err="1" smtClean="0"/>
              <a:t>које</a:t>
            </a:r>
            <a:r>
              <a:rPr lang="en-US" sz="6000" dirty="0" smtClean="0"/>
              <a:t> </a:t>
            </a:r>
            <a:r>
              <a:rPr lang="en-US" sz="6000" dirty="0" err="1" smtClean="0"/>
              <a:t>проузрокује</a:t>
            </a:r>
            <a:r>
              <a:rPr lang="en-US" sz="6000" dirty="0" smtClean="0"/>
              <a:t> </a:t>
            </a:r>
            <a:r>
              <a:rPr lang="en-US" sz="6000" dirty="0" err="1" smtClean="0"/>
              <a:t>својим</a:t>
            </a:r>
            <a:r>
              <a:rPr lang="en-US" sz="6000" dirty="0" smtClean="0"/>
              <a:t> </a:t>
            </a:r>
            <a:r>
              <a:rPr lang="en-US" sz="6000" dirty="0" err="1" smtClean="0"/>
              <a:t>радњама</a:t>
            </a:r>
            <a:r>
              <a:rPr lang="en-US" sz="60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Ко може поднети захтев за заштиту права 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85860"/>
            <a:ext cx="8115328" cy="4840303"/>
          </a:xfrm>
        </p:spPr>
        <p:txBody>
          <a:bodyPr>
            <a:normAutofit fontScale="32500" lnSpcReduction="20000"/>
          </a:bodyPr>
          <a:lstStyle/>
          <a:p>
            <a:pPr lvl="0" algn="ctr">
              <a:lnSpc>
                <a:spcPct val="150000"/>
              </a:lnSpc>
            </a:pPr>
            <a:r>
              <a:rPr lang="en-US" sz="4900" dirty="0" smtClean="0"/>
              <a:t>ПОНУЂАЧ</a:t>
            </a:r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ПОДНОСИЛАЦ ПРИЈАВЕ</a:t>
            </a:r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КАНДИДАТ </a:t>
            </a:r>
            <a:r>
              <a:rPr lang="en-US" sz="4900" i="1" dirty="0" smtClean="0"/>
              <a:t> </a:t>
            </a:r>
            <a:endParaRPr lang="sr-Cyrl-CS" sz="4900" i="1" dirty="0" smtClean="0"/>
          </a:p>
          <a:p>
            <a:pPr algn="ctr">
              <a:lnSpc>
                <a:spcPct val="150000"/>
              </a:lnSpc>
            </a:pPr>
            <a:r>
              <a:rPr lang="en-US" sz="4900" dirty="0" smtClean="0"/>
              <a:t>ЗАИНТЕРЕСОВАНО ЛИЦЕ</a:t>
            </a:r>
            <a:r>
              <a:rPr lang="sr-Cyrl-CS" sz="4900" dirty="0" smtClean="0"/>
              <a:t> </a:t>
            </a:r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ПОСЛОВНО УДРУЖЕЊЕ</a:t>
            </a:r>
            <a:endParaRPr lang="sr-Cyrl-CS" sz="4900" dirty="0" smtClean="0"/>
          </a:p>
          <a:p>
            <a:pPr lvl="0" algn="ctr">
              <a:lnSpc>
                <a:spcPct val="150000"/>
              </a:lnSpc>
              <a:buNone/>
            </a:pPr>
            <a:r>
              <a:rPr lang="sr-Cyrl-CS" sz="4300" dirty="0" smtClean="0"/>
              <a:t> (у име понуђача, подносиоца пријаве, кандидата или заинтересованог лица)</a:t>
            </a:r>
            <a:endParaRPr lang="en-US" sz="4300" dirty="0" smtClean="0"/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УПРАВА ЗА ЈАВНЕ НАБАВКЕ</a:t>
            </a:r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ДРЖАВНА РЕВИЗОРСКА ИНСТИТУЦИЈА</a:t>
            </a:r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ЈАВНИ ПРАВОБРАНИЛАЦ</a:t>
            </a:r>
            <a:endParaRPr lang="sr-Cyrl-CS" sz="4900" dirty="0" smtClean="0"/>
          </a:p>
          <a:p>
            <a:pPr lvl="0" algn="ctr">
              <a:lnSpc>
                <a:spcPct val="150000"/>
              </a:lnSpc>
              <a:buNone/>
            </a:pPr>
            <a:r>
              <a:rPr lang="sr-Cyrl-CS" sz="3700" dirty="0" smtClean="0"/>
              <a:t>(</a:t>
            </a:r>
            <a:r>
              <a:rPr lang="sr-Cyrl-CS" sz="4300" dirty="0" smtClean="0"/>
              <a:t>захтев нису дужни да поднесу на захтев понуђача, подносиоца пријаве, кандидата, заинтересованог лица или пословног удружења, уколико та лица нису сама искористила право на подношење захтева)</a:t>
            </a:r>
            <a:endParaRPr lang="en-US" sz="4300" dirty="0" smtClean="0"/>
          </a:p>
          <a:p>
            <a:pPr lvl="0" algn="ctr">
              <a:lnSpc>
                <a:spcPct val="150000"/>
              </a:lnSpc>
            </a:pPr>
            <a:r>
              <a:rPr lang="en-US" sz="4900" dirty="0" smtClean="0"/>
              <a:t>ГРАЂАНСКИ НАДЗОРНИК</a:t>
            </a:r>
            <a:endParaRPr lang="sr-Cyrl-CS" sz="4900" dirty="0" smtClean="0"/>
          </a:p>
          <a:p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786050" y="1285860"/>
            <a:ext cx="3571900" cy="10715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2976" y="3786190"/>
            <a:ext cx="178595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142976" y="4143380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142976" y="4429132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Злоупотреба заштите права </a:t>
            </a:r>
            <a:br>
              <a:rPr lang="sr-Cyrl-CS" sz="2800" b="1" dirty="0" smtClean="0"/>
            </a:br>
            <a:r>
              <a:rPr lang="sr-Cyrl-CS" sz="2800" b="1" dirty="0" smtClean="0"/>
              <a:t>на подношење захтева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7467600" cy="434023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sr-Cyrl-CS" sz="1800" dirty="0" smtClean="0"/>
              <a:t>Забрањено је </a:t>
            </a:r>
            <a:r>
              <a:rPr lang="en-US" sz="1800" dirty="0" err="1" smtClean="0"/>
              <a:t>подношење</a:t>
            </a:r>
            <a:r>
              <a:rPr lang="sr-Cyrl-CS" sz="1800" dirty="0" smtClean="0"/>
              <a:t> захтева за заштиту права ради остварења неког другог циља, а не оног због којег је то право </a:t>
            </a:r>
            <a:r>
              <a:rPr lang="en-US" sz="1800" dirty="0" err="1" smtClean="0"/>
              <a:t>признато</a:t>
            </a:r>
            <a:r>
              <a:rPr lang="sr-Cyrl-CS" sz="1800" dirty="0" smtClean="0"/>
              <a:t>. </a:t>
            </a:r>
            <a:endParaRPr lang="en-US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Републичка комисија </a:t>
            </a:r>
            <a:r>
              <a:rPr lang="ru-RU" sz="1800" b="1" dirty="0" smtClean="0"/>
              <a:t>по службеној дужности </a:t>
            </a:r>
            <a:r>
              <a:rPr lang="ru-RU" sz="1800" dirty="0" smtClean="0"/>
              <a:t>пази на постојање злоупотребе захтева за заштиту права.</a:t>
            </a:r>
          </a:p>
          <a:p>
            <a:pPr>
              <a:buFont typeface="Wingdings" pitchFamily="2" charset="2"/>
              <a:buChar char="v"/>
            </a:pP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Претпоставља се да је подносилац захтева чија су </a:t>
            </a:r>
            <a:r>
              <a:rPr lang="ru-RU" sz="1800" b="1" dirty="0" smtClean="0"/>
              <a:t>три захтева </a:t>
            </a:r>
            <a:r>
              <a:rPr lang="ru-RU" sz="1800" dirty="0" smtClean="0"/>
              <a:t>за заштиту права </a:t>
            </a:r>
            <a:r>
              <a:rPr lang="ru-RU" sz="1800" b="1" dirty="0" smtClean="0"/>
              <a:t>одбијена у периоду од шест месеци непрекидно</a:t>
            </a:r>
            <a:r>
              <a:rPr lang="ru-RU" sz="1800" dirty="0" smtClean="0"/>
              <a:t>, злоупотребио захтев за заштиту права, осим ако у поступку пред Републичком комисијом не докаже супротно.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Републичка комисија ће подносиоцу захтева за којег је утврдила да је злоупотребио захтев за заштиту права изрећи </a:t>
            </a:r>
            <a:r>
              <a:rPr lang="ru-RU" sz="1800" b="1" dirty="0" smtClean="0"/>
              <a:t>новчану казну </a:t>
            </a:r>
            <a:r>
              <a:rPr lang="sr-Cyrl-CS" sz="1800" dirty="0" smtClean="0"/>
              <a:t>у износу од </a:t>
            </a:r>
            <a:r>
              <a:rPr lang="en-US" sz="1800" dirty="0" smtClean="0"/>
              <a:t>8</a:t>
            </a:r>
            <a:r>
              <a:rPr lang="sr-Cyrl-CS" sz="1800" dirty="0" smtClean="0"/>
              <a:t>0.000 до 1.</a:t>
            </a:r>
            <a:r>
              <a:rPr lang="en-US" sz="1800" dirty="0" smtClean="0"/>
              <a:t>0</a:t>
            </a:r>
            <a:r>
              <a:rPr lang="sr-Cyrl-CS" sz="1800" dirty="0" smtClean="0"/>
              <a:t>00.000 динара, а одговорном лицу подносиоца захтева у износу од </a:t>
            </a:r>
            <a:r>
              <a:rPr lang="en-US" sz="1800" dirty="0" smtClean="0"/>
              <a:t>20</a:t>
            </a:r>
            <a:r>
              <a:rPr lang="sr-Cyrl-CS" sz="1800" dirty="0" smtClean="0"/>
              <a:t>.000 до </a:t>
            </a:r>
            <a:r>
              <a:rPr lang="en-US" sz="1800" dirty="0" smtClean="0"/>
              <a:t>8</a:t>
            </a:r>
            <a:r>
              <a:rPr lang="sr-Cyrl-CS" sz="1800" dirty="0" smtClean="0"/>
              <a:t>0.000 динара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pic>
        <p:nvPicPr>
          <p:cNvPr id="11" name="Content Placeholder 10" descr="Pretraga 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0229" y="857232"/>
            <a:ext cx="8073737" cy="5286412"/>
          </a:xfrm>
        </p:spPr>
      </p:pic>
      <p:sp>
        <p:nvSpPr>
          <p:cNvPr id="12" name="TextBox 11"/>
          <p:cNvSpPr txBox="1"/>
          <p:nvPr/>
        </p:nvSpPr>
        <p:spPr>
          <a:xfrm>
            <a:off x="571472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b="1" dirty="0" smtClean="0"/>
              <a:t>Преглед и претрага одлука Републичке комисије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7" name="Picture 6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pic>
        <p:nvPicPr>
          <p:cNvPr id="11" name="Content Placeholder 10" descr="Pretraga 2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0229" y="857232"/>
            <a:ext cx="8002299" cy="5286412"/>
          </a:xfrm>
        </p:spPr>
      </p:pic>
      <p:sp>
        <p:nvSpPr>
          <p:cNvPr id="12" name="TextBox 11"/>
          <p:cNvSpPr txBox="1"/>
          <p:nvPr/>
        </p:nvSpPr>
        <p:spPr>
          <a:xfrm>
            <a:off x="571472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b="1" dirty="0" smtClean="0"/>
              <a:t>Начелни правни ставови Републичке комисије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pPr algn="ctr"/>
            <a:r>
              <a:rPr lang="sr-Cyrl-CS" sz="7200" dirty="0" smtClean="0"/>
              <a:t>ХВАЛА НА ПАЖЊИ</a:t>
            </a:r>
            <a:endParaRPr lang="en-US" sz="7200" dirty="0"/>
          </a:p>
        </p:txBody>
      </p:sp>
      <p:pic>
        <p:nvPicPr>
          <p:cNvPr id="6" name="Content Placeholder 5" descr="zakon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714488"/>
            <a:ext cx="4286280" cy="35719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500042"/>
            <a:ext cx="7467600" cy="562612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ПОНУЂАЧ</a:t>
            </a:r>
            <a:endParaRPr lang="en-US" dirty="0" smtClean="0"/>
          </a:p>
          <a:p>
            <a:pPr>
              <a:buNone/>
            </a:pPr>
            <a:r>
              <a:rPr lang="sr-Cyrl-CS" dirty="0" smtClean="0"/>
              <a:t>	</a:t>
            </a:r>
            <a:r>
              <a:rPr lang="en-US" dirty="0" err="1" smtClean="0"/>
              <a:t>Лице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у </a:t>
            </a:r>
            <a:r>
              <a:rPr lang="en-US" dirty="0" err="1" smtClean="0"/>
              <a:t>поступку</a:t>
            </a:r>
            <a:r>
              <a:rPr lang="en-US" dirty="0" smtClean="0"/>
              <a:t> </a:t>
            </a:r>
            <a:r>
              <a:rPr lang="en-US" dirty="0" err="1" smtClean="0"/>
              <a:t>јавне</a:t>
            </a:r>
            <a:r>
              <a:rPr lang="en-US" dirty="0" smtClean="0"/>
              <a:t> </a:t>
            </a:r>
            <a:r>
              <a:rPr lang="en-US" dirty="0" err="1" smtClean="0"/>
              <a:t>набавке</a:t>
            </a:r>
            <a:r>
              <a:rPr lang="en-US" dirty="0" smtClean="0"/>
              <a:t> </a:t>
            </a:r>
            <a:r>
              <a:rPr lang="en-US" dirty="0" err="1" smtClean="0"/>
              <a:t>понуди</a:t>
            </a:r>
            <a:r>
              <a:rPr lang="en-US" dirty="0" smtClean="0"/>
              <a:t> </a:t>
            </a:r>
            <a:r>
              <a:rPr lang="en-US" dirty="0" err="1" smtClean="0"/>
              <a:t>добра</a:t>
            </a:r>
            <a:r>
              <a:rPr lang="en-US" dirty="0" smtClean="0"/>
              <a:t>, </a:t>
            </a:r>
            <a:r>
              <a:rPr lang="en-US" dirty="0" err="1" smtClean="0"/>
              <a:t>пружа</a:t>
            </a:r>
            <a:r>
              <a:rPr lang="sr-Cyrl-CS" dirty="0" smtClean="0"/>
              <a:t>ње</a:t>
            </a:r>
            <a:r>
              <a:rPr lang="en-US" dirty="0" smtClean="0"/>
              <a:t> </a:t>
            </a:r>
            <a:r>
              <a:rPr lang="en-US" dirty="0" err="1" smtClean="0"/>
              <a:t>услуга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извођење</a:t>
            </a:r>
            <a:r>
              <a:rPr lang="en-US" dirty="0" smtClean="0"/>
              <a:t> </a:t>
            </a:r>
            <a:r>
              <a:rPr lang="en-US" dirty="0" err="1" smtClean="0"/>
              <a:t>радова</a:t>
            </a:r>
            <a:r>
              <a:rPr lang="en-US" dirty="0" smtClean="0"/>
              <a:t>.</a:t>
            </a:r>
            <a:endParaRPr lang="sr-Cyrl-C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ПОДНОСИЛАЦ ПРИЈАВЕ</a:t>
            </a:r>
            <a:endParaRPr lang="en-US" dirty="0" smtClean="0"/>
          </a:p>
          <a:p>
            <a:pPr>
              <a:buNone/>
            </a:pPr>
            <a:r>
              <a:rPr lang="sr-Cyrl-CS" dirty="0" smtClean="0"/>
              <a:t>	</a:t>
            </a:r>
            <a:r>
              <a:rPr lang="en-US" dirty="0" err="1" smtClean="0"/>
              <a:t>Лице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у </a:t>
            </a:r>
            <a:r>
              <a:rPr lang="en-US" dirty="0" err="1" smtClean="0"/>
              <a:t>првој</a:t>
            </a:r>
            <a:r>
              <a:rPr lang="en-US" dirty="0" smtClean="0"/>
              <a:t> </a:t>
            </a:r>
            <a:r>
              <a:rPr lang="en-US" dirty="0" err="1" smtClean="0"/>
              <a:t>фази</a:t>
            </a:r>
            <a:r>
              <a:rPr lang="en-US" dirty="0" smtClean="0"/>
              <a:t> </a:t>
            </a:r>
            <a:r>
              <a:rPr lang="en-US" dirty="0" err="1" smtClean="0"/>
              <a:t>рестриктивног</a:t>
            </a:r>
            <a:r>
              <a:rPr lang="en-US" dirty="0" smtClean="0"/>
              <a:t> </a:t>
            </a:r>
            <a:r>
              <a:rPr lang="en-US" dirty="0" err="1" smtClean="0"/>
              <a:t>поступка</a:t>
            </a:r>
            <a:r>
              <a:rPr lang="en-US" dirty="0" smtClean="0"/>
              <a:t>, </a:t>
            </a:r>
            <a:r>
              <a:rPr lang="en-US" dirty="0" err="1" smtClean="0"/>
              <a:t>конкурентном</a:t>
            </a:r>
            <a:r>
              <a:rPr lang="en-US" dirty="0" smtClean="0"/>
              <a:t> </a:t>
            </a:r>
            <a:r>
              <a:rPr lang="en-US" dirty="0" err="1" smtClean="0"/>
              <a:t>дијалогу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у </a:t>
            </a:r>
            <a:r>
              <a:rPr lang="en-US" dirty="0" err="1" smtClean="0"/>
              <a:t>квалификационом</a:t>
            </a:r>
            <a:r>
              <a:rPr lang="en-US" dirty="0" smtClean="0"/>
              <a:t> </a:t>
            </a:r>
            <a:r>
              <a:rPr lang="en-US" dirty="0" err="1" smtClean="0"/>
              <a:t>поступку</a:t>
            </a:r>
            <a:r>
              <a:rPr lang="en-US" dirty="0" smtClean="0"/>
              <a:t> </a:t>
            </a:r>
            <a:r>
              <a:rPr lang="en-US" dirty="0" err="1" smtClean="0"/>
              <a:t>поднело</a:t>
            </a:r>
            <a:r>
              <a:rPr lang="en-US" dirty="0" smtClean="0"/>
              <a:t> </a:t>
            </a:r>
            <a:r>
              <a:rPr lang="en-US" dirty="0" err="1" smtClean="0"/>
              <a:t>пријаву</a:t>
            </a:r>
            <a:r>
              <a:rPr lang="en-US" dirty="0" smtClean="0"/>
              <a:t>.</a:t>
            </a:r>
          </a:p>
          <a:p>
            <a:endParaRPr lang="sr-Cyrl-CS" b="1" dirty="0" smtClean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КАНДИДАТ</a:t>
            </a:r>
            <a:endParaRPr lang="en-US" dirty="0" smtClean="0"/>
          </a:p>
          <a:p>
            <a:pPr>
              <a:buNone/>
            </a:pPr>
            <a:r>
              <a:rPr lang="sr-Cyrl-CS" dirty="0" smtClean="0"/>
              <a:t>	</a:t>
            </a:r>
            <a:r>
              <a:rPr lang="en-US" dirty="0" err="1" smtClean="0"/>
              <a:t>Лице</a:t>
            </a:r>
            <a:r>
              <a:rPr lang="en-US" dirty="0" smtClean="0"/>
              <a:t> </a:t>
            </a:r>
            <a:r>
              <a:rPr lang="en-US" dirty="0" err="1" smtClean="0"/>
              <a:t>коме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у </a:t>
            </a:r>
            <a:r>
              <a:rPr lang="en-US" dirty="0" err="1" smtClean="0"/>
              <a:t>првој</a:t>
            </a:r>
            <a:r>
              <a:rPr lang="en-US" dirty="0" smtClean="0"/>
              <a:t> </a:t>
            </a:r>
            <a:r>
              <a:rPr lang="en-US" dirty="0" err="1" smtClean="0"/>
              <a:t>фази</a:t>
            </a:r>
            <a:r>
              <a:rPr lang="en-US" dirty="0" smtClean="0"/>
              <a:t> </a:t>
            </a:r>
            <a:r>
              <a:rPr lang="en-US" dirty="0" err="1" smtClean="0"/>
              <a:t>рестриктивног</a:t>
            </a:r>
            <a:r>
              <a:rPr lang="en-US" dirty="0" smtClean="0"/>
              <a:t> и </a:t>
            </a:r>
            <a:r>
              <a:rPr lang="en-US" dirty="0" err="1" smtClean="0"/>
              <a:t>квалификационог</a:t>
            </a:r>
            <a:r>
              <a:rPr lang="en-US" dirty="0" smtClean="0"/>
              <a:t> </a:t>
            </a:r>
            <a:r>
              <a:rPr lang="en-US" dirty="0" err="1" smtClean="0"/>
              <a:t>поступка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конкурентног</a:t>
            </a:r>
            <a:r>
              <a:rPr lang="en-US" dirty="0" smtClean="0"/>
              <a:t> </a:t>
            </a:r>
            <a:r>
              <a:rPr lang="en-US" dirty="0" err="1" smtClean="0"/>
              <a:t>дијалога</a:t>
            </a:r>
            <a:r>
              <a:rPr lang="en-US" dirty="0" smtClean="0"/>
              <a:t> </a:t>
            </a:r>
            <a:r>
              <a:rPr lang="en-US" dirty="0" err="1" smtClean="0"/>
              <a:t>призната</a:t>
            </a:r>
            <a:r>
              <a:rPr lang="en-US" dirty="0" smtClean="0"/>
              <a:t> </a:t>
            </a:r>
            <a:r>
              <a:rPr lang="en-US" dirty="0" err="1" smtClean="0"/>
              <a:t>квалификација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858180" cy="5752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700" dirty="0" smtClean="0">
              <a:latin typeface="Cambria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sr-Cyrl-CS" sz="1700" i="1" dirty="0" smtClean="0"/>
              <a:t>Коме се подноси</a:t>
            </a:r>
            <a:r>
              <a:rPr lang="sr-Cyrl-CS" sz="1700" dirty="0" smtClean="0"/>
              <a:t> захтев за заштиту права?</a:t>
            </a:r>
          </a:p>
          <a:p>
            <a:pPr>
              <a:buNone/>
            </a:pPr>
            <a:r>
              <a:rPr lang="sr-Cyrl-CS" sz="1700" dirty="0" smtClean="0"/>
              <a:t>Републичкој комисији за заштиту права у поступцима јавних набавки (у даљем тексту: Републичка комисија).</a:t>
            </a:r>
            <a:endParaRPr lang="en-US" sz="1700" dirty="0" smtClean="0"/>
          </a:p>
          <a:p>
            <a:pPr lvl="0" algn="ctr">
              <a:spcBef>
                <a:spcPct val="0"/>
              </a:spcBef>
              <a:defRPr/>
            </a:pPr>
            <a:endParaRPr lang="sr-Cyrl-CS" sz="1700" dirty="0" smtClean="0"/>
          </a:p>
          <a:p>
            <a:pPr lvl="0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sr-Cyrl-CS" sz="1700" i="1" dirty="0" smtClean="0"/>
              <a:t>Коме се предаје</a:t>
            </a:r>
            <a:r>
              <a:rPr lang="sr-Cyrl-CS" sz="1700" dirty="0" smtClean="0"/>
              <a:t> захтев за заштиту права?</a:t>
            </a:r>
            <a:endParaRPr lang="en-US" sz="1700" dirty="0" smtClean="0"/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sr-Cyrl-CS" sz="1700" dirty="0" smtClean="0"/>
              <a:t>Наручиоцу против чијег поступања се подноси захтев.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ru-RU" sz="1700" dirty="0" smtClean="0"/>
              <a:t>(примерак захтева за заштиту права подносилац истовремено доставља</a:t>
            </a: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ru-RU" sz="1700" dirty="0" smtClean="0"/>
              <a:t>Републичкој комисији)</a:t>
            </a:r>
            <a:endParaRPr lang="ru-RU" sz="1600" dirty="0" smtClean="0"/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en-US" sz="1700" dirty="0" smtClean="0"/>
          </a:p>
          <a:p>
            <a:pPr lvl="0">
              <a:buFont typeface="Wingdings" pitchFamily="2" charset="2"/>
              <a:buChar char="ü"/>
            </a:pPr>
            <a:r>
              <a:rPr lang="sr-Cyrl-CS" sz="1700" i="1" dirty="0" smtClean="0"/>
              <a:t>Кад</a:t>
            </a:r>
            <a:r>
              <a:rPr lang="sr-Cyrl-CS" sz="1700" dirty="0" smtClean="0"/>
              <a:t> се може поднети захтев?</a:t>
            </a:r>
            <a:endParaRPr lang="en-US" sz="1700" dirty="0" smtClean="0"/>
          </a:p>
          <a:p>
            <a:r>
              <a:rPr lang="sr-Cyrl-CS" sz="1700" dirty="0" smtClean="0"/>
              <a:t>Током целог поступка јавне набавке.</a:t>
            </a:r>
          </a:p>
          <a:p>
            <a:endParaRPr lang="en-US" sz="1700" dirty="0" smtClean="0"/>
          </a:p>
          <a:p>
            <a:pPr lvl="0">
              <a:buFont typeface="Wingdings" pitchFamily="2" charset="2"/>
              <a:buChar char="ü"/>
            </a:pPr>
            <a:r>
              <a:rPr lang="sr-Cyrl-CS" sz="1700" i="1" dirty="0" smtClean="0"/>
              <a:t>Против чега </a:t>
            </a:r>
            <a:r>
              <a:rPr lang="sr-Cyrl-CS" sz="1700" dirty="0" smtClean="0"/>
              <a:t>се може поднети захтев?</a:t>
            </a:r>
            <a:endParaRPr lang="en-US" sz="1700" dirty="0" smtClean="0"/>
          </a:p>
          <a:p>
            <a:r>
              <a:rPr lang="sr-Cyrl-CS" sz="1700" dirty="0" smtClean="0"/>
              <a:t>Против сваке радње наручиоца. </a:t>
            </a:r>
          </a:p>
          <a:p>
            <a:endParaRPr lang="sr-Cyrl-CS" sz="1700" dirty="0" smtClean="0"/>
          </a:p>
          <a:p>
            <a:pPr>
              <a:buFont typeface="Wingdings" pitchFamily="2" charset="2"/>
              <a:buChar char="ü"/>
            </a:pPr>
            <a:r>
              <a:rPr lang="ru-RU" sz="1600" dirty="0" smtClean="0"/>
              <a:t>Да ли наручилац има обавезу обавештавања о поднетом захтеву?</a:t>
            </a:r>
          </a:p>
          <a:p>
            <a:r>
              <a:rPr lang="ru-RU" sz="1600" dirty="0" smtClean="0"/>
              <a:t>Да.</a:t>
            </a:r>
          </a:p>
          <a:p>
            <a:r>
              <a:rPr lang="ru-RU" sz="1600" dirty="0" smtClean="0"/>
              <a:t>О поднетом захтеву за заштиту права наручилац обавештава све учеснике у поступку јавне набавке, односно објављује обавештење о поднетом захтеву на Порталу јавних набавки, најкасније у року од два дана од дана пријема захтева.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pic>
        <p:nvPicPr>
          <p:cNvPr id="6" name="Picture 5" descr="gr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4348" y="6429396"/>
            <a:ext cx="250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CS" sz="2800" b="1" dirty="0" smtClean="0"/>
              <a:t>Шта може бити предмет </a:t>
            </a:r>
            <a:br>
              <a:rPr lang="sr-Cyrl-CS" sz="2800" b="1" dirty="0" smtClean="0"/>
            </a:br>
            <a:r>
              <a:rPr lang="sr-Cyrl-CS" sz="2800" b="1" dirty="0" smtClean="0"/>
              <a:t>захтева за заштиту права 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0926" lvl="0" indent="-514350">
              <a:buFont typeface="+mj-lt"/>
              <a:buAutoNum type="arabicPeriod"/>
            </a:pPr>
            <a:r>
              <a:rPr lang="en-US" sz="3200" dirty="0" err="1" smtClean="0"/>
              <a:t>врст</a:t>
            </a:r>
            <a:r>
              <a:rPr lang="sr-Cyrl-CS" sz="3200" dirty="0" smtClean="0"/>
              <a:t>а</a:t>
            </a:r>
            <a:r>
              <a:rPr lang="en-US" sz="3200" dirty="0" smtClean="0"/>
              <a:t> </a:t>
            </a:r>
            <a:r>
              <a:rPr lang="en-US" sz="3200" dirty="0" err="1" smtClean="0"/>
              <a:t>поступка</a:t>
            </a:r>
            <a:endParaRPr lang="sr-Cyrl-CS" sz="32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en-US" sz="3200" dirty="0" err="1" smtClean="0"/>
              <a:t>садржина</a:t>
            </a:r>
            <a:r>
              <a:rPr lang="en-US" sz="3200" dirty="0" smtClean="0"/>
              <a:t> </a:t>
            </a:r>
            <a:r>
              <a:rPr lang="en-US" sz="3200" dirty="0" err="1" smtClean="0"/>
              <a:t>позива</a:t>
            </a:r>
            <a:r>
              <a:rPr lang="en-US" sz="3200" dirty="0" smtClean="0"/>
              <a:t> </a:t>
            </a:r>
            <a:r>
              <a:rPr lang="en-US" sz="3200" dirty="0" err="1" smtClean="0"/>
              <a:t>за</a:t>
            </a:r>
            <a:r>
              <a:rPr lang="en-US" sz="3200" dirty="0" smtClean="0"/>
              <a:t> </a:t>
            </a:r>
            <a:r>
              <a:rPr lang="en-US" sz="3200" dirty="0" err="1" smtClean="0"/>
              <a:t>подношење</a:t>
            </a:r>
            <a:r>
              <a:rPr lang="en-US" sz="3200" dirty="0" smtClean="0"/>
              <a:t> </a:t>
            </a:r>
            <a:r>
              <a:rPr lang="en-US" sz="3200" dirty="0" err="1" smtClean="0"/>
              <a:t>понуда</a:t>
            </a:r>
            <a:r>
              <a:rPr lang="en-US" sz="3200" dirty="0" smtClean="0"/>
              <a:t> </a:t>
            </a:r>
            <a:endParaRPr lang="sr-Cyrl-CS" sz="32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sr-Cyrl-CS" sz="3200" dirty="0" smtClean="0"/>
              <a:t>садржина</a:t>
            </a:r>
            <a:r>
              <a:rPr lang="en-US" sz="3200" dirty="0" smtClean="0"/>
              <a:t> </a:t>
            </a:r>
            <a:r>
              <a:rPr lang="en-US" sz="3200" dirty="0" err="1" smtClean="0"/>
              <a:t>конкурсне</a:t>
            </a:r>
            <a:r>
              <a:rPr lang="en-US" sz="3200" dirty="0" smtClean="0"/>
              <a:t> </a:t>
            </a:r>
            <a:r>
              <a:rPr lang="en-US" sz="3200" dirty="0" err="1" smtClean="0"/>
              <a:t>документације</a:t>
            </a:r>
            <a:endParaRPr lang="sr-Cyrl-CS" sz="32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sr-Cyrl-CS" sz="3200" dirty="0" smtClean="0"/>
              <a:t>одлука о додели уговора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200" dirty="0" err="1" smtClean="0"/>
              <a:t>одлук</a:t>
            </a:r>
            <a:r>
              <a:rPr lang="sr-Cyrl-CS" sz="3200" dirty="0" smtClean="0"/>
              <a:t>а</a:t>
            </a:r>
            <a:r>
              <a:rPr lang="en-US" sz="3200" dirty="0" smtClean="0"/>
              <a:t> о </a:t>
            </a:r>
            <a:r>
              <a:rPr lang="en-US" sz="3200" dirty="0" err="1" smtClean="0"/>
              <a:t>закључењу</a:t>
            </a:r>
            <a:r>
              <a:rPr lang="en-US" sz="3200" dirty="0" smtClean="0"/>
              <a:t> </a:t>
            </a:r>
            <a:r>
              <a:rPr lang="en-US" sz="3200" dirty="0" err="1" smtClean="0"/>
              <a:t>оквирног</a:t>
            </a:r>
            <a:r>
              <a:rPr lang="en-US" sz="3200" dirty="0" smtClean="0"/>
              <a:t> </a:t>
            </a:r>
            <a:r>
              <a:rPr lang="en-US" sz="3200" dirty="0" err="1" smtClean="0"/>
              <a:t>споразума</a:t>
            </a:r>
            <a:endParaRPr lang="sr-Cyrl-CS" sz="32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en-US" sz="3200" dirty="0" err="1" smtClean="0"/>
              <a:t>одлук</a:t>
            </a:r>
            <a:r>
              <a:rPr lang="sr-Cyrl-CS" sz="3200" dirty="0" smtClean="0"/>
              <a:t>а</a:t>
            </a:r>
            <a:r>
              <a:rPr lang="en-US" sz="3200" dirty="0" smtClean="0"/>
              <a:t> о </a:t>
            </a:r>
            <a:r>
              <a:rPr lang="en-US" sz="3200" dirty="0" err="1" smtClean="0"/>
              <a:t>признавању</a:t>
            </a:r>
            <a:r>
              <a:rPr lang="en-US" sz="3200" dirty="0" smtClean="0"/>
              <a:t> </a:t>
            </a:r>
            <a:r>
              <a:rPr lang="en-US" sz="3200" dirty="0" err="1" smtClean="0"/>
              <a:t>квалификације</a:t>
            </a:r>
            <a:endParaRPr lang="sr-Cyrl-CS" sz="3200" dirty="0" smtClean="0"/>
          </a:p>
          <a:p>
            <a:pPr marL="550926" lvl="0" indent="-514350">
              <a:buFont typeface="+mj-lt"/>
              <a:buAutoNum type="arabicPeriod"/>
            </a:pPr>
            <a:r>
              <a:rPr lang="en-US" sz="3200" dirty="0" err="1" smtClean="0"/>
              <a:t>одлук</a:t>
            </a:r>
            <a:r>
              <a:rPr lang="sr-Cyrl-CS" sz="3200" dirty="0" smtClean="0"/>
              <a:t>а</a:t>
            </a:r>
            <a:r>
              <a:rPr lang="en-US" sz="3200" dirty="0" smtClean="0"/>
              <a:t> о </a:t>
            </a:r>
            <a:r>
              <a:rPr lang="en-US" sz="3200" dirty="0" err="1" smtClean="0"/>
              <a:t>обустави</a:t>
            </a:r>
            <a:r>
              <a:rPr lang="en-US" sz="3200" dirty="0" smtClean="0"/>
              <a:t> </a:t>
            </a:r>
            <a:r>
              <a:rPr lang="en-US" sz="3200" dirty="0" err="1" smtClean="0"/>
              <a:t>поступка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6429396"/>
            <a:ext cx="250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467600" cy="571504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sr-Cyrl-CS" sz="3100" b="1" dirty="0" smtClean="0"/>
              <a:t>Оспоравање врсте поступка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Подносилац захтева може да оспори поступак који је покренуо наручилац.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Нпр. наручилац спроводи преговарачки поступак без објављивања позива за 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подношење понуда из чл.36.ст.1.тач.3. ЗЈН – „поступак по хитности“.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x-none" sz="1400" smtClean="0">
                <a:latin typeface="Arial" charset="0"/>
                <a:cs typeface="Tahoma" pitchFamily="34" charset="0"/>
              </a:rPr>
              <a:t>Републичка</a:t>
            </a:r>
            <a:r>
              <a:rPr lang="sr-Cyrl-CS" sz="1400" dirty="0" smtClean="0">
                <a:latin typeface="Arial" charset="0"/>
                <a:cs typeface="Tahoma" pitchFamily="34" charset="0"/>
              </a:rPr>
              <a:t> комисија ће </a:t>
            </a:r>
            <a:r>
              <a:rPr lang="sr-Cyrl-CS" sz="1400" b="1" dirty="0" smtClean="0">
                <a:latin typeface="Arial" charset="0"/>
                <a:cs typeface="Tahoma" pitchFamily="34" charset="0"/>
              </a:rPr>
              <a:t>по службеној дужности </a:t>
            </a:r>
            <a:r>
              <a:rPr lang="sr-Cyrl-CS" sz="1400" dirty="0" smtClean="0">
                <a:latin typeface="Arial" charset="0"/>
                <a:cs typeface="Tahoma" pitchFamily="34" charset="0"/>
              </a:rPr>
              <a:t>испитати да ли постоји основ за 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sz="1400" dirty="0" smtClean="0">
                <a:latin typeface="Arial" charset="0"/>
                <a:cs typeface="Tahoma" pitchFamily="34" charset="0"/>
              </a:rPr>
              <a:t>примену овог поступка јавне набавке, односно: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AutoNum type="arabicParenR"/>
              <a:defRPr/>
            </a:pPr>
            <a:r>
              <a:rPr lang="sr-Cyrl-CS" sz="1400" dirty="0" smtClean="0">
                <a:latin typeface="Arial" charset="0"/>
                <a:cs typeface="Tahoma" pitchFamily="34" charset="0"/>
              </a:rPr>
              <a:t>Да ли постоји</a:t>
            </a:r>
            <a:r>
              <a:rPr lang="sr-Cyrl-CS" sz="1400" dirty="0" smtClean="0"/>
              <a:t> изузетна хитност проузрокована ванредним околностима или непредвиђеним догађајима?</a:t>
            </a:r>
          </a:p>
          <a:p>
            <a:pPr marL="533400" indent="-533400" algn="just">
              <a:spcAft>
                <a:spcPct val="20000"/>
              </a:spcAft>
              <a:buAutoNum type="arabicParenR"/>
              <a:defRPr/>
            </a:pPr>
            <a:r>
              <a:rPr lang="sr-Cyrl-CS" sz="1400" dirty="0" smtClean="0"/>
              <a:t>Да ли је наступање тих околности у било ком случају зависило од воље наручиоца?</a:t>
            </a:r>
          </a:p>
          <a:p>
            <a:pPr marL="533400" indent="-533400" algn="just">
              <a:spcAft>
                <a:spcPct val="20000"/>
              </a:spcAft>
              <a:buAutoNum type="arabicParenR"/>
              <a:defRPr/>
            </a:pPr>
            <a:r>
              <a:rPr lang="sr-Cyrl-CS" altLang="en-US" sz="1400" dirty="0" smtClean="0">
                <a:latin typeface="Arial" charset="0"/>
              </a:rPr>
              <a:t>Да ли је и када наручилац поднео Управи за јавне набавке захтев за мишљење о основаности примене преговарачког поступка?</a:t>
            </a:r>
          </a:p>
          <a:p>
            <a:pPr marL="533400" indent="-533400" algn="just">
              <a:spcAft>
                <a:spcPct val="20000"/>
              </a:spcAft>
              <a:buAutoNum type="arabicParenR"/>
              <a:defRPr/>
            </a:pPr>
            <a:r>
              <a:rPr lang="sr-Cyrl-CS" sz="1400" dirty="0" smtClean="0">
                <a:latin typeface="Arial" charset="0"/>
              </a:rPr>
              <a:t>Да ли је Управа за јавне набавке дала позитивно мишљење?</a:t>
            </a:r>
            <a:endParaRPr lang="en-US" sz="1400" dirty="0" smtClean="0"/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>
              <a:latin typeface="Arial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972452" cy="571504"/>
          </a:xfrm>
        </p:spPr>
        <p:txBody>
          <a:bodyPr anchor="t">
            <a:noAutofit/>
          </a:bodyPr>
          <a:lstStyle/>
          <a:p>
            <a:pPr algn="ctr"/>
            <a:r>
              <a:rPr lang="sr-Cyrl-CS" sz="2400" b="1" dirty="0" smtClean="0"/>
              <a:t>Оспоравање садржине позива за подношење понуда и конкурсне документације </a:t>
            </a:r>
            <a:r>
              <a:rPr lang="sr-Cyrl-CS" sz="2800" b="1" dirty="0" smtClean="0"/>
              <a:t/>
            </a:r>
            <a:br>
              <a:rPr lang="sr-Cyrl-CS" sz="2800" b="1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Подносилац захтева може да оспори било који део позива или конкурсне 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документације наручиоца.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Предмет оспоравања је најчешће: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Одређивање додатних услова за учешће у поступку јавне набавке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	(пословни, финансијски, технички и кадровски капацитет – </a:t>
            </a:r>
            <a:r>
              <a:rPr lang="sr-Cyrl-CS" altLang="en-US" sz="1600" u="sng" dirty="0" smtClean="0">
                <a:latin typeface="Arial" charset="0"/>
                <a:cs typeface="Tahoma" pitchFamily="34" charset="0"/>
              </a:rPr>
              <a:t>дискриминаторски</a:t>
            </a:r>
            <a:r>
              <a:rPr lang="sr-Cyrl-CS" altLang="en-US" sz="1600" dirty="0" smtClean="0">
                <a:latin typeface="Arial" charset="0"/>
                <a:cs typeface="Tahoma" pitchFamily="34" charset="0"/>
              </a:rPr>
              <a:t> и </a:t>
            </a:r>
            <a:r>
              <a:rPr lang="sr-Cyrl-CS" altLang="en-US" sz="1600" u="sng" dirty="0" smtClean="0">
                <a:latin typeface="Arial" charset="0"/>
                <a:cs typeface="Tahoma" pitchFamily="34" charset="0"/>
              </a:rPr>
              <a:t>нису у логичкој вези са предметом набавке</a:t>
            </a:r>
            <a:r>
              <a:rPr lang="sr-Cyrl-CS" altLang="en-US" sz="1600" dirty="0" smtClean="0">
                <a:latin typeface="Arial" charset="0"/>
                <a:cs typeface="Tahoma" pitchFamily="34" charset="0"/>
              </a:rPr>
              <a:t>)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Одређивање доказа којима се доказује испуњеност услова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Техничке  спецификације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600" dirty="0" smtClean="0">
                <a:latin typeface="Arial" charset="0"/>
                <a:cs typeface="Tahoma" pitchFamily="34" charset="0"/>
              </a:rPr>
              <a:t>Елементи критеријума и начин њиховог пондерисања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	</a:t>
            </a:r>
            <a:r>
              <a:rPr lang="sr-Cyrl-CS" altLang="en-US" sz="2000" dirty="0" smtClean="0">
                <a:latin typeface="Arial" charset="0"/>
                <a:cs typeface="Tahoma" pitchFamily="34" charset="0"/>
              </a:rPr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0" y="2643182"/>
            <a:ext cx="8929718" cy="35004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7000892" y="2285992"/>
            <a:ext cx="64294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143768" y="1428736"/>
            <a:ext cx="1785950" cy="85725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CS" sz="1600" dirty="0" smtClean="0"/>
              <a:t>Повреда начела јавних набавки</a:t>
            </a:r>
            <a:endParaRPr lang="en-US" sz="1600" dirty="0"/>
          </a:p>
        </p:txBody>
      </p:sp>
      <p:pic>
        <p:nvPicPr>
          <p:cNvPr id="11" name="Picture 10" descr="gr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5" grpId="0" animBg="1"/>
      <p:bldP spid="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972452" cy="571504"/>
          </a:xfrm>
        </p:spPr>
        <p:txBody>
          <a:bodyPr anchor="t">
            <a:noAutofit/>
          </a:bodyPr>
          <a:lstStyle/>
          <a:p>
            <a:pPr lvl="0" algn="ctr"/>
            <a:r>
              <a:rPr lang="sr-Cyrl-CS" sz="2600" b="1" dirty="0" smtClean="0"/>
              <a:t>Оспоравање одлуке о додели уговора, оквирног споразума и признавању квалификације</a:t>
            </a: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400" dirty="0" smtClean="0">
                <a:latin typeface="Arial" charset="0"/>
                <a:cs typeface="Tahoma" pitchFamily="34" charset="0"/>
              </a:rPr>
              <a:t>Предмет оспоравања је најчешће: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endParaRPr lang="sr-Cyrl-CS" altLang="en-US" sz="14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Благовременост и прихватљивост понуде;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Испуњеност обавезних услова;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Испуњеност додатних услов</a:t>
            </a:r>
            <a:r>
              <a:rPr lang="en-US" altLang="en-US" sz="1500" dirty="0" smtClean="0">
                <a:latin typeface="Arial" charset="0"/>
                <a:cs typeface="Tahoma" pitchFamily="34" charset="0"/>
              </a:rPr>
              <a:t>a</a:t>
            </a:r>
            <a:r>
              <a:rPr lang="sr-Cyrl-CS" altLang="en-US" sz="1500" dirty="0" smtClean="0">
                <a:latin typeface="Arial" charset="0"/>
                <a:cs typeface="Tahoma" pitchFamily="34" charset="0"/>
              </a:rPr>
              <a:t>;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	(законитост достављених доказа, њихова валидност, погрешна оцена достављених доказа...);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Други недостаци у понуди;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	(непотпуност, нејасност, двосмисленост, неслагање различитих делова исте понуде...);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Правилна примена методологије доделе пондера и бодовање понуда (сем код одлуке о признавању квалификације);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Неуобичајено ниска цена</a:t>
            </a:r>
          </a:p>
          <a:p>
            <a:pPr marL="533400" indent="-533400" algn="just">
              <a:spcAft>
                <a:spcPct val="20000"/>
              </a:spcAft>
              <a:buNone/>
              <a:defRPr/>
            </a:pPr>
            <a:r>
              <a:rPr lang="sr-Cyrl-CS" altLang="en-US" sz="1500" dirty="0" smtClean="0">
                <a:latin typeface="Arial" charset="0"/>
                <a:cs typeface="Tahoma" pitchFamily="34" charset="0"/>
              </a:rPr>
              <a:t>           ...</a:t>
            </a: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endParaRPr lang="sr-Cyrl-CS" altLang="en-US" sz="1500" dirty="0" smtClean="0">
              <a:latin typeface="Arial" charset="0"/>
              <a:cs typeface="Tahoma" pitchFamily="34" charset="0"/>
            </a:endParaRPr>
          </a:p>
          <a:p>
            <a:pPr marL="533400" indent="-533400" algn="just">
              <a:spcAft>
                <a:spcPct val="20000"/>
              </a:spcAft>
              <a:buFont typeface="Wingdings" pitchFamily="2" charset="2"/>
              <a:buChar char="Ø"/>
              <a:defRPr/>
            </a:pPr>
            <a:endParaRPr lang="sr-Cyrl-CS" altLang="en-US" sz="1500" dirty="0" smtClean="0">
              <a:latin typeface="Arial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07A56-F3FC-49FB-BE4D-825E6D4EB78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gr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6429396"/>
            <a:ext cx="285752" cy="2857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6429396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1200" b="1" dirty="0" smtClean="0">
                <a:latin typeface="+mj-lt"/>
              </a:rPr>
              <a:t>Управа за јавне набавке</a:t>
            </a:r>
            <a:endParaRPr lang="en-US" sz="12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6143644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CS" dirty="0" smtClean="0"/>
              <a:t>-----------------------------------------------------------------------------------------------------------------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2452</TotalTime>
  <Words>2559</Words>
  <Application>Microsoft Office PowerPoint</Application>
  <PresentationFormat>On-screen Show (4:3)</PresentationFormat>
  <Paragraphs>572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Technic</vt:lpstr>
      <vt:lpstr>заштита права у поступцима јавних набавки</vt:lpstr>
      <vt:lpstr>Правни основ заштите права </vt:lpstr>
      <vt:lpstr>Ко може поднети захтев за заштиту права ?</vt:lpstr>
      <vt:lpstr>PowerPoint Presentation</vt:lpstr>
      <vt:lpstr>PowerPoint Presentation</vt:lpstr>
      <vt:lpstr>Шта може бити предмет  захтева за заштиту права ?</vt:lpstr>
      <vt:lpstr>Оспоравање врсте поступка </vt:lpstr>
      <vt:lpstr>Оспоравање садржине позива за подношење понуда и конкурсне документације   </vt:lpstr>
      <vt:lpstr>Оспоравање одлуке о додели уговора, оквирног споразума и признавању квалификације </vt:lpstr>
      <vt:lpstr>Оспоравање одлуке о обустави поступка </vt:lpstr>
      <vt:lpstr>PowerPoint Presentation</vt:lpstr>
      <vt:lpstr>До када може да се поднесе захтев ?</vt:lpstr>
      <vt:lpstr>До када може да се поднесе захтев ?</vt:lpstr>
      <vt:lpstr>Достављање и пријем</vt:lpstr>
      <vt:lpstr>PowerPoint Presentation</vt:lpstr>
      <vt:lpstr>Садржина захтева за заштиту права</vt:lpstr>
      <vt:lpstr>Таксе за подношење захтева</vt:lpstr>
      <vt:lpstr>Потврда о плаћеној такси</vt:lpstr>
      <vt:lpstr>Дејство захтева за заштиту права</vt:lpstr>
      <vt:lpstr>Дејство рока за подношење захтева за заштиту права</vt:lpstr>
      <vt:lpstr>PowerPoint Presentation</vt:lpstr>
      <vt:lpstr>Више захтева и делимично усвајање</vt:lpstr>
      <vt:lpstr>PowerPoint Presentation</vt:lpstr>
      <vt:lpstr>На који начин Републичка комисија испитује захтев за заштиту права?</vt:lpstr>
      <vt:lpstr>Рокови за доношење одлуке</vt:lpstr>
      <vt:lpstr>Достављање и објављивање одлуке</vt:lpstr>
      <vt:lpstr>Правна средства против одлуке Републичке комисије</vt:lpstr>
      <vt:lpstr>Трошкови поступка</vt:lpstr>
      <vt:lpstr>Трошкови поступка</vt:lpstr>
      <vt:lpstr>Злоупотреба заштите права  на подношење захтева</vt:lpstr>
      <vt:lpstr>PowerPoint Presentation</vt:lpstr>
      <vt:lpstr>PowerPoint Presentation</vt:lpstr>
      <vt:lpstr>ХВАЛА НА ПАЖЊИ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ОДГОВОРНО ЛИЦЕ НАРУЧИОЦА</dc:title>
  <dc:creator>daliborka</dc:creator>
  <cp:lastModifiedBy>Marija Mladenovic</cp:lastModifiedBy>
  <cp:revision>383</cp:revision>
  <dcterms:created xsi:type="dcterms:W3CDTF">2013-11-25T14:01:34Z</dcterms:created>
  <dcterms:modified xsi:type="dcterms:W3CDTF">2014-06-18T11:30:42Z</dcterms:modified>
</cp:coreProperties>
</file>