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7" r:id="rId4"/>
    <p:sldId id="289" r:id="rId5"/>
    <p:sldId id="291" r:id="rId6"/>
    <p:sldId id="258" r:id="rId7"/>
    <p:sldId id="259" r:id="rId8"/>
    <p:sldId id="263" r:id="rId9"/>
    <p:sldId id="260" r:id="rId10"/>
    <p:sldId id="273" r:id="rId11"/>
    <p:sldId id="274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92" r:id="rId23"/>
    <p:sldId id="275" r:id="rId24"/>
    <p:sldId id="276" r:id="rId25"/>
    <p:sldId id="277" r:id="rId26"/>
    <p:sldId id="293" r:id="rId27"/>
    <p:sldId id="295" r:id="rId28"/>
    <p:sldId id="278" r:id="rId29"/>
    <p:sldId id="279" r:id="rId30"/>
    <p:sldId id="272" r:id="rId31"/>
    <p:sldId id="280" r:id="rId32"/>
    <p:sldId id="281" r:id="rId33"/>
    <p:sldId id="282" r:id="rId34"/>
    <p:sldId id="283" r:id="rId35"/>
    <p:sldId id="296" r:id="rId36"/>
    <p:sldId id="284" r:id="rId3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F6530C-4E22-44DC-A0C5-A5AA019B8D6E}" type="datetimeFigureOut">
              <a:rPr lang="sr-Latn-RS" smtClean="0"/>
              <a:t>17.6.2014</a:t>
            </a:fld>
            <a:endParaRPr lang="sr-Latn-R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D4807F-725A-4281-89DD-F7D55126B994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ujn.gov.rs/" TargetMode="External"/><Relationship Id="rId2" Type="http://schemas.openxmlformats.org/officeDocument/2006/relationships/hyperlink" Target="http://www.ujn.gov.r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Portal javnih nabavki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mtClean="0"/>
          </a:p>
          <a:p>
            <a:endParaRPr lang="en-US"/>
          </a:p>
          <a:p>
            <a:r>
              <a:rPr lang="en-US" smtClean="0"/>
              <a:t>Mladen Alempijevi</a:t>
            </a:r>
            <a:r>
              <a:rPr lang="sr-Latn-RS" smtClean="0"/>
              <a:t>ć</a:t>
            </a:r>
          </a:p>
          <a:p>
            <a:r>
              <a:rPr lang="sr-Latn-RS" smtClean="0"/>
              <a:t>Uprava za javne nabavke</a:t>
            </a:r>
            <a:endParaRPr lang="en-US" smtClean="0"/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292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Podaci o naručiocu: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Naziv naručioca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Matični broj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Poreski identifikacioni broj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Opština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Mesto</a:t>
            </a:r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51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mtClean="0"/>
              <a:t>Podaci iz oglasa: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Naziv (skraćeni opis predmeta nabavke)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Vrsta predmeta (dobra, usluge, radovi)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Predmet (pobliže označava vrstu predmeta)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Šifra iz opšteg rečnika nabavki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Šifra dokumenata (šifra pod kojom je dokument objavljen na portalu</a:t>
            </a:r>
            <a:r>
              <a:rPr lang="en-US"/>
              <a:t>)</a:t>
            </a:r>
            <a:endParaRPr lang="sr-Latn-RS" smtClean="0"/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Tip dokumenta (poziv za podnošenje ponuda, konkursna dokumentacija, obaveštenje o zaključenom ugovoru...)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Vrsta postupka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mtClean="0"/>
              <a:t>Datum objavljivanja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42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Kako pronaći željeni oglas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/>
          </a:p>
          <a:p>
            <a:r>
              <a:rPr lang="sr-Latn-RS" smtClean="0"/>
              <a:t>Pretragu je obavezno vršiti na ćirilici</a:t>
            </a:r>
          </a:p>
          <a:p>
            <a:r>
              <a:rPr lang="sr-Latn-RS" smtClean="0"/>
              <a:t>Neophodno je uneti minimum tri parametra da bi pretraga dala rezultat</a:t>
            </a:r>
          </a:p>
          <a:p>
            <a:r>
              <a:rPr lang="sr-Latn-RS" smtClean="0"/>
              <a:t>Pretragu pojednostaviti što je više moguće</a:t>
            </a:r>
          </a:p>
          <a:p>
            <a:r>
              <a:rPr lang="sr-Latn-RS" smtClean="0"/>
              <a:t>Maksimalno koristiti „ ključne reči“</a:t>
            </a:r>
          </a:p>
          <a:p>
            <a:pPr marL="0" indent="0">
              <a:buNone/>
            </a:pPr>
            <a:endParaRPr lang="sr-Latn-RS" smtClean="0"/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2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Kako pronaći željeni oglas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838305" cy="4389437"/>
          </a:xfrm>
        </p:spPr>
      </p:pic>
    </p:spTree>
    <p:extLst>
      <p:ext uri="{BB962C8B-B14F-4D97-AF65-F5344CB8AC3E}">
        <p14:creationId xmlns:p14="http://schemas.microsoft.com/office/powerpoint/2010/main" val="716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Kako pronaći željeni oglas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3" y="1935163"/>
            <a:ext cx="7611714" cy="4389437"/>
          </a:xfrm>
        </p:spPr>
      </p:pic>
    </p:spTree>
    <p:extLst>
      <p:ext uri="{BB962C8B-B14F-4D97-AF65-F5344CB8AC3E}">
        <p14:creationId xmlns:p14="http://schemas.microsoft.com/office/powerpoint/2010/main" val="15317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Kako pronaći željeni oglas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8" y="1935163"/>
            <a:ext cx="7689524" cy="4389437"/>
          </a:xfrm>
        </p:spPr>
      </p:pic>
    </p:spTree>
    <p:extLst>
      <p:ext uri="{BB962C8B-B14F-4D97-AF65-F5344CB8AC3E}">
        <p14:creationId xmlns:p14="http://schemas.microsoft.com/office/powerpoint/2010/main" val="20601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Kako pronaći željeni oglas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35163"/>
            <a:ext cx="7344816" cy="4389437"/>
          </a:xfrm>
        </p:spPr>
      </p:pic>
    </p:spTree>
    <p:extLst>
      <p:ext uri="{BB962C8B-B14F-4D97-AF65-F5344CB8AC3E}">
        <p14:creationId xmlns:p14="http://schemas.microsoft.com/office/powerpoint/2010/main" val="6982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Kako pronaći željeni oglas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5163"/>
            <a:ext cx="8136904" cy="4389437"/>
          </a:xfrm>
        </p:spPr>
      </p:pic>
    </p:spTree>
    <p:extLst>
      <p:ext uri="{BB962C8B-B14F-4D97-AF65-F5344CB8AC3E}">
        <p14:creationId xmlns:p14="http://schemas.microsoft.com/office/powerpoint/2010/main" val="36075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Kako pronaći željeni oglas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0" y="1935163"/>
            <a:ext cx="7229660" cy="4389437"/>
          </a:xfrm>
        </p:spPr>
      </p:pic>
    </p:spTree>
    <p:extLst>
      <p:ext uri="{BB962C8B-B14F-4D97-AF65-F5344CB8AC3E}">
        <p14:creationId xmlns:p14="http://schemas.microsoft.com/office/powerpoint/2010/main" val="39322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35163"/>
            <a:ext cx="8064896" cy="4389437"/>
          </a:xfrm>
        </p:spPr>
      </p:pic>
    </p:spTree>
    <p:extLst>
      <p:ext uri="{BB962C8B-B14F-4D97-AF65-F5344CB8AC3E}">
        <p14:creationId xmlns:p14="http://schemas.microsoft.com/office/powerpoint/2010/main" val="10543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Ciljevi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/>
          </a:p>
          <a:p>
            <a:r>
              <a:rPr lang="sr-Latn-RS" smtClean="0"/>
              <a:t>Transparentnost</a:t>
            </a:r>
          </a:p>
          <a:p>
            <a:r>
              <a:rPr lang="sr-Latn-RS" smtClean="0"/>
              <a:t>Ekonomičnost</a:t>
            </a:r>
          </a:p>
          <a:p>
            <a:r>
              <a:rPr lang="sr-Latn-RS" smtClean="0"/>
              <a:t>Smanjenje korupcije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32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5163"/>
            <a:ext cx="7910313" cy="4389437"/>
          </a:xfrm>
        </p:spPr>
      </p:pic>
    </p:spTree>
    <p:extLst>
      <p:ext uri="{BB962C8B-B14F-4D97-AF65-F5344CB8AC3E}">
        <p14:creationId xmlns:p14="http://schemas.microsoft.com/office/powerpoint/2010/main" val="5998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5163"/>
            <a:ext cx="7992888" cy="4389437"/>
          </a:xfrm>
        </p:spPr>
      </p:pic>
    </p:spTree>
    <p:extLst>
      <p:ext uri="{BB962C8B-B14F-4D97-AF65-F5344CB8AC3E}">
        <p14:creationId xmlns:p14="http://schemas.microsoft.com/office/powerpoint/2010/main" val="12841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5163"/>
            <a:ext cx="7560840" cy="4389437"/>
          </a:xfrm>
        </p:spPr>
      </p:pic>
    </p:spTree>
    <p:extLst>
      <p:ext uri="{BB962C8B-B14F-4D97-AF65-F5344CB8AC3E}">
        <p14:creationId xmlns:p14="http://schemas.microsoft.com/office/powerpoint/2010/main" val="20030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4" y="1935163"/>
            <a:ext cx="7441012" cy="4389437"/>
          </a:xfrm>
        </p:spPr>
      </p:pic>
    </p:spTree>
    <p:extLst>
      <p:ext uri="{BB962C8B-B14F-4D97-AF65-F5344CB8AC3E}">
        <p14:creationId xmlns:p14="http://schemas.microsoft.com/office/powerpoint/2010/main" val="12508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5163"/>
            <a:ext cx="7992888" cy="4389437"/>
          </a:xfrm>
        </p:spPr>
      </p:pic>
    </p:spTree>
    <p:extLst>
      <p:ext uri="{BB962C8B-B14F-4D97-AF65-F5344CB8AC3E}">
        <p14:creationId xmlns:p14="http://schemas.microsoft.com/office/powerpoint/2010/main" val="15500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5"/>
            <a:ext cx="7200800" cy="4608512"/>
          </a:xfrm>
        </p:spPr>
      </p:pic>
    </p:spTree>
    <p:extLst>
      <p:ext uri="{BB962C8B-B14F-4D97-AF65-F5344CB8AC3E}">
        <p14:creationId xmlns:p14="http://schemas.microsoft.com/office/powerpoint/2010/main" val="3782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35163"/>
            <a:ext cx="7632848" cy="4389437"/>
          </a:xfrm>
        </p:spPr>
      </p:pic>
    </p:spTree>
    <p:extLst>
      <p:ext uri="{BB962C8B-B14F-4D97-AF65-F5344CB8AC3E}">
        <p14:creationId xmlns:p14="http://schemas.microsoft.com/office/powerpoint/2010/main" val="16314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5163"/>
            <a:ext cx="8280920" cy="4389437"/>
          </a:xfrm>
        </p:spPr>
      </p:pic>
    </p:spTree>
    <p:extLst>
      <p:ext uri="{BB962C8B-B14F-4D97-AF65-F5344CB8AC3E}">
        <p14:creationId xmlns:p14="http://schemas.microsoft.com/office/powerpoint/2010/main" val="30395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5163"/>
            <a:ext cx="8208912" cy="4389437"/>
          </a:xfrm>
        </p:spPr>
      </p:pic>
    </p:spTree>
    <p:extLst>
      <p:ext uri="{BB962C8B-B14F-4D97-AF65-F5344CB8AC3E}">
        <p14:creationId xmlns:p14="http://schemas.microsoft.com/office/powerpoint/2010/main" val="10621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Pretraga mi</a:t>
            </a:r>
            <a:r>
              <a:rPr lang="sr-Latn-RS" smtClean="0"/>
              <a:t>šljenja UJN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877210" cy="4389437"/>
          </a:xfrm>
        </p:spPr>
      </p:pic>
    </p:spTree>
    <p:extLst>
      <p:ext uri="{BB962C8B-B14F-4D97-AF65-F5344CB8AC3E}">
        <p14:creationId xmlns:p14="http://schemas.microsoft.com/office/powerpoint/2010/main" val="16793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mtClean="0"/>
              <a:t>Početak rada Portala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mtClean="0"/>
          </a:p>
          <a:p>
            <a:r>
              <a:rPr lang="sr-Latn-RS" smtClean="0"/>
              <a:t>Zakon o javnim nabavkama („Službeni glasnik RS“  broj 116/08</a:t>
            </a:r>
            <a:endParaRPr lang="en-US" smtClean="0"/>
          </a:p>
          <a:p>
            <a:r>
              <a:rPr lang="sr-Latn-RS" smtClean="0"/>
              <a:t>Portal javnih nabavki počeo je sa radom</a:t>
            </a:r>
            <a:r>
              <a:rPr lang="en-US"/>
              <a:t> </a:t>
            </a:r>
            <a:r>
              <a:rPr lang="en-US" smtClean="0"/>
              <a:t>       </a:t>
            </a:r>
            <a:r>
              <a:rPr lang="sr-Latn-RS" smtClean="0"/>
              <a:t> 09.01.2009. godine </a:t>
            </a:r>
          </a:p>
          <a:p>
            <a:r>
              <a:rPr lang="sr-Latn-RS" smtClean="0"/>
              <a:t>Obaveza objavljivanja oglasa ukoliko je vrednost javne nabavke bila iznad limita utvrđenog Zakonom o budžetu Republike Srbije za nabavke male vrednosti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pronaći željeni oglas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smtClean="0"/>
          </a:p>
          <a:p>
            <a:r>
              <a:rPr lang="sr-Latn-RS" smtClean="0"/>
              <a:t>Značaj pretrage pomoću „ključnih reči“</a:t>
            </a:r>
          </a:p>
          <a:p>
            <a:r>
              <a:rPr lang="sr-Latn-RS" smtClean="0"/>
              <a:t>Značaj pojednostavljenja pretrage</a:t>
            </a:r>
          </a:p>
          <a:p>
            <a:r>
              <a:rPr lang="sr-Latn-RS" smtClean="0"/>
              <a:t>Izbegavanje grešaka unosom velikog broja parametara čime se povećava mogućnost nepodudaranja parametara za pretragu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57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 smtClean="0"/>
              <a:t>Pretraga i pregled objavljenih izveštaja o ugovorenim javnim nabavkama</a:t>
            </a:r>
            <a:endParaRPr lang="sr-Latn-R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smtClean="0"/>
          </a:p>
          <a:p>
            <a:r>
              <a:rPr lang="sr-Latn-RS" smtClean="0"/>
              <a:t>Ugovorene javne nabavke velike vrednosti</a:t>
            </a:r>
          </a:p>
          <a:p>
            <a:r>
              <a:rPr lang="sr-Latn-RS" smtClean="0"/>
              <a:t>Ugovorene javna nabavke male vrednosti</a:t>
            </a:r>
          </a:p>
          <a:p>
            <a:r>
              <a:rPr lang="sr-Latn-RS" smtClean="0"/>
              <a:t>Razlozi za obustavu postupka javnih nabavki</a:t>
            </a:r>
          </a:p>
          <a:p>
            <a:r>
              <a:rPr lang="sr-Latn-RS" smtClean="0"/>
              <a:t>Ishodi sprovedenih javnih nabavki</a:t>
            </a:r>
          </a:p>
          <a:p>
            <a:r>
              <a:rPr lang="sr-Latn-RS" smtClean="0"/>
              <a:t>Podaci o izuzetim javnim nabavkama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580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/>
              <a:t>Pretraga i pregled objavljenih izveštaja o ugovorenim javnim nabavkama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5163"/>
            <a:ext cx="8064896" cy="4389437"/>
          </a:xfrm>
        </p:spPr>
      </p:pic>
    </p:spTree>
    <p:extLst>
      <p:ext uri="{BB962C8B-B14F-4D97-AF65-F5344CB8AC3E}">
        <p14:creationId xmlns:p14="http://schemas.microsoft.com/office/powerpoint/2010/main" val="3330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/>
              <a:t>Pretraga i pregled objavljenih izveštaja o ugovorenim javnim nabavkama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35163"/>
            <a:ext cx="7776864" cy="4389437"/>
          </a:xfrm>
        </p:spPr>
      </p:pic>
    </p:spTree>
    <p:extLst>
      <p:ext uri="{BB962C8B-B14F-4D97-AF65-F5344CB8AC3E}">
        <p14:creationId xmlns:p14="http://schemas.microsoft.com/office/powerpoint/2010/main" val="20067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smtClean="0"/>
              <a:t>Pretraga i pregled odluka Republičke komisije za zaštitu prava u postupcima javnoh nabavki</a:t>
            </a:r>
            <a:endParaRPr lang="sr-Latn-RS" sz="32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5163"/>
            <a:ext cx="7488831" cy="4389437"/>
          </a:xfrm>
        </p:spPr>
      </p:pic>
    </p:spTree>
    <p:extLst>
      <p:ext uri="{BB962C8B-B14F-4D97-AF65-F5344CB8AC3E}">
        <p14:creationId xmlns:p14="http://schemas.microsoft.com/office/powerpoint/2010/main" val="4060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/>
              <a:t>Pretraga i pregled odluka Republičke komisije za zaštitu prava u postupcima javnoh nabavki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7992888" cy="4389437"/>
          </a:xfrm>
        </p:spPr>
      </p:pic>
    </p:spTree>
    <p:extLst>
      <p:ext uri="{BB962C8B-B14F-4D97-AF65-F5344CB8AC3E}">
        <p14:creationId xmlns:p14="http://schemas.microsoft.com/office/powerpoint/2010/main" val="31168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935163"/>
            <a:ext cx="7618040" cy="4389437"/>
          </a:xfrm>
        </p:spPr>
        <p:txBody>
          <a:bodyPr/>
          <a:lstStyle/>
          <a:p>
            <a:endParaRPr lang="sr-Latn-RS"/>
          </a:p>
          <a:p>
            <a:endParaRPr lang="sr-Latn-RS" smtClean="0"/>
          </a:p>
          <a:p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4800" smtClean="0"/>
              <a:t>Hvala na pažnji</a:t>
            </a:r>
            <a:endParaRPr lang="sr-Latn-RS" sz="4800"/>
          </a:p>
        </p:txBody>
      </p:sp>
    </p:spTree>
    <p:extLst>
      <p:ext uri="{BB962C8B-B14F-4D97-AF65-F5344CB8AC3E}">
        <p14:creationId xmlns:p14="http://schemas.microsoft.com/office/powerpoint/2010/main" val="4375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mtClean="0"/>
              <a:t/>
            </a:r>
            <a:br>
              <a:rPr lang="sr-Latn-RS" smtClean="0"/>
            </a:br>
            <a:r>
              <a:rPr lang="sr-Latn-RS"/>
              <a:t/>
            </a:r>
            <a:br>
              <a:rPr lang="sr-Latn-RS"/>
            </a:br>
            <a:r>
              <a:rPr lang="sr-Latn-RS" smtClean="0"/>
              <a:t>Novi Zakon o javnim nabavkama i nova verzija Portala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sr-Latn-RS" smtClean="0"/>
              <a:t>Novi Zakon o javnim nabavkama stupio je na snagu 06.01.2013. godine, a objavljuje se od 01.04.2013. godine („Službeni glasnik RS“ broj 124/12)</a:t>
            </a:r>
          </a:p>
          <a:p>
            <a:r>
              <a:rPr lang="sr-Latn-RS" smtClean="0"/>
              <a:t>Stupanjem na snagu važećeg Zakona o javnim nabavkama u funkciji je nova verzija Portala javnih nabavki</a:t>
            </a:r>
          </a:p>
          <a:p>
            <a:r>
              <a:rPr lang="sr-Latn-RS" smtClean="0"/>
              <a:t>Oglasi o javnim nabavkama objavljuju se na Portalu javnih nabavki i na internet strani naručioca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Pristup portalu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/>
          </a:p>
          <a:p>
            <a:r>
              <a:rPr lang="en-US" smtClean="0"/>
              <a:t>Preko </a:t>
            </a:r>
            <a:r>
              <a:rPr lang="en-US"/>
              <a:t>b</a:t>
            </a:r>
            <a:r>
              <a:rPr lang="sr-Latn-RS" smtClean="0"/>
              <a:t>aner</a:t>
            </a:r>
            <a:r>
              <a:rPr lang="en-US" smtClean="0"/>
              <a:t>a</a:t>
            </a:r>
            <a:r>
              <a:rPr lang="sr-Latn-RS" smtClean="0"/>
              <a:t> na sajtu Uprave za javne nabavke</a:t>
            </a:r>
            <a:r>
              <a:rPr lang="en-US" smtClean="0"/>
              <a:t> </a:t>
            </a:r>
            <a:r>
              <a:rPr lang="en-US" smtClean="0">
                <a:hlinkClick r:id="rId2"/>
              </a:rPr>
              <a:t>http://www.ujn.gov.rs</a:t>
            </a:r>
            <a:endParaRPr lang="sr-Latn-RS" smtClean="0"/>
          </a:p>
          <a:p>
            <a:r>
              <a:rPr lang="sr-Latn-RS" smtClean="0"/>
              <a:t>Direktno preko </a:t>
            </a:r>
            <a:r>
              <a:rPr lang="sr-Latn-RS" smtClean="0">
                <a:hlinkClick r:id="rId3"/>
              </a:rPr>
              <a:t>http://portal.ujn.gov.rs</a:t>
            </a:r>
            <a:endParaRPr lang="sr-Latn-RS" smtClean="0"/>
          </a:p>
          <a:p>
            <a:r>
              <a:rPr lang="sr-Latn-RS" smtClean="0"/>
              <a:t>Pretraga svih sadržaja koji se nalaze na portalu je besplatna</a:t>
            </a:r>
          </a:p>
          <a:p>
            <a:r>
              <a:rPr lang="sr-Latn-RS" smtClean="0"/>
              <a:t>Registracija nije potrebna</a:t>
            </a:r>
            <a:r>
              <a:rPr lang="en-US" smtClean="0"/>
              <a:t> ponu</a:t>
            </a:r>
            <a:r>
              <a:rPr lang="sr-Latn-RS" smtClean="0"/>
              <a:t>đačima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99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Pristup portalu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3" y="1935163"/>
            <a:ext cx="7611714" cy="4389437"/>
          </a:xfrm>
        </p:spPr>
      </p:pic>
    </p:spTree>
    <p:extLst>
      <p:ext uri="{BB962C8B-B14F-4D97-AF65-F5344CB8AC3E}">
        <p14:creationId xmlns:p14="http://schemas.microsoft.com/office/powerpoint/2010/main" val="23108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Pristup portalu</a:t>
            </a:r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8" y="1935163"/>
            <a:ext cx="7689524" cy="4389437"/>
          </a:xfrm>
        </p:spPr>
      </p:pic>
    </p:spTree>
    <p:extLst>
      <p:ext uri="{BB962C8B-B14F-4D97-AF65-F5344CB8AC3E}">
        <p14:creationId xmlns:p14="http://schemas.microsoft.com/office/powerpoint/2010/main" val="36483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Šta se objavljuje na Portalu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Oglasi o javnim nabavkama</a:t>
            </a:r>
          </a:p>
          <a:p>
            <a:r>
              <a:rPr lang="sr-Latn-RS" smtClean="0"/>
              <a:t>Konkursna dokumentacija</a:t>
            </a:r>
          </a:p>
          <a:p>
            <a:r>
              <a:rPr lang="sr-Latn-RS" smtClean="0"/>
              <a:t>Mišljenja UJN o opravdanosti primene pregovačkog postupka bez objavljivanja poziva za podnošenje ponuda</a:t>
            </a:r>
          </a:p>
          <a:p>
            <a:r>
              <a:rPr lang="sr-Latn-RS" smtClean="0"/>
              <a:t>Izveštaji o zaključenim ugovorima o javnim nabavkama</a:t>
            </a:r>
          </a:p>
          <a:p>
            <a:r>
              <a:rPr lang="sr-Latn-RS" smtClean="0"/>
              <a:t>Odluke Republičke komisije za zaštitu prava u postupcima javnih nabavki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09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Kako pronaći željeni oglas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/>
          </a:p>
          <a:p>
            <a:r>
              <a:rPr lang="sr-Latn-RS" smtClean="0"/>
              <a:t>Pretraga se može vršiti po:</a:t>
            </a:r>
          </a:p>
          <a:p>
            <a:pPr marL="0" indent="0">
              <a:buNone/>
            </a:pPr>
            <a:endParaRPr lang="sr-Latn-RS" smtClean="0"/>
          </a:p>
          <a:p>
            <a:pPr marL="571500" indent="-571500">
              <a:buFont typeface="+mj-lt"/>
              <a:buAutoNum type="arabicParenR"/>
            </a:pPr>
            <a:r>
              <a:rPr lang="sr-Latn-RS" smtClean="0"/>
              <a:t>Podacima o naručiocu</a:t>
            </a:r>
          </a:p>
          <a:p>
            <a:pPr marL="571500" indent="-571500">
              <a:buFont typeface="+mj-lt"/>
              <a:buAutoNum type="arabicParenR"/>
            </a:pPr>
            <a:r>
              <a:rPr lang="sr-Latn-RS" smtClean="0"/>
              <a:t>Podacima iz oglasa o javnoj nabavci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61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</TotalTime>
  <Words>513</Words>
  <Application>Microsoft Office PowerPoint</Application>
  <PresentationFormat>On-screen Show (4:3)</PresentationFormat>
  <Paragraphs>97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Portal javnih nabavki</vt:lpstr>
      <vt:lpstr>Ciljevi</vt:lpstr>
      <vt:lpstr>Početak rada Portala</vt:lpstr>
      <vt:lpstr>  Novi Zakon o javnim nabavkama i nova verzija Portala </vt:lpstr>
      <vt:lpstr>Pristup portalu</vt:lpstr>
      <vt:lpstr>Pristup portalu</vt:lpstr>
      <vt:lpstr>Pristup portalu</vt:lpstr>
      <vt:lpstr>Šta se objavljuje na Portalu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Kako pronaći željeni oglas</vt:lpstr>
      <vt:lpstr>Pretraga mišljenja UJN</vt:lpstr>
      <vt:lpstr>Kako pronaći željeni oglas</vt:lpstr>
      <vt:lpstr>Pretraga i pregled objavljenih izveštaja o ugovorenim javnim nabavkama</vt:lpstr>
      <vt:lpstr>Pretraga i pregled objavljenih izveštaja o ugovorenim javnim nabavkama</vt:lpstr>
      <vt:lpstr>Pretraga i pregled objavljenih izveštaja o ugovorenim javnim nabavkama</vt:lpstr>
      <vt:lpstr>Pretraga i pregled odluka Republičke komisije za zaštitu prava u postupcima javnoh nabavki</vt:lpstr>
      <vt:lpstr>Pretraga i pregled odluka Republičke komisije za zaštitu prava u postupcima javnoh nabavki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 javnih nabavki</dc:title>
  <dc:creator>Mladen Alempijevic</dc:creator>
  <cp:lastModifiedBy>Djordje Belenzada</cp:lastModifiedBy>
  <cp:revision>46</cp:revision>
  <dcterms:created xsi:type="dcterms:W3CDTF">2014-06-16T08:54:12Z</dcterms:created>
  <dcterms:modified xsi:type="dcterms:W3CDTF">2014-06-17T12:16:14Z</dcterms:modified>
</cp:coreProperties>
</file>