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71" r:id="rId2"/>
    <p:sldId id="291" r:id="rId3"/>
    <p:sldId id="292" r:id="rId4"/>
    <p:sldId id="295" r:id="rId5"/>
    <p:sldId id="293" r:id="rId6"/>
    <p:sldId id="272" r:id="rId7"/>
    <p:sldId id="273" r:id="rId8"/>
    <p:sldId id="280" r:id="rId9"/>
    <p:sldId id="281" r:id="rId10"/>
    <p:sldId id="282" r:id="rId11"/>
    <p:sldId id="283" r:id="rId12"/>
    <p:sldId id="289" r:id="rId13"/>
    <p:sldId id="290" r:id="rId14"/>
    <p:sldId id="294" r:id="rId1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69" autoAdjust="0"/>
    <p:restoredTop sz="94660"/>
  </p:normalViewPr>
  <p:slideViewPr>
    <p:cSldViewPr>
      <p:cViewPr>
        <p:scale>
          <a:sx n="75" d="100"/>
          <a:sy n="75" d="100"/>
        </p:scale>
        <p:origin x="-2004" y="-8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34504-B4ED-4AD9-A682-2235E7275034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91413-21D1-4270-B2F7-1857791B48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07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2CCE-7552-4CAF-9616-974CDBDED6B7}" type="datetime1">
              <a:rPr lang="sr-Latn-RS" smtClean="0"/>
              <a:pPr/>
              <a:t>6.11.2013</a:t>
            </a:fld>
            <a:endParaRPr lang="sr-Latn-R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EE9F-02D7-4C72-AA32-2209EA107507}" type="datetime1">
              <a:rPr lang="sr-Latn-RS" smtClean="0"/>
              <a:pPr/>
              <a:t>6.11.2013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E235C-8F3A-4D7D-9F52-CDF6A51AC6E5}" type="datetime1">
              <a:rPr lang="sr-Latn-RS" smtClean="0"/>
              <a:pPr/>
              <a:t>6.11.2013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90C6D-4906-435D-A6FE-E9159ACC6268}" type="datetime1">
              <a:rPr lang="sr-Latn-RS" smtClean="0"/>
              <a:pPr/>
              <a:t>6.11.2013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7F28-82B8-42C8-9BFD-35C3363F044F}" type="datetime1">
              <a:rPr lang="sr-Latn-RS" smtClean="0"/>
              <a:pPr/>
              <a:t>6.11.2013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ED436-0E44-4EA4-BA71-2726D58D62C5}" type="datetime1">
              <a:rPr lang="sr-Latn-RS" smtClean="0"/>
              <a:pPr/>
              <a:t>6.11.2013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6DE4-A496-4641-A28E-647E12A0BE72}" type="datetime1">
              <a:rPr lang="sr-Latn-RS" smtClean="0"/>
              <a:pPr/>
              <a:t>6.11.2013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82BC-1B9D-4C58-8204-C103EEB5C755}" type="datetime1">
              <a:rPr lang="sr-Latn-RS" smtClean="0"/>
              <a:pPr/>
              <a:t>6.11.2013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2ADA-4BBA-4AB1-8209-3E56CE46FDF3}" type="datetime1">
              <a:rPr lang="sr-Latn-RS" smtClean="0"/>
              <a:pPr/>
              <a:t>6.11.2013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A6A9-650A-45E3-8171-ADD0EA2C9DA3}" type="datetime1">
              <a:rPr lang="sr-Latn-RS" smtClean="0"/>
              <a:pPr/>
              <a:t>6.11.2013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DB59-8F36-49BA-9C03-E1E4033804DB}" type="datetime1">
              <a:rPr lang="sr-Latn-RS" smtClean="0"/>
              <a:pPr/>
              <a:t>6.11.2013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24138FF-4522-4089-9C7D-3024CC9B22EA}" type="slidenum">
              <a:rPr lang="sr-Latn-RS" smtClean="0"/>
              <a:pPr/>
              <a:t>‹#›</a:t>
            </a:fld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A09AF1-80F0-4B66-933B-45CE8072758E}" type="datetime1">
              <a:rPr lang="sr-Latn-RS" smtClean="0"/>
              <a:pPr/>
              <a:t>6.11.2013</a:t>
            </a:fld>
            <a:endParaRPr lang="sr-Latn-R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4138FF-4522-4089-9C7D-3024CC9B22EA}" type="slidenum">
              <a:rPr lang="sr-Latn-RS" smtClean="0"/>
              <a:pPr/>
              <a:t>‹#›</a:t>
            </a:fld>
            <a:endParaRPr lang="sr-Latn-R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 algn="ctr" fontAlgn="base">
              <a:spcAft>
                <a:spcPct val="0"/>
              </a:spcAft>
            </a:pPr>
            <a:r>
              <a:rPr lang="en-US" sz="2800" dirty="0" smtClean="0"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ИЗВЕШТАЈ О НАПРЕТКУ У </a:t>
            </a:r>
            <a:br>
              <a:rPr lang="en-US" sz="2800" dirty="0" smtClean="0"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ЈАВНИМ НАБАВКАМА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У ПРВОМ ПОЛУГОДИШТУ 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2013. 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ГОДИНЕ </a:t>
            </a:r>
            <a:br>
              <a:rPr lang="en-US" sz="2800" dirty="0" smtClean="0"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У ОДНОСУ 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effectLst/>
                <a:latin typeface="+mn-lt"/>
                <a:cs typeface="Arial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НА ИСТИ ПЕРИОД 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2012. 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ГОДИНЕ</a:t>
            </a:r>
            <a:endParaRPr lang="en-US" sz="2800" dirty="0" smtClean="0"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sr-Cyrl-RS" dirty="0" smtClean="0"/>
              <a:t>Др Предраг Јовановић</a:t>
            </a:r>
            <a:endParaRPr lang="en-US" dirty="0" smtClean="0"/>
          </a:p>
          <a:p>
            <a:pPr algn="ctr"/>
            <a:r>
              <a:rPr lang="sr-Cyrl-RS" dirty="0" smtClean="0"/>
              <a:t>Управа за јавне набавке</a:t>
            </a:r>
            <a:endParaRPr lang="en-US" dirty="0" smtClean="0"/>
          </a:p>
          <a:p>
            <a:pPr algn="ctr"/>
            <a:r>
              <a:rPr lang="sr-Cyrl-RS" dirty="0" smtClean="0"/>
              <a:t>Београд</a:t>
            </a:r>
            <a:r>
              <a:rPr lang="en-US" dirty="0" smtClean="0"/>
              <a:t>, </a:t>
            </a:r>
            <a:r>
              <a:rPr lang="sr-Cyrl-RS" dirty="0" smtClean="0"/>
              <a:t>6. новембар </a:t>
            </a:r>
            <a:r>
              <a:rPr lang="en-US" dirty="0" smtClean="0"/>
              <a:t>2013. </a:t>
            </a:r>
            <a:r>
              <a:rPr lang="sr-Cyrl-RS" dirty="0" smtClean="0"/>
              <a:t>године</a:t>
            </a:r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1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2008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r-Cyrl-ME" sz="4000" b="1" dirty="0" smtClean="0">
                <a:latin typeface="+mn-lt"/>
              </a:rPr>
              <a:t>ПОРТАЛ</a:t>
            </a:r>
            <a:r>
              <a:rPr lang="en-US" sz="4000" b="1" dirty="0" smtClean="0">
                <a:latin typeface="+mn-lt"/>
              </a:rPr>
              <a:t/>
            </a:r>
            <a:br>
              <a:rPr lang="en-US" sz="4000" b="1" dirty="0" smtClean="0">
                <a:latin typeface="+mn-lt"/>
              </a:rPr>
            </a:br>
            <a:endParaRPr lang="sr-Latn-RS" sz="4000" b="1" dirty="0">
              <a:latin typeface="+mn-lt"/>
            </a:endParaRPr>
          </a:p>
        </p:txBody>
      </p:sp>
      <p:pic>
        <p:nvPicPr>
          <p:cNvPr id="4" name="Chart 14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357298"/>
            <a:ext cx="7715304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10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5532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sr-Cyrl-ME" dirty="0" smtClean="0"/>
              <a:t/>
            </a:r>
            <a:br>
              <a:rPr lang="sr-Cyrl-ME" dirty="0" smtClean="0"/>
            </a:br>
            <a:r>
              <a:rPr lang="sr-Cyrl-ME" dirty="0" smtClean="0"/>
              <a:t/>
            </a:r>
            <a:br>
              <a:rPr lang="sr-Cyrl-ME" dirty="0" smtClean="0"/>
            </a:br>
            <a:r>
              <a:rPr lang="sr-Cyrl-ME" dirty="0" smtClean="0"/>
              <a:t/>
            </a:r>
            <a:br>
              <a:rPr lang="sr-Cyrl-ME" dirty="0" smtClean="0"/>
            </a:br>
            <a:r>
              <a:rPr lang="sr-Cyrl-ME" dirty="0" smtClean="0"/>
              <a:t/>
            </a:r>
            <a:br>
              <a:rPr lang="sr-Cyrl-ME" dirty="0" smtClean="0"/>
            </a:br>
            <a:r>
              <a:rPr lang="en-US" sz="4000" b="1" dirty="0" smtClean="0">
                <a:latin typeface="+mn-lt"/>
              </a:rPr>
              <a:t>РЕГИСТАР</a:t>
            </a:r>
            <a:r>
              <a:rPr lang="en-US" sz="4000" b="1" dirty="0" smtClean="0"/>
              <a:t> </a:t>
            </a:r>
            <a:r>
              <a:rPr lang="en-US" sz="4000" b="1" dirty="0" smtClean="0">
                <a:latin typeface="+mn-lt"/>
              </a:rPr>
              <a:t>ПОНУЂАЧА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sr-Latn-R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r-Cyrl-ME" dirty="0" smtClean="0"/>
          </a:p>
          <a:p>
            <a:pPr>
              <a:buNone/>
            </a:pPr>
            <a:endParaRPr lang="sr-Cyrl-ME" dirty="0" smtClean="0"/>
          </a:p>
          <a:p>
            <a:r>
              <a:rPr lang="en-US" dirty="0" smtClean="0"/>
              <a:t>ОД 1. СЕПТЕМБРА ДО 22. ОКТОБРА 2013. ГОДИНЕ РЕГИСТРОВАНА </a:t>
            </a:r>
            <a:r>
              <a:rPr lang="sr-Cyrl-RS" dirty="0" smtClean="0"/>
              <a:t>СУ </a:t>
            </a:r>
            <a:r>
              <a:rPr lang="en-US" sz="3600" b="1" dirty="0" smtClean="0">
                <a:solidFill>
                  <a:srgbClr val="FFC000"/>
                </a:solidFill>
              </a:rPr>
              <a:t>542</a:t>
            </a:r>
            <a:r>
              <a:rPr lang="en-US" sz="3600" b="1" dirty="0" smtClean="0"/>
              <a:t> </a:t>
            </a:r>
            <a:r>
              <a:rPr lang="en-US" dirty="0" smtClean="0"/>
              <a:t>ПОНУЂАЧА</a:t>
            </a:r>
          </a:p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11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82184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7143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4000" b="1" dirty="0" smtClean="0"/>
              <a:t/>
            </a:r>
            <a:br>
              <a:rPr lang="sr-Cyrl-RS" sz="4000" b="1" dirty="0" smtClean="0"/>
            </a:br>
            <a:r>
              <a:rPr lang="sr-Cyrl-RS" sz="4000" b="1" dirty="0" smtClean="0"/>
              <a:t/>
            </a:r>
            <a:br>
              <a:rPr lang="sr-Cyrl-RS" sz="4000" b="1" dirty="0" smtClean="0"/>
            </a:br>
            <a:r>
              <a:rPr lang="sr-Cyrl-RS" sz="4000" b="1" dirty="0" smtClean="0"/>
              <a:t/>
            </a:r>
            <a:br>
              <a:rPr lang="sr-Cyrl-RS" sz="4000" b="1" dirty="0" smtClean="0"/>
            </a:br>
            <a:r>
              <a:rPr lang="sr-Cyrl-RS" sz="3200" b="1" dirty="0" smtClean="0">
                <a:latin typeface="+mn-lt"/>
              </a:rPr>
              <a:t>ПРИОРИТЕТИ У ПРЕДСТОЈЕЋЕМ</a:t>
            </a:r>
            <a:r>
              <a:rPr lang="sr-Cyrl-RS" sz="3200" b="1" dirty="0" smtClean="0"/>
              <a:t> </a:t>
            </a:r>
            <a:r>
              <a:rPr lang="sr-Cyrl-RS" sz="3200" b="1" dirty="0" smtClean="0">
                <a:latin typeface="+mn-lt"/>
              </a:rPr>
              <a:t>ПЕРИОДУ</a:t>
            </a:r>
            <a:r>
              <a:rPr lang="sr-Cyrl-RS" sz="4000" b="1" dirty="0" smtClean="0">
                <a:latin typeface="+mn-lt"/>
              </a:rPr>
              <a:t/>
            </a:r>
            <a:br>
              <a:rPr lang="sr-Cyrl-RS" sz="4000" b="1" dirty="0" smtClean="0">
                <a:latin typeface="+mn-lt"/>
              </a:rPr>
            </a:br>
            <a:endParaRPr lang="en-US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b="1" dirty="0" smtClean="0"/>
              <a:t>ШТО МАЊИ БРОЈ ИЗУЗЕТАКА ОД ПРИМЕНЕ ЗАКОНА</a:t>
            </a:r>
          </a:p>
          <a:p>
            <a:endParaRPr lang="sr-Cyrl-RS" b="1" dirty="0" smtClean="0"/>
          </a:p>
          <a:p>
            <a:r>
              <a:rPr lang="sr-Cyrl-RS" b="1" dirty="0" smtClean="0"/>
              <a:t>СМАЊИВАТИ УЧЕШЋЕ ПРЕГОВАРАЧКИХ ПОСТУПАКА  БЕЗ ОБЈАВЉИВАЊА ЈАВНОГ ПОЗИВА У УКУПНОЈ ВРЕДНОСТИ ЈАВНИХ НАБАВКИ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12</a:t>
            </a:fld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sr-Cyrl-RS" sz="2800" b="1" dirty="0" smtClean="0">
                <a:latin typeface="+mn-lt"/>
              </a:rPr>
              <a:t>ПРИОРИТЕТИ У ПРЕДСТОЈЕЋЕМ ПЕРИОДУ</a:t>
            </a:r>
            <a:br>
              <a:rPr lang="sr-Cyrl-RS" sz="2800" b="1" dirty="0" smtClean="0">
                <a:latin typeface="+mn-lt"/>
              </a:rPr>
            </a:b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b="1" dirty="0" smtClean="0"/>
              <a:t>ОТКЛОНИТИ ПРЕПРЕКЕ ПУНОЈ ПРИМЕНИ ЗАКОНА</a:t>
            </a:r>
          </a:p>
          <a:p>
            <a:endParaRPr lang="sr-Cyrl-RS" b="1" dirty="0" smtClean="0"/>
          </a:p>
          <a:p>
            <a:r>
              <a:rPr lang="sr-Cyrl-RS" b="1" dirty="0" smtClean="0"/>
              <a:t>ЈАЧАТИ СТАТУС, АДМИНИСТРАТИВНЕ КАПАЦИТЕТЕ И КРЕДИБИЛИТЕТ РЕГУЛАТОРНИХ И КОНТРОЛНИХ  ТЕЛА</a:t>
            </a:r>
            <a:endParaRPr lang="en-US" b="1" dirty="0" smtClean="0"/>
          </a:p>
          <a:p>
            <a:pPr>
              <a:buNone/>
            </a:pPr>
            <a:endParaRPr lang="sr-Cyrl-R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13</a:t>
            </a:fld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sr-Cyrl-ME" dirty="0" smtClean="0"/>
          </a:p>
          <a:p>
            <a:pPr algn="ctr"/>
            <a:endParaRPr lang="sr-Cyrl-ME" dirty="0" smtClean="0"/>
          </a:p>
          <a:p>
            <a:pPr algn="ctr">
              <a:buNone/>
            </a:pPr>
            <a:endParaRPr lang="sr-Cyrl-ME" sz="3600" b="1" dirty="0" smtClean="0"/>
          </a:p>
          <a:p>
            <a:pPr algn="ctr">
              <a:buNone/>
            </a:pPr>
            <a:r>
              <a:rPr lang="sr-Cyrl-ME" sz="3600" b="1" dirty="0" smtClean="0"/>
              <a:t>Хвала на пажњи!</a:t>
            </a: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14</a:t>
            </a:fld>
            <a:endParaRPr lang="sr-Latn-R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7958166" cy="1162050"/>
          </a:xfrm>
        </p:spPr>
        <p:txBody>
          <a:bodyPr>
            <a:noAutofit/>
          </a:bodyPr>
          <a:lstStyle/>
          <a:p>
            <a:pPr algn="ctr"/>
            <a:r>
              <a:rPr lang="sr-Cyrl-ME" b="1" dirty="0" smtClean="0">
                <a:latin typeface="+mn-lt"/>
              </a:rPr>
              <a:t>ЈАВНЕ НАБАВКЕ ПО ВРЕДНОСТИ У ПРВОМ ПОЛУГОДИШТУ 2013. У ОДНОСУ НА </a:t>
            </a:r>
            <a:br>
              <a:rPr lang="sr-Cyrl-ME" b="1" dirty="0" smtClean="0">
                <a:latin typeface="+mn-lt"/>
              </a:rPr>
            </a:br>
            <a:r>
              <a:rPr lang="sr-Cyrl-ME" b="1" dirty="0" smtClean="0">
                <a:latin typeface="+mn-lt"/>
              </a:rPr>
              <a:t>ИСТИ ПЕРИОД  У 2012. </a:t>
            </a:r>
            <a:endParaRPr lang="en-US" b="1" dirty="0"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>
          <a:xfrm>
            <a:off x="571472" y="3000372"/>
            <a:ext cx="2743200" cy="2286016"/>
          </a:xfrm>
        </p:spPr>
        <p:txBody>
          <a:bodyPr>
            <a:normAutofit fontScale="85000" lnSpcReduction="20000"/>
          </a:bodyPr>
          <a:lstStyle/>
          <a:p>
            <a:r>
              <a:rPr lang="sr-Cyrl-ME" sz="2000" b="1" dirty="0" smtClean="0"/>
              <a:t>У првом полугодишту 2013. године  потрошено је </a:t>
            </a:r>
            <a:r>
              <a:rPr lang="sr-Cyrl-ME" sz="2800" b="1" dirty="0" smtClean="0">
                <a:solidFill>
                  <a:srgbClr val="FF0000"/>
                </a:solidFill>
              </a:rPr>
              <a:t>42, 3 милијарде</a:t>
            </a:r>
            <a:r>
              <a:rPr lang="sr-Cyrl-ME" sz="2800" b="1" dirty="0" smtClean="0"/>
              <a:t> </a:t>
            </a:r>
            <a:r>
              <a:rPr lang="sr-Cyrl-ME" sz="2800" b="1" dirty="0" smtClean="0">
                <a:solidFill>
                  <a:srgbClr val="FF0000"/>
                </a:solidFill>
              </a:rPr>
              <a:t>динара</a:t>
            </a:r>
            <a:r>
              <a:rPr lang="sr-Cyrl-ME" sz="2800" b="1" dirty="0" smtClean="0"/>
              <a:t> </a:t>
            </a:r>
            <a:r>
              <a:rPr lang="sr-Cyrl-ME" sz="2000" b="1" dirty="0" smtClean="0"/>
              <a:t>или </a:t>
            </a:r>
            <a:r>
              <a:rPr lang="sr-Cyrl-ME" sz="3000" b="1" dirty="0" smtClean="0"/>
              <a:t>370 милиона Евра  </a:t>
            </a:r>
            <a:r>
              <a:rPr lang="sr-Cyrl-ME" sz="2400" b="1" dirty="0" smtClean="0">
                <a:solidFill>
                  <a:srgbClr val="FF0000"/>
                </a:solidFill>
              </a:rPr>
              <a:t>МАЊЕ</a:t>
            </a:r>
            <a:r>
              <a:rPr lang="sr-Cyrl-ME" sz="2400" b="1" dirty="0" smtClean="0"/>
              <a:t> </a:t>
            </a:r>
            <a:r>
              <a:rPr lang="sr-Cyrl-ME" sz="2000" b="1" dirty="0" smtClean="0"/>
              <a:t>него у првом полугодишту 2012. године</a:t>
            </a:r>
            <a:endParaRPr lang="en-US" sz="2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3643306" y="3214686"/>
          <a:ext cx="5111786" cy="1827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5893"/>
                <a:gridCol w="2555893"/>
              </a:tblGrid>
              <a:tr h="821537">
                <a:tc>
                  <a:txBody>
                    <a:bodyPr/>
                    <a:lstStyle/>
                    <a:p>
                      <a:pPr algn="ctr"/>
                      <a:r>
                        <a:rPr lang="sr-Cyrl-ME" sz="2000" dirty="0" smtClean="0"/>
                        <a:t>Прво полугодиште 2012</a:t>
                      </a:r>
                      <a:endParaRPr lang="en-US" sz="2000" dirty="0"/>
                    </a:p>
                  </a:txBody>
                  <a:tcPr marL="58946" marR="589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ME" sz="2000" dirty="0" smtClean="0"/>
                        <a:t>Прво полугодиште 2013</a:t>
                      </a:r>
                      <a:endParaRPr lang="en-US" sz="2000" dirty="0" smtClean="0"/>
                    </a:p>
                    <a:p>
                      <a:pPr algn="ctr"/>
                      <a:endParaRPr lang="en-US" sz="2000" dirty="0"/>
                    </a:p>
                  </a:txBody>
                  <a:tcPr marL="58946" marR="58946"/>
                </a:tc>
              </a:tr>
              <a:tr h="821537">
                <a:tc>
                  <a:txBody>
                    <a:bodyPr/>
                    <a:lstStyle/>
                    <a:p>
                      <a:pPr algn="ctr"/>
                      <a:r>
                        <a:rPr lang="sr-Cyrl-RS" sz="2800" dirty="0" smtClean="0"/>
                        <a:t>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172.840</a:t>
                      </a:r>
                      <a:r>
                        <a:rPr lang="sr-Cyrl-ME" sz="28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dirty="0" smtClean="0"/>
                        <a:t> </a:t>
                      </a:r>
                      <a:r>
                        <a:rPr lang="sr-Cyrl-ME" sz="1800" dirty="0" smtClean="0">
                          <a:solidFill>
                            <a:srgbClr val="FF0000"/>
                          </a:solidFill>
                        </a:rPr>
                        <a:t>мил.</a:t>
                      </a:r>
                      <a:r>
                        <a:rPr lang="sr-Cyrl-ME" sz="1800" baseline="0" dirty="0" smtClean="0">
                          <a:solidFill>
                            <a:srgbClr val="FF0000"/>
                          </a:solidFill>
                        </a:rPr>
                        <a:t> дин.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58946" marR="589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00CC00"/>
                          </a:solidFill>
                        </a:rPr>
                        <a:t>130.545</a:t>
                      </a:r>
                      <a:r>
                        <a:rPr lang="sr-Cyrl-ME" sz="2800" dirty="0" smtClean="0">
                          <a:solidFill>
                            <a:srgbClr val="00CC00"/>
                          </a:solidFill>
                        </a:rPr>
                        <a:t> </a:t>
                      </a:r>
                      <a:r>
                        <a:rPr lang="sr-Cyrl-ME" sz="1800" dirty="0" smtClean="0">
                          <a:solidFill>
                            <a:srgbClr val="00CC00"/>
                          </a:solidFill>
                        </a:rPr>
                        <a:t>мил.</a:t>
                      </a:r>
                      <a:r>
                        <a:rPr lang="sr-Cyrl-ME" sz="1800" baseline="0" dirty="0" smtClean="0">
                          <a:solidFill>
                            <a:srgbClr val="00CC00"/>
                          </a:solidFill>
                        </a:rPr>
                        <a:t> дин.</a:t>
                      </a:r>
                      <a:endParaRPr lang="en-US" sz="2800" dirty="0">
                        <a:solidFill>
                          <a:srgbClr val="00CC00"/>
                        </a:solidFill>
                      </a:endParaRPr>
                    </a:p>
                  </a:txBody>
                  <a:tcPr marL="58946" marR="58946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2</a:t>
            </a:fld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8029604" cy="1162050"/>
          </a:xfrm>
        </p:spPr>
        <p:txBody>
          <a:bodyPr/>
          <a:lstStyle/>
          <a:p>
            <a:pPr algn="ctr"/>
            <a:r>
              <a:rPr lang="en-US" sz="3000" b="1" dirty="0" smtClean="0">
                <a:latin typeface="+mn-lt"/>
              </a:rPr>
              <a:t>ПРЕГОВАРАЧКИ</a:t>
            </a:r>
            <a:r>
              <a:rPr lang="en-US" sz="3000" b="1" dirty="0" smtClean="0"/>
              <a:t> </a:t>
            </a:r>
            <a:r>
              <a:rPr lang="en-US" sz="3000" b="1" dirty="0" smtClean="0">
                <a:latin typeface="+mn-lt"/>
              </a:rPr>
              <a:t>ПОСТУП</a:t>
            </a:r>
            <a:r>
              <a:rPr lang="sr-Cyrl-RS" sz="3000" b="1" dirty="0" smtClean="0">
                <a:latin typeface="+mn-lt"/>
              </a:rPr>
              <a:t>ЦИ</a:t>
            </a:r>
            <a:r>
              <a:rPr lang="en-US" sz="3000" b="1" dirty="0" smtClean="0">
                <a:latin typeface="+mn-lt"/>
              </a:rPr>
              <a:t> БЕЗ </a:t>
            </a:r>
            <a:r>
              <a:rPr lang="sr-Cyrl-ME" sz="3000" b="1" dirty="0" smtClean="0">
                <a:latin typeface="+mn-lt"/>
              </a:rPr>
              <a:t/>
            </a:r>
            <a:br>
              <a:rPr lang="sr-Cyrl-ME" sz="3000" b="1" dirty="0" smtClean="0">
                <a:latin typeface="+mn-lt"/>
              </a:rPr>
            </a:br>
            <a:r>
              <a:rPr lang="en-US" sz="3000" b="1" dirty="0" smtClean="0">
                <a:latin typeface="+mn-lt"/>
              </a:rPr>
              <a:t>ОБЈАВЉИВАЊА ЈАВНОГ ПОЗИВА</a:t>
            </a:r>
            <a:endParaRPr lang="en-US" sz="3000" b="1" dirty="0">
              <a:latin typeface="+mn-lt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428596" y="2285992"/>
          <a:ext cx="8258175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725"/>
                <a:gridCol w="2752725"/>
                <a:gridCol w="2752725"/>
              </a:tblGrid>
              <a:tr h="370840">
                <a:tc>
                  <a:txBody>
                    <a:bodyPr/>
                    <a:lstStyle/>
                    <a:p>
                      <a:r>
                        <a:rPr lang="sr-Cyrl-ME" dirty="0" smtClean="0"/>
                        <a:t>Прво полугодиште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ME" dirty="0" smtClean="0"/>
                        <a:t>Учешће у укупној вредности јавних набавки  (у 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ME" baseline="0" dirty="0" smtClean="0"/>
                        <a:t>Вредност преговарачких поступака са само једним понуђачем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ME" sz="2400" b="1" dirty="0" smtClean="0"/>
                        <a:t>2012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ME" sz="2800" b="1" dirty="0" smtClean="0"/>
                        <a:t>28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ME" sz="2800" b="1" dirty="0" smtClean="0"/>
                        <a:t>21 </a:t>
                      </a:r>
                      <a:r>
                        <a:rPr lang="sr-Cyrl-ME" sz="1800" b="1" dirty="0" smtClean="0"/>
                        <a:t>милијарда</a:t>
                      </a:r>
                      <a:endParaRPr lang="en-US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ME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2013</a:t>
                      </a:r>
                      <a:endParaRPr lang="en-US" sz="24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ME" sz="28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24</a:t>
                      </a:r>
                      <a:endParaRPr lang="en-US" sz="28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ME" sz="28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11,5 </a:t>
                      </a:r>
                      <a:r>
                        <a:rPr lang="sr-Cyrl-ME" sz="18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милијарди</a:t>
                      </a:r>
                      <a:endParaRPr lang="en-US" sz="18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ME" sz="2400" b="1" dirty="0" smtClean="0">
                          <a:solidFill>
                            <a:srgbClr val="FF0000"/>
                          </a:solidFill>
                        </a:rPr>
                        <a:t>Пад</a:t>
                      </a:r>
                      <a:r>
                        <a:rPr lang="sr-Cyrl-ME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ME" sz="28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ME" sz="2800" b="1" dirty="0" smtClean="0">
                          <a:solidFill>
                            <a:srgbClr val="FF0000"/>
                          </a:solidFill>
                        </a:rPr>
                        <a:t>9,5 </a:t>
                      </a:r>
                      <a:r>
                        <a:rPr lang="sr-Cyrl-ME" sz="1800" b="1" dirty="0" smtClean="0">
                          <a:solidFill>
                            <a:srgbClr val="FF0000"/>
                          </a:solidFill>
                        </a:rPr>
                        <a:t>милијарди или</a:t>
                      </a:r>
                    </a:p>
                    <a:p>
                      <a:pPr algn="ctr"/>
                      <a:r>
                        <a:rPr lang="sr-Cyrl-ME" sz="2800" b="1" dirty="0" smtClean="0">
                          <a:solidFill>
                            <a:srgbClr val="FF0000"/>
                          </a:solidFill>
                        </a:rPr>
                        <a:t>45%</a:t>
                      </a:r>
                      <a:r>
                        <a:rPr lang="sr-Cyrl-ME" sz="2800" b="1" baseline="0" dirty="0" smtClean="0">
                          <a:solidFill>
                            <a:srgbClr val="FF0000"/>
                          </a:solidFill>
                        </a:rPr>
                        <a:t> мање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3</a:t>
            </a:fld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16800"/>
          </a:xfrm>
        </p:spPr>
        <p:txBody>
          <a:bodyPr>
            <a:noAutofit/>
          </a:bodyPr>
          <a:lstStyle/>
          <a:p>
            <a:pPr algn="ctr"/>
            <a:r>
              <a:rPr lang="sr-Cyrl-RS" sz="2400" b="1" smtClean="0">
                <a:latin typeface="Constantia" panose="02030602050306030303" pitchFamily="18" charset="0"/>
              </a:rPr>
              <a:t>ПРЕГОВАРАЧКИ ПОСТУПЦИ БЕЗ ОБЈАВЉИВАЊА ЈАВНОГ ПОЗИВА ПО ХИТНОСТИ У ПРВОМ ПОЛУГОДИШТУ </a:t>
            </a:r>
            <a:r>
              <a:rPr lang="sr-Cyrl-RS" sz="2800" b="1" smtClean="0">
                <a:latin typeface="Constantia" panose="02030602050306030303" pitchFamily="18" charset="0"/>
              </a:rPr>
              <a:t>2013</a:t>
            </a:r>
            <a:r>
              <a:rPr lang="sr-Cyrl-RS" sz="2400" b="1" smtClean="0">
                <a:latin typeface="Constantia" panose="02030602050306030303" pitchFamily="18" charset="0"/>
              </a:rPr>
              <a:t>. У ОДНОСУ НА ИСТИ ПЕРИОД У </a:t>
            </a:r>
            <a:r>
              <a:rPr lang="sr-Cyrl-RS" sz="2800" b="1" smtClean="0">
                <a:latin typeface="Constantia" panose="02030602050306030303" pitchFamily="18" charset="0"/>
              </a:rPr>
              <a:t>2012</a:t>
            </a:r>
            <a:r>
              <a:rPr lang="sr-Cyrl-RS" sz="2400" b="1" smtClean="0">
                <a:latin typeface="Constantia" panose="02030602050306030303" pitchFamily="18" charset="0"/>
              </a:rPr>
              <a:t>.</a:t>
            </a:r>
            <a:endParaRPr lang="sr-Latn-RS" sz="2400" b="1">
              <a:latin typeface="Constantia" panose="02030602050306030303" pitchFamily="18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312033"/>
              </p:ext>
            </p:extLst>
          </p:nvPr>
        </p:nvGraphicFramePr>
        <p:xfrm>
          <a:off x="467544" y="3140968"/>
          <a:ext cx="8229600" cy="2097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76064">
                <a:tc gridSpan="2">
                  <a:txBody>
                    <a:bodyPr/>
                    <a:lstStyle/>
                    <a:p>
                      <a:pPr algn="ctr"/>
                      <a:r>
                        <a:rPr lang="sr-Cyrl-RS" sz="2800" smtClean="0"/>
                        <a:t>Вредност  преговарачких поступака по хитности </a:t>
                      </a:r>
                      <a:endParaRPr lang="sr-Latn-RS" sz="2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I</a:t>
                      </a:r>
                      <a:r>
                        <a:rPr lang="en-US" sz="2400" b="1" baseline="0" smtClean="0"/>
                        <a:t> </a:t>
                      </a:r>
                      <a:r>
                        <a:rPr lang="sr-Cyrl-RS" sz="2400" b="1" baseline="0" smtClean="0"/>
                        <a:t>полугође 2012. године</a:t>
                      </a:r>
                      <a:endParaRPr lang="sr-Latn-R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I</a:t>
                      </a:r>
                      <a:r>
                        <a:rPr lang="en-US" sz="2400" b="1" baseline="0" smtClean="0"/>
                        <a:t> </a:t>
                      </a:r>
                      <a:r>
                        <a:rPr lang="sr-Cyrl-RS" sz="2400" b="1" baseline="0" smtClean="0"/>
                        <a:t>полугође 2013. године</a:t>
                      </a:r>
                      <a:endParaRPr lang="sr-Latn-RS" sz="2400" b="1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sr-Latn-RS" sz="2400" smtClean="0"/>
                        <a:t>18.439.009.000</a:t>
                      </a:r>
                      <a:endParaRPr lang="sr-Latn-R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smtClean="0"/>
                        <a:t>9.398.763.000</a:t>
                      </a:r>
                      <a:endParaRPr lang="sr-Latn-RS" sz="2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4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7323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8029604" cy="1162050"/>
          </a:xfrm>
        </p:spPr>
        <p:txBody>
          <a:bodyPr/>
          <a:lstStyle/>
          <a:p>
            <a:pPr algn="ctr"/>
            <a:r>
              <a:rPr lang="sr-Cyrl-ME" sz="3000" b="1" dirty="0" smtClean="0">
                <a:latin typeface="+mn-lt"/>
              </a:rPr>
              <a:t>ПРОСЕЧАН БРОЈ ПОНУДА ПО ТЕНДЕРУ</a:t>
            </a:r>
            <a:br>
              <a:rPr lang="sr-Cyrl-ME" sz="3000" b="1" dirty="0" smtClean="0">
                <a:latin typeface="+mn-lt"/>
              </a:rPr>
            </a:br>
            <a:endParaRPr lang="en-US" sz="3000" b="1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857364"/>
            <a:ext cx="2528878" cy="3714776"/>
          </a:xfrm>
        </p:spPr>
        <p:txBody>
          <a:bodyPr>
            <a:normAutofit/>
          </a:bodyPr>
          <a:lstStyle/>
          <a:p>
            <a:endParaRPr lang="sr-Cyrl-ME" sz="2800" b="1" dirty="0" smtClean="0"/>
          </a:p>
          <a:p>
            <a:r>
              <a:rPr lang="sr-Cyrl-ME" sz="2800" b="1" dirty="0" smtClean="0"/>
              <a:t>ПРВИ ПУТ У ПРОТЕКЛОЈ ДЕЦЕНИЈИ </a:t>
            </a:r>
            <a:r>
              <a:rPr lang="sr-Cyrl-ME" sz="2800" b="1" dirty="0" smtClean="0">
                <a:solidFill>
                  <a:srgbClr val="C00000"/>
                </a:solidFill>
              </a:rPr>
              <a:t>ПОВЕЋАО</a:t>
            </a:r>
            <a:r>
              <a:rPr lang="sr-Cyrl-ME" sz="2800" b="1" dirty="0" smtClean="0"/>
              <a:t> СЕ БРОЈ ПОНУДА ПО ТЕНДЕРУ</a:t>
            </a:r>
            <a:endParaRPr lang="en-US" sz="28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3214678" y="2428868"/>
          <a:ext cx="5472123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4041"/>
                <a:gridCol w="1824041"/>
                <a:gridCol w="182404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ME" dirty="0" smtClean="0"/>
                        <a:t>Прво полугодиште</a:t>
                      </a:r>
                    </a:p>
                    <a:p>
                      <a:r>
                        <a:rPr lang="sr-Cyrl-ME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ME" dirty="0" smtClean="0"/>
                        <a:t>Прво полугодиште</a:t>
                      </a:r>
                    </a:p>
                    <a:p>
                      <a:r>
                        <a:rPr lang="sr-Cyrl-ME" dirty="0" smtClean="0"/>
                        <a:t>2013  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ME" sz="1300" dirty="0" smtClean="0"/>
                        <a:t>ПРОСЕЧАН</a:t>
                      </a:r>
                      <a:r>
                        <a:rPr lang="sr-Cyrl-ME" sz="1300" baseline="0" dirty="0" smtClean="0"/>
                        <a:t> БРОЈ ПОНУДА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ME" sz="2400" dirty="0" smtClean="0">
                          <a:solidFill>
                            <a:schemeClr val="bg1"/>
                          </a:solidFill>
                        </a:rPr>
                        <a:t>2,6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ME" sz="2400" dirty="0" smtClean="0">
                          <a:solidFill>
                            <a:srgbClr val="FF0000"/>
                          </a:solidFill>
                        </a:rPr>
                        <a:t>2,8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ME" sz="1300" dirty="0" smtClean="0"/>
                        <a:t>ПРЕГОВАРАЧКИ БЕЗ ОБЈАВЉИВАЊА ЈАВНОГ ПОЗИВА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ME" sz="24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ME" sz="1400" baseline="0" dirty="0" smtClean="0"/>
                        <a:t>ОТВОРЕНИ ПОСТУПАК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ME" sz="24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ME" sz="1400" dirty="0" smtClean="0"/>
                        <a:t>РЕСТРИКТИВНИ ПОСТУПАК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ME" sz="2400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5</a:t>
            </a:fld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Cyrl-ME" sz="3600" b="1" dirty="0" smtClean="0">
                <a:latin typeface="+mn-lt"/>
              </a:rPr>
              <a:t>УЧЕШЋЕ ИНОСТРАНИХ ПОНУЂАЧА</a:t>
            </a:r>
            <a:br>
              <a:rPr lang="sr-Cyrl-ME" sz="3600" b="1" dirty="0" smtClean="0">
                <a:latin typeface="+mn-lt"/>
              </a:rPr>
            </a:br>
            <a:endParaRPr lang="sr-Latn-R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82980" lvl="2" indent="-342900">
              <a:buNone/>
            </a:pPr>
            <a:r>
              <a:rPr lang="en-US" sz="3200" dirty="0" smtClean="0"/>
              <a:t>УЧЕШЋЕ ИНОСТРАНИХ ПОНУЂАЧА</a:t>
            </a:r>
            <a:endParaRPr lang="sr-Cyrl-RS" sz="3200" dirty="0" smtClean="0"/>
          </a:p>
          <a:p>
            <a:pPr marL="982980" lvl="2" indent="-342900">
              <a:buNone/>
            </a:pPr>
            <a:r>
              <a:rPr lang="en-US" sz="3200" dirty="0" smtClean="0"/>
              <a:t>У УКУПНОЈ ВРЕДНОСТИ ЈАВНИХ</a:t>
            </a:r>
            <a:endParaRPr lang="sr-Cyrl-ME" sz="3200" dirty="0" smtClean="0"/>
          </a:p>
          <a:p>
            <a:pPr marL="982980" lvl="2" indent="-342900">
              <a:buNone/>
            </a:pPr>
            <a:r>
              <a:rPr lang="en-US" sz="3200" dirty="0" smtClean="0"/>
              <a:t>НАБАВКИ БИЛО ЈЕ У 2013. </a:t>
            </a:r>
            <a:r>
              <a:rPr lang="sr-Cyrl-ME" sz="3200" dirty="0" smtClean="0"/>
              <a:t>години</a:t>
            </a:r>
          </a:p>
          <a:p>
            <a:pPr marL="982980" lvl="2" indent="-342900">
              <a:buNone/>
            </a:pPr>
            <a:r>
              <a:rPr lang="en-US" sz="3600" b="1" dirty="0" smtClean="0">
                <a:solidFill>
                  <a:srgbClr val="FFC000"/>
                </a:solidFill>
              </a:rPr>
              <a:t>5%</a:t>
            </a:r>
            <a:r>
              <a:rPr lang="sr-Cyrl-ME" sz="3600" b="1" dirty="0" smtClean="0">
                <a:solidFill>
                  <a:srgbClr val="FFC000"/>
                </a:solidFill>
              </a:rPr>
              <a:t>, </a:t>
            </a:r>
            <a:r>
              <a:rPr lang="en-US" sz="3600" dirty="0" smtClean="0"/>
              <a:t> </a:t>
            </a:r>
            <a:r>
              <a:rPr lang="en-US" sz="3200" dirty="0" smtClean="0"/>
              <a:t>ШТО ЈЕ </a:t>
            </a:r>
            <a:r>
              <a:rPr lang="en-US" sz="32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ДВОСТРУКО МАЊЕ</a:t>
            </a:r>
            <a:endParaRPr lang="sr-Cyrl-ME" sz="3200" b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982980" lvl="2" indent="-342900">
              <a:buNone/>
            </a:pPr>
            <a:r>
              <a:rPr lang="en-US" sz="3200" dirty="0" smtClean="0"/>
              <a:t>НЕГО У 2012. </a:t>
            </a:r>
            <a:r>
              <a:rPr lang="sr-Cyrl-ME" sz="3200" dirty="0" smtClean="0"/>
              <a:t>години</a:t>
            </a:r>
            <a:r>
              <a:rPr lang="en-US" sz="3200" dirty="0" smtClean="0"/>
              <a:t> </a:t>
            </a:r>
            <a:r>
              <a:rPr lang="en-US" sz="4000" dirty="0" smtClean="0">
                <a:solidFill>
                  <a:srgbClr val="FFC000"/>
                </a:solidFill>
              </a:rPr>
              <a:t>12%</a:t>
            </a:r>
          </a:p>
          <a:p>
            <a:pPr marL="982980" lvl="2" indent="-342900">
              <a:buFont typeface="Courier New" pitchFamily="49" charset="0"/>
              <a:buChar char="o"/>
            </a:pPr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6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5429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Cyrl-ME" sz="4000" b="1" dirty="0" smtClean="0">
                <a:latin typeface="+mn-lt"/>
              </a:rPr>
              <a:t>ПОСТУПЦИ ЈАВНИХ НАБАВКИ</a:t>
            </a:r>
            <a:r>
              <a:rPr lang="sr-Cyrl-ME" sz="4000" dirty="0" smtClean="0">
                <a:latin typeface="+mn-lt"/>
              </a:rPr>
              <a:t/>
            </a:r>
            <a:br>
              <a:rPr lang="sr-Cyrl-ME" sz="4000" dirty="0" smtClean="0">
                <a:latin typeface="+mn-lt"/>
              </a:rPr>
            </a:br>
            <a:endParaRPr lang="sr-Latn-RS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FFC000"/>
                </a:solidFill>
              </a:rPr>
              <a:t>91%</a:t>
            </a:r>
            <a:r>
              <a:rPr lang="en-US" sz="4000" b="1" dirty="0" smtClean="0"/>
              <a:t> </a:t>
            </a:r>
            <a:r>
              <a:rPr lang="en-US" dirty="0" smtClean="0"/>
              <a:t>ЗАПОЧЕТИХ ПОСТУПАКА ЈАВНИХ НАБАВКИ </a:t>
            </a:r>
            <a:r>
              <a:rPr lang="en-US" b="1" dirty="0" smtClean="0"/>
              <a:t>УСПЕШНО</a:t>
            </a:r>
            <a:r>
              <a:rPr lang="en-US" dirty="0" smtClean="0"/>
              <a:t> ЈЕ ОКОНЧАНО У ПРВОМ  ПОЛУГОДИШТУ 2013. ГОДИНЕ</a:t>
            </a:r>
            <a:endParaRPr lang="sr-Cyrl-ME" dirty="0" smtClean="0"/>
          </a:p>
          <a:p>
            <a:pPr>
              <a:buNone/>
            </a:pPr>
            <a:endParaRPr lang="sr-Cyrl-ME" dirty="0" smtClean="0"/>
          </a:p>
          <a:p>
            <a:r>
              <a:rPr lang="en-US" sz="3600" b="1" dirty="0" smtClean="0"/>
              <a:t>8%</a:t>
            </a:r>
            <a:r>
              <a:rPr lang="en-US" dirty="0" smtClean="0"/>
              <a:t> СУ ОБУСТАВИЛИ САМИ НАРУЧИОЦИ </a:t>
            </a:r>
            <a:endParaRPr lang="sr-Cyrl-ME" dirty="0" smtClean="0"/>
          </a:p>
          <a:p>
            <a:pPr>
              <a:buNone/>
            </a:pPr>
            <a:endParaRPr lang="sr-Cyrl-ME" dirty="0" smtClean="0"/>
          </a:p>
          <a:p>
            <a:r>
              <a:rPr lang="en-US" sz="3600" b="1" dirty="0" smtClean="0"/>
              <a:t>1% </a:t>
            </a:r>
            <a:r>
              <a:rPr lang="en-US" dirty="0" smtClean="0"/>
              <a:t>ЈЕ ПОНИШТЕН</a:t>
            </a:r>
          </a:p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7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2281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/>
            </a:r>
            <a:br>
              <a:rPr lang="en-US" sz="4000" dirty="0" smtClean="0"/>
            </a:br>
            <a:endParaRPr lang="sr-Latn-RS" sz="3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00034" y="285728"/>
            <a:ext cx="7854696" cy="857256"/>
          </a:xfrm>
        </p:spPr>
        <p:txBody>
          <a:bodyPr>
            <a:normAutofit/>
          </a:bodyPr>
          <a:lstStyle/>
          <a:p>
            <a:pPr algn="ctr"/>
            <a:r>
              <a:rPr lang="sr-Cyrl-ME" sz="4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ПОРТАЛ</a:t>
            </a:r>
            <a:endParaRPr lang="en-US" sz="4000" b="1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algn="ctr"/>
            <a:endParaRPr lang="en-US" sz="40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8</a:t>
            </a:fld>
            <a:endParaRPr lang="sr-Latn-RS"/>
          </a:p>
        </p:txBody>
      </p:sp>
      <p:pic>
        <p:nvPicPr>
          <p:cNvPr id="4" name="Chart 12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214422"/>
            <a:ext cx="7572428" cy="4687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0184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sr-Cyrl-ME" sz="4000" b="1" dirty="0" smtClean="0">
                <a:latin typeface="+mn-lt"/>
              </a:rPr>
              <a:t>ПОРТАЛ</a:t>
            </a:r>
            <a:endParaRPr lang="sr-Latn-R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Latn-RS" dirty="0"/>
          </a:p>
          <a:p>
            <a:endParaRPr lang="sr-Latn-RS" dirty="0"/>
          </a:p>
        </p:txBody>
      </p:sp>
      <p:pic>
        <p:nvPicPr>
          <p:cNvPr id="4" name="Chart 1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00174"/>
            <a:ext cx="7286676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138FF-4522-4089-9C7D-3024CC9B22EA}" type="slidenum">
              <a:rPr lang="sr-Latn-RS" smtClean="0"/>
              <a:pPr/>
              <a:t>9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5727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583</TotalTime>
  <Words>323</Words>
  <Application>Microsoft Office PowerPoint</Application>
  <PresentationFormat>On-screen Show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ИЗВЕШТАЈ О НАПРЕТКУ У  ЈАВНИМ НАБАВКАМА У ПРВОМ ПОЛУГОДИШТУ 2013. ГОДИНЕ  У ОДНОСУ  НА ИСТИ ПЕРИОД 2012. ГОДИНЕ</vt:lpstr>
      <vt:lpstr>ЈАВНЕ НАБАВКЕ ПО ВРЕДНОСТИ У ПРВОМ ПОЛУГОДИШТУ 2013. У ОДНОСУ НА  ИСТИ ПЕРИОД  У 2012. </vt:lpstr>
      <vt:lpstr>ПРЕГОВАРАЧКИ ПОСТУПЦИ БЕЗ  ОБЈАВЉИВАЊА ЈАВНОГ ПОЗИВА</vt:lpstr>
      <vt:lpstr>ПРЕГОВАРАЧКИ ПОСТУПЦИ БЕЗ ОБЈАВЉИВАЊА ЈАВНОГ ПОЗИВА ПО ХИТНОСТИ У ПРВОМ ПОЛУГОДИШТУ 2013. У ОДНОСУ НА ИСТИ ПЕРИОД У 2012.</vt:lpstr>
      <vt:lpstr>ПРОСЕЧАН БРОЈ ПОНУДА ПО ТЕНДЕРУ </vt:lpstr>
      <vt:lpstr>УЧЕШЋЕ ИНОСТРАНИХ ПОНУЂАЧА </vt:lpstr>
      <vt:lpstr>ПОСТУПЦИ ЈАВНИХ НАБАВКИ </vt:lpstr>
      <vt:lpstr> </vt:lpstr>
      <vt:lpstr>ПОРТАЛ</vt:lpstr>
      <vt:lpstr>ПОРТАЛ </vt:lpstr>
      <vt:lpstr>    РЕГИСТАР ПОНУЂАЧА </vt:lpstr>
      <vt:lpstr>   ПРИОРИТЕТИ У ПРЕДСТОЈЕЋЕМ ПЕРИОДУ </vt:lpstr>
      <vt:lpstr>ПРИОРИТЕТИ У ПРЕДСТОЈЕЋЕМ ПЕРИОДУ 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STRATEŠKA FUNKCIJA JAVNIH NABAVKI</dc:title>
  <dc:creator>Mladen Alempijevic</dc:creator>
  <cp:lastModifiedBy>Mladen Alempijevic</cp:lastModifiedBy>
  <cp:revision>119</cp:revision>
  <dcterms:created xsi:type="dcterms:W3CDTF">2013-05-23T07:27:41Z</dcterms:created>
  <dcterms:modified xsi:type="dcterms:W3CDTF">2013-11-06T13:34:29Z</dcterms:modified>
</cp:coreProperties>
</file>