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4" r:id="rId4"/>
    <p:sldId id="258" r:id="rId5"/>
    <p:sldId id="259" r:id="rId6"/>
    <p:sldId id="271" r:id="rId7"/>
    <p:sldId id="268" r:id="rId8"/>
    <p:sldId id="26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11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974" y="-126"/>
      </p:cViewPr>
      <p:guideLst>
        <p:guide orient="horz" pos="2880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228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45F66A8-7917-486D-8AEB-B0A63EA6A1E6}" type="datetimeFigureOut">
              <a:rPr lang="en-US"/>
              <a:pPr>
                <a:defRPr/>
              </a:pPr>
              <a:t>7/11/2012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CDF1C65-C808-49A2-8607-D6BD415BD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392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Char char="•"/>
            </a:pPr>
            <a:endParaRPr lang="en-US" sz="200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45D730-00E9-46E2-BA8E-410168C488FB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059113" y="736600"/>
            <a:ext cx="6084887" cy="11525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476250"/>
            <a:ext cx="6048375" cy="1109663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575" y="1336675"/>
            <a:ext cx="6048375" cy="696913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7413" y="1412875"/>
            <a:ext cx="1871662" cy="5259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19250" y="1412875"/>
            <a:ext cx="5465763" cy="5259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9250" y="1993900"/>
            <a:ext cx="352425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993900"/>
            <a:ext cx="352425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55875" y="14128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993900"/>
            <a:ext cx="72009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685800"/>
            <a:ext cx="8763000" cy="121920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7620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Elektronske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nabavke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Izazovi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 &amp;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Prednosti</a:t>
            </a:r>
            <a: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Tahoma" charset="0"/>
              </a:rPr>
              <a:t/>
            </a:r>
            <a:br>
              <a:rPr lang="en-US" sz="1800" dirty="0" smtClean="0">
                <a:solidFill>
                  <a:schemeClr val="bg2">
                    <a:lumMod val="50000"/>
                  </a:schemeClr>
                </a:solidFill>
                <a:latin typeface="Tahoma" charset="0"/>
              </a:rPr>
            </a:br>
            <a:r>
              <a:rPr lang="en-US" sz="800" dirty="0">
                <a:solidFill>
                  <a:schemeClr val="bg2">
                    <a:lumMod val="50000"/>
                  </a:schemeClr>
                </a:solidFill>
                <a:latin typeface="Tahoma" charset="0"/>
              </a:rPr>
              <a:t/>
            </a:r>
            <a:br>
              <a:rPr lang="en-US" sz="800" dirty="0">
                <a:solidFill>
                  <a:schemeClr val="bg2">
                    <a:lumMod val="50000"/>
                  </a:schemeClr>
                </a:solidFill>
                <a:latin typeface="Tahoma" charset="0"/>
              </a:rPr>
            </a:b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Knut Leipold,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Svetska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banka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, </a:t>
            </a:r>
            <a:r>
              <a:rPr lang="en-US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jul</a:t>
            </a:r>
            <a:r>
              <a:rPr 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 2012</a:t>
            </a:r>
            <a:endParaRPr lang="uk-UA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0" y="381000"/>
            <a:ext cx="4343400" cy="649288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Agenda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1524000" y="2514600"/>
            <a:ext cx="601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8925" indent="-288925">
              <a:spcBef>
                <a:spcPct val="20000"/>
              </a:spcBef>
              <a:defRPr/>
            </a:pPr>
            <a:r>
              <a:rPr lang="en-US" sz="2000" b="1" dirty="0">
                <a:solidFill>
                  <a:schemeClr val="bg2">
                    <a:lumMod val="75000"/>
                  </a:schemeClr>
                </a:solidFill>
              </a:rPr>
              <a:t>1. </a:t>
            </a:r>
            <a:r>
              <a:rPr lang="sr-Latn-RS" sz="2000" b="1" dirty="0" smtClean="0">
                <a:solidFill>
                  <a:schemeClr val="bg2">
                    <a:lumMod val="75000"/>
                  </a:schemeClr>
                </a:solidFill>
              </a:rPr>
              <a:t>Šta su e-nabavke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</a:rPr>
              <a:t>?</a:t>
            </a:r>
            <a:endParaRPr lang="en-US" sz="20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2209800" y="3657600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spcBef>
                <a:spcPct val="20000"/>
              </a:spcBef>
              <a:defRPr/>
            </a:pPr>
            <a:r>
              <a:rPr lang="en-US" sz="2000" b="1" dirty="0">
                <a:solidFill>
                  <a:schemeClr val="bg2">
                    <a:lumMod val="75000"/>
                  </a:schemeClr>
                </a:solidFill>
              </a:rPr>
              <a:t>2.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</a:rPr>
              <a:t>Koje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75000"/>
                  </a:schemeClr>
                </a:solidFill>
              </a:rPr>
              <a:t>su</a:t>
            </a:r>
            <a:r>
              <a:rPr lang="sr-Latn-RS" sz="2000" b="1" dirty="0" smtClean="0">
                <a:solidFill>
                  <a:schemeClr val="bg2">
                    <a:lumMod val="75000"/>
                  </a:schemeClr>
                </a:solidFill>
              </a:rPr>
              <a:t> prednosti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</a:rPr>
              <a:t>?</a:t>
            </a:r>
            <a:endParaRPr lang="en-US" sz="20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3352800" y="4876800"/>
            <a:ext cx="518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lvl="2" indent="-228600">
              <a:spcBef>
                <a:spcPct val="20000"/>
              </a:spcBef>
              <a:defRPr/>
            </a:pPr>
            <a:r>
              <a:rPr lang="en-US" sz="2000" b="1" dirty="0">
                <a:solidFill>
                  <a:schemeClr val="bg2">
                    <a:lumMod val="75000"/>
                  </a:schemeClr>
                </a:solidFill>
              </a:rPr>
              <a:t>3. 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</a:rPr>
              <a:t>Koji</a:t>
            </a:r>
            <a:r>
              <a:rPr lang="sr-Latn-RS" sz="2000" b="1" dirty="0" smtClean="0">
                <a:solidFill>
                  <a:schemeClr val="bg2">
                    <a:lumMod val="75000"/>
                  </a:schemeClr>
                </a:solidFill>
              </a:rPr>
              <a:t> su izazovi</a:t>
            </a:r>
            <a:r>
              <a:rPr lang="en-US" sz="2000" b="1" dirty="0" smtClean="0">
                <a:solidFill>
                  <a:schemeClr val="bg2">
                    <a:lumMod val="75000"/>
                  </a:schemeClr>
                </a:solidFill>
              </a:rPr>
              <a:t>?</a:t>
            </a:r>
            <a:endParaRPr lang="en-US" sz="20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6629400"/>
            <a:ext cx="152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27" name="Date Placeholder 7"/>
          <p:cNvSpPr txBox="1">
            <a:spLocks/>
          </p:cNvSpPr>
          <p:nvPr/>
        </p:nvSpPr>
        <p:spPr bwMode="auto">
          <a:xfrm>
            <a:off x="4572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 smtClean="0"/>
              <a:t>July 2012</a:t>
            </a:r>
            <a:endParaRPr lang="en-US" sz="1200" dirty="0"/>
          </a:p>
        </p:txBody>
      </p:sp>
      <p:sp>
        <p:nvSpPr>
          <p:cNvPr id="5128" name="Slide Number Placeholder 8"/>
          <p:cNvSpPr txBox="1">
            <a:spLocks/>
          </p:cNvSpPr>
          <p:nvPr/>
        </p:nvSpPr>
        <p:spPr bwMode="auto">
          <a:xfrm>
            <a:off x="65532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3E6F3D9-D40F-460F-BDB1-7A56BA5544D8}" type="slidenum">
              <a:rPr lang="en-US" sz="1200"/>
              <a:pPr algn="r"/>
              <a:t>2</a:t>
            </a:fld>
            <a:endParaRPr lang="en-US" sz="1200"/>
          </a:p>
        </p:txBody>
      </p:sp>
      <p:graphicFrame>
        <p:nvGraphicFramePr>
          <p:cNvPr id="5121" name="Object 2"/>
          <p:cNvGraphicFramePr>
            <a:graphicFrameLocks noChangeAspect="1"/>
          </p:cNvGraphicFramePr>
          <p:nvPr/>
        </p:nvGraphicFramePr>
        <p:xfrm>
          <a:off x="6477000" y="2514600"/>
          <a:ext cx="1905000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Clip" r:id="rId3" imgW="1190476" imgH="819048" progId="">
                  <p:embed/>
                </p:oleObj>
              </mc:Choice>
              <mc:Fallback>
                <p:oleObj name="Clip" r:id="rId3" imgW="1190476" imgH="819048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514600"/>
                        <a:ext cx="1905000" cy="130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0" y="6553200"/>
            <a:ext cx="15240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28600"/>
            <a:ext cx="6553200" cy="719138"/>
          </a:xfrm>
        </p:spPr>
        <p:txBody>
          <a:bodyPr/>
          <a:lstStyle/>
          <a:p>
            <a:pPr algn="r" eaLnBrk="1" hangingPunct="1">
              <a:defRPr/>
            </a:pPr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Šta su e-nabavke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?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7172" name="Slide Number Placeholder 8"/>
          <p:cNvSpPr txBox="1">
            <a:spLocks/>
          </p:cNvSpPr>
          <p:nvPr/>
        </p:nvSpPr>
        <p:spPr bwMode="auto">
          <a:xfrm>
            <a:off x="65532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0F5B9BC-54DC-46A1-9C48-79888BE12F83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600200" y="1905000"/>
            <a:ext cx="58674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Specijalizovan roba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,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	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vs.	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Standardna roba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,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>
              <a:lnSpc>
                <a:spcPct val="75000"/>
              </a:lnSpc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radovi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, 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usluge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		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	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radovi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, 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usluge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>
              <a:lnSpc>
                <a:spcPct val="75000"/>
              </a:lnSpc>
              <a:defRPr/>
            </a:pP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>
              <a:lnSpc>
                <a:spcPct val="75000"/>
              </a:lnSpc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Velika vrednost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	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	vs.	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Mala vrednost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Mali obim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		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vs.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	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Veliki obim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Cena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&amp; 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Kvalitet</a:t>
            </a:r>
            <a:r>
              <a:rPr 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		vs.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	</a:t>
            </a:r>
            <a:r>
              <a:rPr lang="sr-Latn-R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Cena</a:t>
            </a:r>
            <a:endParaRPr 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800" i="1" dirty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953000" y="5334000"/>
            <a:ext cx="27531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alibri" pitchFamily="34" charset="0"/>
              </a:rPr>
              <a:t>e-RA    </a:t>
            </a:r>
            <a:r>
              <a:rPr lang="en-US" sz="2000" b="1" dirty="0">
                <a:latin typeface="Calibri" pitchFamily="34" charset="0"/>
              </a:rPr>
              <a:t>e-</a:t>
            </a:r>
            <a:r>
              <a:rPr lang="en-US" sz="2000" b="1" dirty="0" err="1">
                <a:latin typeface="Calibri" pitchFamily="34" charset="0"/>
              </a:rPr>
              <a:t>RfQ</a:t>
            </a:r>
            <a:r>
              <a:rPr lang="en-US" sz="2000" b="1" dirty="0">
                <a:latin typeface="Calibri" pitchFamily="34" charset="0"/>
              </a:rPr>
              <a:t>   </a:t>
            </a:r>
            <a:r>
              <a:rPr lang="en-US" sz="2000" b="1" dirty="0" smtClean="0">
                <a:latin typeface="Calibri" pitchFamily="34" charset="0"/>
              </a:rPr>
              <a:t>e-</a:t>
            </a:r>
            <a:r>
              <a:rPr lang="sr-Latn-RS" sz="2000" b="1" dirty="0" smtClean="0">
                <a:latin typeface="Calibri" pitchFamily="34" charset="0"/>
              </a:rPr>
              <a:t>Katalozi</a:t>
            </a:r>
            <a:endParaRPr lang="en-US" sz="2000" b="1" dirty="0">
              <a:latin typeface="Calibri" pitchFamily="34" charset="0"/>
            </a:endParaRP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1143000" y="5334000"/>
            <a:ext cx="27751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alibri" pitchFamily="34" charset="0"/>
              </a:rPr>
              <a:t>e-</a:t>
            </a:r>
            <a:r>
              <a:rPr lang="sr-Latn-RS" sz="2000" b="1" dirty="0" smtClean="0">
                <a:latin typeface="Calibri" pitchFamily="34" charset="0"/>
              </a:rPr>
              <a:t>Ponude</a:t>
            </a:r>
            <a:r>
              <a:rPr lang="en-US" sz="2000" b="1" dirty="0">
                <a:latin typeface="Calibri" pitchFamily="34" charset="0"/>
              </a:rPr>
              <a:t>	   </a:t>
            </a:r>
            <a:r>
              <a:rPr lang="en-US" sz="2000" b="1" dirty="0" smtClean="0">
                <a:latin typeface="Calibri" pitchFamily="34" charset="0"/>
              </a:rPr>
              <a:t>e-</a:t>
            </a:r>
            <a:r>
              <a:rPr lang="en-US" sz="2000" b="1" dirty="0" err="1" smtClean="0">
                <a:latin typeface="Calibri" pitchFamily="34" charset="0"/>
              </a:rPr>
              <a:t>RfP</a:t>
            </a:r>
            <a:endParaRPr lang="en-US" sz="2000" b="1" dirty="0">
              <a:latin typeface="Calibri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219200" y="4572000"/>
            <a:ext cx="2690812" cy="625475"/>
            <a:chOff x="846138" y="4578350"/>
            <a:chExt cx="2690812" cy="625475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846138" y="4578350"/>
              <a:ext cx="2690812" cy="62547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alibri" pitchFamily="34" charset="0"/>
              </a:endParaRPr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auto">
            <a:xfrm>
              <a:off x="1219200" y="4648200"/>
              <a:ext cx="15803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b="1" dirty="0" smtClean="0">
                  <a:latin typeface="Calibri" pitchFamily="34" charset="0"/>
                </a:rPr>
                <a:t>E-</a:t>
              </a:r>
              <a:r>
                <a:rPr lang="sr-Latn-RS" sz="2800" b="1" dirty="0" smtClean="0">
                  <a:latin typeface="Calibri" pitchFamily="34" charset="0"/>
                </a:rPr>
                <a:t>Tenderi</a:t>
              </a:r>
              <a:endParaRPr lang="en-US" sz="2800" b="1" dirty="0">
                <a:latin typeface="Calibri" pitchFamily="34" charset="0"/>
              </a:endParaRPr>
            </a:p>
          </p:txBody>
        </p:sp>
      </p:grpSp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2057400" y="4038600"/>
            <a:ext cx="928687" cy="317500"/>
          </a:xfrm>
          <a:prstGeom prst="downArrow">
            <a:avLst>
              <a:gd name="adj1" fmla="val 38806"/>
              <a:gd name="adj2" fmla="val 63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105400" y="4572000"/>
            <a:ext cx="2690813" cy="625475"/>
            <a:chOff x="5791200" y="4572000"/>
            <a:chExt cx="2690813" cy="625475"/>
          </a:xfrm>
        </p:grpSpPr>
        <p:sp>
          <p:nvSpPr>
            <p:cNvPr id="24" name="Rectangle 12"/>
            <p:cNvSpPr>
              <a:spLocks noChangeArrowheads="1"/>
            </p:cNvSpPr>
            <p:nvPr/>
          </p:nvSpPr>
          <p:spPr bwMode="auto">
            <a:xfrm>
              <a:off x="5791200" y="4572000"/>
              <a:ext cx="2690813" cy="62547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alibri" pitchFamily="34" charset="0"/>
              </a:endParaRPr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6054725" y="4641850"/>
              <a:ext cx="186775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b="1" dirty="0" smtClean="0">
                  <a:latin typeface="Calibri" pitchFamily="34" charset="0"/>
                </a:rPr>
                <a:t>E-</a:t>
              </a:r>
              <a:r>
                <a:rPr lang="sr-Latn-RS" sz="2800" b="1" dirty="0" smtClean="0">
                  <a:latin typeface="Calibri" pitchFamily="34" charset="0"/>
                </a:rPr>
                <a:t>Kupovina</a:t>
              </a:r>
              <a:endParaRPr lang="en-US" sz="2800" b="1" dirty="0">
                <a:latin typeface="Calibri" pitchFamily="34" charset="0"/>
              </a:endParaRPr>
            </a:p>
          </p:txBody>
        </p:sp>
      </p:grpSp>
      <p:sp>
        <p:nvSpPr>
          <p:cNvPr id="26" name="AutoShape 14"/>
          <p:cNvSpPr>
            <a:spLocks noChangeArrowheads="1"/>
          </p:cNvSpPr>
          <p:nvPr/>
        </p:nvSpPr>
        <p:spPr bwMode="auto">
          <a:xfrm>
            <a:off x="5867400" y="4038600"/>
            <a:ext cx="928687" cy="317500"/>
          </a:xfrm>
          <a:prstGeom prst="downArrow">
            <a:avLst>
              <a:gd name="adj1" fmla="val 38806"/>
              <a:gd name="adj2" fmla="val 63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838200" y="5791200"/>
            <a:ext cx="7010400" cy="461665"/>
            <a:chOff x="838200" y="5791200"/>
            <a:chExt cx="7010400" cy="461665"/>
          </a:xfrm>
        </p:grpSpPr>
        <p:sp>
          <p:nvSpPr>
            <p:cNvPr id="27" name="Rectangle 17"/>
            <p:cNvSpPr>
              <a:spLocks noChangeArrowheads="1"/>
            </p:cNvSpPr>
            <p:nvPr/>
          </p:nvSpPr>
          <p:spPr bwMode="auto">
            <a:xfrm>
              <a:off x="4893432" y="5791200"/>
              <a:ext cx="2955168" cy="461665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atin typeface="Calibri" pitchFamily="34" charset="0"/>
                </a:rPr>
                <a:t> </a:t>
              </a:r>
              <a:r>
                <a:rPr lang="sr-Latn-RS" sz="2400" b="1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K</a:t>
              </a:r>
              <a:r>
                <a:rPr lang="en-US" sz="2400" b="1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omple</a:t>
              </a:r>
              <a:r>
                <a:rPr lang="sr-Latn-R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ksna primena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38200" y="5791200"/>
              <a:ext cx="3382963" cy="461665"/>
            </a:xfrm>
            <a:prstGeom prst="rect">
              <a:avLst/>
            </a:prstGeom>
            <a:solidFill>
              <a:schemeClr val="tx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Fazna primena</a:t>
              </a: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2" name="Date Placeholder 7"/>
          <p:cNvSpPr txBox="1">
            <a:spLocks/>
          </p:cNvSpPr>
          <p:nvPr/>
        </p:nvSpPr>
        <p:spPr bwMode="auto">
          <a:xfrm>
            <a:off x="4572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 smtClean="0"/>
              <a:t>July 2012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28600"/>
            <a:ext cx="6553200" cy="719138"/>
          </a:xfrm>
        </p:spPr>
        <p:txBody>
          <a:bodyPr/>
          <a:lstStyle/>
          <a:p>
            <a:pPr algn="r" eaLnBrk="1" hangingPunct="1">
              <a:defRPr/>
            </a:pPr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Šta su e-nabavke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?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7171" name="Date Placeholder 7"/>
          <p:cNvSpPr txBox="1">
            <a:spLocks/>
          </p:cNvSpPr>
          <p:nvPr/>
        </p:nvSpPr>
        <p:spPr bwMode="auto">
          <a:xfrm>
            <a:off x="18288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 smtClean="0"/>
              <a:t>July 2012</a:t>
            </a:r>
            <a:endParaRPr lang="en-US" sz="1200" dirty="0"/>
          </a:p>
        </p:txBody>
      </p:sp>
      <p:sp>
        <p:nvSpPr>
          <p:cNvPr id="7172" name="Slide Number Placeholder 8"/>
          <p:cNvSpPr txBox="1">
            <a:spLocks/>
          </p:cNvSpPr>
          <p:nvPr/>
        </p:nvSpPr>
        <p:spPr bwMode="auto">
          <a:xfrm>
            <a:off x="65532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0F5B9BC-54DC-46A1-9C48-79888BE12F83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905000" y="1905000"/>
            <a:ext cx="17526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9538" indent="-109538">
              <a:spcAft>
                <a:spcPts val="1200"/>
              </a:spcAft>
              <a:buFontTx/>
              <a:buChar char="•"/>
              <a:defRPr/>
            </a:pP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Politika nabavki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09538" indent="-109538">
              <a:spcAft>
                <a:spcPts val="1200"/>
              </a:spcAft>
              <a:buFontTx/>
              <a:buChar char="•"/>
              <a:defRPr/>
            </a:pP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Zakon o nabavkama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09538" indent="-109538">
              <a:spcAft>
                <a:spcPts val="1200"/>
              </a:spcAft>
              <a:buFontTx/>
              <a:buChar char="•"/>
              <a:defRPr/>
            </a:pP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Propisi za nabavke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09538" indent="-109538">
              <a:spcAft>
                <a:spcPts val="1200"/>
              </a:spcAft>
              <a:buFontTx/>
              <a:buChar char="•"/>
              <a:defRPr/>
            </a:pP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Oglasi </a:t>
            </a:r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</a:rPr>
              <a:t>za</a:t>
            </a: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 nabavk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e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09538" indent="-109538">
              <a:spcAft>
                <a:spcPts val="1200"/>
              </a:spcAft>
              <a:buFontTx/>
              <a:buChar char="•"/>
              <a:defRPr/>
            </a:pP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Dodela ugovora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  <a:buFontTx/>
              <a:buChar char="•"/>
              <a:defRPr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Itd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86200" y="1905000"/>
            <a:ext cx="26828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7800" indent="-1778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Download </a:t>
            </a: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dokumenata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77800" indent="-1778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Online </a:t>
            </a: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pojašnjenja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77800" indent="-1778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Elektronsko podnošenje ponuda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77800" indent="-1778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Online </a:t>
            </a: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otvaranje ponuda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77800" indent="-1778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Online </a:t>
            </a: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zahtev</a:t>
            </a:r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</a:rPr>
              <a:t>i</a:t>
            </a: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 za ponudu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77800" indent="-1778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</a:rPr>
              <a:t>Elektron</a:t>
            </a: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ski katalozi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77800" indent="-177800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E</a:t>
            </a: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-obrnute aukcije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6629400" y="1905000"/>
            <a:ext cx="22002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9538" indent="-109538">
              <a:spcAft>
                <a:spcPts val="1200"/>
              </a:spcAft>
              <a:buFontTx/>
              <a:buChar char="•"/>
              <a:defRPr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Online </a:t>
            </a: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kvalifikacija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09538" indent="-109538">
              <a:spcAft>
                <a:spcPts val="1200"/>
              </a:spcAft>
              <a:buFontTx/>
              <a:buChar char="•"/>
              <a:defRPr/>
            </a:pP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Upravljanje ugovorima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09538" indent="-109538">
              <a:spcAft>
                <a:spcPts val="1200"/>
              </a:spcAft>
              <a:buFontTx/>
              <a:buChar char="•"/>
              <a:defRPr/>
            </a:pP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Upravljanje lancem snabdevanja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  <a:p>
            <a:pPr marL="109538" indent="-109538">
              <a:spcAft>
                <a:spcPts val="1200"/>
              </a:spcAft>
              <a:buFontTx/>
              <a:buChar char="•"/>
              <a:defRPr/>
            </a:pPr>
            <a:r>
              <a:rPr lang="sr-Latn-RS" b="1" dirty="0" smtClean="0">
                <a:solidFill>
                  <a:schemeClr val="bg2">
                    <a:lumMod val="75000"/>
                  </a:schemeClr>
                </a:solidFill>
              </a:rPr>
              <a:t>Integracija sistema</a:t>
            </a:r>
            <a:endParaRPr lang="en-US" b="1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7177" name="Group 7"/>
          <p:cNvGrpSpPr>
            <a:grpSpLocks/>
          </p:cNvGrpSpPr>
          <p:nvPr/>
        </p:nvGrpSpPr>
        <p:grpSpPr bwMode="auto">
          <a:xfrm>
            <a:off x="1928813" y="1314450"/>
            <a:ext cx="6986587" cy="400050"/>
            <a:chOff x="448" y="1529"/>
            <a:chExt cx="4865" cy="252"/>
          </a:xfrm>
        </p:grpSpPr>
        <p:sp>
          <p:nvSpPr>
            <p:cNvPr id="15" name="AutoShape 8"/>
            <p:cNvSpPr>
              <a:spLocks noChangeArrowheads="1"/>
            </p:cNvSpPr>
            <p:nvPr/>
          </p:nvSpPr>
          <p:spPr bwMode="auto">
            <a:xfrm>
              <a:off x="481" y="1573"/>
              <a:ext cx="4832" cy="192"/>
            </a:xfrm>
            <a:prstGeom prst="homePlate">
              <a:avLst>
                <a:gd name="adj" fmla="val 65130"/>
              </a:avLst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i="1">
                  <a:solidFill>
                    <a:schemeClr val="accent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	</a:t>
              </a:r>
              <a:r>
                <a:rPr lang="en-US" i="1">
                  <a:solidFill>
                    <a:schemeClr val="accent2"/>
                  </a:solidFill>
                </a:rPr>
                <a:t> 	              	</a:t>
              </a:r>
              <a:endParaRPr lang="en-US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448" y="1529"/>
              <a:ext cx="10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sr-Latn-RS" sz="2000" b="1" i="1" dirty="0" smtClean="0">
                  <a:solidFill>
                    <a:schemeClr val="bg2">
                      <a:lumMod val="75000"/>
                    </a:schemeClr>
                  </a:solidFill>
                </a:rPr>
                <a:t>Informacija</a:t>
              </a:r>
              <a:endParaRPr lang="en-US" sz="2000" b="1" i="1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1936" y="1529"/>
              <a:ext cx="11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sr-Latn-RS" sz="2000" b="1" i="1" dirty="0" smtClean="0">
                  <a:solidFill>
                    <a:schemeClr val="bg2">
                      <a:lumMod val="75000"/>
                    </a:schemeClr>
                  </a:solidFill>
                </a:rPr>
                <a:t>Tra</a:t>
              </a:r>
              <a:r>
                <a:rPr lang="en-US" sz="2000" b="1" i="1" dirty="0" smtClean="0">
                  <a:solidFill>
                    <a:schemeClr val="bg2">
                      <a:lumMod val="75000"/>
                    </a:schemeClr>
                  </a:solidFill>
                </a:rPr>
                <a:t>n</a:t>
              </a:r>
              <a:r>
                <a:rPr lang="sr-Latn-RS" sz="2000" b="1" i="1" dirty="0" smtClean="0">
                  <a:solidFill>
                    <a:schemeClr val="bg2">
                      <a:lumMod val="75000"/>
                    </a:schemeClr>
                  </a:solidFill>
                </a:rPr>
                <a:t>sakcija</a:t>
              </a:r>
              <a:endParaRPr lang="en-US" sz="2000" b="1" i="1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3600" y="1529"/>
              <a:ext cx="102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 i="1" dirty="0" smtClean="0">
                  <a:solidFill>
                    <a:schemeClr val="bg2">
                      <a:lumMod val="75000"/>
                    </a:schemeClr>
                  </a:solidFill>
                </a:rPr>
                <a:t>Integra</a:t>
              </a:r>
              <a:r>
                <a:rPr lang="sr-Latn-RS" sz="2000" b="1" i="1" dirty="0" smtClean="0">
                  <a:solidFill>
                    <a:schemeClr val="bg2">
                      <a:lumMod val="75000"/>
                    </a:schemeClr>
                  </a:solidFill>
                </a:rPr>
                <a:t>cija</a:t>
              </a:r>
              <a:endParaRPr lang="en-US" b="1" i="1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7315200" cy="649288"/>
          </a:xfrm>
        </p:spPr>
        <p:txBody>
          <a:bodyPr/>
          <a:lstStyle/>
          <a:p>
            <a:pPr algn="r" eaLnBrk="1" hangingPunct="1">
              <a:defRPr/>
            </a:pPr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Koje su prednosti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?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629400"/>
            <a:ext cx="152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96" name="Date Placeholder 7"/>
          <p:cNvSpPr txBox="1">
            <a:spLocks/>
          </p:cNvSpPr>
          <p:nvPr/>
        </p:nvSpPr>
        <p:spPr bwMode="auto">
          <a:xfrm>
            <a:off x="4572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 smtClean="0"/>
              <a:t>July 2012</a:t>
            </a:r>
            <a:endParaRPr lang="en-US" sz="1200" dirty="0"/>
          </a:p>
        </p:txBody>
      </p:sp>
      <p:sp>
        <p:nvSpPr>
          <p:cNvPr id="8197" name="Slide Number Placeholder 8"/>
          <p:cNvSpPr txBox="1">
            <a:spLocks/>
          </p:cNvSpPr>
          <p:nvPr/>
        </p:nvSpPr>
        <p:spPr bwMode="auto">
          <a:xfrm>
            <a:off x="65532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25D26F1-7989-4753-956C-EFD4B212932C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9" name="Rectangle 8"/>
          <p:cNvSpPr/>
          <p:nvPr/>
        </p:nvSpPr>
        <p:spPr>
          <a:xfrm>
            <a:off x="838200" y="2209800"/>
            <a:ext cx="7315200" cy="38779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4488" indent="-344488">
              <a:spcBef>
                <a:spcPct val="75000"/>
              </a:spcBef>
              <a:buFont typeface="Arial" pitchFamily="34" charset="0"/>
              <a:buChar char="@"/>
              <a:defRPr/>
            </a:pPr>
            <a:r>
              <a:rPr lang="sr-Latn-RS" altLang="en-A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Dobro upravljanje</a:t>
            </a:r>
            <a:endParaRPr lang="en-AU" altLang="en-AU" sz="24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801688" lvl="2" indent="-344488">
              <a:spcBef>
                <a:spcPts val="600"/>
              </a:spcBef>
              <a:buFontTx/>
              <a:buChar char="•"/>
              <a:defRPr/>
            </a:pPr>
            <a:r>
              <a:rPr lang="sr-Latn-RS" altLang="en-AU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Povećana transparentnost javnih nabavki</a:t>
            </a:r>
            <a:endParaRPr lang="en-AU" altLang="en-AU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  <a:p>
            <a:pPr marL="801688" lvl="2" indent="-344488">
              <a:spcBef>
                <a:spcPts val="600"/>
              </a:spcBef>
              <a:buFontTx/>
              <a:buChar char="•"/>
              <a:defRPr/>
            </a:pPr>
            <a:r>
              <a:rPr lang="sr-Latn-RS" altLang="en-AU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Smanjene mogućnosti za ob</a:t>
            </a:r>
            <a:r>
              <a:rPr lang="en-US" altLang="en-AU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m</a:t>
            </a:r>
            <a:r>
              <a:rPr lang="sr-Latn-RS" altLang="en-AU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an</a:t>
            </a:r>
            <a:r>
              <a:rPr lang="en-US" altLang="en-AU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e</a:t>
            </a:r>
            <a:r>
              <a:rPr lang="sr-Latn-RS" altLang="en-AU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i korupciju</a:t>
            </a:r>
            <a:endParaRPr lang="en-AU" altLang="en-AU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  <a:p>
            <a:pPr marL="344488" indent="-344488">
              <a:spcBef>
                <a:spcPct val="75000"/>
              </a:spcBef>
              <a:buFont typeface="Arial" pitchFamily="34" charset="0"/>
              <a:buChar char="@"/>
              <a:defRPr/>
            </a:pPr>
            <a:r>
              <a:rPr lang="sr-Latn-RS" altLang="en-A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Unapređenje efikasnosti</a:t>
            </a:r>
            <a:endParaRPr lang="en-AU" altLang="en-AU" sz="24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801688" lvl="2" indent="-344488">
              <a:spcBef>
                <a:spcPts val="600"/>
              </a:spcBef>
              <a:buFontTx/>
              <a:buChar char="•"/>
              <a:defRPr/>
            </a:pPr>
            <a:r>
              <a:rPr lang="sr-Latn-RS" altLang="en-AU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Konkurentne cene &amp; smanjeni troškovi transakcija</a:t>
            </a:r>
            <a:endParaRPr lang="en-AU" altLang="en-AU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  <a:p>
            <a:pPr marL="801688" lvl="2" indent="-344488">
              <a:spcBef>
                <a:spcPts val="600"/>
              </a:spcBef>
              <a:buFontTx/>
              <a:buChar char="•"/>
              <a:defRPr/>
            </a:pPr>
            <a:r>
              <a:rPr lang="sr-Latn-RS" altLang="en-AU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Unapređeno upravljanje nabavkama</a:t>
            </a:r>
            <a:endParaRPr lang="en-AU" altLang="en-AU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  <a:p>
            <a:pPr marL="344488" indent="-344488">
              <a:spcBef>
                <a:spcPct val="75000"/>
              </a:spcBef>
              <a:buFont typeface="Arial" pitchFamily="34" charset="0"/>
              <a:buChar char="@"/>
              <a:defRPr/>
            </a:pPr>
            <a:r>
              <a:rPr lang="sr-Latn-RS" altLang="en-A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Ekonomski razvoj</a:t>
            </a:r>
            <a:endParaRPr lang="en-AU" altLang="en-AU" sz="24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801688" lvl="2" indent="-344488">
              <a:spcBef>
                <a:spcPts val="600"/>
              </a:spcBef>
              <a:buFontTx/>
              <a:buChar char="•"/>
              <a:defRPr/>
            </a:pPr>
            <a:r>
              <a:rPr lang="sr-Latn-RS" altLang="en-AU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Redistrubucija ušteda</a:t>
            </a:r>
            <a:endParaRPr lang="en-AU" altLang="en-AU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  <a:p>
            <a:pPr marL="801688" lvl="2" indent="-344488">
              <a:spcBef>
                <a:spcPts val="600"/>
              </a:spcBef>
              <a:buFontTx/>
              <a:buChar char="•"/>
              <a:defRPr/>
            </a:pPr>
            <a:r>
              <a:rPr lang="sr-Latn-RS" altLang="en-AU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Aktivacija privatno</a:t>
            </a:r>
            <a:r>
              <a:rPr lang="en-US" altLang="en-AU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g</a:t>
            </a:r>
            <a:r>
              <a:rPr lang="sr-Latn-RS" altLang="en-AU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sektora &amp; razvoj infrastrukture</a:t>
            </a:r>
            <a:endParaRPr lang="en-AU" altLang="en-AU" dirty="0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200" name="Picture 2" descr="http://www.laccal.com.au/images/common/static/business-continuity-manage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200400"/>
            <a:ext cx="152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Date Placeholder 7"/>
          <p:cNvSpPr txBox="1">
            <a:spLocks/>
          </p:cNvSpPr>
          <p:nvPr/>
        </p:nvSpPr>
        <p:spPr bwMode="auto">
          <a:xfrm>
            <a:off x="18288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 smtClean="0"/>
              <a:t>July 2012</a:t>
            </a:r>
            <a:endParaRPr lang="en-US" sz="1200" dirty="0"/>
          </a:p>
        </p:txBody>
      </p:sp>
      <p:sp>
        <p:nvSpPr>
          <p:cNvPr id="1029" name="Slide Number Placeholder 8"/>
          <p:cNvSpPr txBox="1">
            <a:spLocks/>
          </p:cNvSpPr>
          <p:nvPr/>
        </p:nvSpPr>
        <p:spPr bwMode="auto">
          <a:xfrm>
            <a:off x="65532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CAC5F9E-104D-4449-B59B-5B55AB688668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1371600" y="381000"/>
            <a:ext cx="75438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sr-Latn-RS" sz="3200" b="1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+mj-ea"/>
                <a:cs typeface="+mj-cs"/>
              </a:rPr>
              <a:t>Koji su izazovi</a:t>
            </a:r>
            <a:r>
              <a:rPr lang="en-US" sz="3200" b="1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+mj-ea"/>
                <a:cs typeface="+mj-cs"/>
              </a:rPr>
              <a:t>?</a:t>
            </a:r>
            <a:endParaRPr lang="uk-UA" sz="3200" b="1" kern="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  <a:ea typeface="+mj-ea"/>
              <a:cs typeface="+mj-cs"/>
            </a:endParaRPr>
          </a:p>
        </p:txBody>
      </p:sp>
      <p:sp>
        <p:nvSpPr>
          <p:cNvPr id="20" name="Text Box 1029"/>
          <p:cNvSpPr txBox="1">
            <a:spLocks noChangeArrowheads="1"/>
          </p:cNvSpPr>
          <p:nvPr/>
        </p:nvSpPr>
        <p:spPr bwMode="auto">
          <a:xfrm>
            <a:off x="2124075" y="1600200"/>
            <a:ext cx="7019925" cy="42319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4488" indent="-344488">
              <a:spcBef>
                <a:spcPct val="75000"/>
              </a:spcBef>
              <a:buFont typeface="Arial" pitchFamily="34" charset="0"/>
              <a:buChar char="@"/>
              <a:defRPr/>
            </a:pPr>
            <a:r>
              <a:rPr lang="en-US" altLang="en-A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sr-Latn-RS" altLang="en-A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edostatak rukovodstva</a:t>
            </a:r>
            <a:endParaRPr lang="en-AU" altLang="en-AU" sz="2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1688" lvl="2" indent="-344488">
              <a:spcBef>
                <a:spcPts val="600"/>
              </a:spcBef>
              <a:buFontTx/>
              <a:buChar char="•"/>
              <a:defRPr/>
            </a:pPr>
            <a:r>
              <a:rPr lang="sr-Latn-RS" altLang="en-AU" dirty="0" smtClean="0">
                <a:solidFill>
                  <a:schemeClr val="bg2"/>
                </a:solidFill>
              </a:rPr>
              <a:t>Ne postoji agencija predvodnik i kolektivni sporazum</a:t>
            </a:r>
            <a:endParaRPr lang="en-AU" altLang="en-AU" dirty="0" smtClean="0">
              <a:solidFill>
                <a:schemeClr val="bg2"/>
              </a:solidFill>
            </a:endParaRPr>
          </a:p>
          <a:p>
            <a:pPr marL="801688" lvl="2" indent="-344488">
              <a:spcBef>
                <a:spcPts val="600"/>
              </a:spcBef>
              <a:buFontTx/>
              <a:buChar char="•"/>
              <a:defRPr/>
            </a:pPr>
            <a:r>
              <a:rPr lang="en-US" altLang="en-AU" dirty="0" smtClean="0">
                <a:solidFill>
                  <a:schemeClr val="bg2"/>
                </a:solidFill>
              </a:rPr>
              <a:t>N</a:t>
            </a:r>
            <a:r>
              <a:rPr lang="sr-Latn-RS" altLang="en-AU" dirty="0" smtClean="0">
                <a:solidFill>
                  <a:schemeClr val="bg2"/>
                </a:solidFill>
              </a:rPr>
              <a:t>e postoji plan za primenu</a:t>
            </a:r>
            <a:endParaRPr lang="en-AU" altLang="en-AU" dirty="0" smtClean="0">
              <a:solidFill>
                <a:schemeClr val="bg2"/>
              </a:solidFill>
            </a:endParaRPr>
          </a:p>
          <a:p>
            <a:pPr marL="344488" indent="-344488">
              <a:spcBef>
                <a:spcPct val="75000"/>
              </a:spcBef>
              <a:buFont typeface="Arial" pitchFamily="34" charset="0"/>
              <a:buChar char="@"/>
              <a:defRPr/>
            </a:pPr>
            <a:r>
              <a:rPr lang="en-AU" altLang="en-AU" sz="2400" b="1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</a:t>
            </a:r>
            <a:r>
              <a:rPr lang="sr-Latn-RS" altLang="en-A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kus na tehnologiji</a:t>
            </a:r>
            <a:endParaRPr lang="en-AU" altLang="en-AU" sz="24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1688" lvl="2" indent="-344488">
              <a:spcBef>
                <a:spcPts val="600"/>
              </a:spcBef>
              <a:buFontTx/>
              <a:buChar char="•"/>
              <a:defRPr/>
            </a:pPr>
            <a:r>
              <a:rPr lang="sr-Latn-RS" altLang="en-AU" dirty="0" smtClean="0">
                <a:solidFill>
                  <a:schemeClr val="bg2"/>
                </a:solidFill>
              </a:rPr>
              <a:t>Komplikovanje umesto pojednostavlj</a:t>
            </a:r>
            <a:r>
              <a:rPr lang="en-US" altLang="en-AU" dirty="0" err="1" smtClean="0">
                <a:solidFill>
                  <a:schemeClr val="bg2"/>
                </a:solidFill>
              </a:rPr>
              <a:t>iva</a:t>
            </a:r>
            <a:r>
              <a:rPr lang="sr-Latn-RS" altLang="en-AU" dirty="0" smtClean="0">
                <a:solidFill>
                  <a:schemeClr val="bg2"/>
                </a:solidFill>
              </a:rPr>
              <a:t>nja</a:t>
            </a:r>
            <a:endParaRPr lang="en-AU" altLang="en-AU" dirty="0" smtClean="0">
              <a:solidFill>
                <a:schemeClr val="bg2"/>
              </a:solidFill>
            </a:endParaRPr>
          </a:p>
          <a:p>
            <a:pPr marL="801688" lvl="2" indent="-344488">
              <a:spcBef>
                <a:spcPts val="600"/>
              </a:spcBef>
              <a:buFontTx/>
              <a:buChar char="•"/>
              <a:defRPr/>
            </a:pPr>
            <a:r>
              <a:rPr lang="sr-Latn-RS" altLang="en-AU" dirty="0" smtClean="0">
                <a:solidFill>
                  <a:schemeClr val="bg2"/>
                </a:solidFill>
              </a:rPr>
              <a:t>Ne postoji upravljanje promenama</a:t>
            </a:r>
            <a:endParaRPr lang="en-AU" altLang="en-AU" dirty="0">
              <a:solidFill>
                <a:schemeClr val="bg2"/>
              </a:solidFill>
            </a:endParaRPr>
          </a:p>
          <a:p>
            <a:pPr marL="344488" indent="-344488" eaLnBrk="0" hangingPunct="0">
              <a:spcBef>
                <a:spcPct val="75000"/>
              </a:spcBef>
              <a:buFont typeface="Arial" pitchFamily="34" charset="0"/>
              <a:buChar char="@"/>
              <a:defRPr/>
            </a:pPr>
            <a:r>
              <a:rPr lang="sr-Latn-RS" altLang="en-AU" sz="2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Održivost</a:t>
            </a:r>
            <a:endParaRPr lang="en-US" altLang="en-AU" sz="24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1688" lvl="2" indent="-344488" eaLnBrk="0" hangingPunct="0">
              <a:spcBef>
                <a:spcPts val="600"/>
              </a:spcBef>
              <a:buFontTx/>
              <a:buChar char="•"/>
              <a:defRPr/>
            </a:pPr>
            <a:r>
              <a:rPr lang="en-US" altLang="en-AU" dirty="0" smtClean="0">
                <a:solidFill>
                  <a:schemeClr val="bg2"/>
                </a:solidFill>
              </a:rPr>
              <a:t>P</a:t>
            </a:r>
            <a:r>
              <a:rPr lang="sr-Latn-RS" altLang="en-AU" dirty="0" smtClean="0">
                <a:solidFill>
                  <a:schemeClr val="bg2"/>
                </a:solidFill>
              </a:rPr>
              <a:t>oslovni model</a:t>
            </a:r>
            <a:endParaRPr lang="en-US" altLang="en-AU" dirty="0">
              <a:solidFill>
                <a:schemeClr val="bg2"/>
              </a:solidFill>
            </a:endParaRPr>
          </a:p>
          <a:p>
            <a:pPr marL="801688" lvl="2" indent="-344488" eaLnBrk="0" hangingPunct="0">
              <a:spcBef>
                <a:spcPts val="600"/>
              </a:spcBef>
              <a:buFontTx/>
              <a:buChar char="•"/>
              <a:defRPr/>
            </a:pPr>
            <a:r>
              <a:rPr lang="sr-Latn-RS" altLang="en-AU" dirty="0" smtClean="0">
                <a:solidFill>
                  <a:schemeClr val="bg2"/>
                </a:solidFill>
              </a:rPr>
              <a:t>Poverenje</a:t>
            </a:r>
            <a:endParaRPr lang="en-US" altLang="en-AU" dirty="0">
              <a:solidFill>
                <a:schemeClr val="bg2"/>
              </a:solidFill>
            </a:endParaRPr>
          </a:p>
          <a:p>
            <a:pPr marL="282575" lvl="1" eaLnBrk="0" hangingPunct="0">
              <a:spcBef>
                <a:spcPts val="600"/>
              </a:spcBef>
              <a:buFontTx/>
              <a:buChar char="•"/>
              <a:defRPr/>
            </a:pPr>
            <a:endParaRPr lang="en-US" i="1" dirty="0">
              <a:solidFill>
                <a:schemeClr val="bg2">
                  <a:lumMod val="75000"/>
                </a:schemeClr>
              </a:solidFill>
              <a:latin typeface="Arial" pitchFamily="34" charset="0"/>
            </a:endParaRPr>
          </a:p>
        </p:txBody>
      </p:sp>
      <p:pic>
        <p:nvPicPr>
          <p:cNvPr id="7" name="Picture 4" descr="http://www.computerlinks.co.uk/FMS/017308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419600"/>
            <a:ext cx="249224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0" y="381000"/>
            <a:ext cx="4419600" cy="649288"/>
          </a:xfrm>
        </p:spPr>
        <p:txBody>
          <a:bodyPr/>
          <a:lstStyle/>
          <a:p>
            <a:pPr algn="r" eaLnBrk="1" hangingPunct="1">
              <a:defRPr/>
            </a:pPr>
            <a:r>
              <a:rPr lang="sr-Latn-R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</a:rPr>
              <a:t>Naučene lekcije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629400"/>
            <a:ext cx="1524000" cy="228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0" name="Date Placeholder 7"/>
          <p:cNvSpPr txBox="1">
            <a:spLocks/>
          </p:cNvSpPr>
          <p:nvPr/>
        </p:nvSpPr>
        <p:spPr bwMode="auto">
          <a:xfrm>
            <a:off x="4572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 smtClean="0"/>
              <a:t>July 2012</a:t>
            </a:r>
            <a:endParaRPr lang="en-US" sz="1200" dirty="0"/>
          </a:p>
        </p:txBody>
      </p:sp>
      <p:sp>
        <p:nvSpPr>
          <p:cNvPr id="9221" name="Slide Number Placeholder 8"/>
          <p:cNvSpPr txBox="1">
            <a:spLocks/>
          </p:cNvSpPr>
          <p:nvPr/>
        </p:nvSpPr>
        <p:spPr bwMode="auto">
          <a:xfrm>
            <a:off x="6553200" y="64928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86B53BD-12DF-4189-8F83-21D209E07A69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3400" y="2438400"/>
            <a:ext cx="7467600" cy="45704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95288" indent="-395288" eaLnBrk="0" hangingPunct="0">
              <a:spcBef>
                <a:spcPts val="3000"/>
              </a:spcBef>
              <a:buFont typeface="Arial" pitchFamily="34" charset="0"/>
              <a:buChar char="@"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E-</a:t>
            </a:r>
            <a:r>
              <a:rPr lang="sr-Latn-RS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nabavke mogu biti konfuzne i mogu dovoditi do nesporazuma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.</a:t>
            </a:r>
          </a:p>
          <a:p>
            <a:pPr marL="463550" indent="-463550" eaLnBrk="0" hangingPunct="0">
              <a:spcBef>
                <a:spcPts val="3000"/>
              </a:spcBef>
              <a:buFont typeface="Arial" pitchFamily="34" charset="0"/>
              <a:buChar char="@"/>
              <a:defRPr/>
            </a:pPr>
            <a:r>
              <a:rPr lang="sr-Latn-RS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Visok </a:t>
            </a:r>
            <a:r>
              <a:rPr lang="sr-Latn-RS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n</a:t>
            </a:r>
            <a:r>
              <a:rPr lang="en-US" sz="24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</a:t>
            </a:r>
            <a:r>
              <a:rPr lang="sr-Latn-RS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v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o</a:t>
            </a:r>
            <a:r>
              <a:rPr lang="sr-Latn-RS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sr-Latn-RS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transparentnosti se može postići uz mali trošak i bez potrebe izmene zakona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.</a:t>
            </a:r>
          </a:p>
          <a:p>
            <a:pPr marL="463550" indent="-463550" eaLnBrk="0" hangingPunct="0">
              <a:spcBef>
                <a:spcPts val="3000"/>
              </a:spcBef>
              <a:buFont typeface="Arial" pitchFamily="34" charset="0"/>
              <a:buChar char="@"/>
              <a:defRPr/>
            </a:pPr>
            <a:r>
              <a:rPr lang="en-US" sz="2400" dirty="0" smtClean="0">
                <a:solidFill>
                  <a:srgbClr val="00339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E-</a:t>
            </a:r>
            <a:r>
              <a:rPr lang="sr-Latn-RS" sz="2400" dirty="0" smtClean="0">
                <a:solidFill>
                  <a:srgbClr val="00339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nabavke ne rešavaju sve probleme.</a:t>
            </a:r>
            <a:endParaRPr lang="en-US" sz="2400" dirty="0" smtClean="0">
              <a:solidFill>
                <a:srgbClr val="00339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463550" indent="-463550" eaLnBrk="0" hangingPunct="0">
              <a:spcBef>
                <a:spcPts val="3000"/>
              </a:spcBef>
              <a:buFont typeface="Arial" pitchFamily="34" charset="0"/>
              <a:buChar char="@"/>
              <a:defRPr/>
            </a:pPr>
            <a:r>
              <a:rPr lang="en-US" sz="2400" dirty="0" err="1" smtClean="0">
                <a:solidFill>
                  <a:srgbClr val="00339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Fo</a:t>
            </a:r>
            <a:r>
              <a:rPr lang="sr-Latn-RS" sz="2400" dirty="0" smtClean="0">
                <a:solidFill>
                  <a:srgbClr val="00339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k</a:t>
            </a:r>
            <a:r>
              <a:rPr lang="en-US" sz="2400" dirty="0" smtClean="0">
                <a:solidFill>
                  <a:srgbClr val="00339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us </a:t>
            </a:r>
            <a:r>
              <a:rPr lang="sr-Latn-RS" sz="2400" dirty="0" smtClean="0">
                <a:solidFill>
                  <a:srgbClr val="00339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na ljudima je ključ uspeha</a:t>
            </a:r>
            <a:r>
              <a:rPr lang="en-US" sz="2400" dirty="0" smtClean="0">
                <a:solidFill>
                  <a:srgbClr val="00339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. </a:t>
            </a:r>
            <a:endParaRPr lang="en-US" sz="24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0" hangingPunct="0">
              <a:spcBef>
                <a:spcPts val="0"/>
              </a:spcBef>
              <a:defRPr/>
            </a:pPr>
            <a:endParaRPr lang="en-US" sz="2400" dirty="0">
              <a:solidFill>
                <a:schemeClr val="bg2">
                  <a:lumMod val="75000"/>
                </a:schemeClr>
              </a:solidFill>
              <a:latin typeface="Arial" pitchFamily="34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en-US" sz="2400" dirty="0">
              <a:solidFill>
                <a:schemeClr val="bg2">
                  <a:lumMod val="75000"/>
                </a:schemeClr>
              </a:solidFill>
              <a:latin typeface="Arial" pitchFamily="34" charset="0"/>
            </a:endParaRPr>
          </a:p>
          <a:p>
            <a:pPr eaLnBrk="0" hangingPunct="0">
              <a:spcBef>
                <a:spcPts val="0"/>
              </a:spcBef>
              <a:defRPr/>
            </a:pPr>
            <a:endParaRPr lang="en-US" sz="2400" dirty="0">
              <a:solidFill>
                <a:schemeClr val="bg2">
                  <a:lumMod val="75000"/>
                </a:schemeClr>
              </a:solidFill>
              <a:latin typeface="Arial" pitchFamily="34" charset="0"/>
            </a:endParaRPr>
          </a:p>
        </p:txBody>
      </p:sp>
      <p:pic>
        <p:nvPicPr>
          <p:cNvPr id="9224" name="Picture 2" descr="http://www.utypia.com/NR/rdonlyres/FF79B9C0-6748-41BB-963B-8464DF3DDBB9/23115/eprocurement3.jp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800600"/>
            <a:ext cx="18669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685800"/>
            <a:ext cx="6172200" cy="1219200"/>
          </a:xfr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r-Latn-RS" kern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vam na pažnji</a:t>
            </a:r>
            <a:r>
              <a:rPr lang="en-US" kern="1200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!</a:t>
            </a:r>
            <a:endParaRPr lang="uk-UA" kern="1200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8">
      <a:dk1>
        <a:srgbClr val="4D4D4D"/>
      </a:dk1>
      <a:lt1>
        <a:srgbClr val="FFFFFF"/>
      </a:lt1>
      <a:dk2>
        <a:srgbClr val="4D4D4D"/>
      </a:dk2>
      <a:lt2>
        <a:srgbClr val="003399"/>
      </a:lt2>
      <a:accent1>
        <a:srgbClr val="6699FF"/>
      </a:accent1>
      <a:accent2>
        <a:srgbClr val="66CCFF"/>
      </a:accent2>
      <a:accent3>
        <a:srgbClr val="FFFFFF"/>
      </a:accent3>
      <a:accent4>
        <a:srgbClr val="404040"/>
      </a:accent4>
      <a:accent5>
        <a:srgbClr val="B8CAFF"/>
      </a:accent5>
      <a:accent6>
        <a:srgbClr val="5CB9E7"/>
      </a:accent6>
      <a:hlink>
        <a:srgbClr val="FF9933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FF66CC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FFB8E2"/>
        </a:accent5>
        <a:accent6>
          <a:srgbClr val="5C8AE7"/>
        </a:accent6>
        <a:hlink>
          <a:srgbClr val="FFCC9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CC0000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E2AAAA"/>
        </a:accent5>
        <a:accent6>
          <a:srgbClr val="5C8AE7"/>
        </a:accent6>
        <a:hlink>
          <a:srgbClr val="33C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CC0000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E2AAAA"/>
        </a:accent5>
        <a:accent6>
          <a:srgbClr val="5C8AE7"/>
        </a:accent6>
        <a:hlink>
          <a:srgbClr val="99C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33CCFF"/>
        </a:accent1>
        <a:accent2>
          <a:srgbClr val="6699FF"/>
        </a:accent2>
        <a:accent3>
          <a:srgbClr val="FFFFFF"/>
        </a:accent3>
        <a:accent4>
          <a:srgbClr val="404040"/>
        </a:accent4>
        <a:accent5>
          <a:srgbClr val="ADE2FF"/>
        </a:accent5>
        <a:accent6>
          <a:srgbClr val="5C8AE7"/>
        </a:accent6>
        <a:hlink>
          <a:srgbClr val="99C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3399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2D8AE7"/>
        </a:accent6>
        <a:hlink>
          <a:srgbClr val="99CC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339933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2D8A2D"/>
        </a:accent6>
        <a:hlink>
          <a:srgbClr val="FF99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5CB9E7"/>
        </a:accent6>
        <a:hlink>
          <a:srgbClr val="FF99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570</TotalTime>
  <Words>257</Words>
  <Application>Microsoft Office PowerPoint</Application>
  <PresentationFormat>On-screen Show (4:3)</PresentationFormat>
  <Paragraphs>80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template</vt:lpstr>
      <vt:lpstr>Clip</vt:lpstr>
      <vt:lpstr>Elektronske nabavke: Izazovi &amp; Prednosti  Knut Leipold, Svetska banka, jul 2012</vt:lpstr>
      <vt:lpstr>Agenda</vt:lpstr>
      <vt:lpstr>Šta su e-nabavke?</vt:lpstr>
      <vt:lpstr>Šta su e-nabavke?</vt:lpstr>
      <vt:lpstr>Koje su prednosti?</vt:lpstr>
      <vt:lpstr>PowerPoint Presentation</vt:lpstr>
      <vt:lpstr>Naučene lekcije</vt:lpstr>
      <vt:lpstr>Hvala vam na pažnji!</vt:lpstr>
    </vt:vector>
  </TitlesOfParts>
  <Company>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Government Procurement: A New Era Key Advances &amp; New Challenges  Knut Leipold, World Bank</dc:title>
  <dc:creator>Leipold</dc:creator>
  <cp:lastModifiedBy>Mariela Sarafin</cp:lastModifiedBy>
  <cp:revision>62</cp:revision>
  <cp:lastPrinted>2012-07-11T14:25:55Z</cp:lastPrinted>
  <dcterms:created xsi:type="dcterms:W3CDTF">2009-11-07T04:08:51Z</dcterms:created>
  <dcterms:modified xsi:type="dcterms:W3CDTF">2012-07-11T14:39:05Z</dcterms:modified>
</cp:coreProperties>
</file>