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86441" autoAdjust="0"/>
  </p:normalViewPr>
  <p:slideViewPr>
    <p:cSldViewPr>
      <p:cViewPr>
        <p:scale>
          <a:sx n="60" d="100"/>
          <a:sy n="60" d="100"/>
        </p:scale>
        <p:origin x="-2364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82537D-B6BF-4974-9A9E-F0E0B2AA849E}" type="datetimeFigureOut">
              <a:rPr lang="en-GB"/>
              <a:pPr>
                <a:defRPr/>
              </a:pPr>
              <a:t>20/07/2012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422BF47-5444-4F6D-8A50-703FC2E8B1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79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07D4FA-A67B-45DE-987F-92F11879876D}" type="datetimeFigureOut">
              <a:rPr lang="en-GB"/>
              <a:pPr>
                <a:defRPr/>
              </a:pPr>
              <a:t>20/07/2012</a:t>
            </a:fld>
            <a:endParaRPr lang="en-GB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GB" noProof="0" smtClean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D02A74-4E26-46A8-B615-03234ACFF8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070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Government of the Republic of Serbia-Public Procurement Office</a:t>
            </a: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Government of the Republic of Serbia-Public Procurement Office</a:t>
            </a: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Government of the Republic of Serbia-Public Procurement Office</a:t>
            </a: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Government of the Republic of Serbia-Public Procurement Office</a:t>
            </a: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Government of the Republic of Serbia-Public Procurement Office</a:t>
            </a: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Government of the Republic of Serbia-Public Procurement Office</a:t>
            </a: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Government of the Republic of Serbia-Public Procurement Office</a:t>
            </a: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Government of the Republic of Serbia-Public Procurement Office</a:t>
            </a: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Government of the Republic of Serbia-Public Procurement Office</a:t>
            </a: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Government of the Republic of Serbia-Public Procurement Office</a:t>
            </a: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Government of the Republic of Serbia-Public Procurement Office</a:t>
            </a: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521DE-3A0E-4A08-A22E-230E4DB4F9FA}" type="datetime1">
              <a:rPr lang="en-GB"/>
              <a:pPr>
                <a:defRPr/>
              </a:pPr>
              <a:t>20/07/2012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C517-4B20-4236-B6ED-DDEB0BF9C636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F6BA5-05D5-467F-BC67-6EA83FD33D0C}" type="datetime1">
              <a:rPr lang="en-GB"/>
              <a:pPr>
                <a:defRPr/>
              </a:pPr>
              <a:t>20/07/2012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8DF04-5DA3-49FF-A03B-99325AD6282E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E9E4D-ADF9-4990-B9B6-EC50A1577CC7}" type="datetime1">
              <a:rPr lang="en-GB"/>
              <a:pPr>
                <a:defRPr/>
              </a:pPr>
              <a:t>20/07/2012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5ED6-86A6-4874-9C70-EA36ECBFD709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62C56-1A36-4AA8-95BD-E55630FCACFD}" type="datetime1">
              <a:rPr lang="en-GB"/>
              <a:pPr>
                <a:defRPr/>
              </a:pPr>
              <a:t>20/07/2012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476375" y="6381750"/>
            <a:ext cx="5975350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99BA2-94D0-4032-B016-F8CC2BA1D20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34C0-23B1-47A0-BAE0-F3A55AEA404A}" type="datetime1">
              <a:rPr lang="en-GB"/>
              <a:pPr>
                <a:defRPr/>
              </a:pPr>
              <a:t>20/07/2012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D1331-2251-4085-9A52-C8F7DE714F2D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AE67-FBE4-4759-94EE-FDEA7B75CA80}" type="datetime1">
              <a:rPr lang="en-GB"/>
              <a:pPr>
                <a:defRPr/>
              </a:pPr>
              <a:t>20/07/2012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839FD-9E92-4F52-BAEB-A8ABE7559AB3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1A446-FDE3-4FA8-A107-239ECA777AE2}" type="datetime1">
              <a:rPr lang="en-GB"/>
              <a:pPr>
                <a:defRPr/>
              </a:pPr>
              <a:t>20/07/2012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4AA4-8259-4EAA-8325-5A164DCA0EC9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AD4F-86C8-464D-9274-645C924D722F}" type="datetime1">
              <a:rPr lang="en-GB"/>
              <a:pPr>
                <a:defRPr/>
              </a:pPr>
              <a:t>20/07/2012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E81A9-D8FC-4683-9F0D-E354C235231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60F23-1E15-4C36-829D-CEB3CA54D3BB}" type="datetime1">
              <a:rPr lang="en-GB"/>
              <a:pPr>
                <a:defRPr/>
              </a:pPr>
              <a:t>20/07/2012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D1B4A-12B4-4CC9-8DB6-FD9089C459DE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FD8CD-D9B5-4106-A50A-0AD17DC6493D}" type="datetime1">
              <a:rPr lang="en-GB"/>
              <a:pPr>
                <a:defRPr/>
              </a:pPr>
              <a:t>20/07/2012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72E7-D5D2-4930-9C94-D1974E03887C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84717-1C0A-4AEE-9294-6EB102992CAC}" type="datetime1">
              <a:rPr lang="en-GB"/>
              <a:pPr>
                <a:defRPr/>
              </a:pPr>
              <a:t>20/07/2012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DB374-7640-48FD-B59E-60E4EA2084C6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79388" y="6356350"/>
            <a:ext cx="2411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14387B-2B22-4A36-AA26-4AAA8DD09CD2}" type="datetime1">
              <a:rPr lang="en-GB"/>
              <a:pPr>
                <a:defRPr/>
              </a:pPr>
              <a:t>20/07/2012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835150" y="6448425"/>
            <a:ext cx="590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C5BA66-7E8B-4BB7-93AC-65AD19DF8CE9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  <p:pic>
        <p:nvPicPr>
          <p:cNvPr id="1031" name="Billede 7" descr="eu-flag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63" y="252413"/>
            <a:ext cx="3730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boks 9"/>
          <p:cNvSpPr txBox="1"/>
          <p:nvPr userDrawn="1"/>
        </p:nvSpPr>
        <p:spPr>
          <a:xfrm>
            <a:off x="642938" y="596900"/>
            <a:ext cx="79216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latin typeface="+mn-lt"/>
                <a:cs typeface="+mn-cs"/>
              </a:rPr>
              <a:t>EU </a:t>
            </a:r>
            <a:r>
              <a:rPr lang="sr-Latn-RS" sz="1100" dirty="0">
                <a:latin typeface="+mn-lt"/>
                <a:cs typeface="+mn-cs"/>
              </a:rPr>
              <a:t>Tvining projekat</a:t>
            </a:r>
            <a:r>
              <a:rPr lang="en-GB" sz="1100" dirty="0">
                <a:latin typeface="+mn-lt"/>
                <a:cs typeface="+mn-cs"/>
              </a:rPr>
              <a:t> – </a:t>
            </a:r>
            <a:r>
              <a:rPr lang="sr-Latn-RS" sz="1100" dirty="0">
                <a:latin typeface="+mn-lt"/>
                <a:cs typeface="+mn-cs"/>
              </a:rPr>
              <a:t>Jačanje javnih nabavki u Srbiji</a:t>
            </a:r>
            <a:endParaRPr lang="en-GB" sz="1100" dirty="0">
              <a:latin typeface="+mn-lt"/>
              <a:cs typeface="+mn-cs"/>
            </a:endParaRPr>
          </a:p>
        </p:txBody>
      </p:sp>
      <p:sp>
        <p:nvSpPr>
          <p:cNvPr id="13" name="Tekstboks 12"/>
          <p:cNvSpPr txBox="1"/>
          <p:nvPr userDrawn="1"/>
        </p:nvSpPr>
        <p:spPr>
          <a:xfrm>
            <a:off x="1692275" y="6286500"/>
            <a:ext cx="62642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RS" sz="800" dirty="0"/>
              <a:t>Projekat finansiran od strane Evropske Unije</a:t>
            </a:r>
            <a:r>
              <a:rPr lang="en-GB" sz="800" dirty="0"/>
              <a:t>		</a:t>
            </a:r>
            <a:r>
              <a:rPr lang="sr-Latn-RS" sz="800" dirty="0"/>
              <a:t>                            </a:t>
            </a:r>
            <a:r>
              <a:rPr lang="en-GB" sz="800" dirty="0"/>
              <a:t> </a:t>
            </a:r>
            <a:r>
              <a:rPr lang="sr-Latn-RS" sz="800" dirty="0"/>
              <a:t>   Projekat sprovodi LGDK</a:t>
            </a:r>
          </a:p>
          <a:p>
            <a:pPr algn="ctr">
              <a:defRPr/>
            </a:pPr>
            <a:endParaRPr lang="sr-Latn-RS" sz="800" dirty="0"/>
          </a:p>
          <a:p>
            <a:pPr algn="ctr">
              <a:defRPr/>
            </a:pPr>
            <a:r>
              <a:rPr lang="sr-Latn-RS" sz="800" dirty="0"/>
              <a:t>Stavovi navedeni u ovom dokumentu ne predstavljaju zvanične stavove Evropske Unije</a:t>
            </a:r>
            <a:endParaRPr lang="en-GB" sz="700" dirty="0"/>
          </a:p>
        </p:txBody>
      </p:sp>
      <p:pic>
        <p:nvPicPr>
          <p:cNvPr id="1034" name="Billede 2" descr="eu-flag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1913" y="6286500"/>
            <a:ext cx="3333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Billede 4" descr="kllogo-org_2cm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07288" y="6283325"/>
            <a:ext cx="233362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Billede 4" descr="kllogo-org_2cm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15313" y="214313"/>
            <a:ext cx="4127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5" descr="mali grb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10075" y="0"/>
            <a:ext cx="3333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ortal.ujn.gov.r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ujn.gov.r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90763"/>
            <a:ext cx="8604448" cy="1377950"/>
          </a:xfrm>
        </p:spPr>
        <p:txBody>
          <a:bodyPr/>
          <a:lstStyle/>
          <a:p>
            <a:pPr eaLnBrk="1" hangingPunct="1"/>
            <a:r>
              <a:rPr lang="en-US" sz="3000" b="1" i="1" dirty="0" smtClean="0"/>
              <a:t>  ELEKTRONSKE </a:t>
            </a:r>
            <a:r>
              <a:rPr lang="en-US" sz="3000" b="1" i="1" dirty="0" smtClean="0"/>
              <a:t>JAVNE NABAVKE </a:t>
            </a:r>
            <a:br>
              <a:rPr lang="en-US" sz="3000" b="1" i="1" dirty="0" smtClean="0"/>
            </a:br>
            <a:r>
              <a:rPr lang="en-US" sz="3000" b="1" i="1" dirty="0" smtClean="0"/>
              <a:t>  U </a:t>
            </a:r>
            <a:r>
              <a:rPr lang="en-US" sz="3000" b="1" i="1" dirty="0" smtClean="0"/>
              <a:t>SRBIJI</a:t>
            </a:r>
            <a:endParaRPr lang="en-US" sz="30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5105400"/>
            <a:ext cx="6616700" cy="1131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b="1" smtClean="0"/>
              <a:t>Danijela Bokan</a:t>
            </a:r>
            <a:endParaRPr lang="sr-Cyrl-CS" sz="2500" b="1" smtClean="0"/>
          </a:p>
          <a:p>
            <a:pPr eaLnBrk="1" hangingPunct="1">
              <a:lnSpc>
                <a:spcPct val="80000"/>
              </a:lnSpc>
            </a:pPr>
            <a:r>
              <a:rPr lang="en-US" sz="2100" smtClean="0"/>
              <a:t>Uprava za javne nabavke</a:t>
            </a:r>
            <a:endParaRPr lang="sr-Cyrl-CS" sz="2100" smtClean="0"/>
          </a:p>
          <a:p>
            <a:pPr eaLnBrk="1" hangingPunct="1">
              <a:lnSpc>
                <a:spcPct val="80000"/>
              </a:lnSpc>
            </a:pPr>
            <a:r>
              <a:rPr lang="en-US" sz="2100" smtClean="0"/>
              <a:t>Pomoćnik direktora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36650"/>
          </a:xfrm>
        </p:spPr>
        <p:txBody>
          <a:bodyPr/>
          <a:lstStyle/>
          <a:p>
            <a:r>
              <a:rPr lang="sr-Latn-CS" sz="3600" dirty="0" smtClean="0"/>
              <a:t/>
            </a:r>
            <a:br>
              <a:rPr lang="sr-Latn-CS" sz="3600" dirty="0" smtClean="0"/>
            </a:br>
            <a:r>
              <a:rPr lang="sr-Latn-CS" sz="3600" dirty="0" smtClean="0"/>
              <a:t/>
            </a:r>
            <a:br>
              <a:rPr lang="sr-Latn-CS" sz="3600" dirty="0" smtClean="0"/>
            </a:br>
            <a:r>
              <a:rPr lang="en-US" sz="3200" dirty="0" err="1" smtClean="0"/>
              <a:t>Direktan</a:t>
            </a:r>
            <a:r>
              <a:rPr lang="en-US" sz="3200" dirty="0" smtClean="0"/>
              <a:t> </a:t>
            </a:r>
            <a:r>
              <a:rPr lang="en-US" sz="3200" dirty="0" err="1" smtClean="0"/>
              <a:t>pristup</a:t>
            </a:r>
            <a:r>
              <a:rPr lang="en-US" sz="3200" dirty="0" smtClean="0"/>
              <a:t> </a:t>
            </a:r>
            <a:r>
              <a:rPr lang="en-US" sz="3200" dirty="0" err="1" smtClean="0"/>
              <a:t>Portalu</a:t>
            </a:r>
            <a:r>
              <a:rPr lang="sr-Latn-CS" sz="3200" dirty="0" smtClean="0"/>
              <a:t>:</a:t>
            </a:r>
            <a:br>
              <a:rPr lang="sr-Latn-CS" sz="3200" dirty="0" smtClean="0"/>
            </a:br>
            <a:r>
              <a:rPr lang="sr-Latn-CS" sz="3200" dirty="0" smtClean="0">
                <a:hlinkClick r:id="rId2"/>
              </a:rPr>
              <a:t>http://portal.ujn.gov.rs</a:t>
            </a:r>
            <a:r>
              <a:rPr lang="sr-Latn-CS" sz="3200" dirty="0" smtClean="0"/>
              <a:t/>
            </a:r>
            <a:br>
              <a:rPr lang="sr-Latn-CS" sz="3200" dirty="0" smtClean="0"/>
            </a:br>
            <a:r>
              <a:rPr lang="sr-Latn-CS" sz="3600" dirty="0" smtClean="0"/>
              <a:t/>
            </a:r>
            <a:br>
              <a:rPr lang="sr-Latn-CS" sz="3600" dirty="0" smtClean="0"/>
            </a:br>
            <a:endParaRPr lang="sr-Latn-CS" sz="3600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D7203E7-B8D2-48C0-8900-4F49DE38B89B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12292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63675" y="2114568"/>
            <a:ext cx="621665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020763"/>
          </a:xfrm>
        </p:spPr>
        <p:txBody>
          <a:bodyPr/>
          <a:lstStyle/>
          <a:p>
            <a:r>
              <a:rPr lang="sr-Latn-CS" sz="4000" b="1" i="1" smtClean="0"/>
              <a:t>RAZVOJ E – NABAVKI U RS</a:t>
            </a:r>
            <a:endParaRPr lang="en-US" sz="4000" b="1" i="1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446462"/>
          </a:xfrm>
        </p:spPr>
        <p:txBody>
          <a:bodyPr/>
          <a:lstStyle/>
          <a:p>
            <a:r>
              <a:rPr lang="sr-Latn-CS" sz="2400" smtClean="0"/>
              <a:t>Razvoj e-nabavki u RS definisan je u </a:t>
            </a:r>
            <a:r>
              <a:rPr lang="sr-Latn-CS" sz="2400" b="1" smtClean="0"/>
              <a:t>dva ključna dokumenta koja su nastala u okviru EU – twinning Projekta jačanje sistema javnih nabavki u Srbiji:</a:t>
            </a:r>
          </a:p>
          <a:p>
            <a:pPr>
              <a:buFont typeface="Wingdings" pitchFamily="2" charset="2"/>
              <a:buNone/>
            </a:pPr>
            <a:endParaRPr lang="sr-Cyrl-BA" sz="2400" smtClean="0"/>
          </a:p>
          <a:p>
            <a:pPr>
              <a:buFont typeface="Arial" charset="0"/>
              <a:buAutoNum type="arabicPeriod"/>
            </a:pPr>
            <a:r>
              <a:rPr lang="sr-Latn-CS" sz="2400" b="1" smtClean="0"/>
              <a:t>Strategija razvoja javnih nabavki u RS</a:t>
            </a:r>
          </a:p>
          <a:p>
            <a:pPr>
              <a:buFont typeface="Arial" charset="0"/>
              <a:buAutoNum type="arabicPeriod"/>
            </a:pPr>
            <a:r>
              <a:rPr lang="sr-Latn-CS" sz="2400" b="1" smtClean="0"/>
              <a:t>Priprema za uvođenje e-nabavki (u izradi)</a:t>
            </a:r>
            <a:endParaRPr lang="sr-Cyrl-BA" sz="2400" b="1" smtClean="0"/>
          </a:p>
          <a:p>
            <a:pPr>
              <a:buFont typeface="Wingdings" pitchFamily="2" charset="2"/>
              <a:buNone/>
            </a:pPr>
            <a:endParaRPr lang="en-US" sz="2400" b="1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8F53959-8EA2-41EF-8CD9-ABA47BD5C07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85720" y="549274"/>
            <a:ext cx="8572559" cy="1236652"/>
          </a:xfrm>
        </p:spPr>
        <p:txBody>
          <a:bodyPr/>
          <a:lstStyle/>
          <a:p>
            <a:r>
              <a:rPr lang="sr-Latn-CS" sz="3600" b="1" i="1" dirty="0" smtClean="0"/>
              <a:t>STRATEGIJA RAZVOJA JAVNIH NABAVKI U RS</a:t>
            </a:r>
            <a:endParaRPr lang="en-US" sz="3600" b="1" i="1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679950"/>
          </a:xfrm>
        </p:spPr>
        <p:txBody>
          <a:bodyPr/>
          <a:lstStyle/>
          <a:p>
            <a:r>
              <a:rPr lang="sr-Latn-CS" sz="2400" smtClean="0"/>
              <a:t>Strategija je </a:t>
            </a:r>
            <a:r>
              <a:rPr lang="sr-Latn-CS" sz="2400" b="1" smtClean="0"/>
              <a:t>usvojena 9. septembra 2011. godine </a:t>
            </a:r>
          </a:p>
          <a:p>
            <a:pPr>
              <a:buFont typeface="Wingdings" pitchFamily="2" charset="2"/>
              <a:buNone/>
            </a:pPr>
            <a:r>
              <a:rPr lang="sr-Latn-CS" sz="2400" smtClean="0"/>
              <a:t>    od strane Vlade RS</a:t>
            </a:r>
            <a:endParaRPr lang="sr-Cyrl-BA" sz="2400" smtClean="0"/>
          </a:p>
          <a:p>
            <a:r>
              <a:rPr lang="sr-Latn-CS" sz="2400" smtClean="0"/>
              <a:t>Cilj Strategije jeste da se obezbedi </a:t>
            </a:r>
            <a:r>
              <a:rPr lang="sr-Latn-CS" sz="2400" b="1" smtClean="0"/>
              <a:t>efikasan, ekonomičan i transparentan sistem </a:t>
            </a:r>
            <a:r>
              <a:rPr lang="sr-Latn-CS" sz="2400" smtClean="0"/>
              <a:t>javnih nabavki, uz usklađivanje sa postojećim </a:t>
            </a:r>
            <a:r>
              <a:rPr lang="sr-Latn-CS" sz="2400" b="1" smtClean="0"/>
              <a:t>pravnim tekovinama EU</a:t>
            </a:r>
          </a:p>
          <a:p>
            <a:r>
              <a:rPr lang="sr-Latn-CS" sz="2400" smtClean="0"/>
              <a:t>Potrebno je </a:t>
            </a:r>
            <a:r>
              <a:rPr lang="sr-Latn-CS" sz="2400" b="1" smtClean="0"/>
              <a:t>unaprediti zakonski okvir </a:t>
            </a:r>
            <a:r>
              <a:rPr lang="sr-Latn-CS" sz="2400" smtClean="0"/>
              <a:t>za elektronske javne nabavke</a:t>
            </a:r>
            <a:endParaRPr lang="sr-Cyrl-BA" sz="2400" smtClean="0"/>
          </a:p>
          <a:p>
            <a:r>
              <a:rPr lang="sr-Latn-CS" sz="2400" smtClean="0"/>
              <a:t>Između ostalog, neke od </a:t>
            </a:r>
            <a:r>
              <a:rPr lang="sr-Latn-CS" sz="2400" b="1" smtClean="0"/>
              <a:t>ključnih slabosti </a:t>
            </a:r>
            <a:r>
              <a:rPr lang="sr-Latn-CS" sz="2400" smtClean="0"/>
              <a:t>sistema javnih nabavki u RS:</a:t>
            </a:r>
          </a:p>
          <a:p>
            <a:pPr lvl="1"/>
            <a:r>
              <a:rPr lang="sr-Latn-CS" sz="2000" smtClean="0"/>
              <a:t>nedovoljna transparentnost javnih nabavki male vrednosti</a:t>
            </a:r>
          </a:p>
          <a:p>
            <a:pPr lvl="1"/>
            <a:r>
              <a:rPr lang="sr-Latn-CS" sz="2000" smtClean="0"/>
              <a:t>podnošenje ponuda elektronskim putem i elektronske licitacije nisu zaživele u praksi</a:t>
            </a:r>
          </a:p>
          <a:p>
            <a:pPr lvl="1"/>
            <a:endParaRPr lang="en-US" sz="200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2A61AAC-C98A-4A09-958D-36974142BA52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8313" y="1066788"/>
            <a:ext cx="8229600" cy="647700"/>
          </a:xfrm>
        </p:spPr>
        <p:txBody>
          <a:bodyPr/>
          <a:lstStyle/>
          <a:p>
            <a:r>
              <a:rPr lang="sr-Latn-CS" sz="2800" b="1" i="1" dirty="0" smtClean="0"/>
              <a:t>STRATEGIJA RAZVOJA JAVNIH NABAVKI U RS – MERE ZA POBOLJŠANJE</a:t>
            </a:r>
            <a:endParaRPr lang="en-US" sz="2800" b="1" i="1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57188" y="2106636"/>
            <a:ext cx="8572500" cy="4679950"/>
          </a:xfrm>
        </p:spPr>
        <p:txBody>
          <a:bodyPr/>
          <a:lstStyle/>
          <a:p>
            <a:r>
              <a:rPr lang="sr-Latn-CS" sz="2400" b="1" smtClean="0"/>
              <a:t>Proširiti ulogu  Portala javnih nabavki </a:t>
            </a:r>
            <a:r>
              <a:rPr lang="sr-Latn-CS" sz="2400" smtClean="0"/>
              <a:t>u pravcu centralizovane podrške elektronskim javnim nabavkama:</a:t>
            </a:r>
          </a:p>
          <a:p>
            <a:pPr>
              <a:buFont typeface="Wingdings" pitchFamily="2" charset="2"/>
              <a:buNone/>
            </a:pPr>
            <a:endParaRPr lang="sr-Latn-CS" sz="2400" smtClean="0"/>
          </a:p>
          <a:p>
            <a:pPr lvl="1"/>
            <a:r>
              <a:rPr lang="sr-Latn-CS" sz="2000" smtClean="0"/>
              <a:t>Uvesti </a:t>
            </a:r>
            <a:r>
              <a:rPr lang="sr-Latn-CS" sz="2000" b="1" smtClean="0"/>
              <a:t>CPV – jedinstveni rečnik nabavki</a:t>
            </a:r>
          </a:p>
          <a:p>
            <a:pPr lvl="1"/>
            <a:r>
              <a:rPr lang="sr-Latn-CS" sz="2000" smtClean="0"/>
              <a:t>Omogućiti objavu oglasa u </a:t>
            </a:r>
            <a:r>
              <a:rPr lang="sr-Latn-CS" sz="2000" b="1" smtClean="0"/>
              <a:t>postupcima međunarodnih organizacija</a:t>
            </a:r>
          </a:p>
          <a:p>
            <a:pPr lvl="1"/>
            <a:r>
              <a:rPr lang="sr-Latn-CS" sz="2000" smtClean="0"/>
              <a:t>Izgraditi jedinstveni sistem </a:t>
            </a:r>
            <a:r>
              <a:rPr lang="sr-Latn-CS" sz="2000" b="1" smtClean="0"/>
              <a:t>registracije ponuđača</a:t>
            </a:r>
          </a:p>
          <a:p>
            <a:pPr lvl="1"/>
            <a:r>
              <a:rPr lang="sr-Latn-CS" sz="2000" b="1" smtClean="0"/>
              <a:t>Unaprediti sistem pretraživanja </a:t>
            </a:r>
            <a:r>
              <a:rPr lang="sr-Latn-CS" sz="2000" smtClean="0"/>
              <a:t>nabavki od strane ponuđača, gde bi se ponuđači automatski obaveštavali o objavljenim tenderima</a:t>
            </a:r>
          </a:p>
          <a:p>
            <a:pPr lvl="1"/>
            <a:r>
              <a:rPr lang="sr-Latn-CS" sz="2000" smtClean="0"/>
              <a:t>Unaprediti </a:t>
            </a:r>
            <a:r>
              <a:rPr lang="sr-Latn-CS" sz="2000" b="1" smtClean="0"/>
              <a:t>call cen</a:t>
            </a:r>
            <a:r>
              <a:rPr lang="sr-Latn-CS" sz="2000" smtClean="0"/>
              <a:t>tar za pružanje usluga prilikom korišćenja Portala</a:t>
            </a:r>
          </a:p>
          <a:p>
            <a:pPr lvl="1"/>
            <a:r>
              <a:rPr lang="sr-Latn-CS" sz="2000" smtClean="0"/>
              <a:t>Propisati </a:t>
            </a:r>
            <a:r>
              <a:rPr lang="sr-Latn-CS" sz="2000" b="1" smtClean="0"/>
              <a:t>obaveznu objavu</a:t>
            </a:r>
            <a:r>
              <a:rPr lang="sr-Latn-CS" sz="2000" smtClean="0"/>
              <a:t>: javnih nabavki male vrednosti, konkursne dokumentacije, godišnjih planova nabavki naručilaca</a:t>
            </a:r>
          </a:p>
          <a:p>
            <a:pPr lvl="1"/>
            <a:endParaRPr lang="sr-Cyrl-BA" sz="200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48A1CAE-A396-4BF4-B244-42AE573F9E53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235075"/>
          </a:xfrm>
        </p:spPr>
        <p:txBody>
          <a:bodyPr/>
          <a:lstStyle/>
          <a:p>
            <a:r>
              <a:rPr lang="sr-Latn-CS" sz="2800" b="1" i="1" smtClean="0"/>
              <a:t>STRATEGIJA RAZVOJA JAVNIH NABAVKI U RS – MERE ZA POBOLJŠANJE</a:t>
            </a:r>
            <a:endParaRPr lang="en-US" sz="2800" b="1" i="1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28625" y="1928813"/>
            <a:ext cx="8572500" cy="4429125"/>
          </a:xfrm>
        </p:spPr>
        <p:txBody>
          <a:bodyPr/>
          <a:lstStyle/>
          <a:p>
            <a:endParaRPr lang="sr-Latn-CS" sz="2400" b="1" smtClean="0"/>
          </a:p>
          <a:p>
            <a:pPr lvl="1"/>
            <a:r>
              <a:rPr lang="sr-Latn-CS" sz="2000" smtClean="0"/>
              <a:t>Omogućiti način </a:t>
            </a:r>
            <a:r>
              <a:rPr lang="sr-Latn-CS" sz="2000" b="1" smtClean="0"/>
              <a:t>distribucije dokumenata </a:t>
            </a:r>
            <a:r>
              <a:rPr lang="sr-Latn-CS" sz="2000" smtClean="0"/>
              <a:t>koja se izdaju ponuđačima, i obezbediti povezivanje svih institucija koje izdaju ta dokumenta</a:t>
            </a:r>
          </a:p>
          <a:p>
            <a:pPr lvl="1"/>
            <a:r>
              <a:rPr lang="sr-Latn-CS" sz="2000" smtClean="0"/>
              <a:t>Sprovesti </a:t>
            </a:r>
            <a:r>
              <a:rPr lang="sr-Latn-CS" sz="2000" b="1" smtClean="0"/>
              <a:t>pilot projekat u oblasti e-tendera i e-kupovine</a:t>
            </a:r>
            <a:r>
              <a:rPr lang="sr-Latn-CS" sz="2000" smtClean="0"/>
              <a:t>, sa odabranim učesnicima i za određene predmete nabavki</a:t>
            </a:r>
          </a:p>
          <a:p>
            <a:pPr lvl="1"/>
            <a:r>
              <a:rPr lang="sr-Latn-CS" sz="2000" b="1" smtClean="0"/>
              <a:t>Pridruživanje RS </a:t>
            </a:r>
            <a:r>
              <a:rPr lang="sr-Latn-CS" sz="2000" smtClean="0"/>
              <a:t>grupi zemalja članica </a:t>
            </a:r>
            <a:r>
              <a:rPr lang="sr-Latn-CS" sz="2000" b="1" smtClean="0"/>
              <a:t>PEPPOL projekta </a:t>
            </a:r>
            <a:r>
              <a:rPr lang="sr-Latn-CS" sz="2000" smtClean="0"/>
              <a:t>koji se realizuje u okviru programa Evropske unije</a:t>
            </a:r>
          </a:p>
          <a:p>
            <a:pPr lvl="1">
              <a:buFont typeface="Wingdings" pitchFamily="2" charset="2"/>
              <a:buNone/>
            </a:pPr>
            <a:endParaRPr lang="sr-Latn-CS" sz="2400" b="1" smtClean="0"/>
          </a:p>
          <a:p>
            <a:r>
              <a:rPr lang="sr-Latn-CS" sz="2400" smtClean="0"/>
              <a:t>Akcionim planom je predviđen </a:t>
            </a:r>
            <a:r>
              <a:rPr lang="sr-Latn-CS" sz="2400" b="1" smtClean="0"/>
              <a:t>rok</a:t>
            </a:r>
            <a:r>
              <a:rPr lang="sr-Latn-CS" sz="2400" smtClean="0"/>
              <a:t> za realizaciju navedenih mera do kraja </a:t>
            </a:r>
            <a:r>
              <a:rPr lang="sr-Latn-CS" sz="2400" b="1" smtClean="0"/>
              <a:t>2014. godine</a:t>
            </a:r>
          </a:p>
          <a:p>
            <a:pPr lvl="1">
              <a:buFont typeface="Wingdings" pitchFamily="2" charset="2"/>
              <a:buNone/>
            </a:pPr>
            <a:endParaRPr lang="sr-Latn-CS" sz="2400" smtClean="0"/>
          </a:p>
          <a:p>
            <a:pPr lvl="1">
              <a:buFont typeface="Wingdings" pitchFamily="2" charset="2"/>
              <a:buNone/>
            </a:pPr>
            <a:endParaRPr lang="sr-Latn-CS" sz="200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9DEE393-F838-4D00-A378-8A9341B90473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785802"/>
            <a:ext cx="8229600" cy="1143000"/>
          </a:xfrm>
        </p:spPr>
        <p:txBody>
          <a:bodyPr/>
          <a:lstStyle/>
          <a:p>
            <a:r>
              <a:rPr lang="en-US" sz="3600" b="1" i="1" dirty="0" smtClean="0"/>
              <a:t>OČEKIVANJA OD E-NABAVKI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3433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sr-Latn-RS" dirty="0" smtClean="0"/>
              <a:t>Transparentnost</a:t>
            </a:r>
          </a:p>
          <a:p>
            <a:pPr>
              <a:defRPr/>
            </a:pPr>
            <a:r>
              <a:rPr lang="sr-Latn-RS" dirty="0" smtClean="0"/>
              <a:t>Konkurentnost</a:t>
            </a:r>
          </a:p>
          <a:p>
            <a:pPr>
              <a:defRPr/>
            </a:pPr>
            <a:r>
              <a:rPr lang="sr-Latn-RS" dirty="0" smtClean="0"/>
              <a:t>Ravnopravnost/nediskriminacija</a:t>
            </a:r>
          </a:p>
          <a:p>
            <a:pPr>
              <a:defRPr/>
            </a:pPr>
            <a:r>
              <a:rPr lang="sr-Latn-RS" dirty="0" smtClean="0"/>
              <a:t>Regularnost</a:t>
            </a:r>
          </a:p>
          <a:p>
            <a:pPr>
              <a:defRPr/>
            </a:pPr>
            <a:r>
              <a:rPr lang="sr-Latn-RS" dirty="0" smtClean="0"/>
              <a:t>Smanjenje korupcije</a:t>
            </a:r>
          </a:p>
          <a:p>
            <a:pPr>
              <a:defRPr/>
            </a:pPr>
            <a:r>
              <a:rPr lang="sr-Latn-RS" dirty="0" smtClean="0"/>
              <a:t>Ušteda</a:t>
            </a:r>
          </a:p>
          <a:p>
            <a:pPr marL="0" indent="0">
              <a:buFont typeface="Wingdings" pitchFamily="2" charset="2"/>
              <a:buNone/>
              <a:defRPr/>
            </a:pPr>
            <a:endParaRPr lang="sr-Latn-R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EF33156-9960-43B6-A53C-B6DFCFFFCA7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68313" y="765175"/>
            <a:ext cx="8229600" cy="1257300"/>
          </a:xfrm>
        </p:spPr>
        <p:txBody>
          <a:bodyPr/>
          <a:lstStyle/>
          <a:p>
            <a:r>
              <a:rPr lang="sr-Cyrl-BA" sz="4000" b="1" i="1" smtClean="0"/>
              <a:t> </a:t>
            </a:r>
            <a:endParaRPr lang="en-US" sz="4000" b="1" i="1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428625" y="2000250"/>
            <a:ext cx="8229600" cy="2428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sr-Latn-CS" sz="2400" smtClean="0"/>
          </a:p>
          <a:p>
            <a:pPr algn="ctr">
              <a:buFont typeface="Wingdings" pitchFamily="2" charset="2"/>
              <a:buNone/>
            </a:pPr>
            <a:r>
              <a:rPr lang="sr-Latn-CS" sz="4000" b="1" i="1" smtClean="0"/>
              <a:t>HVALA NA PAŽNJI!</a:t>
            </a:r>
            <a:endParaRPr lang="en-US" sz="4000" b="1" i="1" smtClean="0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E4EC7D37-D83A-4CF6-8417-15F3692A5D2B}" type="slidenum">
              <a:rPr lang="en-US" sz="1200">
                <a:latin typeface="Arial Black" pitchFamily="34" charset="0"/>
              </a:rPr>
              <a:pPr algn="r" eaLnBrk="1" hangingPunct="1"/>
              <a:t>16</a:t>
            </a:fld>
            <a:endParaRPr lang="en-US" sz="1200">
              <a:latin typeface="Arial Black" pitchFamily="34" charset="0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1EAD4FA-9B03-4131-9524-649AB4D7B84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8313" y="1028692"/>
            <a:ext cx="8229600" cy="1257300"/>
          </a:xfrm>
        </p:spPr>
        <p:txBody>
          <a:bodyPr/>
          <a:lstStyle/>
          <a:p>
            <a:r>
              <a:rPr lang="sr-Latn-CS" sz="4000" b="1" i="1" dirty="0" smtClean="0"/>
              <a:t>OPŠTI PODACI O TRŽIŠTU JAVNIH NABAVKI U RS</a:t>
            </a:r>
            <a:endParaRPr lang="en-US" sz="4000" b="1" i="1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2205038"/>
            <a:ext cx="8401050" cy="3662362"/>
          </a:xfrm>
        </p:spPr>
        <p:txBody>
          <a:bodyPr/>
          <a:lstStyle/>
          <a:p>
            <a:endParaRPr lang="sr-Latn-CS" sz="2400" b="1" smtClean="0"/>
          </a:p>
          <a:p>
            <a:r>
              <a:rPr lang="sr-Latn-CS" sz="2400" smtClean="0"/>
              <a:t>Procenjuje se da u RS postoji oko </a:t>
            </a:r>
            <a:r>
              <a:rPr lang="sr-Latn-CS" sz="2400" b="1" smtClean="0"/>
              <a:t>12.000 naručilaca </a:t>
            </a:r>
          </a:p>
          <a:p>
            <a:pPr>
              <a:buFont typeface="Wingdings" pitchFamily="2" charset="2"/>
              <a:buNone/>
            </a:pPr>
            <a:r>
              <a:rPr lang="sr-Latn-CS" sz="2400" b="1" smtClean="0"/>
              <a:t>	</a:t>
            </a:r>
            <a:r>
              <a:rPr lang="sr-Latn-CS" sz="2400" smtClean="0"/>
              <a:t>i oko </a:t>
            </a:r>
            <a:r>
              <a:rPr lang="sr-Latn-CS" sz="2400" b="1" smtClean="0"/>
              <a:t>80.000 ponuđača</a:t>
            </a:r>
            <a:endParaRPr lang="sr-Cyrl-BA" sz="2400" b="1" smtClean="0"/>
          </a:p>
          <a:p>
            <a:r>
              <a:rPr lang="sr-Latn-CS" sz="2400" smtClean="0"/>
              <a:t>Zvanična statistika za 2011. godinu:</a:t>
            </a:r>
          </a:p>
          <a:p>
            <a:pPr lvl="1"/>
            <a:r>
              <a:rPr lang="sr-Latn-CS" sz="2000" smtClean="0"/>
              <a:t>Ukupno je zaključeno </a:t>
            </a:r>
            <a:r>
              <a:rPr lang="sr-Latn-CS" sz="2000" b="1" smtClean="0"/>
              <a:t>111.249 ugovora </a:t>
            </a:r>
            <a:r>
              <a:rPr lang="sr-Latn-CS" sz="2000" smtClean="0"/>
              <a:t>o javnim nabavkama</a:t>
            </a:r>
          </a:p>
          <a:p>
            <a:pPr lvl="1"/>
            <a:r>
              <a:rPr lang="sr-Latn-CS" sz="2000" smtClean="0"/>
              <a:t>Ukupna vrednost zaključenih ugovora iznosi </a:t>
            </a:r>
            <a:r>
              <a:rPr lang="sr-Latn-CS" sz="2000" b="1" smtClean="0"/>
              <a:t>2,9 milijardi evra</a:t>
            </a:r>
          </a:p>
          <a:p>
            <a:pPr lvl="1"/>
            <a:r>
              <a:rPr lang="sr-Latn-CS" sz="2000" smtClean="0"/>
              <a:t>Javne nabavke na godišnjem nivou iznose oko </a:t>
            </a:r>
            <a:r>
              <a:rPr lang="sr-Latn-CS" sz="2000" b="1" smtClean="0"/>
              <a:t>10% BDP</a:t>
            </a:r>
            <a:endParaRPr lang="en-US" sz="2000" b="1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7849DBF-8812-4D41-AB6D-A5C2BA37E7D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8868BD-7D03-42FA-B9D7-69DDBFB878CA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125538"/>
            <a:ext cx="6553200" cy="4606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55650" y="1125538"/>
          <a:ext cx="7653338" cy="2166937"/>
        </p:xfrm>
        <a:graphic>
          <a:graphicData uri="http://schemas.openxmlformats.org/drawingml/2006/table">
            <a:tbl>
              <a:tblPr/>
              <a:tblGrid>
                <a:gridCol w="1271588"/>
                <a:gridCol w="625475"/>
                <a:gridCol w="623887"/>
                <a:gridCol w="623888"/>
                <a:gridCol w="625475"/>
                <a:gridCol w="623887"/>
                <a:gridCol w="623888"/>
                <a:gridCol w="623887"/>
                <a:gridCol w="671513"/>
                <a:gridCol w="669925"/>
                <a:gridCol w="669925"/>
              </a:tblGrid>
              <a:tr h="762111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Intenzitet konkurencije u postupcima javnih nabavki</a:t>
                      </a: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sr-Latn-R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2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579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Godina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2002.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2003.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2004.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2005.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2006.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2007.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2008.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r>
                        <a:rPr kumimoji="0" lang="sr-Cyrl-R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2010.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2011.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</a:tr>
              <a:tr h="825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Prosečan broj ponuda po tenderu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7.5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8.5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</a:tr>
            </a:tbl>
          </a:graphicData>
        </a:graphic>
      </p:graphicFrame>
      <p:sp>
        <p:nvSpPr>
          <p:cNvPr id="618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C5E25E5-E9CD-4315-ACB7-CF1B553FBA69}" type="slidenum">
              <a:rPr lang="en-US" smtClean="0"/>
              <a:pPr/>
              <a:t>4</a:t>
            </a:fld>
            <a:endParaRPr lang="en-US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5650" y="3714752"/>
          <a:ext cx="7632700" cy="2316480"/>
        </p:xfrm>
        <a:graphic>
          <a:graphicData uri="http://schemas.openxmlformats.org/drawingml/2006/table">
            <a:tbl>
              <a:tblPr/>
              <a:tblGrid>
                <a:gridCol w="1276350"/>
                <a:gridCol w="627063"/>
                <a:gridCol w="627062"/>
                <a:gridCol w="627063"/>
                <a:gridCol w="673100"/>
                <a:gridCol w="654050"/>
                <a:gridCol w="652462"/>
                <a:gridCol w="654050"/>
                <a:gridCol w="617538"/>
                <a:gridCol w="576262"/>
                <a:gridCol w="647700"/>
              </a:tblGrid>
              <a:tr h="822847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Pregled zastupljenosti ugovora sa jednom ponudom</a:t>
                      </a:r>
                      <a:endParaRPr kumimoji="0" lang="sr-Latn-R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sr-Latn-R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0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639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Godina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2002.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2003.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2004.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2005.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2006.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2007.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2008.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r>
                        <a:rPr kumimoji="0" lang="sr-Cyrl-R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2010.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sr-Cyrl-C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2011.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7"/>
                    </a:solidFill>
                  </a:tcPr>
                </a:tc>
              </a:tr>
              <a:tr h="853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sr-Latn-R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Procenat ugovora sa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ponudom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sr-Latn-R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sr-Latn-R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792163"/>
          </a:xfrm>
        </p:spPr>
        <p:txBody>
          <a:bodyPr/>
          <a:lstStyle/>
          <a:p>
            <a:r>
              <a:rPr lang="sr-Latn-CS" sz="4000" b="1" i="1" smtClean="0"/>
              <a:t>E-NABAVKE</a:t>
            </a:r>
            <a:endParaRPr lang="en-US" sz="4000" b="1" i="1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2000250"/>
            <a:ext cx="8401050" cy="4429125"/>
          </a:xfrm>
        </p:spPr>
        <p:txBody>
          <a:bodyPr/>
          <a:lstStyle/>
          <a:p>
            <a:r>
              <a:rPr lang="sr-Latn-CS" sz="2400" b="1" smtClean="0"/>
              <a:t>VAŽEĆI ZJN PREDVIĐA:</a:t>
            </a:r>
            <a:endParaRPr lang="sr-Cyrl-BA" sz="2400" b="1" smtClean="0"/>
          </a:p>
          <a:p>
            <a:pPr lvl="1"/>
            <a:r>
              <a:rPr lang="sr-Latn-CS" sz="2400" smtClean="0"/>
              <a:t>Mogućnost </a:t>
            </a:r>
            <a:r>
              <a:rPr lang="sr-Latn-CS" sz="2400" b="1" smtClean="0"/>
              <a:t>dostavljanja ponuda elektronskim putem</a:t>
            </a:r>
            <a:r>
              <a:rPr lang="sr-Latn-CS" sz="2400" smtClean="0"/>
              <a:t>, ukoliko je to naručilac predvideo konkursnom dokumentacijom</a:t>
            </a:r>
            <a:endParaRPr lang="sr-Cyrl-BA" sz="2400" smtClean="0"/>
          </a:p>
          <a:p>
            <a:pPr lvl="1"/>
            <a:r>
              <a:rPr lang="sr-Latn-CS" sz="2400" b="1" smtClean="0"/>
              <a:t>Elektronsku licitaciju</a:t>
            </a:r>
            <a:r>
              <a:rPr lang="sr-Latn-CS" sz="2400" smtClean="0"/>
              <a:t> kao način nadmetanja među ponuđačima</a:t>
            </a:r>
          </a:p>
          <a:p>
            <a:r>
              <a:rPr lang="sr-Latn-CS" sz="2400" smtClean="0"/>
              <a:t>Postoji i poseban </a:t>
            </a:r>
            <a:r>
              <a:rPr lang="sr-Latn-CS" sz="2400" b="1" smtClean="0"/>
              <a:t>Pravilnik</a:t>
            </a:r>
            <a:r>
              <a:rPr lang="sr-Latn-CS" sz="2400" smtClean="0"/>
              <a:t> kojim je detaljnije uređen način postupanja sa elektronskim ponudama, kao i način sprovođenja elektronskih licitacija</a:t>
            </a:r>
          </a:p>
          <a:p>
            <a:r>
              <a:rPr lang="sr-Latn-CS" sz="2400" smtClean="0"/>
              <a:t>Međutim, </a:t>
            </a:r>
            <a:r>
              <a:rPr lang="sr-Latn-CS" sz="2400" b="1" smtClean="0"/>
              <a:t>u praksi </a:t>
            </a:r>
            <a:r>
              <a:rPr lang="sr-Latn-CS" sz="2400" smtClean="0"/>
              <a:t>još uvek </a:t>
            </a:r>
            <a:r>
              <a:rPr lang="sr-Latn-CS" sz="2400" b="1" smtClean="0"/>
              <a:t>nisu zaživeli ovi mehanizmi</a:t>
            </a:r>
            <a:endParaRPr lang="en-US" sz="2400" b="1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BA464C5-B0D2-4850-B961-DDEEFF1EF8B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092200"/>
          </a:xfrm>
        </p:spPr>
        <p:txBody>
          <a:bodyPr/>
          <a:lstStyle/>
          <a:p>
            <a:r>
              <a:rPr lang="sr-Latn-CS" sz="4000" b="1" i="1" smtClean="0"/>
              <a:t>PORTAL JAVNIH NABAVKI</a:t>
            </a:r>
            <a:endParaRPr lang="en-US" sz="4000" b="1" i="1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928813"/>
            <a:ext cx="8686800" cy="4357687"/>
          </a:xfrm>
        </p:spPr>
        <p:txBody>
          <a:bodyPr/>
          <a:lstStyle/>
          <a:p>
            <a:r>
              <a:rPr lang="sr-Latn-CS" sz="2400" smtClean="0"/>
              <a:t>Jedna od ključnih novina predviđena ZJN-om iz </a:t>
            </a:r>
            <a:r>
              <a:rPr lang="sr-Latn-CS" sz="2400" b="1" smtClean="0"/>
              <a:t>2009. godine </a:t>
            </a:r>
            <a:r>
              <a:rPr lang="sr-Latn-CS" sz="2400" smtClean="0"/>
              <a:t>jeste uvođenje </a:t>
            </a:r>
            <a:r>
              <a:rPr lang="sr-Latn-CS" sz="2400" b="1" smtClean="0"/>
              <a:t>Portala</a:t>
            </a:r>
            <a:r>
              <a:rPr lang="sr-Latn-CS" sz="2400" smtClean="0"/>
              <a:t> javnih nabavki kao </a:t>
            </a:r>
            <a:r>
              <a:rPr lang="sr-Latn-CS" sz="2400" b="1" smtClean="0"/>
              <a:t>jedinstvenog sredstva za unapređenje transparentnosti i opšte informisanosti </a:t>
            </a:r>
            <a:r>
              <a:rPr lang="sr-Latn-CS" sz="2400" smtClean="0"/>
              <a:t>naručilaca, ponuđača i ostalih zainteresovanih</a:t>
            </a:r>
            <a:endParaRPr lang="sr-Cyrl-BA" sz="2400" smtClean="0"/>
          </a:p>
          <a:p>
            <a:r>
              <a:rPr lang="sr-Latn-CS" sz="2400" smtClean="0"/>
              <a:t>ZJN propisuje da je </a:t>
            </a:r>
            <a:r>
              <a:rPr lang="sr-Latn-CS" sz="2400" b="1" smtClean="0"/>
              <a:t>Uprava za javne nabavke (UJN) zadužena za formiranje i održavanje Portala javnih nabavki</a:t>
            </a:r>
            <a:r>
              <a:rPr lang="sr-Latn-CS" sz="2400" smtClean="0"/>
              <a:t>, što predstavlja jednu od njenih ključnih aktivnosti</a:t>
            </a:r>
          </a:p>
          <a:p>
            <a:r>
              <a:rPr lang="sr-Latn-CS" sz="2400" smtClean="0"/>
              <a:t>UJN je pustila u rad Portal početkom 2008. godine, ali je </a:t>
            </a:r>
            <a:r>
              <a:rPr lang="sr-Latn-CS" sz="2400" b="1" smtClean="0"/>
              <a:t>Portal postao potpuno operativan 2009. godine</a:t>
            </a:r>
            <a:r>
              <a:rPr lang="sr-Latn-CS" sz="2400" smtClean="0"/>
              <a:t>, stupanjem na snagu novog ZJN-a</a:t>
            </a:r>
          </a:p>
          <a:p>
            <a:endParaRPr lang="sr-Cyrl-BA" sz="240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E400EA2-E005-4AAA-AAD7-42845FBD523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949325"/>
          </a:xfrm>
        </p:spPr>
        <p:txBody>
          <a:bodyPr/>
          <a:lstStyle/>
          <a:p>
            <a:r>
              <a:rPr lang="sr-Latn-CS" sz="4000" b="1" i="1" smtClean="0"/>
              <a:t>PORTAL JAVNIH NABAVKI</a:t>
            </a:r>
            <a:endParaRPr lang="en-US" sz="4000" b="1" i="1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857375"/>
            <a:ext cx="8147050" cy="4714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r-Latn-CS" sz="2400" b="1" smtClean="0"/>
              <a:t>ZJN PREDVIĐA:</a:t>
            </a:r>
          </a:p>
          <a:p>
            <a:r>
              <a:rPr lang="sr-Latn-CS" sz="2200" smtClean="0"/>
              <a:t>Obavezno, besplatno objavljivanje </a:t>
            </a:r>
            <a:r>
              <a:rPr lang="sr-Latn-CS" sz="2200" b="1" smtClean="0"/>
              <a:t>oglasa o javnim nabavkama velike vrednosti</a:t>
            </a:r>
            <a:r>
              <a:rPr lang="sr-Latn-CS" sz="2200" smtClean="0"/>
              <a:t>, iznad 3.311.000 dinara (oko 29.000 evra), umesto dotadašnjeg komercijalnog oglašavanja u jednim dnevnim novinama</a:t>
            </a:r>
          </a:p>
          <a:p>
            <a:r>
              <a:rPr lang="sr-Latn-CS" sz="2200" smtClean="0"/>
              <a:t>Obavezno objavljivanje </a:t>
            </a:r>
            <a:r>
              <a:rPr lang="sr-Latn-CS" sz="2200" b="1" smtClean="0"/>
              <a:t>odluka Republičke komisije za zaštitu prava </a:t>
            </a:r>
            <a:r>
              <a:rPr lang="sr-Latn-CS" sz="2200" smtClean="0"/>
              <a:t>u postupcima javnih nabavki</a:t>
            </a:r>
          </a:p>
          <a:p>
            <a:r>
              <a:rPr lang="sr-Latn-CS" sz="2200" smtClean="0"/>
              <a:t>Obaveznu objavu </a:t>
            </a:r>
            <a:r>
              <a:rPr lang="sr-Latn-CS" sz="2200" b="1" smtClean="0"/>
              <a:t>kvartalnih izveštaja naručilaca </a:t>
            </a:r>
            <a:r>
              <a:rPr lang="sr-Latn-CS" sz="2200" smtClean="0"/>
              <a:t>o sprovedenim postupcima i zaključenim ugovorima o javnim nabavkama</a:t>
            </a:r>
          </a:p>
          <a:p>
            <a:r>
              <a:rPr lang="sr-Latn-CS" sz="2200" smtClean="0"/>
              <a:t>Mogućnost objavljivanja </a:t>
            </a:r>
            <a:r>
              <a:rPr lang="sr-Latn-CS" sz="2200" b="1" smtClean="0"/>
              <a:t>javnih nabavki male vrednosti</a:t>
            </a:r>
            <a:endParaRPr lang="sr-Cyrl-BA" sz="2200" b="1" smtClean="0"/>
          </a:p>
          <a:p>
            <a:r>
              <a:rPr lang="sr-Latn-CS" sz="2200" smtClean="0"/>
              <a:t>Mogućnost objavljivanja </a:t>
            </a:r>
            <a:r>
              <a:rPr lang="sr-Latn-CS" sz="2200" b="1" smtClean="0"/>
              <a:t>konkursne dokumentacije</a:t>
            </a:r>
            <a:endParaRPr lang="sr-Cyrl-BA" sz="2200" b="1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7A2FE3E-C388-48B5-B241-1A74E148390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806450"/>
          </a:xfrm>
        </p:spPr>
        <p:txBody>
          <a:bodyPr/>
          <a:lstStyle/>
          <a:p>
            <a:r>
              <a:rPr lang="sr-Latn-CS" sz="4000" b="1" i="1" smtClean="0"/>
              <a:t>PORTAL JAVNIH NABAVKI</a:t>
            </a:r>
            <a:endParaRPr lang="en-US" sz="4000" b="1" i="1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5099050"/>
          </a:xfrm>
        </p:spPr>
        <p:txBody>
          <a:bodyPr/>
          <a:lstStyle/>
          <a:p>
            <a:r>
              <a:rPr lang="sr-Latn-CS" sz="2200" b="1" dirty="0" smtClean="0"/>
              <a:t>Sve navedene zakonske obaveze i predviđene mogućnosti za objavu su podržane</a:t>
            </a:r>
            <a:r>
              <a:rPr lang="en-US" sz="2200" b="1" dirty="0" smtClean="0"/>
              <a:t> </a:t>
            </a:r>
            <a:r>
              <a:rPr lang="sr-Latn-CS" sz="2200" b="1" dirty="0" smtClean="0"/>
              <a:t>na Portalu</a:t>
            </a:r>
          </a:p>
          <a:p>
            <a:pPr>
              <a:buFont typeface="Wingdings" pitchFamily="2" charset="2"/>
              <a:buNone/>
            </a:pPr>
            <a:endParaRPr lang="sr-Cyrl-BA" sz="1400" dirty="0" smtClean="0"/>
          </a:p>
          <a:p>
            <a:pPr>
              <a:buFont typeface="Wingdings" pitchFamily="2" charset="2"/>
              <a:buNone/>
            </a:pPr>
            <a:r>
              <a:rPr lang="sr-Latn-CS" sz="2200" b="1" dirty="0" smtClean="0"/>
              <a:t>NAJNOVIJA STATISTIKA SA PORTALA</a:t>
            </a:r>
          </a:p>
          <a:p>
            <a:r>
              <a:rPr lang="sr-Latn-CS" sz="2000" dirty="0" smtClean="0"/>
              <a:t>Ukupan broj </a:t>
            </a:r>
            <a:r>
              <a:rPr lang="sr-Latn-CS" sz="2000" b="1" dirty="0" smtClean="0"/>
              <a:t>redgistrovanih naručilaca</a:t>
            </a:r>
            <a:r>
              <a:rPr lang="sr-Latn-CS" sz="2000" dirty="0" smtClean="0"/>
              <a:t>: </a:t>
            </a:r>
            <a:r>
              <a:rPr lang="sr-Latn-CS" sz="2000" b="1" dirty="0" smtClean="0"/>
              <a:t>2.</a:t>
            </a:r>
            <a:r>
              <a:rPr lang="en-US" sz="2000" b="1" dirty="0" smtClean="0"/>
              <a:t>686</a:t>
            </a:r>
            <a:endParaRPr lang="sr-Latn-CS" sz="2000" b="1" dirty="0" smtClean="0"/>
          </a:p>
          <a:p>
            <a:r>
              <a:rPr lang="sr-Latn-CS" sz="2000" dirty="0" smtClean="0"/>
              <a:t>Ukupan broj objavljenih </a:t>
            </a:r>
            <a:r>
              <a:rPr lang="sr-Latn-CS" sz="2000" b="1" dirty="0" smtClean="0"/>
              <a:t>oglasa</a:t>
            </a:r>
            <a:r>
              <a:rPr lang="sr-Latn-CS" sz="2000" dirty="0" smtClean="0"/>
              <a:t>: </a:t>
            </a:r>
            <a:r>
              <a:rPr lang="sr-Latn-CS" sz="2000" b="1" dirty="0" smtClean="0"/>
              <a:t>1</a:t>
            </a:r>
            <a:r>
              <a:rPr lang="en-US" sz="2000" b="1" dirty="0" smtClean="0"/>
              <a:t>42</a:t>
            </a:r>
            <a:r>
              <a:rPr lang="sr-Latn-CS" sz="2000" b="1" dirty="0" smtClean="0"/>
              <a:t>.000 (5</a:t>
            </a:r>
            <a:r>
              <a:rPr lang="en-US" sz="2000" b="1" dirty="0" smtClean="0"/>
              <a:t>3</a:t>
            </a:r>
            <a:r>
              <a:rPr lang="sr-Latn-CS" sz="2000" b="1" dirty="0" smtClean="0"/>
              <a:t>.000 javnih poziva)</a:t>
            </a:r>
          </a:p>
          <a:p>
            <a:r>
              <a:rPr lang="sr-Latn-CS" sz="2000" dirty="0" smtClean="0"/>
              <a:t>Ukupan broj objavljenih </a:t>
            </a:r>
            <a:r>
              <a:rPr lang="sr-Latn-CS" sz="2000" b="1" dirty="0" smtClean="0"/>
              <a:t>odluka Republičke komisije</a:t>
            </a:r>
            <a:r>
              <a:rPr lang="sr-Latn-CS" sz="2000" dirty="0" smtClean="0"/>
              <a:t>: </a:t>
            </a:r>
            <a:r>
              <a:rPr lang="sr-Latn-CS" sz="2000" b="1" dirty="0" smtClean="0"/>
              <a:t>2.</a:t>
            </a:r>
            <a:r>
              <a:rPr lang="en-US" sz="2000" b="1" dirty="0" smtClean="0"/>
              <a:t>5</a:t>
            </a:r>
            <a:r>
              <a:rPr lang="sr-Latn-CS" sz="2000" b="1" dirty="0" smtClean="0"/>
              <a:t>00</a:t>
            </a:r>
          </a:p>
          <a:p>
            <a:r>
              <a:rPr lang="sr-Latn-CS" sz="2000" dirty="0" smtClean="0"/>
              <a:t>Ukupan broj objavljenih </a:t>
            </a:r>
            <a:r>
              <a:rPr lang="sr-Latn-CS" sz="2000" b="1" dirty="0" smtClean="0"/>
              <a:t>zaključenih ugovora velike vrednosti </a:t>
            </a:r>
          </a:p>
          <a:p>
            <a:pPr>
              <a:buFont typeface="Wingdings" pitchFamily="2" charset="2"/>
              <a:buNone/>
            </a:pPr>
            <a:r>
              <a:rPr lang="sr-Latn-CS" sz="2000" b="1" dirty="0" smtClean="0"/>
              <a:t>	</a:t>
            </a:r>
            <a:r>
              <a:rPr lang="sr-Latn-CS" sz="2000" dirty="0" smtClean="0"/>
              <a:t>iz kvartalnih izveštaja naručilaca: </a:t>
            </a:r>
            <a:r>
              <a:rPr lang="sr-Latn-CS" sz="2000" b="1" dirty="0" smtClean="0"/>
              <a:t>160.000</a:t>
            </a:r>
          </a:p>
          <a:p>
            <a:r>
              <a:rPr lang="sr-Latn-CS" sz="2000" dirty="0" smtClean="0"/>
              <a:t>Prosečan broj objavljenih </a:t>
            </a:r>
            <a:r>
              <a:rPr lang="sr-Latn-CS" sz="2000" b="1" dirty="0" smtClean="0"/>
              <a:t>tendera</a:t>
            </a:r>
            <a:r>
              <a:rPr lang="sr-Latn-CS" sz="2000" dirty="0" smtClean="0"/>
              <a:t> </a:t>
            </a:r>
            <a:r>
              <a:rPr lang="sr-Latn-CS" sz="2000" b="1" dirty="0" smtClean="0"/>
              <a:t>u toku dana</a:t>
            </a:r>
            <a:r>
              <a:rPr lang="sr-Latn-CS" sz="2000" dirty="0" smtClean="0"/>
              <a:t>: </a:t>
            </a:r>
            <a:r>
              <a:rPr lang="sr-Latn-CS" sz="2000" b="1" dirty="0" smtClean="0"/>
              <a:t>80</a:t>
            </a:r>
          </a:p>
          <a:p>
            <a:r>
              <a:rPr lang="sr-Latn-CS" sz="2000" dirty="0" smtClean="0"/>
              <a:t>Prosečan broj </a:t>
            </a:r>
            <a:r>
              <a:rPr lang="sr-Latn-CS" sz="2000" b="1" dirty="0" smtClean="0"/>
              <a:t>poseta dnevno</a:t>
            </a:r>
            <a:r>
              <a:rPr lang="sr-Latn-CS" sz="2000" dirty="0" smtClean="0"/>
              <a:t>: </a:t>
            </a:r>
            <a:r>
              <a:rPr lang="sr-Latn-CS" sz="2000" b="1" dirty="0" smtClean="0"/>
              <a:t>700</a:t>
            </a:r>
          </a:p>
          <a:p>
            <a:r>
              <a:rPr lang="sr-Latn-CS" sz="2000" dirty="0" smtClean="0"/>
              <a:t>Ukupne </a:t>
            </a:r>
            <a:r>
              <a:rPr lang="sr-Latn-CS" sz="2000" b="1" dirty="0" smtClean="0"/>
              <a:t>uštede</a:t>
            </a:r>
            <a:r>
              <a:rPr lang="sr-Latn-CS" sz="2000" dirty="0" smtClean="0"/>
              <a:t> javnih sredstava zahvaljujući besplatnom oglašavanju: </a:t>
            </a:r>
            <a:r>
              <a:rPr lang="en-US" sz="2000" dirty="0" err="1" smtClean="0"/>
              <a:t>preko</a:t>
            </a:r>
            <a:r>
              <a:rPr lang="en-US" sz="2000" dirty="0" smtClean="0"/>
              <a:t> </a:t>
            </a:r>
            <a:r>
              <a:rPr lang="sr-Latn-CS" sz="2000" b="1" dirty="0" smtClean="0"/>
              <a:t>20 milion</a:t>
            </a:r>
            <a:r>
              <a:rPr lang="en-US" sz="2000" b="1" dirty="0" smtClean="0"/>
              <a:t>a</a:t>
            </a:r>
            <a:r>
              <a:rPr lang="sr-Latn-CS" sz="2000" b="1" dirty="0" smtClean="0"/>
              <a:t> evra</a:t>
            </a:r>
          </a:p>
          <a:p>
            <a:endParaRPr lang="en-US" sz="2200" b="1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6273537-194D-4DE6-8ADC-BB1F5E7666DD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00063" y="857232"/>
            <a:ext cx="8229600" cy="1177925"/>
          </a:xfrm>
        </p:spPr>
        <p:txBody>
          <a:bodyPr/>
          <a:lstStyle/>
          <a:p>
            <a:r>
              <a:rPr lang="sr-Latn-CS" sz="3200" dirty="0" smtClean="0"/>
              <a:t/>
            </a:r>
            <a:br>
              <a:rPr lang="sr-Latn-CS" sz="3200" dirty="0" smtClean="0"/>
            </a:br>
            <a:r>
              <a:rPr lang="en-US" sz="3200" dirty="0" err="1" smtClean="0"/>
              <a:t>Pristup</a:t>
            </a:r>
            <a:r>
              <a:rPr lang="en-US" sz="3200" dirty="0" smtClean="0"/>
              <a:t> </a:t>
            </a:r>
            <a:r>
              <a:rPr lang="en-US" sz="3200" dirty="0" err="1" smtClean="0"/>
              <a:t>Portalu</a:t>
            </a:r>
            <a:r>
              <a:rPr lang="en-US" sz="3200" dirty="0" smtClean="0"/>
              <a:t> </a:t>
            </a:r>
            <a:r>
              <a:rPr lang="en-US" sz="3200" dirty="0" err="1" smtClean="0"/>
              <a:t>preko</a:t>
            </a:r>
            <a:r>
              <a:rPr lang="en-US" sz="3200" dirty="0" smtClean="0"/>
              <a:t> </a:t>
            </a:r>
            <a:r>
              <a:rPr lang="en-US" sz="3200" dirty="0" err="1" smtClean="0"/>
              <a:t>sajta</a:t>
            </a:r>
            <a:r>
              <a:rPr lang="en-US" sz="3200" dirty="0" smtClean="0"/>
              <a:t> UJN:</a:t>
            </a:r>
            <a:br>
              <a:rPr lang="en-US" sz="3200" dirty="0" smtClean="0"/>
            </a:br>
            <a:r>
              <a:rPr lang="sr-Latn-CS" sz="3200" dirty="0" smtClean="0">
                <a:hlinkClick r:id="rId2"/>
              </a:rPr>
              <a:t>www.ujn.gov.rs</a:t>
            </a:r>
            <a:r>
              <a:rPr lang="sr-Latn-CS" dirty="0" smtClean="0"/>
              <a:t/>
            </a:r>
            <a:br>
              <a:rPr lang="sr-Latn-CS" dirty="0" smtClean="0"/>
            </a:br>
            <a:endParaRPr lang="sr-Latn-CS" dirty="0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D00614A-24DB-4E42-BA37-9F5A67256D19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11268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63675" y="2114568"/>
            <a:ext cx="621665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</TotalTime>
  <Words>782</Words>
  <Application>Microsoft Office PowerPoint</Application>
  <PresentationFormat>On-screen Show (4:3)</PresentationFormat>
  <Paragraphs>167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Kontortema</vt:lpstr>
      <vt:lpstr>  ELEKTRONSKE JAVNE NABAVKE    U SRBIJI</vt:lpstr>
      <vt:lpstr>OPŠTI PODACI O TRŽIŠTU JAVNIH NABAVKI U RS</vt:lpstr>
      <vt:lpstr>PowerPoint Presentation</vt:lpstr>
      <vt:lpstr>PowerPoint Presentation</vt:lpstr>
      <vt:lpstr>E-NABAVKE</vt:lpstr>
      <vt:lpstr>PORTAL JAVNIH NABAVKI</vt:lpstr>
      <vt:lpstr>PORTAL JAVNIH NABAVKI</vt:lpstr>
      <vt:lpstr>PORTAL JAVNIH NABAVKI</vt:lpstr>
      <vt:lpstr> Pristup Portalu preko sajta UJN: www.ujn.gov.rs </vt:lpstr>
      <vt:lpstr>  Direktan pristup Portalu: http://portal.ujn.gov.rs  </vt:lpstr>
      <vt:lpstr>RAZVOJ E – NABAVKI U RS</vt:lpstr>
      <vt:lpstr>STRATEGIJA RAZVOJA JAVNIH NABAVKI U RS</vt:lpstr>
      <vt:lpstr>STRATEGIJA RAZVOJA JAVNIH NABAVKI U RS – MERE ZA POBOLJŠANJE</vt:lpstr>
      <vt:lpstr>STRATEGIJA RAZVOJA JAVNIH NABAVKI U RS – MERE ZA POBOLJŠANJE</vt:lpstr>
      <vt:lpstr>OČEKIVANJA OD E-NABAVKI</vt:lpstr>
      <vt:lpstr> </vt:lpstr>
    </vt:vector>
  </TitlesOfParts>
  <Company>KL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Mikael Holm</dc:creator>
  <cp:lastModifiedBy>Danijela Bokan</cp:lastModifiedBy>
  <cp:revision>136</cp:revision>
  <dcterms:created xsi:type="dcterms:W3CDTF">2010-09-12T11:15:35Z</dcterms:created>
  <dcterms:modified xsi:type="dcterms:W3CDTF">2012-07-20T11:20:23Z</dcterms:modified>
</cp:coreProperties>
</file>