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42"/>
  </p:notesMasterIdLst>
  <p:handoutMasterIdLst>
    <p:handoutMasterId r:id="rId43"/>
  </p:handoutMasterIdLst>
  <p:sldIdLst>
    <p:sldId id="720" r:id="rId2"/>
    <p:sldId id="772" r:id="rId3"/>
    <p:sldId id="1158" r:id="rId4"/>
    <p:sldId id="1068" r:id="rId5"/>
    <p:sldId id="1069" r:id="rId6"/>
    <p:sldId id="1070" r:id="rId7"/>
    <p:sldId id="1071" r:id="rId8"/>
    <p:sldId id="1072" r:id="rId9"/>
    <p:sldId id="1073" r:id="rId10"/>
    <p:sldId id="1074" r:id="rId11"/>
    <p:sldId id="1075" r:id="rId12"/>
    <p:sldId id="1076" r:id="rId13"/>
    <p:sldId id="1077" r:id="rId14"/>
    <p:sldId id="1078" r:id="rId15"/>
    <p:sldId id="1079" r:id="rId16"/>
    <p:sldId id="1080" r:id="rId17"/>
    <p:sldId id="1081" r:id="rId18"/>
    <p:sldId id="1082" r:id="rId19"/>
    <p:sldId id="1051" r:id="rId20"/>
    <p:sldId id="1052" r:id="rId21"/>
    <p:sldId id="1053" r:id="rId22"/>
    <p:sldId id="1054" r:id="rId23"/>
    <p:sldId id="1056" r:id="rId24"/>
    <p:sldId id="1057" r:id="rId25"/>
    <p:sldId id="1058" r:id="rId26"/>
    <p:sldId id="1059" r:id="rId27"/>
    <p:sldId id="1060" r:id="rId28"/>
    <p:sldId id="1061" r:id="rId29"/>
    <p:sldId id="1062" r:id="rId30"/>
    <p:sldId id="1063" r:id="rId31"/>
    <p:sldId id="1064" r:id="rId32"/>
    <p:sldId id="1065" r:id="rId33"/>
    <p:sldId id="1066" r:id="rId34"/>
    <p:sldId id="1146" r:id="rId35"/>
    <p:sldId id="1147" r:id="rId36"/>
    <p:sldId id="1150" r:id="rId37"/>
    <p:sldId id="1151" r:id="rId38"/>
    <p:sldId id="1152" r:id="rId39"/>
    <p:sldId id="1156" r:id="rId40"/>
    <p:sldId id="1157" r:id="rId41"/>
  </p:sldIdLst>
  <p:sldSz cx="9144000" cy="6858000" type="screen4x3"/>
  <p:notesSz cx="6797675" cy="9874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5B5BFF"/>
    <a:srgbClr val="FFFF00"/>
    <a:srgbClr val="66FF33"/>
    <a:srgbClr val="FFFFFF"/>
    <a:srgbClr val="CDF4FD"/>
    <a:srgbClr val="336699"/>
    <a:srgbClr val="33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379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30" y="-90"/>
      </p:cViewPr>
      <p:guideLst>
        <p:guide orient="horz" pos="3110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64B4507-C3E4-4E11-82ED-EF42DDD092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0163" y="0"/>
            <a:ext cx="29194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3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4250" y="758825"/>
            <a:ext cx="4870450" cy="365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2338" y="4714875"/>
            <a:ext cx="4992687" cy="44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Klicken Sie, um die Formate des Vorlagentextes zu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53550"/>
            <a:ext cx="29178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0163" y="9353550"/>
            <a:ext cx="29194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3" tIns="45542" rIns="91083" bIns="45542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sz="1200"/>
            </a:lvl1pPr>
          </a:lstStyle>
          <a:p>
            <a:pPr>
              <a:defRPr/>
            </a:pPr>
            <a:fld id="{89E770AF-9EF9-4B6B-AAFF-F20C223B5E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0D1868-B029-42B7-8558-3B9A8A4C878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5838" y="758825"/>
            <a:ext cx="4867275" cy="365125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0750"/>
            <a:fld id="{D8167A99-684A-41DD-A72E-1D25B5BFB951}" type="slidenum">
              <a:rPr lang="de-DE" smtClean="0">
                <a:latin typeface="Arial" pitchFamily="34" charset="0"/>
              </a:rPr>
              <a:pPr defTabSz="920750"/>
              <a:t>2</a:t>
            </a:fld>
            <a:endParaRPr lang="de-DE" smtClean="0">
              <a:latin typeface="Arial" pitchFamily="34" charset="0"/>
            </a:endParaRPr>
          </a:p>
        </p:txBody>
      </p:sp>
      <p:sp>
        <p:nvSpPr>
          <p:cNvPr id="40963" name="Folienbildplatzhalter 5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85838" y="758825"/>
            <a:ext cx="4867275" cy="3651250"/>
          </a:xfrm>
          <a:ln/>
        </p:spPr>
      </p:sp>
      <p:sp>
        <p:nvSpPr>
          <p:cNvPr id="40964" name="Notizenplatzhalter 6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1027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1028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8821" name="Rectangle 102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8825" name="Rectangle 103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3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5A89C-F337-4E74-BD0D-67E8DC6DB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0D1B4-C330-43F6-B795-528E818EE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12B9C-9B0F-4175-B323-2284635FE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6F89F-0BF1-44D9-BE83-9B88F895DD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6269B-B4E5-4DE8-A424-35DD739E22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B9633-81ED-4666-9023-72218255F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C8B0F-FADB-4794-8864-05F1BE5D3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BE5B665-0FBD-4E93-A996-79CA1CB575ED}" type="slidenum">
              <a:rPr lang="hu-HU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0DFC5-9489-463E-8B13-C4CFFAC0BF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C8C8A-44BF-4BE8-A125-983C576FB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4267A-3501-41D2-B731-B51F8C948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1ACAC-E638-4514-ACC9-CB3789127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7C5E5-BDCB-4CDF-9373-04E670F3E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B333F-AF84-43D5-968C-E1C8EE3E3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8D88C-AAF4-4AFA-B70E-CF5B954E9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CE8E6-88A3-440C-AFFE-FC53B4ABA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17795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7796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779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77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779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78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780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06B32A0-CE5D-40E1-9615-8AA8372D8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1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2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europeaid/work/procedures/implementation/practical_guide/index_en.ht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57232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GB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400" b="1" dirty="0" smtClean="0"/>
              <a:t>Procedure </a:t>
            </a:r>
            <a:r>
              <a:rPr lang="sr-Latn-RS" sz="4400" b="1" dirty="0" smtClean="0"/>
              <a:t>ugovaranja </a:t>
            </a:r>
            <a:r>
              <a:rPr lang="en-US" sz="4400" b="1" dirty="0" err="1" smtClean="0"/>
              <a:t>javnih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nabavki</a:t>
            </a:r>
            <a:r>
              <a:rPr lang="en-US" sz="4400" b="1" dirty="0" smtClean="0"/>
              <a:t> </a:t>
            </a:r>
            <a:r>
              <a:rPr lang="sr-Latn-RS" sz="4400" b="1" dirty="0" smtClean="0"/>
              <a:t>finansiranih iz budžeta EU</a:t>
            </a:r>
            <a:endParaRPr lang="sr-Latn-RS" sz="4400" b="1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endParaRPr lang="sr-Latn-RS" sz="4400" b="1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endParaRPr lang="sr-Latn-CS" sz="3000" b="1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000" b="1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endParaRPr lang="sr-Latn-CS" sz="3000" b="1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sz="2800" b="1" dirty="0" err="1" smtClean="0"/>
              <a:t>Zoran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Krtini</a:t>
            </a:r>
            <a:r>
              <a:rPr lang="sr-Latn-RS" sz="2800" b="1" dirty="0" smtClean="0"/>
              <a:t>ć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000" b="1" dirty="0" smtClean="0"/>
              <a:t>Novi Sad</a:t>
            </a:r>
            <a:r>
              <a:rPr lang="sr-Latn-RS" sz="3000" b="1" dirty="0" smtClean="0"/>
              <a:t>,</a:t>
            </a:r>
            <a:r>
              <a:rPr lang="en-GB" sz="3000" b="1" dirty="0" smtClean="0"/>
              <a:t> </a:t>
            </a:r>
            <a:r>
              <a:rPr lang="en-US" sz="3000" b="1" dirty="0" smtClean="0"/>
              <a:t>23</a:t>
            </a:r>
            <a:r>
              <a:rPr lang="sr-Latn-RS" sz="3000" b="1" dirty="0" smtClean="0"/>
              <a:t>. novembar 2011. godine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Opšti principi 2</a:t>
            </a:r>
            <a:endParaRPr lang="hu-HU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hu-HU" sz="2800" dirty="0" smtClean="0"/>
              <a:t>Dodela ugovora:</a:t>
            </a:r>
            <a:endParaRPr lang="hu-HU" sz="2800" dirty="0"/>
          </a:p>
          <a:p>
            <a:pPr marL="609600" indent="-609600">
              <a:buFontTx/>
              <a:buChar char="-"/>
            </a:pPr>
            <a:r>
              <a:rPr lang="hu-HU" sz="2800" dirty="0" smtClean="0"/>
              <a:t>Najniža cena (dobra, radovi)</a:t>
            </a:r>
            <a:endParaRPr lang="hu-HU" sz="2800" dirty="0"/>
          </a:p>
          <a:p>
            <a:pPr marL="609600" indent="-609600">
              <a:buFontTx/>
              <a:buChar char="-"/>
            </a:pPr>
            <a:r>
              <a:rPr lang="hu-HU" sz="2800" dirty="0" smtClean="0"/>
              <a:t>Najbolja vrednost za novac (ekonomski najpovoljnija ponuda </a:t>
            </a:r>
            <a:r>
              <a:rPr lang="hu-HU" sz="2800" dirty="0"/>
              <a:t>- </a:t>
            </a:r>
            <a:r>
              <a:rPr lang="hu-HU" sz="2800" dirty="0" smtClean="0"/>
              <a:t>usluge)</a:t>
            </a:r>
            <a:endParaRPr lang="hu-HU" sz="2800" dirty="0"/>
          </a:p>
          <a:p>
            <a:pPr marL="609600" indent="-609600"/>
            <a:r>
              <a:rPr lang="hu-HU" sz="2800" dirty="0" smtClean="0"/>
              <a:t>ToR - Opis posla (usluge) </a:t>
            </a:r>
            <a:r>
              <a:rPr lang="hu-HU" sz="2800" dirty="0"/>
              <a:t>/ </a:t>
            </a:r>
            <a:r>
              <a:rPr lang="hu-HU" sz="2800" dirty="0" smtClean="0"/>
              <a:t>TS – Tehnička specifikacija (dobra/radovi):</a:t>
            </a:r>
            <a:endParaRPr lang="hu-HU" sz="2800" dirty="0"/>
          </a:p>
          <a:p>
            <a:pPr marL="609600" indent="-609600">
              <a:buFontTx/>
              <a:buChar char="-"/>
            </a:pPr>
            <a:r>
              <a:rPr lang="hu-HU" sz="2800" dirty="0" smtClean="0"/>
              <a:t>Zahtevani minimum!!!</a:t>
            </a:r>
            <a:endParaRPr lang="hu-HU" sz="2800" dirty="0"/>
          </a:p>
          <a:p>
            <a:pPr marL="609600" indent="-609600">
              <a:buFontTx/>
              <a:buChar char="-"/>
            </a:pPr>
            <a:r>
              <a:rPr lang="hu-HU" sz="2800" dirty="0" smtClean="0"/>
              <a:t>Detaljni, opšti! </a:t>
            </a:r>
            <a:r>
              <a:rPr lang="hu-HU" sz="2800" dirty="0"/>
              <a:t>– </a:t>
            </a:r>
            <a:r>
              <a:rPr lang="hu-HU" sz="2800" dirty="0" smtClean="0"/>
              <a:t>da bi se dale instrukcije i vodili potencijalni ugovarači u tenderskoj fazi</a:t>
            </a:r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Opšti principi 3</a:t>
            </a:r>
            <a:endParaRPr lang="hu-HU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2800" dirty="0"/>
              <a:t>ToR/TS </a:t>
            </a:r>
            <a:r>
              <a:rPr lang="hu-HU" sz="2800" dirty="0" smtClean="0"/>
              <a:t>specijalisti moraju da potpišu Deklaraciju o objektivnosti i poverljivosti</a:t>
            </a:r>
            <a:endParaRPr lang="hu-HU" sz="2800" dirty="0"/>
          </a:p>
          <a:p>
            <a:r>
              <a:rPr lang="hu-HU" sz="2800" dirty="0" smtClean="0"/>
              <a:t>Evaluaciona komisija: predsednik i sekretar bez prava glasa, </a:t>
            </a:r>
            <a:r>
              <a:rPr lang="hu-HU" sz="2800" dirty="0"/>
              <a:t>3/5 </a:t>
            </a:r>
            <a:r>
              <a:rPr lang="hu-HU" sz="2800" dirty="0" smtClean="0"/>
              <a:t>članova sa pravom glasa</a:t>
            </a:r>
            <a:endParaRPr lang="hu-HU" sz="2800" dirty="0"/>
          </a:p>
          <a:p>
            <a:r>
              <a:rPr lang="hu-HU" sz="2800" dirty="0" smtClean="0"/>
              <a:t>Dobro poznavanje engleskog jezika</a:t>
            </a:r>
            <a:endParaRPr lang="hu-HU" sz="2800" dirty="0"/>
          </a:p>
          <a:p>
            <a:r>
              <a:rPr lang="hu-HU" sz="2800" dirty="0" smtClean="0"/>
              <a:t>Prisustvovanje svim sastancima komisije</a:t>
            </a:r>
            <a:endParaRPr lang="hu-HU" sz="2800" dirty="0"/>
          </a:p>
          <a:p>
            <a:r>
              <a:rPr lang="hu-HU" sz="2800" dirty="0" smtClean="0"/>
              <a:t>Deklaracija o nepristrasnosti i poverljivosti</a:t>
            </a:r>
            <a:endParaRPr lang="hu-HU" sz="2800" dirty="0"/>
          </a:p>
          <a:p>
            <a:r>
              <a:rPr lang="hu-HU" sz="2800" dirty="0" smtClean="0"/>
              <a:t>Kolektivna odgovornost za donete odluke</a:t>
            </a:r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Usluge </a:t>
            </a:r>
            <a:r>
              <a:rPr lang="hu-HU" dirty="0"/>
              <a:t>1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Studija: ukupna cena, </a:t>
            </a:r>
            <a:r>
              <a:rPr lang="hu-HU" dirty="0"/>
              <a:t>TA: </a:t>
            </a:r>
            <a:r>
              <a:rPr lang="hu-HU" dirty="0" smtClean="0"/>
              <a:t>ugovor na osnovu honorara</a:t>
            </a:r>
            <a:endParaRPr lang="hu-HU" dirty="0"/>
          </a:p>
          <a:p>
            <a:r>
              <a:rPr lang="en-US" dirty="0" smtClean="0"/>
              <a:t>&lt;</a:t>
            </a:r>
            <a:r>
              <a:rPr lang="hu-HU" dirty="0" smtClean="0"/>
              <a:t> </a:t>
            </a:r>
            <a:r>
              <a:rPr lang="hu-HU" dirty="0"/>
              <a:t>200.000 </a:t>
            </a:r>
            <a:r>
              <a:rPr lang="en-US" dirty="0" err="1" smtClean="0"/>
              <a:t>evra</a:t>
            </a:r>
            <a:r>
              <a:rPr lang="hu-HU" dirty="0" smtClean="0"/>
              <a:t> konkurentski postupak sa pogađanjem, </a:t>
            </a:r>
            <a:r>
              <a:rPr lang="en-US" dirty="0" err="1" smtClean="0"/>
              <a:t>uklju</a:t>
            </a:r>
            <a:r>
              <a:rPr lang="sr-Latn-RS" dirty="0" smtClean="0"/>
              <a:t>čujući minimum 3 ponuđača</a:t>
            </a:r>
            <a:endParaRPr lang="hu-HU" dirty="0"/>
          </a:p>
          <a:p>
            <a:r>
              <a:rPr lang="hu-HU" dirty="0"/>
              <a:t>Min. 30 </a:t>
            </a:r>
            <a:r>
              <a:rPr lang="hu-HU" dirty="0" smtClean="0"/>
              <a:t>dana za podnošenje ponude</a:t>
            </a:r>
            <a:endParaRPr lang="hu-HU" dirty="0"/>
          </a:p>
          <a:p>
            <a:r>
              <a:rPr lang="hu-HU" dirty="0" smtClean="0"/>
              <a:t>Validnost tendera: </a:t>
            </a:r>
            <a:r>
              <a:rPr lang="hu-HU" dirty="0"/>
              <a:t>90 </a:t>
            </a:r>
            <a:r>
              <a:rPr lang="hu-HU" dirty="0" smtClean="0"/>
              <a:t>dana</a:t>
            </a:r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Usluge </a:t>
            </a:r>
            <a:r>
              <a:rPr lang="hu-HU" dirty="0"/>
              <a:t>2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2800" dirty="0" smtClean="0"/>
              <a:t>Tenderski dosije uključuje:</a:t>
            </a:r>
            <a:endParaRPr lang="hu-HU" sz="2800" dirty="0"/>
          </a:p>
          <a:p>
            <a:pPr>
              <a:buFontTx/>
              <a:buNone/>
            </a:pPr>
            <a:r>
              <a:rPr lang="hu-HU" sz="2800" dirty="0"/>
              <a:t> - </a:t>
            </a:r>
            <a:r>
              <a:rPr lang="hu-HU" sz="2800" dirty="0" smtClean="0"/>
              <a:t>procedure koje treba da se prate</a:t>
            </a:r>
            <a:endParaRPr lang="hu-HU" sz="2800" dirty="0"/>
          </a:p>
          <a:p>
            <a:pPr>
              <a:buFontTx/>
              <a:buNone/>
            </a:pPr>
            <a:r>
              <a:rPr lang="hu-HU" sz="2800" dirty="0"/>
              <a:t> - </a:t>
            </a:r>
            <a:r>
              <a:rPr lang="hu-HU" sz="2800" dirty="0" smtClean="0"/>
              <a:t>dokumenta koja treba dostaviti</a:t>
            </a:r>
            <a:endParaRPr lang="hu-HU" sz="2800" dirty="0"/>
          </a:p>
          <a:p>
            <a:pPr>
              <a:buFontTx/>
              <a:buNone/>
            </a:pPr>
            <a:r>
              <a:rPr lang="hu-HU" sz="2800" dirty="0"/>
              <a:t> - </a:t>
            </a:r>
            <a:r>
              <a:rPr lang="hu-HU" sz="2800" dirty="0" smtClean="0"/>
              <a:t>slučajeve neusklađenosti</a:t>
            </a:r>
            <a:endParaRPr lang="hu-HU" sz="2800" dirty="0"/>
          </a:p>
          <a:p>
            <a:pPr>
              <a:buFontTx/>
              <a:buNone/>
            </a:pPr>
            <a:r>
              <a:rPr lang="hu-HU" sz="2800" dirty="0"/>
              <a:t> - </a:t>
            </a:r>
            <a:r>
              <a:rPr lang="hu-HU" sz="2800" dirty="0" smtClean="0"/>
              <a:t>kriterijume dodele, ponderisanje</a:t>
            </a:r>
            <a:endParaRPr lang="hu-HU" sz="2800" dirty="0"/>
          </a:p>
          <a:p>
            <a:pPr>
              <a:buFontTx/>
              <a:buNone/>
            </a:pPr>
            <a:r>
              <a:rPr lang="hu-HU" sz="2800" dirty="0"/>
              <a:t> - </a:t>
            </a:r>
            <a:r>
              <a:rPr lang="hu-HU" sz="2800" dirty="0" smtClean="0"/>
              <a:t>podugovaranje</a:t>
            </a:r>
            <a:endParaRPr lang="hu-HU" sz="2800" dirty="0"/>
          </a:p>
          <a:p>
            <a:r>
              <a:rPr lang="hu-HU" sz="2800" dirty="0" smtClean="0"/>
              <a:t>Deklaracija o objektivnosti i poverljivosti mora da bude potpisana od strane specijalista koji su pripremali tenderski dosije</a:t>
            </a:r>
            <a:endParaRPr lang="hu-H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Usluge </a:t>
            </a:r>
            <a:r>
              <a:rPr lang="hu-HU" dirty="0"/>
              <a:t>3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u-HU" dirty="0" smtClean="0"/>
              <a:t>Kriterijum dodele:</a:t>
            </a:r>
            <a:endParaRPr lang="hu-HU" dirty="0"/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 - </a:t>
            </a:r>
            <a:r>
              <a:rPr lang="hu-HU" dirty="0" smtClean="0"/>
              <a:t>identifikovati ekonomski najpovoljniju ponudu (ponderisanjem tehničkog kvaliteta prema ceni na bazi 80/20 odnosa)</a:t>
            </a:r>
            <a:endParaRPr lang="hu-HU" dirty="0"/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 - </a:t>
            </a:r>
            <a:r>
              <a:rPr lang="hu-HU" dirty="0" smtClean="0"/>
              <a:t>pokriven je i tehnički kvalitet (CV-jevi, metodologija) i cena ponude</a:t>
            </a:r>
            <a:endParaRPr lang="hu-HU" dirty="0"/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 - </a:t>
            </a:r>
            <a:r>
              <a:rPr lang="hu-HU" dirty="0" smtClean="0"/>
              <a:t>sistem dvostrukih koverata (dve odvojene, zapečaćene koverte)</a:t>
            </a:r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Usluge </a:t>
            </a:r>
            <a:r>
              <a:rPr lang="hu-HU" dirty="0"/>
              <a:t>4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Ispod 200.000 evra: bez objavljivanja</a:t>
            </a:r>
            <a:endParaRPr lang="hu-HU" dirty="0"/>
          </a:p>
          <a:p>
            <a:r>
              <a:rPr lang="hu-HU" dirty="0" smtClean="0"/>
              <a:t>Ugovarač sačinjava listu od najmanje tri ponuđača usluge</a:t>
            </a:r>
            <a:endParaRPr lang="hu-HU" dirty="0"/>
          </a:p>
          <a:p>
            <a:r>
              <a:rPr lang="hu-HU" dirty="0"/>
              <a:t>Minimum 30 </a:t>
            </a:r>
            <a:r>
              <a:rPr lang="hu-HU" dirty="0" smtClean="0"/>
              <a:t>dana za podnošenje ponuda</a:t>
            </a:r>
            <a:endParaRPr lang="hu-HU" dirty="0"/>
          </a:p>
          <a:p>
            <a:r>
              <a:rPr lang="hu-HU" dirty="0" smtClean="0"/>
              <a:t>Ugovarač može da sačini ugovor o usluzi u vrednosti do 10.000 evra na bazi single tendera</a:t>
            </a:r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Dobra /Radovi </a:t>
            </a:r>
            <a:r>
              <a:rPr lang="hu-HU" dirty="0"/>
              <a:t>1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u-HU" sz="2800" dirty="0" smtClean="0"/>
              <a:t>Dobra: </a:t>
            </a:r>
            <a:r>
              <a:rPr lang="en-US" sz="2800" dirty="0" smtClean="0"/>
              <a:t>&lt;</a:t>
            </a:r>
            <a:r>
              <a:rPr lang="hu-HU" sz="2800" dirty="0" smtClean="0"/>
              <a:t> </a:t>
            </a:r>
            <a:r>
              <a:rPr lang="en-US" sz="2800" dirty="0" smtClean="0"/>
              <a:t>6</a:t>
            </a:r>
            <a:r>
              <a:rPr lang="hu-HU" sz="2800" dirty="0" smtClean="0"/>
              <a:t>0.000 </a:t>
            </a:r>
            <a:r>
              <a:rPr lang="en-US" sz="2800" dirty="0" err="1" smtClean="0"/>
              <a:t>evra</a:t>
            </a:r>
            <a:r>
              <a:rPr lang="hu-HU" sz="2800" dirty="0" smtClean="0"/>
              <a:t>, </a:t>
            </a:r>
            <a:r>
              <a:rPr lang="en-US" sz="2800" dirty="0" err="1" smtClean="0"/>
              <a:t>radovi</a:t>
            </a:r>
            <a:r>
              <a:rPr lang="hu-HU" sz="2800" dirty="0" smtClean="0"/>
              <a:t>: </a:t>
            </a:r>
            <a:r>
              <a:rPr lang="en-US" sz="2800" dirty="0" smtClean="0"/>
              <a:t>&lt;</a:t>
            </a:r>
            <a:r>
              <a:rPr lang="hu-HU" sz="2800" dirty="0" smtClean="0"/>
              <a:t> </a:t>
            </a:r>
            <a:r>
              <a:rPr lang="hu-HU" sz="2800" dirty="0"/>
              <a:t>300.000 </a:t>
            </a:r>
            <a:r>
              <a:rPr lang="en-US" sz="2800" dirty="0" err="1" smtClean="0"/>
              <a:t>evra</a:t>
            </a:r>
            <a:r>
              <a:rPr lang="hu-HU" sz="2800" dirty="0" smtClean="0"/>
              <a:t> konkurentski postupak sa pogađanjem(min</a:t>
            </a:r>
            <a:r>
              <a:rPr lang="hu-HU" sz="2800" dirty="0"/>
              <a:t>. 30 </a:t>
            </a:r>
            <a:r>
              <a:rPr lang="en-US" sz="2800" dirty="0" err="1" smtClean="0"/>
              <a:t>dana</a:t>
            </a:r>
            <a:r>
              <a:rPr lang="sr-Latn-RS" sz="2800" dirty="0" smtClean="0"/>
              <a:t> za podnošenje tendera</a:t>
            </a:r>
            <a:r>
              <a:rPr lang="en-US" sz="2800" dirty="0" smtClean="0"/>
              <a:t> </a:t>
            </a:r>
            <a:r>
              <a:rPr lang="hu-HU" sz="2800" dirty="0" smtClean="0"/>
              <a:t>), </a:t>
            </a:r>
            <a:r>
              <a:rPr lang="en-US" sz="2800" dirty="0" smtClean="0"/>
              <a:t>&lt;</a:t>
            </a:r>
            <a:r>
              <a:rPr lang="hu-HU" sz="2800" dirty="0" smtClean="0"/>
              <a:t>= </a:t>
            </a:r>
            <a:r>
              <a:rPr lang="en-US" sz="2800" dirty="0" smtClean="0"/>
              <a:t>10</a:t>
            </a:r>
            <a:r>
              <a:rPr lang="hu-HU" sz="2800" dirty="0" smtClean="0"/>
              <a:t>.000 evra </a:t>
            </a:r>
            <a:r>
              <a:rPr lang="hu-HU" sz="2800" dirty="0"/>
              <a:t>single tender </a:t>
            </a:r>
          </a:p>
          <a:p>
            <a:pPr>
              <a:lnSpc>
                <a:spcPct val="80000"/>
              </a:lnSpc>
            </a:pPr>
            <a:r>
              <a:rPr lang="hu-HU" sz="2800" dirty="0" smtClean="0"/>
              <a:t>Validnost tendera: </a:t>
            </a:r>
            <a:r>
              <a:rPr lang="hu-HU" sz="2800" dirty="0"/>
              <a:t>90 </a:t>
            </a:r>
            <a:r>
              <a:rPr lang="hu-HU" sz="2800" dirty="0" smtClean="0"/>
              <a:t>dana</a:t>
            </a:r>
            <a:endParaRPr lang="hu-HU" sz="2800" dirty="0"/>
          </a:p>
          <a:p>
            <a:pPr>
              <a:lnSpc>
                <a:spcPct val="80000"/>
              </a:lnSpc>
            </a:pPr>
            <a:r>
              <a:rPr lang="hu-HU" sz="2800" dirty="0" smtClean="0"/>
              <a:t>Bez naziva brenda ili ukoliko je neophodno, </a:t>
            </a:r>
            <a:r>
              <a:rPr lang="hu-HU" sz="2800" dirty="0"/>
              <a:t>‘or equivalent’ </a:t>
            </a:r>
            <a:r>
              <a:rPr lang="hu-HU" sz="2800" dirty="0" smtClean="0"/>
              <a:t>treba da se doda</a:t>
            </a:r>
          </a:p>
          <a:p>
            <a:pPr>
              <a:lnSpc>
                <a:spcPct val="80000"/>
              </a:lnSpc>
            </a:pPr>
            <a:r>
              <a:rPr lang="hu-HU" sz="2800" dirty="0" smtClean="0"/>
              <a:t>Vodič za TS za IT, nameštaj i vozila</a:t>
            </a:r>
            <a:endParaRPr lang="hu-HU" sz="2800" dirty="0"/>
          </a:p>
          <a:p>
            <a:pPr>
              <a:lnSpc>
                <a:spcPct val="80000"/>
              </a:lnSpc>
            </a:pPr>
            <a:r>
              <a:rPr lang="hu-HU" sz="2800" dirty="0" smtClean="0"/>
              <a:t>Ponuda sa najnižom cenom (administrativno i tehnički odgovarajuća) dobija ugovor</a:t>
            </a:r>
            <a:endParaRPr lang="hu-H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Dobra/Radovi </a:t>
            </a:r>
            <a:r>
              <a:rPr lang="hu-HU" dirty="0"/>
              <a:t>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2800" dirty="0" smtClean="0"/>
              <a:t>Tenderski dosije uključuje:</a:t>
            </a:r>
            <a:endParaRPr lang="hu-HU" sz="2800" dirty="0"/>
          </a:p>
          <a:p>
            <a:pPr>
              <a:buFontTx/>
              <a:buNone/>
            </a:pPr>
            <a:r>
              <a:rPr lang="hu-HU" sz="2800" dirty="0"/>
              <a:t> - </a:t>
            </a:r>
            <a:r>
              <a:rPr lang="hu-HU" sz="2800" dirty="0" smtClean="0"/>
              <a:t>procedure koje treba da se prate</a:t>
            </a:r>
            <a:endParaRPr lang="hu-HU" sz="2800" dirty="0"/>
          </a:p>
          <a:p>
            <a:pPr>
              <a:buFontTx/>
              <a:buNone/>
            </a:pPr>
            <a:r>
              <a:rPr lang="hu-HU" sz="2800" dirty="0"/>
              <a:t> - </a:t>
            </a:r>
            <a:r>
              <a:rPr lang="hu-HU" sz="2800" dirty="0" smtClean="0"/>
              <a:t>dokumenta koja treba da se dostave (originalne brošure za dobra)</a:t>
            </a:r>
            <a:endParaRPr lang="hu-HU" sz="2800" dirty="0"/>
          </a:p>
          <a:p>
            <a:pPr>
              <a:buFontTx/>
              <a:buNone/>
            </a:pPr>
            <a:r>
              <a:rPr lang="hu-HU" sz="2800" dirty="0"/>
              <a:t> - </a:t>
            </a:r>
            <a:r>
              <a:rPr lang="hu-HU" sz="2800" dirty="0" smtClean="0"/>
              <a:t>zahtevani minimumi</a:t>
            </a:r>
            <a:endParaRPr lang="hu-HU" sz="2800" dirty="0"/>
          </a:p>
          <a:p>
            <a:pPr>
              <a:buFontTx/>
              <a:buNone/>
            </a:pPr>
            <a:r>
              <a:rPr lang="hu-HU" sz="2800" dirty="0"/>
              <a:t> - </a:t>
            </a:r>
            <a:r>
              <a:rPr lang="hu-HU" sz="2800" dirty="0" smtClean="0"/>
              <a:t>da/ne kriterijum, nema ponderisanja!</a:t>
            </a:r>
            <a:endParaRPr lang="hu-HU" sz="2800" dirty="0"/>
          </a:p>
          <a:p>
            <a:pPr>
              <a:buFontTx/>
              <a:buNone/>
            </a:pPr>
            <a:r>
              <a:rPr lang="hu-HU" sz="2800" dirty="0"/>
              <a:t> - </a:t>
            </a:r>
            <a:r>
              <a:rPr lang="hu-HU" sz="2800" dirty="0" smtClean="0"/>
              <a:t>podugovaranje</a:t>
            </a:r>
            <a:endParaRPr lang="hu-HU" sz="2800" dirty="0"/>
          </a:p>
          <a:p>
            <a:r>
              <a:rPr lang="hu-HU" sz="2800" dirty="0" smtClean="0"/>
              <a:t>Deklaracija o objektivnosti i poverljivosti mora da bude potpisana od strane specijalista koji su pripremali tenderski dosije</a:t>
            </a:r>
          </a:p>
          <a:p>
            <a:endParaRPr lang="hu-HU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Dobra/Radovi </a:t>
            </a:r>
            <a:r>
              <a:rPr lang="hu-HU" dirty="0"/>
              <a:t>3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2800" dirty="0" smtClean="0"/>
              <a:t>Konkurentski postupak sa pogađanjem: Ugovarač sačinjava listu od najmanje tri ponuđača</a:t>
            </a:r>
            <a:endParaRPr lang="hu-HU" sz="2800" dirty="0"/>
          </a:p>
          <a:p>
            <a:r>
              <a:rPr lang="hu-HU" sz="2800" dirty="0"/>
              <a:t>Minimum 30 </a:t>
            </a:r>
            <a:r>
              <a:rPr lang="hu-HU" sz="2800" dirty="0" smtClean="0"/>
              <a:t>dana za podnošenje ponuda</a:t>
            </a:r>
            <a:endParaRPr lang="hu-HU" sz="2800" dirty="0"/>
          </a:p>
          <a:p>
            <a:r>
              <a:rPr lang="hu-HU" sz="2800" dirty="0"/>
              <a:t>3 </a:t>
            </a:r>
            <a:r>
              <a:rPr lang="hu-HU" sz="2800" dirty="0" smtClean="0"/>
              <a:t>člana sa pravom glasa za dobra, </a:t>
            </a:r>
            <a:r>
              <a:rPr lang="hu-HU" sz="2800" dirty="0"/>
              <a:t>5 </a:t>
            </a:r>
            <a:r>
              <a:rPr lang="hu-HU" sz="2800" dirty="0" smtClean="0"/>
              <a:t>članova za radove, u Evaluacionoj komisiji</a:t>
            </a:r>
            <a:endParaRPr lang="hu-HU" sz="2800" dirty="0"/>
          </a:p>
          <a:p>
            <a:r>
              <a:rPr lang="hu-HU" sz="2800" dirty="0" smtClean="0"/>
              <a:t>Ugovarač može da sačini ugovor o dobrima ili radovima u vrednosti do 10.000 evra na bazi single tendera</a:t>
            </a:r>
          </a:p>
          <a:p>
            <a:endParaRPr lang="hu-H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r-Latn-CS" sz="4000" b="1" dirty="0">
                <a:latin typeface="+mn-lt"/>
              </a:rPr>
              <a:t>Proces </a:t>
            </a:r>
            <a:r>
              <a:rPr lang="sr-Latn-CS" sz="4000" b="1" dirty="0" smtClean="0">
                <a:latin typeface="+mn-lt"/>
              </a:rPr>
              <a:t>nabavke - koraci</a:t>
            </a:r>
            <a:r>
              <a:rPr lang="sr-Latn-CS" sz="4000" b="1" dirty="0">
                <a:latin typeface="+mn-lt"/>
              </a:rPr>
              <a:t>:</a:t>
            </a:r>
            <a:r>
              <a:rPr lang="sr-Latn-CS" sz="4000" dirty="0">
                <a:latin typeface="+mn-lt"/>
              </a:rPr>
              <a:t/>
            </a:r>
            <a:br>
              <a:rPr lang="sr-Latn-CS" sz="4000" dirty="0">
                <a:latin typeface="+mn-lt"/>
              </a:rPr>
            </a:br>
            <a:endParaRPr lang="en-US" sz="4000" dirty="0">
              <a:latin typeface="+mn-lt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  <a:buFontTx/>
              <a:buNone/>
            </a:pPr>
            <a:r>
              <a:rPr lang="en-US" sz="2800" b="1" i="1" dirty="0"/>
              <a:t>	</a:t>
            </a:r>
            <a:r>
              <a:rPr lang="sr-Latn-CS" sz="2800" b="1" dirty="0"/>
              <a:t>1.</a:t>
            </a:r>
            <a:r>
              <a:rPr lang="sr-Cyrl-CS" sz="2800" b="1" dirty="0"/>
              <a:t>Planiranje nabavke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sr-Latn-CS" sz="2800" b="1" dirty="0"/>
              <a:t>2.</a:t>
            </a:r>
            <a:r>
              <a:rPr lang="en-US" sz="2800" b="1" dirty="0" err="1"/>
              <a:t>Priprema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o</a:t>
            </a:r>
            <a:r>
              <a:rPr lang="sr-Cyrl-CS" sz="2800" b="1" dirty="0"/>
              <a:t>bjavljivanje tendera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sr-Latn-CS" sz="2800" b="1" dirty="0"/>
              <a:t>3.</a:t>
            </a:r>
            <a:r>
              <a:rPr lang="sr-Cyrl-CS" sz="2800" b="1" dirty="0"/>
              <a:t>Selekcija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sr-Latn-CS" sz="2800" b="1" dirty="0"/>
              <a:t>4.</a:t>
            </a:r>
            <a:r>
              <a:rPr lang="en-US" sz="2800" b="1" dirty="0" err="1" smtClean="0"/>
              <a:t>Zaklju</a:t>
            </a:r>
            <a:r>
              <a:rPr lang="sr-Latn-RS" sz="2800" b="1" dirty="0" smtClean="0"/>
              <a:t>či</a:t>
            </a:r>
            <a:r>
              <a:rPr lang="en-US" sz="2800" b="1" dirty="0" err="1" smtClean="0"/>
              <a:t>vanje</a:t>
            </a:r>
            <a:r>
              <a:rPr lang="sr-Cyrl-CS" sz="2800" b="1" dirty="0" smtClean="0"/>
              <a:t> </a:t>
            </a:r>
            <a:r>
              <a:rPr lang="sr-Cyrl-CS" sz="2800" b="1" dirty="0"/>
              <a:t>ugovora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sr-Latn-CS" sz="2800" b="1" dirty="0"/>
              <a:t>5.</a:t>
            </a:r>
            <a:r>
              <a:rPr lang="sr-Cyrl-CS" sz="2800" b="1" dirty="0"/>
              <a:t>Realizacija ugovora</a:t>
            </a:r>
            <a:endParaRPr lang="en-US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65150" y="1600200"/>
            <a:ext cx="8013700" cy="4648200"/>
          </a:xfrm>
        </p:spPr>
        <p:txBody>
          <a:bodyPr/>
          <a:lstStyle/>
          <a:p>
            <a:pPr marL="0" indent="0">
              <a:buFont typeface="Zapf Dingbats"/>
              <a:buNone/>
            </a:pPr>
            <a:r>
              <a:rPr lang="en-GB" dirty="0" smtClean="0"/>
              <a:t>Agenda</a:t>
            </a:r>
            <a:endParaRPr lang="sr-Latn-RS" dirty="0" smtClean="0"/>
          </a:p>
          <a:p>
            <a:pPr marL="0" indent="0">
              <a:buFont typeface="Zapf Dingbats"/>
              <a:buNone/>
            </a:pPr>
            <a:endParaRPr lang="en-GB" dirty="0" smtClean="0"/>
          </a:p>
          <a:p>
            <a:pPr marL="638175" lvl="1" indent="-457200">
              <a:buClrTx/>
            </a:pPr>
            <a:r>
              <a:rPr lang="sr-Latn-RS" dirty="0" smtClean="0"/>
              <a:t>Osnovna pravila</a:t>
            </a:r>
          </a:p>
          <a:p>
            <a:pPr marL="638175" lvl="1" indent="-457200">
              <a:buClrTx/>
            </a:pPr>
            <a:r>
              <a:rPr lang="sr-Latn-RS" dirty="0" smtClean="0"/>
              <a:t>Opšti principi</a:t>
            </a:r>
          </a:p>
          <a:p>
            <a:pPr marL="638175" lvl="1" indent="-457200">
              <a:buClrTx/>
            </a:pPr>
            <a:r>
              <a:rPr lang="sr-Latn-RS" dirty="0" smtClean="0"/>
              <a:t>Procedure</a:t>
            </a:r>
          </a:p>
          <a:p>
            <a:pPr marL="638175" lvl="1" indent="-457200">
              <a:buClrTx/>
            </a:pPr>
            <a:r>
              <a:rPr lang="sr-Latn-RS" dirty="0" smtClean="0"/>
              <a:t>Ključni faktori uspeha</a:t>
            </a:r>
            <a:endParaRPr lang="en-GB" dirty="0" smtClean="0"/>
          </a:p>
          <a:p>
            <a:pPr marL="0" indent="0">
              <a:buFont typeface="Zapf Dingbats"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r-Latn-CS" b="1" dirty="0">
                <a:effectLst/>
              </a:rPr>
              <a:t>Tipovi ugovora</a:t>
            </a:r>
            <a:endParaRPr lang="en-US" b="1" dirty="0">
              <a:effectLst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286000"/>
            <a:ext cx="8229600" cy="3505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b="1" dirty="0">
                <a:effectLst/>
              </a:rPr>
              <a:t>Ugovori za nabavku usluga</a:t>
            </a:r>
          </a:p>
          <a:p>
            <a:pPr lvl="1">
              <a:buClr>
                <a:schemeClr val="tx1"/>
              </a:buClr>
              <a:buFont typeface="Wingdings" pitchFamily="2" charset="2"/>
              <a:buNone/>
            </a:pPr>
            <a:endParaRPr lang="it-IT" b="1" dirty="0">
              <a:effectLst/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b="1" dirty="0">
                <a:effectLst/>
              </a:rPr>
              <a:t>Ugovori za nabavku dobara</a:t>
            </a:r>
          </a:p>
          <a:p>
            <a:pPr lvl="1">
              <a:buClr>
                <a:schemeClr val="tx1"/>
              </a:buClr>
              <a:buFont typeface="Wingdings" pitchFamily="2" charset="2"/>
              <a:buNone/>
            </a:pPr>
            <a:endParaRPr lang="sr-Latn-CS" b="1" dirty="0">
              <a:effectLst/>
            </a:endParaRPr>
          </a:p>
          <a:p>
            <a:pPr lvl="1"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b="1" dirty="0">
                <a:effectLst/>
              </a:rPr>
              <a:t>Ugovori za </a:t>
            </a:r>
            <a:r>
              <a:rPr lang="en-US" b="1" dirty="0" err="1">
                <a:effectLst/>
              </a:rPr>
              <a:t>izvodjenje</a:t>
            </a:r>
            <a:r>
              <a:rPr lang="sr-Latn-CS" b="1" dirty="0">
                <a:effectLst/>
              </a:rPr>
              <a:t> radova</a:t>
            </a:r>
            <a:endParaRPr lang="en-US" b="1" dirty="0">
              <a:effectLst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93" name="Text Box 297"/>
          <p:cNvSpPr txBox="1">
            <a:spLocks noChangeArrowheads="1"/>
          </p:cNvSpPr>
          <p:nvPr/>
        </p:nvSpPr>
        <p:spPr bwMode="auto">
          <a:xfrm>
            <a:off x="2438400" y="2286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/>
              <a:t>Tabela</a:t>
            </a:r>
            <a:r>
              <a:rPr lang="en-US" sz="2800" b="1" dirty="0"/>
              <a:t> </a:t>
            </a:r>
            <a:r>
              <a:rPr lang="en-US" sz="2800" b="1" dirty="0" err="1"/>
              <a:t>za</a:t>
            </a:r>
            <a:r>
              <a:rPr lang="en-US" sz="2800" b="1" dirty="0"/>
              <a:t> </a:t>
            </a:r>
            <a:r>
              <a:rPr lang="en-US" sz="2800" b="1" dirty="0" err="1"/>
              <a:t>izbor</a:t>
            </a:r>
            <a:r>
              <a:rPr lang="en-US" sz="2800" b="1" dirty="0"/>
              <a:t> procedure</a:t>
            </a:r>
          </a:p>
        </p:txBody>
      </p:sp>
      <p:graphicFrame>
        <p:nvGraphicFramePr>
          <p:cNvPr id="5" name="Group 92"/>
          <p:cNvGraphicFramePr>
            <a:graphicFrameLocks/>
          </p:cNvGraphicFramePr>
          <p:nvPr/>
        </p:nvGraphicFramePr>
        <p:xfrm>
          <a:off x="457200" y="1196975"/>
          <a:ext cx="8229600" cy="4895850"/>
        </p:xfrm>
        <a:graphic>
          <a:graphicData uri="http://schemas.openxmlformats.org/drawingml/2006/table">
            <a:tbl>
              <a:tblPr/>
              <a:tblGrid>
                <a:gridCol w="1747838"/>
                <a:gridCol w="1746250"/>
                <a:gridCol w="1747837"/>
                <a:gridCol w="1747838"/>
                <a:gridCol w="1239837"/>
              </a:tblGrid>
              <a:tr h="1295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SERVICES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≥ € 200,000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NewRoman,Bold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International restricted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tender procedure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&lt; € 200,000 but &gt; € 10,000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Framework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Contracts</a:t>
                      </a:r>
                      <a:r>
                        <a:rPr kumimoji="0" lang="sr-Latn-C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2.Competitive negotiated procedure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≤ € 10,000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NewRoman,Bold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NewRoman,Bold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Single tender</a:t>
                      </a: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TimesNewRoman,Bold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06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SUPPLIES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≥ € 150,000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NewRoman,Bold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NewRoman,Bold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International open tender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procedure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&lt; € 150,000 but ≥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NewRoman,Bold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€ 60,000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NewRoman,Bold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Local open tender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procedure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&lt; € 60,000 but &gt;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NewRoman,Bold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€ 10,000 </a:t>
                      </a:r>
                      <a:endParaRPr kumimoji="0" lang="sr-Latn-C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NewRoman,Bold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Competitive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negotiated procedure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097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WORKS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1 .</a:t>
                      </a: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≥ € 5,000,000 </a:t>
                      </a: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International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open tender procedure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2.International restricted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tender procedure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&lt; € 5,000,000 but ≥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NewRoman,Bold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€ 300,000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NewRoman,Bold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Local open tender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procedure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&lt; € 300,000 but&gt;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NewRoman,Bold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€ 10,000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NewRoman,Bold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TimesNewRoman,Bold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Competitive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TimesNewRoman,Bold" charset="0"/>
                        </a:rPr>
                        <a:t>negotiated procedure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TimesNewRoman,Bold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err="1" smtClean="0">
                <a:effectLst/>
              </a:rPr>
              <a:t>Procedur</a:t>
            </a:r>
            <a:r>
              <a:rPr lang="sr-Latn-RS" b="1" dirty="0" smtClean="0">
                <a:effectLst/>
              </a:rPr>
              <a:t>e</a:t>
            </a:r>
            <a:endParaRPr lang="en-US" b="1" dirty="0">
              <a:effectLst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05000"/>
            <a:ext cx="7467600" cy="3733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sr-Latn-RS" sz="2800" b="1" dirty="0" smtClean="0">
                <a:effectLst/>
              </a:rPr>
              <a:t>Single tender - </a:t>
            </a:r>
            <a:r>
              <a:rPr lang="en-US" sz="2800" b="1" dirty="0" err="1" smtClean="0">
                <a:effectLst/>
              </a:rPr>
              <a:t>Pojednostavljeni</a:t>
            </a:r>
            <a:r>
              <a:rPr lang="en-US" sz="2800" b="1" dirty="0" smtClean="0">
                <a:effectLst/>
              </a:rPr>
              <a:t> </a:t>
            </a:r>
            <a:r>
              <a:rPr lang="en-US" sz="2800" b="1" dirty="0" err="1" smtClean="0">
                <a:effectLst/>
              </a:rPr>
              <a:t>postupak</a:t>
            </a:r>
            <a:r>
              <a:rPr lang="sr-Latn-RS" sz="2800" b="1" dirty="0" smtClean="0">
                <a:effectLst/>
              </a:rPr>
              <a:t> </a:t>
            </a:r>
            <a:r>
              <a:rPr lang="en-US" sz="2800" b="1" dirty="0" smtClean="0">
                <a:effectLst/>
              </a:rPr>
              <a:t>/</a:t>
            </a:r>
            <a:r>
              <a:rPr lang="sr-Latn-RS" sz="2800" b="1" dirty="0" smtClean="0">
                <a:effectLst/>
              </a:rPr>
              <a:t> </a:t>
            </a:r>
            <a:r>
              <a:rPr lang="en-US" sz="2800" b="1" dirty="0" err="1" smtClean="0">
                <a:effectLst/>
              </a:rPr>
              <a:t>neposredna</a:t>
            </a:r>
            <a:r>
              <a:rPr lang="en-US" sz="2800" b="1" dirty="0" smtClean="0">
                <a:effectLst/>
              </a:rPr>
              <a:t> </a:t>
            </a:r>
            <a:r>
              <a:rPr lang="en-US" sz="2800" b="1" dirty="0" err="1">
                <a:effectLst/>
              </a:rPr>
              <a:t>pogodba</a:t>
            </a:r>
            <a:endParaRPr lang="en-US" sz="2800" b="1" dirty="0">
              <a:effectLst/>
            </a:endParaRPr>
          </a:p>
          <a:p>
            <a:pPr>
              <a:lnSpc>
                <a:spcPct val="90000"/>
              </a:lnSpc>
            </a:pPr>
            <a:r>
              <a:rPr lang="sr-Latn-RS" sz="2800" b="1" dirty="0" smtClean="0">
                <a:effectLst/>
              </a:rPr>
              <a:t>Konkurentski postupak sa pogađanjem</a:t>
            </a:r>
            <a:endParaRPr lang="en-US" sz="2800" b="1" dirty="0">
              <a:effectLst/>
            </a:endParaRPr>
          </a:p>
          <a:p>
            <a:pPr>
              <a:lnSpc>
                <a:spcPct val="90000"/>
              </a:lnSpc>
            </a:pPr>
            <a:r>
              <a:rPr lang="en-US" sz="2800" b="1" dirty="0" err="1">
                <a:effectLst/>
              </a:rPr>
              <a:t>Lokalni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otvoreni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postupak</a:t>
            </a:r>
            <a:endParaRPr lang="en-US" sz="2800" b="1" dirty="0">
              <a:effectLst/>
            </a:endParaRPr>
          </a:p>
          <a:p>
            <a:pPr>
              <a:lnSpc>
                <a:spcPct val="90000"/>
              </a:lnSpc>
            </a:pPr>
            <a:r>
              <a:rPr lang="en-US" sz="2800" b="1" dirty="0" smtClean="0">
                <a:effectLst/>
              </a:rPr>
              <a:t>Me</a:t>
            </a:r>
            <a:r>
              <a:rPr lang="sr-Latn-RS" sz="2800" b="1" dirty="0" smtClean="0">
                <a:effectLst/>
              </a:rPr>
              <a:t>đ</a:t>
            </a:r>
            <a:r>
              <a:rPr lang="en-US" sz="2800" b="1" dirty="0" err="1" smtClean="0">
                <a:effectLst/>
              </a:rPr>
              <a:t>unarodni</a:t>
            </a:r>
            <a:r>
              <a:rPr lang="en-US" sz="2800" b="1" dirty="0" smtClean="0">
                <a:effectLst/>
              </a:rPr>
              <a:t> </a:t>
            </a:r>
            <a:r>
              <a:rPr lang="en-US" sz="2800" b="1" dirty="0" err="1">
                <a:effectLst/>
              </a:rPr>
              <a:t>restriktivni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postupak</a:t>
            </a:r>
            <a:endParaRPr lang="en-US" sz="2800" b="1" dirty="0">
              <a:effectLst/>
            </a:endParaRPr>
          </a:p>
          <a:p>
            <a:pPr>
              <a:lnSpc>
                <a:spcPct val="90000"/>
              </a:lnSpc>
            </a:pPr>
            <a:r>
              <a:rPr lang="en-US" sz="2800" b="1" dirty="0" smtClean="0">
                <a:effectLst/>
              </a:rPr>
              <a:t>Me</a:t>
            </a:r>
            <a:r>
              <a:rPr lang="sr-Latn-RS" sz="2800" b="1" dirty="0" smtClean="0">
                <a:effectLst/>
              </a:rPr>
              <a:t>đ</a:t>
            </a:r>
            <a:r>
              <a:rPr lang="en-US" sz="2800" b="1" dirty="0" err="1" smtClean="0">
                <a:effectLst/>
              </a:rPr>
              <a:t>unarodni</a:t>
            </a:r>
            <a:r>
              <a:rPr lang="en-US" sz="2800" b="1" dirty="0" smtClean="0">
                <a:effectLst/>
              </a:rPr>
              <a:t> </a:t>
            </a:r>
            <a:r>
              <a:rPr lang="en-US" sz="2800" b="1" dirty="0" err="1">
                <a:effectLst/>
              </a:rPr>
              <a:t>otvoreni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postupak</a:t>
            </a:r>
            <a:endParaRPr lang="en-US" sz="2800" b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2844" y="274638"/>
            <a:ext cx="8786874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>
                <a:effectLst/>
              </a:rPr>
              <a:t>Tender </a:t>
            </a:r>
            <a:r>
              <a:rPr lang="en-US" b="1" dirty="0" err="1" smtClean="0">
                <a:effectLst/>
              </a:rPr>
              <a:t>dosije</a:t>
            </a:r>
            <a:r>
              <a:rPr lang="sr-Latn-RS" b="1" dirty="0" smtClean="0">
                <a:effectLst/>
              </a:rPr>
              <a:t> </a:t>
            </a:r>
            <a:r>
              <a:rPr lang="sr-Latn-CS" b="1" dirty="0" smtClean="0">
                <a:effectLst/>
              </a:rPr>
              <a:t>- osnovni </a:t>
            </a:r>
            <a:r>
              <a:rPr lang="sr-Latn-CS" b="1" dirty="0">
                <a:effectLst/>
              </a:rPr>
              <a:t>elementi</a:t>
            </a:r>
            <a:endParaRPr lang="en-US" b="1" dirty="0">
              <a:effectLst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046309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buFontTx/>
              <a:buAutoNum type="arabicPeriod"/>
            </a:pPr>
            <a:r>
              <a:rPr lang="sr-Cyrl-CS" sz="2800" b="1" dirty="0">
                <a:effectLst/>
              </a:rPr>
              <a:t>Instrukcije za ponuđače</a:t>
            </a:r>
            <a:r>
              <a:rPr lang="en-US" sz="2800" b="1" dirty="0">
                <a:effectLst/>
              </a:rPr>
              <a:t>  </a:t>
            </a:r>
          </a:p>
          <a:p>
            <a:pPr marL="609600" indent="-609600">
              <a:buFontTx/>
              <a:buAutoNum type="arabicPeriod"/>
            </a:pPr>
            <a:r>
              <a:rPr lang="sr-Cyrl-CS" sz="2800" b="1" dirty="0">
                <a:effectLst/>
              </a:rPr>
              <a:t>Ugovor i aneks</a:t>
            </a:r>
            <a:r>
              <a:rPr lang="en-US" sz="2800" b="1" dirty="0" err="1">
                <a:effectLst/>
              </a:rPr>
              <a:t>i</a:t>
            </a:r>
            <a:endParaRPr lang="en-US" sz="2800" b="1" dirty="0">
              <a:effectLst/>
            </a:endParaRPr>
          </a:p>
          <a:p>
            <a:pPr marL="609600" indent="-609600">
              <a:buFontTx/>
              <a:buAutoNum type="arabicPeriod"/>
            </a:pPr>
            <a:r>
              <a:rPr lang="sr-Latn-CS" sz="2800" b="1" dirty="0">
                <a:effectLst/>
              </a:rPr>
              <a:t>Ostale</a:t>
            </a:r>
            <a:r>
              <a:rPr lang="en-US" sz="2800" b="1" dirty="0">
                <a:effectLst/>
              </a:rPr>
              <a:t> </a:t>
            </a:r>
            <a:r>
              <a:rPr lang="sr-Latn-CS" sz="2800" b="1" dirty="0">
                <a:effectLst/>
              </a:rPr>
              <a:t>informacije</a:t>
            </a:r>
            <a:r>
              <a:rPr lang="en-US" sz="2800" b="1" dirty="0">
                <a:effectLst/>
              </a:rPr>
              <a:t> </a:t>
            </a:r>
          </a:p>
          <a:p>
            <a:pPr marL="609600" indent="-609600">
              <a:buFontTx/>
              <a:buAutoNum type="arabicPeriod"/>
            </a:pPr>
            <a:r>
              <a:rPr lang="sr-Latn-RS" sz="2800" b="1" dirty="0" smtClean="0">
                <a:effectLst/>
              </a:rPr>
              <a:t>Obrazac</a:t>
            </a:r>
            <a:r>
              <a:rPr lang="sr-Cyrl-CS" sz="2800" b="1" dirty="0" smtClean="0">
                <a:effectLst/>
              </a:rPr>
              <a:t> </a:t>
            </a:r>
            <a:r>
              <a:rPr lang="sr-Cyrl-CS" sz="2800" b="1" dirty="0">
                <a:effectLst/>
              </a:rPr>
              <a:t>za podnošenje </a:t>
            </a:r>
            <a:r>
              <a:rPr lang="sr-Cyrl-CS" sz="2800" b="1" dirty="0" smtClean="0">
                <a:effectLst/>
              </a:rPr>
              <a:t>ponud</a:t>
            </a:r>
            <a:r>
              <a:rPr lang="sr-Latn-RS" sz="2800" b="1" dirty="0" smtClean="0">
                <a:effectLst/>
              </a:rPr>
              <a:t>e</a:t>
            </a:r>
            <a:r>
              <a:rPr lang="en-US" sz="2800" b="1" dirty="0" smtClean="0">
                <a:effectLst/>
              </a:rPr>
              <a:t> </a:t>
            </a:r>
            <a:endParaRPr lang="en-US" sz="2800" b="1" dirty="0">
              <a:effectLst/>
            </a:endParaRPr>
          </a:p>
          <a:p>
            <a:pPr marL="609600" indent="-609600">
              <a:buFontTx/>
              <a:buNone/>
            </a:pPr>
            <a:endParaRPr lang="en-US" sz="2800" b="1" dirty="0">
              <a:effectLst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r-Latn-CS" b="1" dirty="0">
                <a:effectLst/>
              </a:rPr>
              <a:t>Ugovor i </a:t>
            </a:r>
            <a:r>
              <a:rPr lang="sr-Latn-CS" b="1" dirty="0" smtClean="0">
                <a:effectLst/>
              </a:rPr>
              <a:t>aneksi  -</a:t>
            </a:r>
            <a:r>
              <a:rPr lang="sr-Latn-CS" b="1" dirty="0">
                <a:effectLst/>
              </a:rPr>
              <a:t>dobra</a:t>
            </a:r>
            <a:endParaRPr lang="en-US" b="1" dirty="0">
              <a:effectLst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r-Latn-CS" sz="2800" b="1" dirty="0" smtClean="0">
                <a:effectLst/>
              </a:rPr>
              <a:t>Opšti </a:t>
            </a:r>
            <a:r>
              <a:rPr lang="sr-Latn-CS" sz="2800" b="1" dirty="0">
                <a:effectLst/>
              </a:rPr>
              <a:t>uslovi</a:t>
            </a:r>
          </a:p>
          <a:p>
            <a:r>
              <a:rPr lang="sr-Latn-CS" sz="2800" b="1" dirty="0" smtClean="0">
                <a:effectLst/>
              </a:rPr>
              <a:t>Tehnička specifikacija i ponuda</a:t>
            </a:r>
            <a:endParaRPr lang="sr-Latn-CS" sz="2800" b="1" dirty="0">
              <a:effectLst/>
            </a:endParaRPr>
          </a:p>
          <a:p>
            <a:r>
              <a:rPr lang="sr-Latn-CS" sz="2800" b="1" dirty="0" smtClean="0">
                <a:effectLst/>
              </a:rPr>
              <a:t>Finansijska </a:t>
            </a:r>
            <a:r>
              <a:rPr lang="sr-Latn-CS" sz="2800" b="1" dirty="0">
                <a:effectLst/>
              </a:rPr>
              <a:t>ponuda</a:t>
            </a:r>
          </a:p>
          <a:p>
            <a:r>
              <a:rPr lang="sr-Latn-CS" sz="2800" b="1" dirty="0" smtClean="0">
                <a:effectLst/>
              </a:rPr>
              <a:t>Formulari</a:t>
            </a:r>
            <a:endParaRPr lang="en-US" sz="2800" b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096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r-Latn-CS" b="1" dirty="0">
                <a:effectLst/>
              </a:rPr>
              <a:t>OSTALE </a:t>
            </a:r>
            <a:r>
              <a:rPr lang="sr-Latn-CS" b="1" dirty="0" smtClean="0">
                <a:effectLst/>
              </a:rPr>
              <a:t>INFORMACIJE - dobra</a:t>
            </a:r>
            <a:endParaRPr lang="en-US" b="1" dirty="0">
              <a:effectLst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57400"/>
            <a:ext cx="7048528" cy="3382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r-Latn-CS" sz="2800" b="1" dirty="0">
                <a:effectLst/>
              </a:rPr>
              <a:t>Rečnik pojmova</a:t>
            </a:r>
          </a:p>
          <a:p>
            <a:r>
              <a:rPr lang="sr-Latn-CS" sz="2800" b="1" dirty="0">
                <a:effectLst/>
              </a:rPr>
              <a:t>Tabela administrativne saglasnosti</a:t>
            </a:r>
          </a:p>
          <a:p>
            <a:r>
              <a:rPr lang="sr-Latn-CS" sz="2800" b="1" dirty="0">
                <a:effectLst/>
              </a:rPr>
              <a:t>Tabela za procenu</a:t>
            </a:r>
            <a:endParaRPr lang="en-US" sz="2800" b="1" dirty="0">
              <a:effectLst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r-Latn-CS" b="1" dirty="0">
                <a:effectLst/>
              </a:rPr>
              <a:t>Ugovor i </a:t>
            </a:r>
            <a:r>
              <a:rPr lang="sr-Latn-CS" b="1" dirty="0" smtClean="0">
                <a:effectLst/>
              </a:rPr>
              <a:t>aneksi - usluge</a:t>
            </a:r>
            <a:endParaRPr lang="en-US" b="1" dirty="0">
              <a:effectLst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12800" indent="-812800"/>
            <a:r>
              <a:rPr lang="sr-Latn-CS" sz="2800" b="1" dirty="0" smtClean="0">
                <a:effectLst/>
              </a:rPr>
              <a:t>Opšti </a:t>
            </a:r>
            <a:r>
              <a:rPr lang="sr-Latn-CS" sz="2800" b="1" dirty="0">
                <a:effectLst/>
              </a:rPr>
              <a:t>uslovi za ugovore o uslugama </a:t>
            </a:r>
          </a:p>
          <a:p>
            <a:pPr marL="812800" indent="-812800"/>
            <a:r>
              <a:rPr lang="sr-Latn-CS" sz="2800" b="1" dirty="0" smtClean="0">
                <a:effectLst/>
              </a:rPr>
              <a:t>Opis </a:t>
            </a:r>
            <a:r>
              <a:rPr lang="sr-Latn-CS" sz="2800" b="1" dirty="0">
                <a:effectLst/>
              </a:rPr>
              <a:t>posla (ToR)</a:t>
            </a:r>
          </a:p>
          <a:p>
            <a:pPr marL="812800" indent="-812800"/>
            <a:r>
              <a:rPr lang="sr-Latn-CS" sz="2800" b="1" dirty="0" smtClean="0">
                <a:effectLst/>
              </a:rPr>
              <a:t>Organizacija </a:t>
            </a:r>
            <a:r>
              <a:rPr lang="sr-Latn-CS" sz="2800" b="1" dirty="0">
                <a:effectLst/>
              </a:rPr>
              <a:t>i </a:t>
            </a:r>
            <a:r>
              <a:rPr lang="sr-Latn-CS" sz="2800" b="1" dirty="0" smtClean="0">
                <a:effectLst/>
              </a:rPr>
              <a:t>metodologija </a:t>
            </a:r>
            <a:endParaRPr lang="sr-Latn-CS" sz="2800" b="1" dirty="0">
              <a:effectLst/>
            </a:endParaRPr>
          </a:p>
          <a:p>
            <a:pPr marL="812800" indent="-812800"/>
            <a:r>
              <a:rPr lang="sr-Latn-CS" sz="2800" b="1" dirty="0" smtClean="0">
                <a:effectLst/>
              </a:rPr>
              <a:t>Lista ključnih </a:t>
            </a:r>
            <a:r>
              <a:rPr lang="sr-Latn-CS" sz="2800" b="1" dirty="0">
                <a:effectLst/>
              </a:rPr>
              <a:t>eksperata</a:t>
            </a:r>
          </a:p>
          <a:p>
            <a:pPr marL="812800" indent="-812800"/>
            <a:r>
              <a:rPr lang="sr-Latn-CS" sz="2800" b="1" dirty="0" smtClean="0">
                <a:effectLst/>
              </a:rPr>
              <a:t>Budžet</a:t>
            </a:r>
            <a:r>
              <a:rPr lang="en-US" sz="2800" b="1" dirty="0" smtClean="0">
                <a:effectLst/>
              </a:rPr>
              <a:t> </a:t>
            </a:r>
            <a:endParaRPr lang="sr-Latn-CS" sz="2800" b="1" dirty="0">
              <a:effectLst/>
            </a:endParaRPr>
          </a:p>
          <a:p>
            <a:pPr marL="812800" indent="-812800"/>
            <a:r>
              <a:rPr lang="sr-Latn-CS" sz="2800" b="1" dirty="0">
                <a:effectLst/>
              </a:rPr>
              <a:t>Formulari i ostala relevantna dokumenta </a:t>
            </a:r>
            <a:endParaRPr lang="en-US" sz="2800" b="1" dirty="0">
              <a:effectLst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7620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r-Latn-CS" b="1" dirty="0">
                <a:effectLst/>
              </a:rPr>
              <a:t>OSTALE </a:t>
            </a:r>
            <a:r>
              <a:rPr lang="sr-Latn-CS" b="1" dirty="0" smtClean="0">
                <a:effectLst/>
              </a:rPr>
              <a:t>INFORMACIJE - usluge</a:t>
            </a:r>
            <a:endParaRPr lang="en-US" b="1" dirty="0">
              <a:effectLst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286000"/>
            <a:ext cx="7315200" cy="31543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12800" indent="-812800">
              <a:lnSpc>
                <a:spcPct val="120000"/>
              </a:lnSpc>
            </a:pPr>
            <a:r>
              <a:rPr lang="sr-Latn-CS" sz="2800" b="1" dirty="0">
                <a:effectLst/>
              </a:rPr>
              <a:t>Tabela administrativne saglasnosti</a:t>
            </a:r>
          </a:p>
          <a:p>
            <a:pPr marL="812800" indent="-812800">
              <a:lnSpc>
                <a:spcPct val="120000"/>
              </a:lnSpc>
            </a:pPr>
            <a:r>
              <a:rPr lang="sr-Latn-CS" sz="2800" b="1" dirty="0">
                <a:effectLst/>
              </a:rPr>
              <a:t>Tabela za procenu</a:t>
            </a:r>
            <a:endParaRPr lang="en-US" sz="2800" b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r-Cyrl-CS" sz="4000" b="1" dirty="0">
                <a:effectLst/>
              </a:rPr>
              <a:t>Kriterijumi selekcije i odabira dobavljača</a:t>
            </a:r>
            <a:r>
              <a:rPr lang="en-US" sz="4000" b="1" dirty="0">
                <a:effectLst/>
              </a:rPr>
              <a:t>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sr-Cyrl-CS" sz="2800" b="1" dirty="0">
                <a:effectLst/>
              </a:rPr>
              <a:t>Korak</a:t>
            </a:r>
            <a:r>
              <a:rPr lang="sr-Latn-CS" sz="2800" b="1" dirty="0">
                <a:effectLst/>
              </a:rPr>
              <a:t> 1. Definisanje opštih </a:t>
            </a:r>
            <a:r>
              <a:rPr lang="sr-Cyrl-CS" sz="2800" b="1" dirty="0">
                <a:effectLst/>
              </a:rPr>
              <a:t> princip</a:t>
            </a:r>
            <a:r>
              <a:rPr lang="sr-Latn-CS" sz="2800" b="1" dirty="0">
                <a:effectLst/>
              </a:rPr>
              <a:t>a</a:t>
            </a:r>
          </a:p>
          <a:p>
            <a:pPr>
              <a:buFontTx/>
              <a:buNone/>
            </a:pPr>
            <a:endParaRPr lang="sr-Latn-CS" sz="2800" b="1" dirty="0">
              <a:effectLst/>
            </a:endParaRPr>
          </a:p>
          <a:p>
            <a:pPr>
              <a:buFontTx/>
              <a:buNone/>
            </a:pPr>
            <a:r>
              <a:rPr lang="sr-Cyrl-CS" sz="2800" b="1" dirty="0">
                <a:effectLst/>
              </a:rPr>
              <a:t>Korak </a:t>
            </a:r>
            <a:r>
              <a:rPr lang="sr-Latn-CS" sz="2800" b="1" dirty="0">
                <a:effectLst/>
              </a:rPr>
              <a:t>2</a:t>
            </a:r>
            <a:r>
              <a:rPr lang="it-IT" sz="2800" b="1" dirty="0">
                <a:effectLst/>
              </a:rPr>
              <a:t>. </a:t>
            </a:r>
            <a:r>
              <a:rPr lang="sr-Cyrl-CS" sz="2800" b="1" dirty="0">
                <a:effectLst/>
              </a:rPr>
              <a:t>P</a:t>
            </a:r>
            <a:r>
              <a:rPr lang="it-IT" sz="2800" b="1" dirty="0">
                <a:effectLst/>
              </a:rPr>
              <a:t>rovera</a:t>
            </a:r>
            <a:r>
              <a:rPr lang="sr-Cyrl-CS" sz="2800" b="1" dirty="0">
                <a:effectLst/>
              </a:rPr>
              <a:t> da li kandidati mogu da</a:t>
            </a:r>
            <a:endParaRPr lang="sr-Latn-CS" sz="2800" b="1" dirty="0">
              <a:effectLst/>
            </a:endParaRPr>
          </a:p>
          <a:p>
            <a:pPr>
              <a:buFontTx/>
              <a:buNone/>
            </a:pPr>
            <a:r>
              <a:rPr lang="sr-Latn-CS" sz="2800" b="1" dirty="0">
                <a:effectLst/>
              </a:rPr>
              <a:t>               </a:t>
            </a:r>
            <a:r>
              <a:rPr lang="sr-Cyrl-CS" sz="2800" b="1" dirty="0">
                <a:effectLst/>
              </a:rPr>
              <a:t>učestvuju na tenderu</a:t>
            </a:r>
            <a:endParaRPr lang="sr-Latn-CS" sz="2800" b="1" dirty="0">
              <a:effectLst/>
            </a:endParaRPr>
          </a:p>
          <a:p>
            <a:pPr>
              <a:buFontTx/>
              <a:buNone/>
            </a:pPr>
            <a:endParaRPr lang="sr-Latn-CS" sz="2800" b="1" dirty="0">
              <a:effectLst/>
            </a:endParaRPr>
          </a:p>
          <a:p>
            <a:pPr algn="just">
              <a:buFontTx/>
              <a:buNone/>
            </a:pPr>
            <a:r>
              <a:rPr lang="sr-Cyrl-CS" sz="2800" b="1" dirty="0">
                <a:effectLst/>
              </a:rPr>
              <a:t>Korak 3: </a:t>
            </a:r>
            <a:r>
              <a:rPr lang="sr-Latn-CS" sz="2800" b="1" dirty="0">
                <a:effectLst/>
              </a:rPr>
              <a:t>Definisanje k</a:t>
            </a:r>
            <a:r>
              <a:rPr lang="sr-Cyrl-CS" sz="2800" b="1" dirty="0">
                <a:effectLst/>
              </a:rPr>
              <a:t>riteriju</a:t>
            </a:r>
            <a:r>
              <a:rPr lang="sr-Latn-CS" sz="2800" b="1" dirty="0">
                <a:effectLst/>
              </a:rPr>
              <a:t>ma za</a:t>
            </a:r>
            <a:r>
              <a:rPr lang="sr-Cyrl-CS" sz="2800" b="1" dirty="0">
                <a:effectLst/>
              </a:rPr>
              <a:t> odabir</a:t>
            </a:r>
            <a:endParaRPr lang="sr-Latn-CS" sz="2800" b="1" dirty="0">
              <a:effectLst/>
            </a:endParaRPr>
          </a:p>
          <a:p>
            <a:pPr algn="just">
              <a:buFontTx/>
              <a:buNone/>
            </a:pPr>
            <a:r>
              <a:rPr lang="sr-Latn-CS" sz="2800" b="1" dirty="0">
                <a:effectLst/>
              </a:rPr>
              <a:t>			najpovoljnijeg ponuđača</a:t>
            </a:r>
            <a:endParaRPr lang="en-US" sz="2800" b="1" dirty="0">
              <a:effectLst/>
            </a:endParaRPr>
          </a:p>
          <a:p>
            <a:pPr>
              <a:buFontTx/>
              <a:buNone/>
            </a:pPr>
            <a:endParaRPr lang="en-US" sz="2800" b="1" i="1" dirty="0">
              <a:effectLst/>
            </a:endParaRPr>
          </a:p>
          <a:p>
            <a:pPr>
              <a:buFontTx/>
              <a:buNone/>
            </a:pPr>
            <a:endParaRPr lang="en-US" sz="2800" b="1" i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33400" y="15240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 b="1">
              <a:latin typeface="Trebuchet MS" pitchFamily="34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219200" y="381000"/>
            <a:ext cx="7086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r-Cyrl-CS" sz="4800" b="1" dirty="0">
                <a:solidFill>
                  <a:schemeClr val="tx2"/>
                </a:solidFill>
              </a:rPr>
              <a:t>Objavljivanje tendera</a:t>
            </a:r>
            <a:endParaRPr lang="en-US" sz="4800" b="1" dirty="0">
              <a:solidFill>
                <a:schemeClr val="tx2"/>
              </a:solidFill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990600" y="1676400"/>
            <a:ext cx="7315200" cy="319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Tx/>
              <a:buChar char="•"/>
            </a:pPr>
            <a:r>
              <a:rPr lang="en-US" sz="2800" b="1" dirty="0" err="1"/>
              <a:t>Pojednostavljeni</a:t>
            </a:r>
            <a:r>
              <a:rPr lang="en-US" sz="2800" b="1" dirty="0"/>
              <a:t> </a:t>
            </a:r>
            <a:r>
              <a:rPr lang="en-US" sz="2800" b="1" dirty="0" err="1"/>
              <a:t>postupak</a:t>
            </a:r>
            <a:r>
              <a:rPr lang="en-US" sz="2800" b="1" dirty="0"/>
              <a:t> /</a:t>
            </a:r>
          </a:p>
          <a:p>
            <a:pPr>
              <a:lnSpc>
                <a:spcPct val="120000"/>
              </a:lnSpc>
            </a:pPr>
            <a:r>
              <a:rPr lang="en-US" sz="2800" b="1" dirty="0"/>
              <a:t>  </a:t>
            </a:r>
            <a:r>
              <a:rPr lang="en-US" sz="2800" b="1" dirty="0" err="1"/>
              <a:t>neposredna</a:t>
            </a:r>
            <a:r>
              <a:rPr lang="en-US" sz="2800" b="1" dirty="0"/>
              <a:t> </a:t>
            </a:r>
            <a:r>
              <a:rPr lang="en-US" sz="2800" b="1" dirty="0" err="1"/>
              <a:t>pogodba</a:t>
            </a:r>
            <a:endParaRPr lang="en-US" sz="2800" b="1" dirty="0"/>
          </a:p>
          <a:p>
            <a:pPr>
              <a:lnSpc>
                <a:spcPct val="120000"/>
              </a:lnSpc>
              <a:buFontTx/>
              <a:buChar char="•"/>
            </a:pPr>
            <a:r>
              <a:rPr lang="sr-Latn-RS" sz="2800" b="1" dirty="0" smtClean="0"/>
              <a:t>Konkurentski postupak sa pogađanjem</a:t>
            </a:r>
            <a:endParaRPr lang="en-US" sz="2800" b="1" dirty="0"/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800" b="1" dirty="0" err="1"/>
              <a:t>Lokalni</a:t>
            </a:r>
            <a:r>
              <a:rPr lang="en-US" sz="2800" b="1" dirty="0"/>
              <a:t> </a:t>
            </a:r>
            <a:r>
              <a:rPr lang="en-US" sz="2800" b="1" dirty="0" err="1"/>
              <a:t>otvoreni</a:t>
            </a:r>
            <a:r>
              <a:rPr lang="en-US" sz="2800" b="1" dirty="0"/>
              <a:t> </a:t>
            </a:r>
            <a:r>
              <a:rPr lang="en-US" sz="2800" b="1" dirty="0" err="1"/>
              <a:t>postupak</a:t>
            </a:r>
            <a:endParaRPr lang="en-US" sz="2800" b="1" dirty="0"/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800" b="1" dirty="0" err="1"/>
              <a:t>Medjunarodni</a:t>
            </a:r>
            <a:r>
              <a:rPr lang="en-US" sz="2800" b="1" dirty="0"/>
              <a:t> </a:t>
            </a:r>
            <a:r>
              <a:rPr lang="en-US" sz="2800" b="1" dirty="0" err="1"/>
              <a:t>restriktivni</a:t>
            </a:r>
            <a:r>
              <a:rPr lang="en-US" sz="2800" b="1" dirty="0"/>
              <a:t> </a:t>
            </a:r>
            <a:r>
              <a:rPr lang="en-US" sz="2800" b="1" dirty="0" err="1"/>
              <a:t>postupak</a:t>
            </a:r>
            <a:endParaRPr lang="en-US" sz="2800" b="1" dirty="0"/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sz="2800" b="1" dirty="0" err="1"/>
              <a:t>Medjunarodni</a:t>
            </a:r>
            <a:r>
              <a:rPr lang="en-US" sz="2800" b="1" dirty="0"/>
              <a:t> </a:t>
            </a:r>
            <a:r>
              <a:rPr lang="en-US" sz="2800" b="1" dirty="0" err="1"/>
              <a:t>otvoreni</a:t>
            </a:r>
            <a:r>
              <a:rPr lang="en-US" sz="2800" b="1" dirty="0"/>
              <a:t> </a:t>
            </a:r>
            <a:r>
              <a:rPr lang="en-US" sz="2800" b="1" dirty="0" err="1"/>
              <a:t>postupak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357166"/>
            <a:ext cx="6553200" cy="1143000"/>
          </a:xfrm>
        </p:spPr>
        <p:txBody>
          <a:bodyPr/>
          <a:lstStyle/>
          <a:p>
            <a:r>
              <a:rPr lang="hr-HR" sz="3200" b="1" dirty="0">
                <a:latin typeface="+mn-lt"/>
                <a:cs typeface="Arial" charset="0"/>
              </a:rPr>
              <a:t>Practical Guide (the PraG)</a:t>
            </a:r>
            <a:endParaRPr lang="en-GB" sz="3200" b="1" dirty="0">
              <a:latin typeface="+mn-lt"/>
              <a:cs typeface="Arial" charset="0"/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sz="2400" b="1" dirty="0"/>
          </a:p>
          <a:p>
            <a:pPr>
              <a:buFontTx/>
              <a:buNone/>
            </a:pPr>
            <a:endParaRPr lang="en-GB" sz="2400" b="1" dirty="0"/>
          </a:p>
          <a:p>
            <a:endParaRPr lang="en-GB" sz="2400" b="1" dirty="0"/>
          </a:p>
          <a:p>
            <a:pPr>
              <a:buFontTx/>
              <a:buNone/>
            </a:pPr>
            <a:r>
              <a:rPr lang="en-GB" sz="2400" b="1" dirty="0"/>
              <a:t>     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468313" y="2205038"/>
            <a:ext cx="846140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GB" sz="2800" b="1" dirty="0">
                <a:solidFill>
                  <a:schemeClr val="tx2"/>
                </a:solidFill>
                <a:cs typeface="Arial" charset="0"/>
              </a:rPr>
              <a:t>Practical Guide to Contract procedures for EC external actions (PRAG) </a:t>
            </a:r>
            <a:r>
              <a:rPr lang="sr-Latn-RS" sz="2800" b="1" dirty="0" smtClean="0">
                <a:solidFill>
                  <a:schemeClr val="tx2"/>
                </a:solidFill>
                <a:cs typeface="Arial" charset="0"/>
              </a:rPr>
              <a:t>opisuje sve procedure ugovaranja koje se koriste kod eksternih akcija evropskih zajednica</a:t>
            </a:r>
            <a:endParaRPr lang="hr-HR" sz="2800" b="1" dirty="0">
              <a:solidFill>
                <a:schemeClr val="tx2"/>
              </a:solidFill>
              <a:cs typeface="Arial" charset="0"/>
            </a:endParaRPr>
          </a:p>
          <a:p>
            <a:pPr algn="just"/>
            <a:endParaRPr lang="hr-HR" sz="2800" b="1" dirty="0">
              <a:solidFill>
                <a:schemeClr val="tx2"/>
              </a:solidFill>
              <a:cs typeface="Arial" charset="0"/>
            </a:endParaRPr>
          </a:p>
          <a:p>
            <a:pPr algn="just"/>
            <a:r>
              <a:rPr lang="sr-Latn-RS" sz="2800" b="1" dirty="0" smtClean="0">
                <a:solidFill>
                  <a:schemeClr val="tx2"/>
                </a:solidFill>
                <a:cs typeface="Arial" charset="0"/>
              </a:rPr>
              <a:t>Dokument se može preuzeti sa sledećeg sajta</a:t>
            </a:r>
            <a:r>
              <a:rPr lang="en-GB" sz="2800" b="1" dirty="0" smtClean="0">
                <a:solidFill>
                  <a:schemeClr val="tx2"/>
                </a:solidFill>
                <a:cs typeface="Arial" charset="0"/>
              </a:rPr>
              <a:t>:</a:t>
            </a:r>
            <a:endParaRPr lang="hr-HR" sz="2800" b="1" dirty="0">
              <a:solidFill>
                <a:schemeClr val="tx2"/>
              </a:solidFill>
              <a:cs typeface="Arial" charset="0"/>
            </a:endParaRPr>
          </a:p>
          <a:p>
            <a:pPr algn="just"/>
            <a:r>
              <a:rPr lang="en-GB" sz="2800" b="1" dirty="0">
                <a:cs typeface="Arial" charset="0"/>
                <a:hlinkClick r:id="rId2"/>
              </a:rPr>
              <a:t>http://ec.europa.eu/europeaid/work/procedures/implementation/practical_guide/index_en.htm</a:t>
            </a:r>
            <a:endParaRPr lang="hr-HR" sz="2800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r-Latn-CS" b="1" dirty="0" smtClean="0">
                <a:effectLst/>
              </a:rPr>
              <a:t>Evaluaciona </a:t>
            </a:r>
            <a:r>
              <a:rPr lang="sr-Latn-CS" b="1" dirty="0">
                <a:effectLst/>
              </a:rPr>
              <a:t>komisija</a:t>
            </a:r>
            <a:endParaRPr lang="en-US" b="1" dirty="0">
              <a:effectLst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sz="2800" b="1" dirty="0">
                <a:effectLst/>
              </a:rPr>
              <a:t>1. </a:t>
            </a:r>
            <a:r>
              <a:rPr lang="sr-Latn-C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Za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usluge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i</a:t>
            </a:r>
            <a:r>
              <a:rPr lang="en-US" sz="2800" b="1" dirty="0">
                <a:effectLst/>
              </a:rPr>
              <a:t> dobra</a:t>
            </a:r>
            <a:r>
              <a:rPr lang="sr-Latn-CS" sz="2800" b="1" dirty="0">
                <a:effectLst/>
              </a:rPr>
              <a:t> komisija se sastoji od </a:t>
            </a:r>
            <a:r>
              <a:rPr lang="en-US" sz="2800" b="1" dirty="0">
                <a:effectLst/>
              </a:rPr>
              <a:t>minimum </a:t>
            </a:r>
            <a:r>
              <a:rPr lang="sr-Latn-CS" sz="2800" b="1" dirty="0">
                <a:effectLst/>
              </a:rPr>
              <a:t>5 članova</a:t>
            </a:r>
            <a:r>
              <a:rPr lang="en-US" sz="2800" b="1" dirty="0">
                <a:effectLst/>
              </a:rPr>
              <a:t>:</a:t>
            </a:r>
          </a:p>
          <a:p>
            <a:pPr lvl="1"/>
            <a:r>
              <a:rPr lang="en-US" b="1" dirty="0" err="1">
                <a:effectLst/>
              </a:rPr>
              <a:t>Predsednik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i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sekretar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bez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prava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glasa</a:t>
            </a:r>
            <a:endParaRPr lang="en-US" b="1" dirty="0">
              <a:effectLst/>
            </a:endParaRPr>
          </a:p>
          <a:p>
            <a:pPr lvl="1"/>
            <a:r>
              <a:rPr lang="en-US" b="1" dirty="0">
                <a:effectLst/>
              </a:rPr>
              <a:t>3 </a:t>
            </a:r>
            <a:r>
              <a:rPr lang="sr-Latn-CS" b="1" dirty="0">
                <a:effectLst/>
              </a:rPr>
              <a:t>člana sa pravom glasa</a:t>
            </a:r>
          </a:p>
          <a:p>
            <a:pPr>
              <a:buFontTx/>
              <a:buNone/>
            </a:pPr>
            <a:r>
              <a:rPr lang="en-US" sz="2800" b="1" dirty="0">
                <a:effectLst/>
              </a:rPr>
              <a:t>2.	 </a:t>
            </a:r>
            <a:r>
              <a:rPr lang="sr-Latn-CS" sz="2800" b="1" dirty="0">
                <a:effectLst/>
              </a:rPr>
              <a:t>Za radove komisija se sastoji od </a:t>
            </a:r>
            <a:r>
              <a:rPr lang="en-US" sz="2800" b="1" dirty="0">
                <a:effectLst/>
              </a:rPr>
              <a:t>minimum </a:t>
            </a:r>
            <a:r>
              <a:rPr lang="sr-Latn-CS" sz="2800" b="1" dirty="0">
                <a:effectLst/>
              </a:rPr>
              <a:t>7 članova</a:t>
            </a:r>
            <a:r>
              <a:rPr lang="en-US" sz="2800" b="1" dirty="0">
                <a:effectLst/>
              </a:rPr>
              <a:t>:</a:t>
            </a:r>
          </a:p>
          <a:p>
            <a:pPr lvl="1"/>
            <a:r>
              <a:rPr lang="en-US" b="1" dirty="0" err="1">
                <a:effectLst/>
              </a:rPr>
              <a:t>Predsednik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i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sekretar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bez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prava</a:t>
            </a:r>
            <a:r>
              <a:rPr lang="en-US" b="1" dirty="0">
                <a:effectLst/>
              </a:rPr>
              <a:t> </a:t>
            </a:r>
            <a:r>
              <a:rPr lang="en-US" b="1" dirty="0" err="1">
                <a:effectLst/>
              </a:rPr>
              <a:t>glasa</a:t>
            </a:r>
            <a:endParaRPr lang="en-US" b="1" dirty="0">
              <a:effectLst/>
            </a:endParaRPr>
          </a:p>
          <a:p>
            <a:pPr lvl="1"/>
            <a:r>
              <a:rPr lang="en-US" b="1" dirty="0">
                <a:effectLst/>
              </a:rPr>
              <a:t>5 </a:t>
            </a:r>
            <a:r>
              <a:rPr lang="sr-Latn-CS" b="1" dirty="0">
                <a:effectLst/>
              </a:rPr>
              <a:t>član</a:t>
            </a:r>
            <a:r>
              <a:rPr lang="en-US" b="1" dirty="0">
                <a:effectLst/>
              </a:rPr>
              <a:t>ova</a:t>
            </a:r>
            <a:r>
              <a:rPr lang="sr-Latn-CS" b="1" dirty="0">
                <a:effectLst/>
              </a:rPr>
              <a:t> sa pravom glasa</a:t>
            </a:r>
            <a:endParaRPr lang="en-US" b="1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4000" b="1" dirty="0" err="1">
                <a:effectLst/>
              </a:rPr>
              <a:t>Otvaranje</a:t>
            </a:r>
            <a:r>
              <a:rPr lang="en-US" sz="4000" b="1" dirty="0">
                <a:effectLst/>
              </a:rPr>
              <a:t> </a:t>
            </a:r>
            <a:r>
              <a:rPr lang="en-US" sz="4000" b="1" dirty="0" err="1">
                <a:effectLst/>
              </a:rPr>
              <a:t>i</a:t>
            </a:r>
            <a:r>
              <a:rPr lang="en-US" sz="4000" b="1" dirty="0">
                <a:effectLst/>
              </a:rPr>
              <a:t> </a:t>
            </a:r>
            <a:r>
              <a:rPr lang="en-US" sz="4000" b="1" dirty="0" err="1">
                <a:effectLst/>
              </a:rPr>
              <a:t>evaluacija</a:t>
            </a:r>
            <a:r>
              <a:rPr lang="en-US" sz="4000" b="1" dirty="0">
                <a:effectLst/>
              </a:rPr>
              <a:t> </a:t>
            </a:r>
            <a:r>
              <a:rPr lang="sr-Latn-CS" sz="4000" b="1" dirty="0">
                <a:effectLst/>
              </a:rPr>
              <a:t>pristiglih ponuda</a:t>
            </a:r>
            <a:endParaRPr lang="en-US" sz="4000" b="1" dirty="0">
              <a:effectLst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6868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  <a:buFontTx/>
              <a:buNone/>
            </a:pPr>
            <a:r>
              <a:rPr lang="en-US" sz="2800" b="1" dirty="0">
                <a:effectLst/>
              </a:rPr>
              <a:t>1. </a:t>
            </a:r>
            <a:r>
              <a:rPr lang="en-US" sz="2800" b="1" dirty="0" err="1">
                <a:effectLst/>
              </a:rPr>
              <a:t>Izve</a:t>
            </a:r>
            <a:r>
              <a:rPr lang="sr-Latn-CS" sz="2800" b="1" dirty="0">
                <a:effectLst/>
              </a:rPr>
              <a:t>š</a:t>
            </a:r>
            <a:r>
              <a:rPr lang="en-US" sz="2800" b="1" dirty="0" err="1">
                <a:effectLst/>
              </a:rPr>
              <a:t>taj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sa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otvaranja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pristiglih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ponuda</a:t>
            </a:r>
            <a:r>
              <a:rPr lang="en-US" sz="2800" b="1" dirty="0">
                <a:effectLst/>
              </a:rPr>
              <a:t> (Opening Report)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2800" b="1" dirty="0">
                <a:effectLst/>
              </a:rPr>
              <a:t>2. </a:t>
            </a:r>
            <a:r>
              <a:rPr lang="en-US" sz="2800" b="1" dirty="0" err="1">
                <a:effectLst/>
              </a:rPr>
              <a:t>Izve</a:t>
            </a:r>
            <a:r>
              <a:rPr lang="sr-Latn-CS" sz="2800" b="1" dirty="0">
                <a:effectLst/>
              </a:rPr>
              <a:t>š</a:t>
            </a:r>
            <a:r>
              <a:rPr lang="en-US" sz="2800" b="1" dirty="0" err="1">
                <a:effectLst/>
              </a:rPr>
              <a:t>taj</a:t>
            </a:r>
            <a:r>
              <a:rPr lang="en-US" sz="2800" b="1" dirty="0">
                <a:effectLst/>
              </a:rPr>
              <a:t> o </a:t>
            </a:r>
            <a:r>
              <a:rPr lang="en-US" sz="2800" b="1" dirty="0" err="1">
                <a:effectLst/>
              </a:rPr>
              <a:t>ocenjivanju</a:t>
            </a:r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ponuda</a:t>
            </a:r>
            <a:r>
              <a:rPr lang="en-US" sz="2800" b="1" dirty="0">
                <a:effectLst/>
              </a:rPr>
              <a:t> (Evaluation Report)</a:t>
            </a:r>
          </a:p>
          <a:p>
            <a:pPr>
              <a:lnSpc>
                <a:spcPct val="110000"/>
              </a:lnSpc>
            </a:pPr>
            <a:r>
              <a:rPr lang="en-US" sz="2800" b="1" dirty="0" smtClean="0">
                <a:effectLst/>
              </a:rPr>
              <a:t>Admin</a:t>
            </a:r>
            <a:r>
              <a:rPr lang="sr-Latn-RS" sz="2800" b="1" dirty="0" smtClean="0">
                <a:effectLst/>
              </a:rPr>
              <a:t>i</a:t>
            </a:r>
            <a:r>
              <a:rPr lang="en-US" sz="2800" b="1" dirty="0" err="1" smtClean="0">
                <a:effectLst/>
              </a:rPr>
              <a:t>strativna</a:t>
            </a:r>
            <a:r>
              <a:rPr lang="en-US" sz="2800" b="1" dirty="0" smtClean="0">
                <a:effectLst/>
              </a:rPr>
              <a:t> </a:t>
            </a:r>
            <a:r>
              <a:rPr lang="en-US" sz="2800" b="1" dirty="0" err="1">
                <a:effectLst/>
              </a:rPr>
              <a:t>ocena</a:t>
            </a:r>
            <a:endParaRPr lang="en-US" sz="2800" b="1" dirty="0">
              <a:effectLst/>
            </a:endParaRPr>
          </a:p>
          <a:p>
            <a:pPr>
              <a:lnSpc>
                <a:spcPct val="110000"/>
              </a:lnSpc>
            </a:pPr>
            <a:r>
              <a:rPr lang="en-US" sz="2800" b="1" dirty="0" err="1" smtClean="0">
                <a:effectLst/>
              </a:rPr>
              <a:t>Tehni</a:t>
            </a:r>
            <a:r>
              <a:rPr lang="sr-Latn-CS" sz="2800" b="1" dirty="0">
                <a:effectLst/>
              </a:rPr>
              <a:t>čka ocena</a:t>
            </a:r>
          </a:p>
          <a:p>
            <a:pPr>
              <a:lnSpc>
                <a:spcPct val="110000"/>
              </a:lnSpc>
            </a:pPr>
            <a:r>
              <a:rPr lang="sr-Latn-CS" sz="2800" b="1" dirty="0" smtClean="0">
                <a:effectLst/>
              </a:rPr>
              <a:t>Finansijska </a:t>
            </a:r>
            <a:r>
              <a:rPr lang="sr-Latn-CS" sz="2800" b="1" dirty="0">
                <a:effectLst/>
              </a:rPr>
              <a:t>ocena</a:t>
            </a:r>
            <a:endParaRPr lang="en-US" sz="2800" b="1" dirty="0">
              <a:effectLst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r-Cyrl-CS" sz="4000" b="1" dirty="0">
                <a:effectLst/>
              </a:rPr>
              <a:t>Poništavanje tenderske procedure</a:t>
            </a:r>
            <a:endParaRPr lang="en-US" sz="4000" b="1" dirty="0">
              <a:effectLst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600200"/>
            <a:ext cx="9144000" cy="44958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2400" b="1" dirty="0" err="1">
                <a:effectLst/>
              </a:rPr>
              <a:t>Ukoliko</a:t>
            </a:r>
            <a:r>
              <a:rPr lang="en-US" sz="2400" b="1" dirty="0">
                <a:effectLst/>
              </a:rPr>
              <a:t> </a:t>
            </a:r>
            <a:r>
              <a:rPr lang="sr-Cyrl-CS" sz="2400" b="1" dirty="0">
                <a:effectLst/>
              </a:rPr>
              <a:t>je tenderska procedura bila neuspešna odnosno nije primljena nijedna ponuda koja je kvalitativno ili finansijski zadovoljavajuća ili ako nije dobijena ni jedna ponuda;</a:t>
            </a:r>
          </a:p>
          <a:p>
            <a:pPr>
              <a:lnSpc>
                <a:spcPct val="90000"/>
              </a:lnSpc>
            </a:pPr>
            <a:r>
              <a:rPr lang="en-US" sz="2400" b="1" dirty="0" err="1">
                <a:effectLst/>
              </a:rPr>
              <a:t>Ukoliko</a:t>
            </a:r>
            <a:r>
              <a:rPr lang="en-US" sz="2400" b="1" dirty="0">
                <a:effectLst/>
              </a:rPr>
              <a:t> </a:t>
            </a:r>
            <a:r>
              <a:rPr lang="sr-Cyrl-CS" sz="2400" b="1" dirty="0">
                <a:effectLst/>
              </a:rPr>
              <a:t>su ekonomski ili tehnički podaci projekta u međuvremenu pretrpeli značajne promene;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effectLst/>
              </a:rPr>
              <a:t>U</a:t>
            </a:r>
            <a:r>
              <a:rPr lang="sr-Cyrl-CS" sz="2400" b="1" dirty="0">
                <a:effectLst/>
              </a:rPr>
              <a:t>sled nepredvićenih okolnosti ili nekog drugog uticaja regularno sprovođenje ugovora postane nemoguće;</a:t>
            </a:r>
          </a:p>
          <a:p>
            <a:pPr>
              <a:lnSpc>
                <a:spcPct val="90000"/>
              </a:lnSpc>
            </a:pPr>
            <a:r>
              <a:rPr lang="en-US" sz="2400" b="1" dirty="0" err="1">
                <a:effectLst/>
              </a:rPr>
              <a:t>Ukoliko</a:t>
            </a:r>
            <a:r>
              <a:rPr lang="en-US" sz="2400" b="1" dirty="0">
                <a:effectLst/>
              </a:rPr>
              <a:t> </a:t>
            </a:r>
            <a:r>
              <a:rPr lang="sr-Cyrl-CS" sz="2400" b="1" dirty="0">
                <a:effectLst/>
              </a:rPr>
              <a:t>sve ponude koje su tehnički zadovoljavajuće prevazilaze finansijske resurse određene za taj ugovor;</a:t>
            </a:r>
          </a:p>
          <a:p>
            <a:pPr>
              <a:lnSpc>
                <a:spcPct val="90000"/>
              </a:lnSpc>
            </a:pPr>
            <a:r>
              <a:rPr lang="en-US" sz="2400" b="1" dirty="0" err="1">
                <a:effectLst/>
              </a:rPr>
              <a:t>Ukoliko</a:t>
            </a:r>
            <a:r>
              <a:rPr lang="en-US" sz="2400" b="1" dirty="0">
                <a:effectLst/>
              </a:rPr>
              <a:t> </a:t>
            </a:r>
            <a:r>
              <a:rPr lang="sr-Cyrl-CS" sz="2400" b="1" dirty="0">
                <a:effectLst/>
              </a:rPr>
              <a:t>je bilo nepravilnosti u proceduri, naručito ako su nepravilnosti sprečile </a:t>
            </a:r>
            <a:r>
              <a:rPr lang="sr-Latn-RS" sz="2400" b="1" dirty="0" smtClean="0">
                <a:effectLst/>
              </a:rPr>
              <a:t>slobodnu konkurenciju</a:t>
            </a:r>
            <a:r>
              <a:rPr lang="sr-Cyrl-CS" sz="2400" b="1" dirty="0" smtClean="0">
                <a:effectLst/>
              </a:rPr>
              <a:t>.</a:t>
            </a:r>
            <a:endParaRPr lang="en-US" sz="2400" b="1" dirty="0">
              <a:effectLst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r-Cyrl-CS" b="1" dirty="0">
                <a:effectLst/>
              </a:rPr>
              <a:t>Priprema ugovora</a:t>
            </a:r>
            <a:endParaRPr lang="en-US" b="1" dirty="0">
              <a:effectLst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525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buFontTx/>
              <a:buNone/>
            </a:pPr>
            <a:r>
              <a:rPr lang="en-US" sz="2800" b="1" dirty="0">
                <a:effectLst/>
              </a:rPr>
              <a:t>	</a:t>
            </a:r>
            <a:r>
              <a:rPr lang="sr-Cyrl-CS" sz="2800" b="1" dirty="0">
                <a:effectLst/>
              </a:rPr>
              <a:t>Za priprem</a:t>
            </a:r>
            <a:r>
              <a:rPr lang="en-US" sz="2800" b="1" dirty="0">
                <a:effectLst/>
              </a:rPr>
              <a:t>u</a:t>
            </a:r>
            <a:r>
              <a:rPr lang="sr-Cyrl-CS" sz="2800" b="1" dirty="0">
                <a:effectLst/>
              </a:rPr>
              <a:t> ugovora </a:t>
            </a:r>
            <a:r>
              <a:rPr lang="sr-Latn-CS" sz="2800" b="1" dirty="0">
                <a:effectLst/>
              </a:rPr>
              <a:t>koristi se</a:t>
            </a:r>
            <a:r>
              <a:rPr lang="sr-Cyrl-CS" sz="2800" b="1" dirty="0">
                <a:effectLst/>
              </a:rPr>
              <a:t> standardni format ugovora </a:t>
            </a:r>
            <a:r>
              <a:rPr lang="en-US" sz="2800" b="1" dirty="0" err="1">
                <a:effectLst/>
              </a:rPr>
              <a:t>iz</a:t>
            </a:r>
            <a:r>
              <a:rPr lang="en-US" sz="2800" b="1" dirty="0">
                <a:effectLst/>
              </a:rPr>
              <a:t> </a:t>
            </a:r>
            <a:r>
              <a:rPr lang="sr-Latn-RS" sz="2800" b="1" dirty="0" smtClean="0">
                <a:effectLst/>
              </a:rPr>
              <a:t>aneksa</a:t>
            </a:r>
            <a:r>
              <a:rPr lang="en-US" sz="2800" b="1" dirty="0" smtClean="0">
                <a:effectLst/>
              </a:rPr>
              <a:t> </a:t>
            </a:r>
            <a:r>
              <a:rPr lang="it-IT" sz="2800" b="1" dirty="0">
                <a:effectLst/>
              </a:rPr>
              <a:t>Prakti</a:t>
            </a:r>
            <a:r>
              <a:rPr lang="sr-Latn-CS" sz="2800" b="1" dirty="0">
                <a:effectLst/>
              </a:rPr>
              <a:t>čn</a:t>
            </a:r>
            <a:r>
              <a:rPr lang="en-US" sz="2800" b="1" dirty="0" err="1">
                <a:effectLst/>
              </a:rPr>
              <a:t>og</a:t>
            </a:r>
            <a:r>
              <a:rPr lang="sr-Latn-CS" sz="2800" b="1" dirty="0">
                <a:effectLst/>
              </a:rPr>
              <a:t> vodič</a:t>
            </a:r>
            <a:r>
              <a:rPr lang="en-US" sz="2800" b="1" dirty="0">
                <a:effectLst/>
              </a:rPr>
              <a:t>a</a:t>
            </a:r>
            <a:r>
              <a:rPr lang="sr-Latn-CS" sz="2800" b="1" dirty="0">
                <a:effectLst/>
              </a:rPr>
              <a:t> </a:t>
            </a:r>
            <a:r>
              <a:rPr lang="en-US" sz="2800" b="1" dirty="0" smtClean="0">
                <a:effectLst/>
              </a:rPr>
              <a:t>(</a:t>
            </a:r>
            <a:r>
              <a:rPr lang="en-US" sz="2800" b="1" dirty="0">
                <a:effectLst/>
              </a:rPr>
              <a:t>PRAG)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feld 7"/>
          <p:cNvSpPr txBox="1">
            <a:spLocks noChangeArrowheads="1"/>
          </p:cNvSpPr>
          <p:nvPr/>
        </p:nvSpPr>
        <p:spPr bwMode="auto">
          <a:xfrm>
            <a:off x="285720" y="1857364"/>
            <a:ext cx="84455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600"/>
              </a:spcAft>
            </a:pPr>
            <a:r>
              <a:rPr lang="de-DE" sz="2400" b="1" dirty="0">
                <a:latin typeface="Trebuchet MS Bold" pitchFamily="-107" charset="0"/>
              </a:rPr>
              <a:t>•	</a:t>
            </a:r>
            <a:r>
              <a:rPr lang="sr-Latn-RS" sz="2400" b="1" dirty="0" smtClean="0">
                <a:latin typeface="Trebuchet MS Bold" pitchFamily="-107" charset="0"/>
              </a:rPr>
              <a:t>Motivacija</a:t>
            </a:r>
            <a:endParaRPr lang="de-DE" sz="2400" b="1" dirty="0">
              <a:latin typeface="Trebuchet MS Bold" pitchFamily="-107" charset="0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Trebuchet MS Bold" pitchFamily="-107" charset="0"/>
              </a:rPr>
              <a:t>•	</a:t>
            </a:r>
            <a:r>
              <a:rPr lang="sr-Latn-RS" sz="2400" b="1" dirty="0" smtClean="0">
                <a:latin typeface="Trebuchet MS Bold" pitchFamily="-107" charset="0"/>
              </a:rPr>
              <a:t>Planiranje</a:t>
            </a:r>
            <a:endParaRPr lang="de-DE" sz="2400" b="1" dirty="0">
              <a:latin typeface="Trebuchet MS Bold" pitchFamily="-107" charset="0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Trebuchet MS Bold" pitchFamily="-107" charset="0"/>
              </a:rPr>
              <a:t>•	</a:t>
            </a:r>
            <a:r>
              <a:rPr lang="sr-Latn-RS" sz="2400" b="1" dirty="0" smtClean="0">
                <a:latin typeface="Trebuchet MS Bold" pitchFamily="-107" charset="0"/>
              </a:rPr>
              <a:t>Implementacija</a:t>
            </a:r>
            <a:endParaRPr lang="de-DE" sz="2400" b="1" dirty="0">
              <a:latin typeface="Trebuchet MS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 rot="-8961715">
            <a:off x="2842069" y="3046140"/>
            <a:ext cx="4257675" cy="3629025"/>
            <a:chOff x="1632" y="1248"/>
            <a:chExt cx="2682" cy="2286"/>
          </a:xfrm>
        </p:grpSpPr>
        <p:sp>
          <p:nvSpPr>
            <p:cNvPr id="4106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en-US"/>
            </a:p>
          </p:txBody>
        </p:sp>
        <p:sp>
          <p:nvSpPr>
            <p:cNvPr id="4107" name="AutoShape 11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en-US"/>
            </a:p>
          </p:txBody>
        </p:sp>
        <p:sp>
          <p:nvSpPr>
            <p:cNvPr id="4108" name="AutoShape 12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>
              <a:flatTx/>
            </a:bodyPr>
            <a:lstStyle/>
            <a:p>
              <a:endParaRPr lang="en-US"/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Ključni faktori uspeha -</a:t>
            </a:r>
            <a:r>
              <a:rPr kumimoji="0" lang="sr-Latn-C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sr-Latn-C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tri osnovne oblasti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feld 7"/>
          <p:cNvSpPr txBox="1">
            <a:spLocks noChangeArrowheads="1"/>
          </p:cNvSpPr>
          <p:nvPr/>
        </p:nvSpPr>
        <p:spPr bwMode="auto">
          <a:xfrm>
            <a:off x="357158" y="1214422"/>
            <a:ext cx="878684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•	</a:t>
            </a:r>
            <a:r>
              <a:rPr lang="sr-Latn-RS" sz="2400" b="1" dirty="0" smtClean="0">
                <a:latin typeface="+mn-lt"/>
              </a:rPr>
              <a:t>Vlasništvo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sr-Latn-RS" sz="2400" b="1" dirty="0" smtClean="0">
                <a:latin typeface="+mn-lt"/>
              </a:rPr>
              <a:t>Strah od gubitka je veći motivator od perspektivnog dobitka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•	</a:t>
            </a:r>
            <a:r>
              <a:rPr lang="sr-Latn-RS" sz="2400" b="1" dirty="0" smtClean="0">
                <a:latin typeface="+mn-lt"/>
              </a:rPr>
              <a:t>Odgovornost</a:t>
            </a:r>
            <a:r>
              <a:rPr lang="de-DE" sz="2400" b="1" dirty="0" smtClean="0">
                <a:latin typeface="+mn-lt"/>
              </a:rPr>
              <a:t> 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sr-Latn-RS" sz="2400" b="1" dirty="0" smtClean="0">
                <a:latin typeface="+mn-lt"/>
              </a:rPr>
              <a:t>Ljudi se užasavaju gubitka više nego što vole istovetne dobitke</a:t>
            </a:r>
          </a:p>
          <a:p>
            <a:pPr>
              <a:spcAft>
                <a:spcPts val="600"/>
              </a:spcAft>
            </a:pP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•	</a:t>
            </a:r>
            <a:r>
              <a:rPr lang="sr-Latn-RS" sz="2400" b="1" dirty="0" smtClean="0">
                <a:latin typeface="+mn-lt"/>
              </a:rPr>
              <a:t>Pristup zasnovan na dokazima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sr-Latn-RS" sz="2400" b="1" dirty="0" smtClean="0">
                <a:latin typeface="+mn-lt"/>
              </a:rPr>
              <a:t>Sva pravila su jasna i unapred poznata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  <a:buFontTx/>
              <a:buChar char="•"/>
            </a:pPr>
            <a:endParaRPr lang="de-DE" sz="2400" b="1" dirty="0">
              <a:latin typeface="+mn-lt"/>
            </a:endParaRPr>
          </a:p>
        </p:txBody>
      </p:sp>
      <p:sp>
        <p:nvSpPr>
          <p:cNvPr id="2048003" name="Text Box 3"/>
          <p:cNvSpPr txBox="1">
            <a:spLocks noChangeArrowheads="1"/>
          </p:cNvSpPr>
          <p:nvPr/>
        </p:nvSpPr>
        <p:spPr bwMode="auto">
          <a:xfrm>
            <a:off x="611188" y="5370513"/>
            <a:ext cx="3962400" cy="579437"/>
          </a:xfrm>
          <a:prstGeom prst="rect">
            <a:avLst/>
          </a:prstGeom>
          <a:solidFill>
            <a:srgbClr val="009900"/>
          </a:solidFill>
          <a:ln w="50800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anchor="ctr" anchorCtr="1">
            <a:spAutoFit/>
          </a:bodyPr>
          <a:lstStyle/>
          <a:p>
            <a:pPr defTabSz="914400" eaLnBrk="0" hangingPunct="0">
              <a:spcBef>
                <a:spcPct val="50000"/>
              </a:spcBef>
              <a:buFont typeface="Monotype Sorts"/>
              <a:buChar char=" "/>
            </a:pPr>
            <a:r>
              <a:rPr lang="sr-Latn-RS" sz="32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itchFamily="34" charset="0"/>
                <a:cs typeface="Arial" pitchFamily="34" charset="0"/>
              </a:rPr>
              <a:t>Dobri efekti</a:t>
            </a:r>
            <a:endParaRPr lang="en-US" sz="3200" i="1" dirty="0">
              <a:effectLst>
                <a:outerShdw blurRad="38100" dist="38100" dir="2700000" algn="tl">
                  <a:srgbClr val="FFFFFF"/>
                </a:outerShdw>
              </a:effectLst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2048004" name="Text Box 4"/>
          <p:cNvSpPr txBox="1">
            <a:spLocks noChangeArrowheads="1"/>
          </p:cNvSpPr>
          <p:nvPr/>
        </p:nvSpPr>
        <p:spPr bwMode="auto">
          <a:xfrm>
            <a:off x="5508625" y="5370513"/>
            <a:ext cx="2590800" cy="579437"/>
          </a:xfrm>
          <a:prstGeom prst="rect">
            <a:avLst/>
          </a:prstGeom>
          <a:solidFill>
            <a:srgbClr val="CC0000"/>
          </a:solidFill>
          <a:ln w="50800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anchor="ctr" anchorCtr="1">
            <a:spAutoFit/>
          </a:bodyPr>
          <a:lstStyle/>
          <a:p>
            <a:pPr defTabSz="914400" eaLnBrk="0" hangingPunct="0">
              <a:spcBef>
                <a:spcPct val="50000"/>
              </a:spcBef>
              <a:buFont typeface="Monotype Sorts"/>
              <a:buChar char=" "/>
            </a:pPr>
            <a:r>
              <a:rPr lang="sr-Latn-RS" sz="32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rebuchet MS" pitchFamily="34" charset="0"/>
                <a:cs typeface="Arial" pitchFamily="34" charset="0"/>
              </a:rPr>
              <a:t>Loši efekti</a:t>
            </a:r>
            <a:endParaRPr lang="en-US" sz="3200" i="1" dirty="0">
              <a:effectLst>
                <a:outerShdw blurRad="38100" dist="38100" dir="2700000" algn="tl">
                  <a:srgbClr val="FFFFFF"/>
                </a:outerShdw>
              </a:effectLst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Ključni faktori uspeha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Textfeld 7"/>
          <p:cNvSpPr txBox="1">
            <a:spLocks noChangeArrowheads="1"/>
          </p:cNvSpPr>
          <p:nvPr/>
        </p:nvSpPr>
        <p:spPr bwMode="auto">
          <a:xfrm>
            <a:off x="285720" y="1428736"/>
            <a:ext cx="84455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600"/>
              </a:spcAft>
            </a:pP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•	</a:t>
            </a:r>
            <a:r>
              <a:rPr lang="sr-Latn-RS" sz="2400" b="1" dirty="0" smtClean="0">
                <a:latin typeface="+mn-lt"/>
              </a:rPr>
              <a:t>Dobra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	▪	 </a:t>
            </a:r>
            <a:r>
              <a:rPr lang="sr-Latn-RS" sz="2400" b="1" dirty="0" smtClean="0">
                <a:latin typeface="+mn-lt"/>
              </a:rPr>
              <a:t>definisana jedinica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	▪	 </a:t>
            </a:r>
            <a:r>
              <a:rPr lang="sr-Latn-RS" sz="2400" b="1" dirty="0" smtClean="0">
                <a:latin typeface="+mn-lt"/>
              </a:rPr>
              <a:t>broj jedinica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	▪	 </a:t>
            </a:r>
            <a:r>
              <a:rPr lang="sr-Latn-RS" sz="2400" b="1" dirty="0" smtClean="0">
                <a:latin typeface="+mn-lt"/>
              </a:rPr>
              <a:t>cena po jedinici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•	</a:t>
            </a:r>
            <a:r>
              <a:rPr lang="sr-Latn-RS" sz="2400" b="1" dirty="0" smtClean="0">
                <a:latin typeface="+mn-lt"/>
              </a:rPr>
              <a:t>Usluge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	▪	 </a:t>
            </a:r>
            <a:r>
              <a:rPr lang="sr-Latn-RS" sz="2400" b="1" dirty="0" smtClean="0">
                <a:latin typeface="+mn-lt"/>
              </a:rPr>
              <a:t>pojednostavljeni ToR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	▪	 </a:t>
            </a:r>
            <a:r>
              <a:rPr lang="sr-Latn-RS" sz="2400" b="1" dirty="0" smtClean="0">
                <a:latin typeface="+mn-lt"/>
              </a:rPr>
              <a:t>kratak opis referenci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•	</a:t>
            </a:r>
            <a:r>
              <a:rPr lang="sr-Latn-RS" sz="2400" b="1" dirty="0" smtClean="0">
                <a:latin typeface="+mn-lt"/>
              </a:rPr>
              <a:t>PDV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	▪	 </a:t>
            </a:r>
            <a:r>
              <a:rPr lang="sr-Latn-RS" sz="2400" b="1" dirty="0" smtClean="0">
                <a:latin typeface="+mn-lt"/>
              </a:rPr>
              <a:t>jasno identifikovan u predlogu projekta </a:t>
            </a:r>
            <a:r>
              <a:rPr lang="de-DE" sz="2400" b="1" dirty="0" smtClean="0">
                <a:latin typeface="+mn-lt"/>
              </a:rPr>
              <a:t>– </a:t>
            </a:r>
            <a:r>
              <a:rPr lang="sr-Latn-RS" sz="2400" b="1" dirty="0" smtClean="0">
                <a:latin typeface="+mn-lt"/>
              </a:rPr>
              <a:t>Član</a:t>
            </a:r>
            <a:r>
              <a:rPr lang="de-DE" sz="2400" b="1" dirty="0" smtClean="0">
                <a:latin typeface="+mn-lt"/>
              </a:rPr>
              <a:t> 89</a:t>
            </a:r>
            <a:r>
              <a:rPr lang="sr-Latn-RS" sz="2400" b="1" dirty="0" smtClean="0">
                <a:latin typeface="+mn-lt"/>
              </a:rPr>
              <a:t>.</a:t>
            </a:r>
            <a:r>
              <a:rPr lang="de-DE" sz="2400" b="1" dirty="0" smtClean="0">
                <a:latin typeface="+mn-lt"/>
              </a:rPr>
              <a:t> IPA </a:t>
            </a:r>
            <a:r>
              <a:rPr lang="de-DE" sz="2400" b="1" dirty="0">
                <a:latin typeface="+mn-lt"/>
              </a:rPr>
              <a:t>IR</a:t>
            </a:r>
          </a:p>
          <a:p>
            <a:pPr>
              <a:spcAft>
                <a:spcPts val="600"/>
              </a:spcAft>
            </a:pP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  <a:buFontTx/>
              <a:buChar char="•"/>
            </a:pPr>
            <a:endParaRPr lang="de-DE" sz="2400" b="1" dirty="0">
              <a:latin typeface="+mn-lt"/>
            </a:endParaRPr>
          </a:p>
        </p:txBody>
      </p:sp>
      <p:graphicFrame>
        <p:nvGraphicFramePr>
          <p:cNvPr id="21510" name="Object 6"/>
          <p:cNvGraphicFramePr>
            <a:graphicFrameLocks/>
          </p:cNvGraphicFramePr>
          <p:nvPr/>
        </p:nvGraphicFramePr>
        <p:xfrm>
          <a:off x="5857884" y="2857496"/>
          <a:ext cx="2087563" cy="1790700"/>
        </p:xfrm>
        <a:graphic>
          <a:graphicData uri="http://schemas.openxmlformats.org/presentationml/2006/ole">
            <p:oleObj spid="_x0000_s336898" name="Clip" r:id="rId3" imgW="3657600" imgH="2692080" progId="">
              <p:embed/>
            </p:oleObj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Faktor uspeha -</a:t>
            </a:r>
            <a:r>
              <a:rPr kumimoji="0" lang="sr-Latn-C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sr-Latn-C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Budžet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Textfeld 7"/>
          <p:cNvSpPr txBox="1">
            <a:spLocks noChangeArrowheads="1"/>
          </p:cNvSpPr>
          <p:nvPr/>
        </p:nvSpPr>
        <p:spPr bwMode="auto">
          <a:xfrm>
            <a:off x="357158" y="1285860"/>
            <a:ext cx="84455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600"/>
              </a:spcAft>
            </a:pP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•	</a:t>
            </a:r>
            <a:r>
              <a:rPr lang="sr-Latn-RS" sz="2400" b="1" dirty="0" smtClean="0">
                <a:latin typeface="+mn-lt"/>
              </a:rPr>
              <a:t>Detaljni opis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	▪	 </a:t>
            </a:r>
            <a:r>
              <a:rPr lang="sr-Latn-RS" sz="2400" b="1" dirty="0" smtClean="0">
                <a:latin typeface="+mn-lt"/>
              </a:rPr>
              <a:t>LJR</a:t>
            </a:r>
            <a:r>
              <a:rPr lang="de-DE" sz="2400" b="1" dirty="0" smtClean="0">
                <a:latin typeface="+mn-lt"/>
              </a:rPr>
              <a:t> </a:t>
            </a:r>
            <a:r>
              <a:rPr lang="de-DE" sz="2400" b="1" dirty="0">
                <a:latin typeface="+mn-lt"/>
              </a:rPr>
              <a:t>– </a:t>
            </a:r>
            <a:r>
              <a:rPr lang="sr-Latn-RS" sz="2400" b="1" dirty="0" smtClean="0">
                <a:latin typeface="+mn-lt"/>
              </a:rPr>
              <a:t>projektni tim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	▪	 </a:t>
            </a:r>
            <a:r>
              <a:rPr lang="sr-Latn-RS" sz="2400" b="1" dirty="0" smtClean="0">
                <a:latin typeface="+mn-lt"/>
              </a:rPr>
              <a:t>dobra</a:t>
            </a:r>
            <a:r>
              <a:rPr lang="de-DE" sz="2400" b="1" dirty="0" smtClean="0">
                <a:latin typeface="+mn-lt"/>
              </a:rPr>
              <a:t> </a:t>
            </a:r>
            <a:r>
              <a:rPr lang="de-DE" sz="2400" b="1" dirty="0">
                <a:latin typeface="+mn-lt"/>
              </a:rPr>
              <a:t>– </a:t>
            </a:r>
            <a:r>
              <a:rPr lang="sr-Latn-RS" sz="2400" b="1" dirty="0" smtClean="0">
                <a:latin typeface="+mn-lt"/>
              </a:rPr>
              <a:t>pojednostavljena</a:t>
            </a:r>
            <a:r>
              <a:rPr lang="de-DE" sz="2400" b="1" dirty="0" smtClean="0">
                <a:latin typeface="+mn-lt"/>
              </a:rPr>
              <a:t> </a:t>
            </a:r>
            <a:r>
              <a:rPr lang="de-DE" sz="2400" b="1" dirty="0">
                <a:latin typeface="+mn-lt"/>
              </a:rPr>
              <a:t>TS</a:t>
            </a: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	▪	 </a:t>
            </a:r>
            <a:r>
              <a:rPr lang="sr-Latn-RS" sz="2400" b="1" dirty="0" smtClean="0">
                <a:latin typeface="+mn-lt"/>
              </a:rPr>
              <a:t>usluge</a:t>
            </a:r>
            <a:r>
              <a:rPr lang="de-DE" sz="2400" b="1" dirty="0" smtClean="0">
                <a:latin typeface="+mn-lt"/>
              </a:rPr>
              <a:t> </a:t>
            </a:r>
            <a:r>
              <a:rPr lang="de-DE" sz="2400" b="1" dirty="0">
                <a:latin typeface="+mn-lt"/>
              </a:rPr>
              <a:t>– </a:t>
            </a:r>
            <a:r>
              <a:rPr lang="sr-Latn-RS" sz="2400" b="1" dirty="0" smtClean="0">
                <a:latin typeface="+mn-lt"/>
              </a:rPr>
              <a:t>pojednostavljeni</a:t>
            </a:r>
            <a:r>
              <a:rPr lang="de-DE" sz="2400" b="1" dirty="0" smtClean="0">
                <a:latin typeface="+mn-lt"/>
              </a:rPr>
              <a:t> </a:t>
            </a:r>
            <a:r>
              <a:rPr lang="de-DE" sz="2400" b="1" dirty="0">
                <a:latin typeface="+mn-lt"/>
              </a:rPr>
              <a:t>ToR</a:t>
            </a: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•	</a:t>
            </a:r>
            <a:r>
              <a:rPr lang="sr-Latn-RS" sz="2400" b="1" dirty="0" smtClean="0">
                <a:latin typeface="+mn-lt"/>
              </a:rPr>
              <a:t>Plan nabavki  i  Prognoza plaćanja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	▪	 </a:t>
            </a:r>
            <a:r>
              <a:rPr lang="sr-Latn-RS" sz="2400" b="1" dirty="0" smtClean="0">
                <a:latin typeface="+mn-lt"/>
              </a:rPr>
              <a:t>obrazac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	▪	 </a:t>
            </a:r>
            <a:r>
              <a:rPr lang="sr-Latn-RS" sz="2400" b="1" dirty="0" smtClean="0">
                <a:latin typeface="+mn-lt"/>
              </a:rPr>
              <a:t>dodatna informacija </a:t>
            </a:r>
            <a:r>
              <a:rPr lang="de-DE" sz="2400" b="1" dirty="0" smtClean="0">
                <a:latin typeface="+mn-lt"/>
              </a:rPr>
              <a:t>– </a:t>
            </a:r>
            <a:r>
              <a:rPr lang="sr-Latn-RS" sz="2400" b="1" dirty="0" smtClean="0">
                <a:latin typeface="+mn-lt"/>
              </a:rPr>
              <a:t>detaljna prognoza troškova za dobra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•	</a:t>
            </a:r>
            <a:r>
              <a:rPr lang="sr-Latn-RS" sz="2400" b="1" dirty="0" smtClean="0">
                <a:latin typeface="+mn-lt"/>
              </a:rPr>
              <a:t>Klarifikacije budžeta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	▪	 </a:t>
            </a:r>
            <a:r>
              <a:rPr lang="sr-Latn-RS" sz="2400" b="1" dirty="0" smtClean="0">
                <a:latin typeface="+mn-lt"/>
              </a:rPr>
              <a:t>pre grant ugovora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  <a:buFontTx/>
              <a:buChar char="•"/>
            </a:pPr>
            <a:endParaRPr lang="de-DE" sz="2400" b="1" dirty="0">
              <a:latin typeface="+mn-lt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Faktor uspeha -</a:t>
            </a:r>
            <a:r>
              <a:rPr kumimoji="0" lang="sr-Latn-C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sr-Latn-C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Budžet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Textfeld 7"/>
          <p:cNvSpPr txBox="1">
            <a:spLocks noChangeArrowheads="1"/>
          </p:cNvSpPr>
          <p:nvPr/>
        </p:nvSpPr>
        <p:spPr bwMode="auto">
          <a:xfrm>
            <a:off x="304800" y="1752600"/>
            <a:ext cx="84455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600"/>
              </a:spcAft>
            </a:pP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•	</a:t>
            </a:r>
            <a:r>
              <a:rPr lang="sr-Latn-RS" sz="2400" b="1" dirty="0" smtClean="0">
                <a:latin typeface="+mn-lt"/>
              </a:rPr>
              <a:t>Prisustvovanje obukama – Info danima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	▪	 </a:t>
            </a:r>
            <a:r>
              <a:rPr lang="sr-Latn-RS" sz="2400" b="1" dirty="0" smtClean="0">
                <a:latin typeface="+mn-lt"/>
              </a:rPr>
              <a:t>Potencijalni kandidati</a:t>
            </a:r>
            <a:r>
              <a:rPr lang="de-DE" sz="2400" b="1" dirty="0" smtClean="0">
                <a:latin typeface="+mn-lt"/>
              </a:rPr>
              <a:t>– </a:t>
            </a:r>
            <a:r>
              <a:rPr lang="sr-Latn-RS" sz="2400" b="1" dirty="0" smtClean="0">
                <a:latin typeface="+mn-lt"/>
              </a:rPr>
              <a:t>Vodeći i partneri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•	</a:t>
            </a:r>
            <a:r>
              <a:rPr lang="sr-Latn-RS" sz="2400" b="1" dirty="0" smtClean="0">
                <a:latin typeface="+mn-lt"/>
              </a:rPr>
              <a:t>Tenderski dosijei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	▪	 </a:t>
            </a:r>
            <a:r>
              <a:rPr lang="sr-Latn-RS" sz="2400" b="1" dirty="0" smtClean="0">
                <a:latin typeface="+mn-lt"/>
              </a:rPr>
              <a:t>Mogućnost eksternih stručnjaka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•	</a:t>
            </a:r>
            <a:r>
              <a:rPr lang="sr-Latn-RS" sz="2400" b="1" dirty="0" smtClean="0">
                <a:latin typeface="+mn-lt"/>
              </a:rPr>
              <a:t>Evaluaciona komisija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	▪	 </a:t>
            </a:r>
            <a:r>
              <a:rPr lang="sr-Latn-RS" sz="2400" b="1" dirty="0" smtClean="0">
                <a:latin typeface="+mn-lt"/>
              </a:rPr>
              <a:t>Engleski jezik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de-DE" sz="2400" b="1" dirty="0">
                <a:latin typeface="+mn-lt"/>
              </a:rPr>
              <a:t>	▪	 </a:t>
            </a:r>
            <a:r>
              <a:rPr lang="sr-Latn-RS" sz="2400" b="1" dirty="0" smtClean="0">
                <a:latin typeface="+mn-lt"/>
              </a:rPr>
              <a:t>Tehnička stručnost</a:t>
            </a: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</a:pPr>
            <a:endParaRPr lang="de-DE" sz="2400" b="1" dirty="0">
              <a:latin typeface="+mn-lt"/>
            </a:endParaRPr>
          </a:p>
          <a:p>
            <a:pPr>
              <a:spcAft>
                <a:spcPts val="600"/>
              </a:spcAft>
              <a:buFontTx/>
              <a:buChar char="•"/>
            </a:pPr>
            <a:endParaRPr lang="de-DE" sz="2400" b="1" dirty="0">
              <a:latin typeface="+mn-lt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Faktor uspeha -</a:t>
            </a:r>
            <a:r>
              <a:rPr kumimoji="0" lang="sr-Latn-C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sr-Latn-C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Budžet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6" descr="j028274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449580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500034" y="1643050"/>
            <a:ext cx="82296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None/>
            </a:pPr>
            <a:endParaRPr lang="hu-HU" sz="2400" b="1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None/>
            </a:pPr>
            <a:endParaRPr lang="en-GB" sz="2400" b="1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b="1" dirty="0">
                <a:latin typeface="+mn-lt"/>
              </a:rPr>
              <a:t>10-20 </a:t>
            </a:r>
            <a:r>
              <a:rPr lang="sr-Latn-RS" sz="2400" b="1" dirty="0" smtClean="0">
                <a:latin typeface="+mn-lt"/>
              </a:rPr>
              <a:t>dana za single tender</a:t>
            </a:r>
            <a:endParaRPr lang="en-GB" sz="2400" b="1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400" b="1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b="1" dirty="0">
                <a:latin typeface="+mn-lt"/>
              </a:rPr>
              <a:t>40-90 </a:t>
            </a:r>
            <a:r>
              <a:rPr lang="sr-Latn-RS" sz="2400" b="1" dirty="0" smtClean="0">
                <a:latin typeface="+mn-lt"/>
              </a:rPr>
              <a:t>dana za konkurentski postupak sa pogađanjem ili lokalni otvoreni postupak </a:t>
            </a:r>
            <a:endParaRPr lang="en-GB" sz="2400" b="1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en-GB" sz="2400" b="1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400" b="1" dirty="0">
                <a:latin typeface="+mn-lt"/>
              </a:rPr>
              <a:t>80-150 </a:t>
            </a:r>
            <a:r>
              <a:rPr lang="sr-Latn-RS" sz="2400" b="1" dirty="0" smtClean="0">
                <a:latin typeface="+mn-lt"/>
              </a:rPr>
              <a:t>za međunarodne tendere</a:t>
            </a:r>
            <a:endParaRPr lang="en-US" sz="2400" b="1" dirty="0">
              <a:latin typeface="+mn-lt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Faktor uspeha -</a:t>
            </a:r>
            <a:r>
              <a:rPr kumimoji="0" lang="sr-Latn-C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vreme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Osnovna pravila 1</a:t>
            </a:r>
            <a:endParaRPr lang="hu-H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dirty="0" smtClean="0"/>
              <a:t>Pravilo nacionalnosti i porekla (zemlje članice, IPA zemlje, </a:t>
            </a:r>
            <a:r>
              <a:rPr lang="hu-HU" dirty="0"/>
              <a:t>EEA)</a:t>
            </a:r>
          </a:p>
          <a:p>
            <a:pPr>
              <a:buFontTx/>
              <a:buNone/>
            </a:pPr>
            <a:endParaRPr lang="hu-HU" dirty="0"/>
          </a:p>
          <a:p>
            <a:r>
              <a:rPr lang="hu-HU" dirty="0" smtClean="0"/>
              <a:t>Pravna lica, dobra, materijali podležu pravilu o nacionalnosti i poreklu</a:t>
            </a:r>
            <a:endParaRPr lang="hu-HU" dirty="0"/>
          </a:p>
          <a:p>
            <a:r>
              <a:rPr lang="hu-HU" dirty="0" smtClean="0"/>
              <a:t>Eksperti mogu biti bilo koje nacionalnosti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4" name="Picture 6" descr="39690_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795338"/>
            <a:ext cx="73914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1071538" y="857232"/>
            <a:ext cx="7000924" cy="653796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3365FB">
                  <a:shade val="30000"/>
                  <a:satMod val="115000"/>
                </a:srgbClr>
              </a:gs>
              <a:gs pos="50000">
                <a:srgbClr val="3365FB">
                  <a:shade val="67500"/>
                  <a:satMod val="115000"/>
                </a:srgbClr>
              </a:gs>
              <a:gs pos="100000">
                <a:srgbClr val="3365FB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algn="ctr">
            <a:solidFill>
              <a:srgbClr val="CCFFCC"/>
            </a:solidFill>
            <a:round/>
            <a:headEnd/>
            <a:tailEnd/>
          </a:ln>
          <a:effectLst/>
        </p:spPr>
        <p:txBody>
          <a:bodyPr wrap="square" tIns="91440" bIns="91440">
            <a:spAutoFit/>
          </a:bodyPr>
          <a:lstStyle/>
          <a:p>
            <a:pPr defTabSz="914400">
              <a:lnSpc>
                <a:spcPct val="11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sz="2400" dirty="0" smtClean="0">
                <a:solidFill>
                  <a:srgbClr val="FFFFFF"/>
                </a:solidFill>
                <a:latin typeface="Trebuchet MS" pitchFamily="34" charset="0"/>
              </a:rPr>
              <a:t>“</a:t>
            </a:r>
            <a:r>
              <a:rPr lang="sr-Latn-RS" sz="2400" dirty="0" smtClean="0">
                <a:solidFill>
                  <a:srgbClr val="FFFFFF"/>
                </a:solidFill>
                <a:latin typeface="Trebuchet MS" pitchFamily="34" charset="0"/>
              </a:rPr>
              <a:t>Eksperiment je pravi metod za sticanje znanja</a:t>
            </a:r>
            <a:r>
              <a:rPr lang="en-US" sz="2400" dirty="0" smtClean="0">
                <a:solidFill>
                  <a:srgbClr val="FFFFFF"/>
                </a:solidFill>
                <a:latin typeface="Trebuchet MS" pitchFamily="34" charset="0"/>
              </a:rPr>
              <a:t>”</a:t>
            </a:r>
            <a:endParaRPr lang="en-US" sz="2400" dirty="0">
              <a:solidFill>
                <a:srgbClr val="FFFFFF"/>
              </a:solidFill>
              <a:latin typeface="Trebuchet MS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6637477" y="1651803"/>
            <a:ext cx="1649299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defTabSz="914400"/>
            <a:r>
              <a:rPr lang="en-US" sz="1200" b="1" i="1" dirty="0">
                <a:solidFill>
                  <a:srgbClr val="000000"/>
                </a:solidFill>
                <a:latin typeface="Trebuchet MS" pitchFamily="34" charset="0"/>
              </a:rPr>
              <a:t>William Blake, 1788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Osnovna pravila 2</a:t>
            </a:r>
            <a:endParaRPr lang="hu-HU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u-HU" dirty="0" smtClean="0"/>
              <a:t>Osnove za isključenje!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 smtClean="0"/>
              <a:t>Administrativne i finansijske kazne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 smtClean="0"/>
              <a:t>Sukob interesa (priprema, učešće)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 smtClean="0"/>
              <a:t>Principi dodele ugovora (transparentnost, proporcionalnost, jednaki tretman, nediskriminacija)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 smtClean="0"/>
              <a:t>Nema retroaktivne dodele! (datum potpisivanja ugovora)</a:t>
            </a:r>
            <a:endParaRPr lang="hu-HU" dirty="0"/>
          </a:p>
          <a:p>
            <a:pPr>
              <a:lnSpc>
                <a:spcPct val="90000"/>
              </a:lnSpc>
            </a:pPr>
            <a:endParaRPr lang="hu-HU" dirty="0"/>
          </a:p>
          <a:p>
            <a:pPr>
              <a:lnSpc>
                <a:spcPct val="90000"/>
              </a:lnSpc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Osnovna pravila </a:t>
            </a:r>
            <a:r>
              <a:rPr lang="hu-HU" dirty="0"/>
              <a:t>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dirty="0" smtClean="0"/>
              <a:t>Upotreba standardnih dokumenata</a:t>
            </a:r>
            <a:endParaRPr lang="hu-HU" dirty="0"/>
          </a:p>
          <a:p>
            <a:r>
              <a:rPr lang="hu-HU" dirty="0" smtClean="0"/>
              <a:t>Čuvanje tragova</a:t>
            </a:r>
            <a:endParaRPr lang="hu-HU" dirty="0"/>
          </a:p>
          <a:p>
            <a:r>
              <a:rPr lang="hu-HU" dirty="0" smtClean="0"/>
              <a:t>Konkurentsko nadmetanje</a:t>
            </a:r>
            <a:endParaRPr lang="hu-HU" dirty="0"/>
          </a:p>
          <a:p>
            <a:r>
              <a:rPr lang="hu-HU" dirty="0" smtClean="0"/>
              <a:t>Procedure nabavki:</a:t>
            </a:r>
            <a:endParaRPr lang="hu-HU" dirty="0"/>
          </a:p>
          <a:p>
            <a:endParaRPr lang="hu-HU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hu-HU" dirty="0"/>
          </a:p>
          <a:p>
            <a:r>
              <a:rPr lang="hu-HU" dirty="0" smtClean="0"/>
              <a:t>Usluge (stručna podrška, studije, obuke)</a:t>
            </a:r>
            <a:endParaRPr lang="hu-HU" dirty="0"/>
          </a:p>
          <a:p>
            <a:r>
              <a:rPr lang="hu-HU" dirty="0" smtClean="0"/>
              <a:t>Dobra (oprema i materijali)</a:t>
            </a:r>
            <a:endParaRPr lang="hu-HU" dirty="0"/>
          </a:p>
          <a:p>
            <a:r>
              <a:rPr lang="hu-HU" dirty="0" smtClean="0"/>
              <a:t>Radovi (infrastrukturni i inženjerski radovi)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Osnovna pravila 4</a:t>
            </a:r>
            <a:endParaRPr lang="hu-HU" dirty="0"/>
          </a:p>
        </p:txBody>
      </p:sp>
      <p:sp>
        <p:nvSpPr>
          <p:cNvPr id="11290" name="Rectangle 26"/>
          <p:cNvSpPr>
            <a:spLocks noGrp="1" noChangeArrowheads="1"/>
          </p:cNvSpPr>
          <p:nvPr>
            <p:ph type="body" sz="half" idx="2"/>
          </p:nvPr>
        </p:nvSpPr>
        <p:spPr>
          <a:xfrm>
            <a:off x="1908175" y="1557338"/>
            <a:ext cx="6551613" cy="4525962"/>
          </a:xfrm>
        </p:spPr>
        <p:txBody>
          <a:bodyPr/>
          <a:lstStyle/>
          <a:p>
            <a:r>
              <a:rPr lang="hu-HU" sz="2800" dirty="0" smtClean="0"/>
              <a:t>Usluge: </a:t>
            </a:r>
            <a:r>
              <a:rPr lang="en-US" sz="2800" dirty="0" smtClean="0"/>
              <a:t>&lt; </a:t>
            </a:r>
            <a:r>
              <a:rPr lang="hu-HU" sz="2800" dirty="0" smtClean="0"/>
              <a:t>200.000 evra konkurentski postupak sa pogađanjem, </a:t>
            </a:r>
            <a:r>
              <a:rPr lang="en-US" sz="2800" dirty="0" smtClean="0"/>
              <a:t>&lt;</a:t>
            </a:r>
            <a:r>
              <a:rPr lang="hu-HU" sz="2800" dirty="0" smtClean="0"/>
              <a:t>= 10.000 evra </a:t>
            </a:r>
            <a:r>
              <a:rPr lang="hu-HU" sz="2800" dirty="0"/>
              <a:t>single tender</a:t>
            </a:r>
          </a:p>
          <a:p>
            <a:r>
              <a:rPr lang="hu-HU" sz="2800" dirty="0" smtClean="0"/>
              <a:t>Dobra: </a:t>
            </a:r>
            <a:r>
              <a:rPr lang="en-US" sz="2800" dirty="0" smtClean="0"/>
              <a:t>&lt; </a:t>
            </a:r>
            <a:r>
              <a:rPr lang="hu-HU" sz="2800" dirty="0" smtClean="0"/>
              <a:t>60.000 evra konkurentski postupak sa pogađanjem, </a:t>
            </a:r>
            <a:r>
              <a:rPr lang="en-US" sz="2800" dirty="0" smtClean="0"/>
              <a:t>&lt;</a:t>
            </a:r>
            <a:r>
              <a:rPr lang="hu-HU" sz="2800" dirty="0" smtClean="0"/>
              <a:t>= 10.000 evra </a:t>
            </a:r>
            <a:r>
              <a:rPr lang="hu-HU" sz="2800" dirty="0"/>
              <a:t>single tender</a:t>
            </a:r>
          </a:p>
          <a:p>
            <a:r>
              <a:rPr lang="hu-HU" sz="2800" dirty="0" smtClean="0"/>
              <a:t>Radovi: </a:t>
            </a:r>
            <a:r>
              <a:rPr lang="en-US" sz="2800" dirty="0" smtClean="0"/>
              <a:t>&lt;</a:t>
            </a:r>
            <a:r>
              <a:rPr lang="hu-HU" sz="2800" dirty="0" smtClean="0"/>
              <a:t> </a:t>
            </a:r>
            <a:r>
              <a:rPr lang="hu-HU" sz="2800" dirty="0"/>
              <a:t>300.000 </a:t>
            </a:r>
            <a:r>
              <a:rPr lang="hu-HU" sz="2800" dirty="0" smtClean="0"/>
              <a:t>evra konkurentski postupak sa pogađanjem, </a:t>
            </a:r>
            <a:r>
              <a:rPr lang="en-US" sz="2800" dirty="0" smtClean="0"/>
              <a:t>&lt;</a:t>
            </a:r>
            <a:r>
              <a:rPr lang="hu-HU" sz="2800" dirty="0" smtClean="0"/>
              <a:t>= 10.000 evra </a:t>
            </a:r>
            <a:r>
              <a:rPr lang="hu-HU" sz="2800" dirty="0"/>
              <a:t>single tender</a:t>
            </a:r>
          </a:p>
        </p:txBody>
      </p:sp>
      <p:pic>
        <p:nvPicPr>
          <p:cNvPr id="11291" name="Picture 27" descr="j029912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1484313"/>
            <a:ext cx="1100138" cy="18049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Osnovna pravila 5</a:t>
            </a:r>
            <a:endParaRPr lang="hu-HU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47050" cy="4525963"/>
          </a:xfrm>
        </p:spPr>
        <p:txBody>
          <a:bodyPr/>
          <a:lstStyle/>
          <a:p>
            <a:r>
              <a:rPr lang="hu-HU" b="1" dirty="0" smtClean="0"/>
              <a:t>Mešoviti ugovori: koja komponenta preovlađuje</a:t>
            </a:r>
            <a:endParaRPr lang="hu-HU" b="1" dirty="0"/>
          </a:p>
          <a:p>
            <a:r>
              <a:rPr lang="hu-HU" b="1" dirty="0" smtClean="0">
                <a:solidFill>
                  <a:srgbClr val="FFFF00"/>
                </a:solidFill>
              </a:rPr>
              <a:t>Ugovor se ne sme razdvajati da bi se izbegla pravila!!!</a:t>
            </a:r>
            <a:endParaRPr lang="hu-HU" b="1" dirty="0">
              <a:solidFill>
                <a:srgbClr val="FFFF00"/>
              </a:solidFill>
            </a:endParaRPr>
          </a:p>
          <a:p>
            <a:r>
              <a:rPr lang="hu-HU" b="1" dirty="0" smtClean="0"/>
              <a:t>Slobodna konkurencija: Ugovarač mora da obezbediti uslove koji omogućavaju slobodnu konkurenciju!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sr-Latn-RS" dirty="0" smtClean="0"/>
              <a:t>pšti principi </a:t>
            </a:r>
            <a:r>
              <a:rPr lang="hu-HU" dirty="0" smtClean="0"/>
              <a:t>1</a:t>
            </a:r>
            <a:endParaRPr lang="hu-HU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u-HU" dirty="0" smtClean="0"/>
              <a:t>Jasni i nediskriminatorni kriterijumi selekcije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 smtClean="0"/>
              <a:t>Zahtevani minimum!!!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 smtClean="0"/>
              <a:t>Finansijski, ekonomski kapacitet: bankovni izveštaji, bilansi stanja, izveštaji o godišnjem obrtu, itd.</a:t>
            </a:r>
            <a:endParaRPr lang="hu-HU" dirty="0"/>
          </a:p>
          <a:p>
            <a:pPr>
              <a:lnSpc>
                <a:spcPct val="90000"/>
              </a:lnSpc>
            </a:pPr>
            <a:r>
              <a:rPr lang="hu-HU" dirty="0" smtClean="0"/>
              <a:t>Tehnički, profesionalni kapacitet: pružene usluge/isporučena dobra i izvršeni radovi.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10">
      <a:dk1>
        <a:srgbClr val="8C0000"/>
      </a:dk1>
      <a:lt1>
        <a:srgbClr val="FFFFFF"/>
      </a:lt1>
      <a:dk2>
        <a:srgbClr val="720000"/>
      </a:dk2>
      <a:lt2>
        <a:srgbClr val="FFFFFF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10">
        <a:dk1>
          <a:srgbClr val="8C0000"/>
        </a:dk1>
        <a:lt1>
          <a:srgbClr val="FFFFFF"/>
        </a:lt1>
        <a:dk2>
          <a:srgbClr val="720000"/>
        </a:dk2>
        <a:lt2>
          <a:srgbClr val="FFFFFF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2366</TotalTime>
  <Words>1281</Words>
  <Application>Microsoft PowerPoint</Application>
  <PresentationFormat>On-screen Show (4:3)</PresentationFormat>
  <Paragraphs>293</Paragraphs>
  <Slides>40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Slit</vt:lpstr>
      <vt:lpstr>Clip</vt:lpstr>
      <vt:lpstr>Slide 1</vt:lpstr>
      <vt:lpstr>Slide 2</vt:lpstr>
      <vt:lpstr>Practical Guide (the PraG)</vt:lpstr>
      <vt:lpstr>Osnovna pravila 1</vt:lpstr>
      <vt:lpstr>Osnovna pravila 2</vt:lpstr>
      <vt:lpstr>Osnovna pravila 3</vt:lpstr>
      <vt:lpstr>Osnovna pravila 4</vt:lpstr>
      <vt:lpstr>Osnovna pravila 5</vt:lpstr>
      <vt:lpstr>Opšti principi 1</vt:lpstr>
      <vt:lpstr>Opšti principi 2</vt:lpstr>
      <vt:lpstr>Opšti principi 3</vt:lpstr>
      <vt:lpstr>Usluge 1</vt:lpstr>
      <vt:lpstr>Usluge 2</vt:lpstr>
      <vt:lpstr>Usluge 3</vt:lpstr>
      <vt:lpstr>Usluge 4</vt:lpstr>
      <vt:lpstr>Dobra /Radovi 1</vt:lpstr>
      <vt:lpstr>Dobra/Radovi 2</vt:lpstr>
      <vt:lpstr>Dobra/Radovi 3</vt:lpstr>
      <vt:lpstr>Proces nabavke - koraci: </vt:lpstr>
      <vt:lpstr>Tipovi ugovora</vt:lpstr>
      <vt:lpstr>Slide 21</vt:lpstr>
      <vt:lpstr>Procedure</vt:lpstr>
      <vt:lpstr>Tender dosije - osnovni elementi</vt:lpstr>
      <vt:lpstr>Ugovor i aneksi  -dobra</vt:lpstr>
      <vt:lpstr>OSTALE INFORMACIJE - dobra</vt:lpstr>
      <vt:lpstr>Ugovor i aneksi - usluge</vt:lpstr>
      <vt:lpstr>OSTALE INFORMACIJE - usluge</vt:lpstr>
      <vt:lpstr>Kriterijumi selekcije i odabira dobavljača </vt:lpstr>
      <vt:lpstr>Slide 29</vt:lpstr>
      <vt:lpstr>Evaluaciona komisija</vt:lpstr>
      <vt:lpstr>Otvaranje i evaluacija pristiglih ponuda</vt:lpstr>
      <vt:lpstr>Poništavanje tenderske procedure</vt:lpstr>
      <vt:lpstr>Priprema ugovora</vt:lpstr>
      <vt:lpstr>Slide 34</vt:lpstr>
      <vt:lpstr>Slide 35</vt:lpstr>
      <vt:lpstr>Slide 36</vt:lpstr>
      <vt:lpstr>Slide 37</vt:lpstr>
      <vt:lpstr>Slide 38</vt:lpstr>
      <vt:lpstr>Slide 39</vt:lpstr>
      <vt:lpstr>Slide 40</vt:lpstr>
    </vt:vector>
  </TitlesOfParts>
  <Company>oir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Jahorina_projekti</dc:title>
  <dc:creator>Zoran Krtinic</dc:creator>
  <cp:lastModifiedBy>Zoran</cp:lastModifiedBy>
  <cp:revision>406</cp:revision>
  <dcterms:created xsi:type="dcterms:W3CDTF">2005-02-23T12:22:49Z</dcterms:created>
  <dcterms:modified xsi:type="dcterms:W3CDTF">2011-11-21T17:38:17Z</dcterms:modified>
</cp:coreProperties>
</file>