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6" r:id="rId1"/>
  </p:sldMasterIdLst>
  <p:notesMasterIdLst>
    <p:notesMasterId r:id="rId83"/>
  </p:notesMasterIdLst>
  <p:sldIdLst>
    <p:sldId id="1391" r:id="rId2"/>
    <p:sldId id="1470" r:id="rId3"/>
    <p:sldId id="1471" r:id="rId4"/>
    <p:sldId id="1462" r:id="rId5"/>
    <p:sldId id="1516" r:id="rId6"/>
    <p:sldId id="1337" r:id="rId7"/>
    <p:sldId id="1189" r:id="rId8"/>
    <p:sldId id="1194" r:id="rId9"/>
    <p:sldId id="1392" r:id="rId10"/>
    <p:sldId id="1511" r:id="rId11"/>
    <p:sldId id="1210" r:id="rId12"/>
    <p:sldId id="1512" r:id="rId13"/>
    <p:sldId id="1211" r:id="rId14"/>
    <p:sldId id="1339" r:id="rId15"/>
    <p:sldId id="1216" r:id="rId16"/>
    <p:sldId id="1213" r:id="rId17"/>
    <p:sldId id="1217" r:id="rId18"/>
    <p:sldId id="1343" r:id="rId19"/>
    <p:sldId id="1254" r:id="rId20"/>
    <p:sldId id="1255" r:id="rId21"/>
    <p:sldId id="1346" r:id="rId22"/>
    <p:sldId id="1488" r:id="rId23"/>
    <p:sldId id="1489" r:id="rId24"/>
    <p:sldId id="1366" r:id="rId25"/>
    <p:sldId id="1367" r:id="rId26"/>
    <p:sldId id="1490" r:id="rId27"/>
    <p:sldId id="1491" r:id="rId28"/>
    <p:sldId id="1492" r:id="rId29"/>
    <p:sldId id="1493" r:id="rId30"/>
    <p:sldId id="1494" r:id="rId31"/>
    <p:sldId id="1495" r:id="rId32"/>
    <p:sldId id="1496" r:id="rId33"/>
    <p:sldId id="1370" r:id="rId34"/>
    <p:sldId id="1371" r:id="rId35"/>
    <p:sldId id="1372" r:id="rId36"/>
    <p:sldId id="1373" r:id="rId37"/>
    <p:sldId id="1374" r:id="rId38"/>
    <p:sldId id="1344" r:id="rId39"/>
    <p:sldId id="1271" r:id="rId40"/>
    <p:sldId id="1398" r:id="rId41"/>
    <p:sldId id="1399" r:id="rId42"/>
    <p:sldId id="1347" r:id="rId43"/>
    <p:sldId id="1281" r:id="rId44"/>
    <p:sldId id="1348" r:id="rId45"/>
    <p:sldId id="1287" r:id="rId46"/>
    <p:sldId id="1349" r:id="rId47"/>
    <p:sldId id="1293" r:id="rId48"/>
    <p:sldId id="1295" r:id="rId49"/>
    <p:sldId id="1350" r:id="rId50"/>
    <p:sldId id="1325" r:id="rId51"/>
    <p:sldId id="1356" r:id="rId52"/>
    <p:sldId id="1376" r:id="rId53"/>
    <p:sldId id="1377" r:id="rId54"/>
    <p:sldId id="1024" r:id="rId55"/>
    <p:sldId id="1322" r:id="rId56"/>
    <p:sldId id="1323" r:id="rId57"/>
    <p:sldId id="1025" r:id="rId58"/>
    <p:sldId id="1026" r:id="rId59"/>
    <p:sldId id="1027" r:id="rId60"/>
    <p:sldId id="1028" r:id="rId61"/>
    <p:sldId id="1517" r:id="rId62"/>
    <p:sldId id="1518" r:id="rId63"/>
    <p:sldId id="1519" r:id="rId64"/>
    <p:sldId id="1520" r:id="rId65"/>
    <p:sldId id="1521" r:id="rId66"/>
    <p:sldId id="1522" r:id="rId67"/>
    <p:sldId id="1358" r:id="rId68"/>
    <p:sldId id="1510" r:id="rId69"/>
    <p:sldId id="1497" r:id="rId70"/>
    <p:sldId id="1498" r:id="rId71"/>
    <p:sldId id="1503" r:id="rId72"/>
    <p:sldId id="1504" r:id="rId73"/>
    <p:sldId id="1513" r:id="rId74"/>
    <p:sldId id="1514" r:id="rId75"/>
    <p:sldId id="1515" r:id="rId76"/>
    <p:sldId id="1507" r:id="rId77"/>
    <p:sldId id="1508" r:id="rId78"/>
    <p:sldId id="1500" r:id="rId79"/>
    <p:sldId id="1509" r:id="rId80"/>
    <p:sldId id="1365" r:id="rId81"/>
    <p:sldId id="1079"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73" autoAdjust="0"/>
  </p:normalViewPr>
  <p:slideViewPr>
    <p:cSldViewPr>
      <p:cViewPr>
        <p:scale>
          <a:sx n="70" d="100"/>
          <a:sy n="70" d="100"/>
        </p:scale>
        <p:origin x="-2814" y="-9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17.jpeg"/><Relationship Id="rId5" Type="http://schemas.openxmlformats.org/officeDocument/2006/relationships/image" Target="../media/image19.jpeg"/><Relationship Id="rId4" Type="http://schemas.openxmlformats.org/officeDocument/2006/relationships/image" Target="../media/image18.jpeg"/></Relationships>
</file>

<file path=ppt/diagrams/_rels/data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17.jpeg"/><Relationship Id="rId5" Type="http://schemas.openxmlformats.org/officeDocument/2006/relationships/image" Target="../media/image19.jpeg"/><Relationship Id="rId4" Type="http://schemas.openxmlformats.org/officeDocument/2006/relationships/image" Target="../media/image18.jpeg"/></Relationships>
</file>

<file path=ppt/diagrams/_rels/data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20FEDC-DBA2-4167-B035-BC7FDAFC1A4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x-none"/>
        </a:p>
      </dgm:t>
    </dgm:pt>
    <dgm:pt modelId="{401C932B-A8C1-412B-AE95-2256BE9D3922}">
      <dgm:prSet phldrT="[Text]"/>
      <dgm:spPr>
        <a:solidFill>
          <a:schemeClr val="tx2">
            <a:lumMod val="75000"/>
          </a:schemeClr>
        </a:solidFill>
      </dgm:spPr>
      <dgm:t>
        <a:bodyPr/>
        <a:lstStyle/>
        <a:p>
          <a:pPr algn="ctr"/>
          <a:r>
            <a:rPr lang="x-none" smtClean="0"/>
            <a:t>Оквирни споразум</a:t>
          </a:r>
          <a:r>
            <a:rPr lang="sr-Cyrl-CS" dirty="0" smtClean="0"/>
            <a:t> - допуне</a:t>
          </a:r>
          <a:endParaRPr lang="x-none" dirty="0"/>
        </a:p>
      </dgm:t>
    </dgm:pt>
    <dgm:pt modelId="{BED10A77-BCE5-4366-A5F8-6C4AFFB62B54}" type="parTrans" cxnId="{6AEF1002-F22B-4672-9782-77D4655C0B51}">
      <dgm:prSet/>
      <dgm:spPr/>
      <dgm:t>
        <a:bodyPr/>
        <a:lstStyle/>
        <a:p>
          <a:pPr algn="ctr"/>
          <a:endParaRPr lang="x-none"/>
        </a:p>
      </dgm:t>
    </dgm:pt>
    <dgm:pt modelId="{11D05024-9FD7-46EC-A873-C7D461B8C061}" type="sibTrans" cxnId="{6AEF1002-F22B-4672-9782-77D4655C0B51}">
      <dgm:prSet/>
      <dgm:spPr/>
      <dgm:t>
        <a:bodyPr/>
        <a:lstStyle/>
        <a:p>
          <a:pPr algn="ctr"/>
          <a:endParaRPr lang="x-none"/>
        </a:p>
      </dgm:t>
    </dgm:pt>
    <dgm:pt modelId="{99B4E627-4F59-48A7-83A8-F43CF4D2AF02}" type="pres">
      <dgm:prSet presAssocID="{7820FEDC-DBA2-4167-B035-BC7FDAFC1A47}" presName="linear" presStyleCnt="0">
        <dgm:presLayoutVars>
          <dgm:animLvl val="lvl"/>
          <dgm:resizeHandles val="exact"/>
        </dgm:presLayoutVars>
      </dgm:prSet>
      <dgm:spPr/>
      <dgm:t>
        <a:bodyPr/>
        <a:lstStyle/>
        <a:p>
          <a:endParaRPr lang="en-US"/>
        </a:p>
      </dgm:t>
    </dgm:pt>
    <dgm:pt modelId="{2093C23C-A10D-46EA-B7B1-9522A18350AD}" type="pres">
      <dgm:prSet presAssocID="{401C932B-A8C1-412B-AE95-2256BE9D3922}" presName="parentText" presStyleLbl="node1" presStyleIdx="0" presStyleCnt="1" custScaleY="58975">
        <dgm:presLayoutVars>
          <dgm:chMax val="0"/>
          <dgm:bulletEnabled val="1"/>
        </dgm:presLayoutVars>
      </dgm:prSet>
      <dgm:spPr/>
      <dgm:t>
        <a:bodyPr/>
        <a:lstStyle/>
        <a:p>
          <a:endParaRPr lang="en-US"/>
        </a:p>
      </dgm:t>
    </dgm:pt>
  </dgm:ptLst>
  <dgm:cxnLst>
    <dgm:cxn modelId="{0A4CE3B7-85BF-4146-9E18-3AE142853487}" type="presOf" srcId="{7820FEDC-DBA2-4167-B035-BC7FDAFC1A47}" destId="{99B4E627-4F59-48A7-83A8-F43CF4D2AF02}" srcOrd="0" destOrd="0" presId="urn:microsoft.com/office/officeart/2005/8/layout/vList2"/>
    <dgm:cxn modelId="{68D6E5BA-4E6D-486C-976C-523623C2244A}" type="presOf" srcId="{401C932B-A8C1-412B-AE95-2256BE9D3922}" destId="{2093C23C-A10D-46EA-B7B1-9522A18350AD}" srcOrd="0" destOrd="0" presId="urn:microsoft.com/office/officeart/2005/8/layout/vList2"/>
    <dgm:cxn modelId="{6AEF1002-F22B-4672-9782-77D4655C0B51}" srcId="{7820FEDC-DBA2-4167-B035-BC7FDAFC1A47}" destId="{401C932B-A8C1-412B-AE95-2256BE9D3922}" srcOrd="0" destOrd="0" parTransId="{BED10A77-BCE5-4366-A5F8-6C4AFFB62B54}" sibTransId="{11D05024-9FD7-46EC-A873-C7D461B8C061}"/>
    <dgm:cxn modelId="{1EDA520F-4A1A-4719-932B-9CF058BB875F}" type="presParOf" srcId="{99B4E627-4F59-48A7-83A8-F43CF4D2AF02}" destId="{2093C23C-A10D-46EA-B7B1-9522A18350A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9C45AC-65D2-42CF-A78F-3969AFA5B757}" type="doc">
      <dgm:prSet loTypeId="urn:microsoft.com/office/officeart/2005/8/layout/vList4#6" loCatId="list" qsTypeId="urn:microsoft.com/office/officeart/2005/8/quickstyle/simple1" qsCatId="simple" csTypeId="urn:microsoft.com/office/officeart/2005/8/colors/accent1_2" csCatId="accent1" phldr="1"/>
      <dgm:spPr/>
      <dgm:t>
        <a:bodyPr/>
        <a:lstStyle/>
        <a:p>
          <a:endParaRPr lang="en-US"/>
        </a:p>
      </dgm:t>
    </dgm:pt>
    <dgm:pt modelId="{DF3F59CD-0614-4284-87E8-FA2C81721EB7}">
      <dgm:prSet phldrT="[Text]" custT="1"/>
      <dgm:spPr/>
      <dgm:t>
        <a:bodyPr/>
        <a:lstStyle/>
        <a:p>
          <a:pPr algn="l"/>
          <a:r>
            <a:rPr lang="sr-Cyrl-CS" sz="1600" dirty="0" smtClean="0">
              <a:latin typeface="Times New Roman" pitchFamily="18" charset="0"/>
              <a:ea typeface="Times New Roman" pitchFamily="18" charset="0"/>
              <a:cs typeface="Times New Roman" pitchFamily="18" charset="0"/>
            </a:rPr>
            <a:t>Уколико наручилац не добије унапред одређени број прихватљивих понуда, наручилац може да закључи оквирни споразум са </a:t>
          </a:r>
          <a:r>
            <a:rPr lang="sr-Cyrl-CS" sz="1600" b="1" u="sng" dirty="0" smtClean="0">
              <a:latin typeface="Times New Roman" pitchFamily="18" charset="0"/>
              <a:ea typeface="Times New Roman" pitchFamily="18" charset="0"/>
              <a:cs typeface="Times New Roman" pitchFamily="18" charset="0"/>
            </a:rPr>
            <a:t>мањим бројем понуђача </a:t>
          </a:r>
          <a:r>
            <a:rPr lang="sr-Cyrl-CS" sz="1600" dirty="0" smtClean="0">
              <a:latin typeface="Times New Roman" pitchFamily="18" charset="0"/>
              <a:ea typeface="Times New Roman" pitchFamily="18" charset="0"/>
              <a:cs typeface="Times New Roman" pitchFamily="18" charset="0"/>
            </a:rPr>
            <a:t>односно и са једним.  </a:t>
          </a:r>
          <a:endParaRPr lang="en-US" sz="1600" b="0" dirty="0">
            <a:latin typeface="Times New Roman" pitchFamily="18" charset="0"/>
            <a:cs typeface="Times New Roman" pitchFamily="18" charset="0"/>
          </a:endParaRPr>
        </a:p>
      </dgm:t>
    </dgm:pt>
    <dgm:pt modelId="{45910F51-908F-48A0-B412-C7B7C18E190A}" type="parTrans" cxnId="{C0DBEA6D-2419-4832-B301-0C78E524A552}">
      <dgm:prSet/>
      <dgm:spPr/>
      <dgm:t>
        <a:bodyPr/>
        <a:lstStyle/>
        <a:p>
          <a:endParaRPr lang="en-US"/>
        </a:p>
      </dgm:t>
    </dgm:pt>
    <dgm:pt modelId="{93653F9B-7DC0-41E0-B3CD-D252FC0A0EFD}" type="sibTrans" cxnId="{C0DBEA6D-2419-4832-B301-0C78E524A552}">
      <dgm:prSet/>
      <dgm:spPr/>
      <dgm:t>
        <a:bodyPr/>
        <a:lstStyle/>
        <a:p>
          <a:endParaRPr lang="en-US"/>
        </a:p>
      </dgm:t>
    </dgm:pt>
    <dgm:pt modelId="{CF5A6121-1EDB-4020-BE6B-0EE380FAF106}">
      <dgm:prSet phldrT="[Text]" custT="1"/>
      <dgm:spPr/>
      <dgm:t>
        <a:bodyPr/>
        <a:lstStyle/>
        <a:p>
          <a:pPr algn="just"/>
          <a:r>
            <a:rPr lang="sr-Cyrl-CS" sz="1600" dirty="0" smtClean="0">
              <a:solidFill>
                <a:schemeClr val="bg1"/>
              </a:solidFill>
              <a:latin typeface="Times New Roman" pitchFamily="18" charset="0"/>
              <a:ea typeface="Times New Roman" pitchFamily="18" charset="0"/>
              <a:cs typeface="Times New Roman" pitchFamily="18" charset="0"/>
            </a:rPr>
            <a:t>Оквирни споразум могу користити само наручиоци који су </a:t>
          </a:r>
          <a:r>
            <a:rPr lang="sr-Cyrl-CS" sz="1600" b="1" u="sng" dirty="0" smtClean="0">
              <a:solidFill>
                <a:schemeClr val="bg1"/>
              </a:solidFill>
              <a:latin typeface="Times New Roman" pitchFamily="18" charset="0"/>
              <a:ea typeface="Times New Roman" pitchFamily="18" charset="0"/>
              <a:cs typeface="Times New Roman" pitchFamily="18" charset="0"/>
            </a:rPr>
            <a:t>прецизно наведени </a:t>
          </a:r>
          <a:r>
            <a:rPr lang="sr-Cyrl-CS" sz="1600" dirty="0" smtClean="0">
              <a:solidFill>
                <a:schemeClr val="bg1"/>
              </a:solidFill>
              <a:latin typeface="Times New Roman" pitchFamily="18" charset="0"/>
              <a:ea typeface="Times New Roman" pitchFamily="18" charset="0"/>
              <a:cs typeface="Times New Roman" pitchFamily="18" charset="0"/>
            </a:rPr>
            <a:t>у оквирном споразуму или се на основу оквирног споразума јасно може утврдити којим наручиоцима је намењен</a:t>
          </a:r>
          <a:endParaRPr lang="en-US" sz="1600" b="0" dirty="0">
            <a:solidFill>
              <a:schemeClr val="bg1"/>
            </a:solidFill>
            <a:latin typeface="Times New Roman" pitchFamily="18" charset="0"/>
            <a:cs typeface="Times New Roman" pitchFamily="18" charset="0"/>
          </a:endParaRPr>
        </a:p>
      </dgm:t>
    </dgm:pt>
    <dgm:pt modelId="{1D02EF9B-A0CE-4E60-B242-35FD092763AF}" type="parTrans" cxnId="{63583F04-8F13-474B-8986-B341EF9D8500}">
      <dgm:prSet/>
      <dgm:spPr/>
      <dgm:t>
        <a:bodyPr/>
        <a:lstStyle/>
        <a:p>
          <a:endParaRPr lang="en-US"/>
        </a:p>
      </dgm:t>
    </dgm:pt>
    <dgm:pt modelId="{550A720F-071F-4DDC-BBFA-7FDDF1129D4D}" type="sibTrans" cxnId="{63583F04-8F13-474B-8986-B341EF9D8500}">
      <dgm:prSet/>
      <dgm:spPr/>
      <dgm:t>
        <a:bodyPr/>
        <a:lstStyle/>
        <a:p>
          <a:endParaRPr lang="en-US"/>
        </a:p>
      </dgm:t>
    </dgm:pt>
    <dgm:pt modelId="{85CBE421-73EA-42C3-B3B7-03E028D73697}">
      <dgm:prSet phldrT="[Text]" custT="1"/>
      <dgm:spPr/>
      <dgm:t>
        <a:bodyPr/>
        <a:lstStyle/>
        <a:p>
          <a:pPr algn="just"/>
          <a:r>
            <a:rPr lang="sr-Cyrl-CS" sz="1600" dirty="0" smtClean="0">
              <a:solidFill>
                <a:schemeClr val="bg1"/>
              </a:solidFill>
              <a:latin typeface="Times New Roman" pitchFamily="18" charset="0"/>
              <a:ea typeface="Times New Roman" pitchFamily="18" charset="0"/>
              <a:cs typeface="Times New Roman" pitchFamily="18" charset="0"/>
            </a:rPr>
            <a:t>Уговори о јавној набавци који се закључују на основу оквирног споразума морају се доделити </a:t>
          </a:r>
          <a:r>
            <a:rPr lang="sr-Cyrl-CS" sz="1600" b="1" u="sng" dirty="0" smtClean="0">
              <a:solidFill>
                <a:schemeClr val="bg1"/>
              </a:solidFill>
              <a:latin typeface="Times New Roman" pitchFamily="18" charset="0"/>
              <a:ea typeface="Times New Roman" pitchFamily="18" charset="0"/>
              <a:cs typeface="Times New Roman" pitchFamily="18" charset="0"/>
            </a:rPr>
            <a:t>пре завршетка трајања оквирног споразума</a:t>
          </a:r>
          <a:r>
            <a:rPr lang="sr-Cyrl-CS" sz="1600" dirty="0" smtClean="0">
              <a:solidFill>
                <a:schemeClr val="bg1"/>
              </a:solidFill>
              <a:latin typeface="Times New Roman" pitchFamily="18" charset="0"/>
              <a:ea typeface="Times New Roman" pitchFamily="18" charset="0"/>
              <a:cs typeface="Times New Roman" pitchFamily="18" charset="0"/>
            </a:rPr>
            <a:t>, с тим да се трајање појединих уговора закључених на основу оквирног споразума </a:t>
          </a:r>
          <a:r>
            <a:rPr lang="sr-Cyrl-CS" sz="1600" b="1" u="sng" dirty="0" smtClean="0">
              <a:solidFill>
                <a:schemeClr val="bg1"/>
              </a:solidFill>
              <a:latin typeface="Times New Roman" pitchFamily="18" charset="0"/>
              <a:ea typeface="Times New Roman" pitchFamily="18" charset="0"/>
              <a:cs typeface="Times New Roman" pitchFamily="18" charset="0"/>
            </a:rPr>
            <a:t>не мора подударати</a:t>
          </a:r>
          <a:r>
            <a:rPr lang="sr-Cyrl-CS" sz="1600" dirty="0" smtClean="0">
              <a:solidFill>
                <a:schemeClr val="bg1"/>
              </a:solidFill>
              <a:latin typeface="Times New Roman" pitchFamily="18" charset="0"/>
              <a:ea typeface="Times New Roman" pitchFamily="18" charset="0"/>
              <a:cs typeface="Times New Roman" pitchFamily="18" charset="0"/>
            </a:rPr>
            <a:t> са трајањем тог оквирног споразума, већ по потреби може трајати краће или дуже.</a:t>
          </a:r>
          <a:endParaRPr lang="en-US" sz="1600" b="0" dirty="0">
            <a:solidFill>
              <a:schemeClr val="bg1"/>
            </a:solidFill>
            <a:latin typeface="Times New Roman" pitchFamily="18" charset="0"/>
            <a:cs typeface="Times New Roman" pitchFamily="18" charset="0"/>
          </a:endParaRPr>
        </a:p>
      </dgm:t>
    </dgm:pt>
    <dgm:pt modelId="{DA17BC59-E148-4A06-8DE1-0B2A6BAAC6D2}" type="parTrans" cxnId="{E8199B72-4211-45FB-BE5B-9EE5AF16CD81}">
      <dgm:prSet/>
      <dgm:spPr/>
      <dgm:t>
        <a:bodyPr/>
        <a:lstStyle/>
        <a:p>
          <a:endParaRPr lang="en-US"/>
        </a:p>
      </dgm:t>
    </dgm:pt>
    <dgm:pt modelId="{2CD772C1-DA19-4DF5-9246-E1019FDEB696}" type="sibTrans" cxnId="{E8199B72-4211-45FB-BE5B-9EE5AF16CD81}">
      <dgm:prSet/>
      <dgm:spPr/>
      <dgm:t>
        <a:bodyPr/>
        <a:lstStyle/>
        <a:p>
          <a:endParaRPr lang="en-US"/>
        </a:p>
      </dgm:t>
    </dgm:pt>
    <dgm:pt modelId="{7A99EB86-0FAB-4949-A5EA-0B8A75A2F211}">
      <dgm:prSet phldrT="[Text]" custT="1"/>
      <dgm:spPr/>
      <dgm:t>
        <a:bodyPr/>
        <a:lstStyle/>
        <a:p>
          <a:pPr algn="just"/>
          <a:r>
            <a:rPr lang="sr-Cyrl-CS" sz="1600" dirty="0" smtClean="0">
              <a:solidFill>
                <a:schemeClr val="bg1"/>
              </a:solidFill>
              <a:latin typeface="Times New Roman" pitchFamily="18" charset="0"/>
              <a:ea typeface="Times New Roman" pitchFamily="18" charset="0"/>
              <a:cs typeface="Times New Roman" pitchFamily="18" charset="0"/>
            </a:rPr>
            <a:t>Оквирни споразум се не може користити на начин којим би се спречила, ограничила или нарушила </a:t>
          </a:r>
          <a:r>
            <a:rPr lang="sr-Cyrl-CS" sz="1600" b="1" u="sng" dirty="0" smtClean="0">
              <a:solidFill>
                <a:schemeClr val="bg1"/>
              </a:solidFill>
              <a:latin typeface="Times New Roman" pitchFamily="18" charset="0"/>
              <a:ea typeface="Times New Roman" pitchFamily="18" charset="0"/>
              <a:cs typeface="Times New Roman" pitchFamily="18" charset="0"/>
            </a:rPr>
            <a:t>конкуренција и једнакост понуђача.</a:t>
          </a:r>
          <a:endParaRPr lang="en-US" sz="1600" b="1" u="sng" dirty="0">
            <a:solidFill>
              <a:schemeClr val="bg1"/>
            </a:solidFill>
            <a:latin typeface="Times New Roman" pitchFamily="18" charset="0"/>
            <a:cs typeface="Times New Roman" pitchFamily="18" charset="0"/>
          </a:endParaRPr>
        </a:p>
      </dgm:t>
    </dgm:pt>
    <dgm:pt modelId="{A5B5B5CC-A60A-48E5-B026-86233D6683BF}" type="parTrans" cxnId="{258827AB-396F-40D5-8EE7-51D73B5D191E}">
      <dgm:prSet/>
      <dgm:spPr/>
      <dgm:t>
        <a:bodyPr/>
        <a:lstStyle/>
        <a:p>
          <a:endParaRPr lang="en-US"/>
        </a:p>
      </dgm:t>
    </dgm:pt>
    <dgm:pt modelId="{74E7C821-E12A-4080-B3C0-3CA140DDBB43}" type="sibTrans" cxnId="{258827AB-396F-40D5-8EE7-51D73B5D191E}">
      <dgm:prSet/>
      <dgm:spPr/>
      <dgm:t>
        <a:bodyPr/>
        <a:lstStyle/>
        <a:p>
          <a:endParaRPr lang="en-US"/>
        </a:p>
      </dgm:t>
    </dgm:pt>
    <dgm:pt modelId="{646ABD70-A59F-43C9-97F0-881D95FFB74C}">
      <dgm:prSet phldrT="[Text]" custT="1"/>
      <dgm:spPr/>
      <dgm:t>
        <a:bodyPr/>
        <a:lstStyle/>
        <a:p>
          <a:pPr algn="just"/>
          <a:r>
            <a:rPr lang="sr-Cyrl-CS" sz="1600" dirty="0" smtClean="0">
              <a:solidFill>
                <a:schemeClr val="bg1"/>
              </a:solidFill>
              <a:latin typeface="Times New Roman" pitchFamily="18" charset="0"/>
              <a:ea typeface="Times New Roman" pitchFamily="18" charset="0"/>
              <a:cs typeface="Times New Roman" pitchFamily="18" charset="0"/>
            </a:rPr>
            <a:t>При склапању уговора о јавној набавци на основу оквирног споразума стране </a:t>
          </a:r>
          <a:r>
            <a:rPr lang="sr-Cyrl-CS" sz="1600" b="1" u="sng" dirty="0" smtClean="0">
              <a:solidFill>
                <a:schemeClr val="bg1"/>
              </a:solidFill>
              <a:latin typeface="Times New Roman" pitchFamily="18" charset="0"/>
              <a:ea typeface="Times New Roman" pitchFamily="18" charset="0"/>
              <a:cs typeface="Times New Roman" pitchFamily="18" charset="0"/>
            </a:rPr>
            <a:t>не могу мењати битне услове </a:t>
          </a:r>
          <a:r>
            <a:rPr lang="sr-Cyrl-CS" sz="1600" dirty="0" smtClean="0">
              <a:solidFill>
                <a:schemeClr val="bg1"/>
              </a:solidFill>
              <a:latin typeface="Times New Roman" pitchFamily="18" charset="0"/>
              <a:ea typeface="Times New Roman" pitchFamily="18" charset="0"/>
              <a:cs typeface="Times New Roman" pitchFamily="18" charset="0"/>
            </a:rPr>
            <a:t>оквирног споразума.</a:t>
          </a:r>
          <a:endParaRPr lang="en-US" sz="1600" b="0" dirty="0">
            <a:solidFill>
              <a:schemeClr val="bg1"/>
            </a:solidFill>
            <a:latin typeface="Times New Roman" pitchFamily="18" charset="0"/>
            <a:cs typeface="Times New Roman" pitchFamily="18" charset="0"/>
          </a:endParaRPr>
        </a:p>
      </dgm:t>
    </dgm:pt>
    <dgm:pt modelId="{B7BBCE71-05E5-4268-852A-3AE81B9FC339}" type="parTrans" cxnId="{29A44C2F-C5B0-4404-A1AF-E73C1620599D}">
      <dgm:prSet/>
      <dgm:spPr/>
      <dgm:t>
        <a:bodyPr/>
        <a:lstStyle/>
        <a:p>
          <a:endParaRPr lang="en-US"/>
        </a:p>
      </dgm:t>
    </dgm:pt>
    <dgm:pt modelId="{D0AFA93E-9162-4B19-9A08-7BEDDA64E953}" type="sibTrans" cxnId="{29A44C2F-C5B0-4404-A1AF-E73C1620599D}">
      <dgm:prSet/>
      <dgm:spPr/>
      <dgm:t>
        <a:bodyPr/>
        <a:lstStyle/>
        <a:p>
          <a:endParaRPr lang="en-US"/>
        </a:p>
      </dgm:t>
    </dgm:pt>
    <dgm:pt modelId="{5BC86456-48BD-49CE-B74C-22371D4093A5}" type="pres">
      <dgm:prSet presAssocID="{BB9C45AC-65D2-42CF-A78F-3969AFA5B757}" presName="linear" presStyleCnt="0">
        <dgm:presLayoutVars>
          <dgm:dir/>
          <dgm:resizeHandles val="exact"/>
        </dgm:presLayoutVars>
      </dgm:prSet>
      <dgm:spPr/>
      <dgm:t>
        <a:bodyPr/>
        <a:lstStyle/>
        <a:p>
          <a:endParaRPr lang="en-US"/>
        </a:p>
      </dgm:t>
    </dgm:pt>
    <dgm:pt modelId="{32DEFAD3-573D-47C7-9220-073934EE15BE}" type="pres">
      <dgm:prSet presAssocID="{DF3F59CD-0614-4284-87E8-FA2C81721EB7}" presName="comp" presStyleCnt="0"/>
      <dgm:spPr/>
    </dgm:pt>
    <dgm:pt modelId="{EF41845B-DA23-49DD-B72D-3621A9F899AC}" type="pres">
      <dgm:prSet presAssocID="{DF3F59CD-0614-4284-87E8-FA2C81721EB7}" presName="box" presStyleLbl="node1" presStyleIdx="0" presStyleCnt="5" custLinFactNeighborX="-19869"/>
      <dgm:spPr/>
      <dgm:t>
        <a:bodyPr/>
        <a:lstStyle/>
        <a:p>
          <a:endParaRPr lang="en-US"/>
        </a:p>
      </dgm:t>
    </dgm:pt>
    <dgm:pt modelId="{6191A09A-D223-4EF1-B450-B6E1E2A866B3}" type="pres">
      <dgm:prSet presAssocID="{DF3F59CD-0614-4284-87E8-FA2C81721EB7}" presName="img" presStyleLbl="fgImgPlace1" presStyleIdx="0" presStyleCnt="5"/>
      <dgm:spPr>
        <a:blipFill rotWithShape="0">
          <a:blip xmlns:r="http://schemas.openxmlformats.org/officeDocument/2006/relationships" r:embed="rId1"/>
          <a:stretch>
            <a:fillRect/>
          </a:stretch>
        </a:blipFill>
      </dgm:spPr>
    </dgm:pt>
    <dgm:pt modelId="{0FCD913F-2D80-4FCB-8380-48DC5EC4D1F8}" type="pres">
      <dgm:prSet presAssocID="{DF3F59CD-0614-4284-87E8-FA2C81721EB7}" presName="text" presStyleLbl="node1" presStyleIdx="0" presStyleCnt="5">
        <dgm:presLayoutVars>
          <dgm:bulletEnabled val="1"/>
        </dgm:presLayoutVars>
      </dgm:prSet>
      <dgm:spPr/>
      <dgm:t>
        <a:bodyPr/>
        <a:lstStyle/>
        <a:p>
          <a:endParaRPr lang="en-US"/>
        </a:p>
      </dgm:t>
    </dgm:pt>
    <dgm:pt modelId="{194847BB-616A-4368-A358-755177A43357}" type="pres">
      <dgm:prSet presAssocID="{93653F9B-7DC0-41E0-B3CD-D252FC0A0EFD}" presName="spacer" presStyleCnt="0"/>
      <dgm:spPr/>
    </dgm:pt>
    <dgm:pt modelId="{849C8DDD-5106-462D-B3BD-D6C3964B9805}" type="pres">
      <dgm:prSet presAssocID="{CF5A6121-1EDB-4020-BE6B-0EE380FAF106}" presName="comp" presStyleCnt="0"/>
      <dgm:spPr/>
    </dgm:pt>
    <dgm:pt modelId="{865E0BCA-3612-4F09-BB77-4097EDFC7FA5}" type="pres">
      <dgm:prSet presAssocID="{CF5A6121-1EDB-4020-BE6B-0EE380FAF106}" presName="box" presStyleLbl="node1" presStyleIdx="1" presStyleCnt="5" custLinFactNeighborY="-6138"/>
      <dgm:spPr/>
      <dgm:t>
        <a:bodyPr/>
        <a:lstStyle/>
        <a:p>
          <a:endParaRPr lang="en-US"/>
        </a:p>
      </dgm:t>
    </dgm:pt>
    <dgm:pt modelId="{98519247-D769-4255-944F-D6A316C1AC1E}" type="pres">
      <dgm:prSet presAssocID="{CF5A6121-1EDB-4020-BE6B-0EE380FAF106}" presName="img" presStyleLbl="fgImgPlace1" presStyleIdx="1" presStyleCnt="5" custScaleY="104331" custLinFactNeighborX="931" custLinFactNeighborY="-8021"/>
      <dgm:spPr>
        <a:blipFill rotWithShape="0">
          <a:blip xmlns:r="http://schemas.openxmlformats.org/officeDocument/2006/relationships" r:embed="rId2"/>
          <a:stretch>
            <a:fillRect/>
          </a:stretch>
        </a:blipFill>
      </dgm:spPr>
    </dgm:pt>
    <dgm:pt modelId="{78C41C82-1596-4967-BDC6-DE08D669B8B5}" type="pres">
      <dgm:prSet presAssocID="{CF5A6121-1EDB-4020-BE6B-0EE380FAF106}" presName="text" presStyleLbl="node1" presStyleIdx="1" presStyleCnt="5">
        <dgm:presLayoutVars>
          <dgm:bulletEnabled val="1"/>
        </dgm:presLayoutVars>
      </dgm:prSet>
      <dgm:spPr/>
      <dgm:t>
        <a:bodyPr/>
        <a:lstStyle/>
        <a:p>
          <a:endParaRPr lang="en-US"/>
        </a:p>
      </dgm:t>
    </dgm:pt>
    <dgm:pt modelId="{E40A8C0C-9F5E-4322-8F7E-3FC54AC213E1}" type="pres">
      <dgm:prSet presAssocID="{550A720F-071F-4DDC-BBFA-7FDDF1129D4D}" presName="spacer" presStyleCnt="0"/>
      <dgm:spPr/>
    </dgm:pt>
    <dgm:pt modelId="{E73855BF-6C90-4C8D-80EF-EE2C8545E33A}" type="pres">
      <dgm:prSet presAssocID="{85CBE421-73EA-42C3-B3B7-03E028D73697}" presName="comp" presStyleCnt="0"/>
      <dgm:spPr/>
    </dgm:pt>
    <dgm:pt modelId="{F0141201-6881-4851-B8B4-37CF31804B34}" type="pres">
      <dgm:prSet presAssocID="{85CBE421-73EA-42C3-B3B7-03E028D73697}" presName="box" presStyleLbl="node1" presStyleIdx="2" presStyleCnt="5" custScaleY="115723" custLinFactNeighborY="-12275"/>
      <dgm:spPr/>
      <dgm:t>
        <a:bodyPr/>
        <a:lstStyle/>
        <a:p>
          <a:endParaRPr lang="en-US"/>
        </a:p>
      </dgm:t>
    </dgm:pt>
    <dgm:pt modelId="{75B2BAAE-7080-41DA-A698-D57B2E6E26FA}" type="pres">
      <dgm:prSet presAssocID="{85CBE421-73EA-42C3-B3B7-03E028D73697}" presName="img" presStyleLbl="fgImgPlace1" presStyleIdx="2" presStyleCnt="5" custScaleX="98482" custScaleY="124739" custLinFactNeighborX="-2022" custLinFactNeighborY="-15315"/>
      <dgm:spPr>
        <a:blipFill rotWithShape="0">
          <a:blip xmlns:r="http://schemas.openxmlformats.org/officeDocument/2006/relationships" r:embed="rId3"/>
          <a:stretch>
            <a:fillRect/>
          </a:stretch>
        </a:blipFill>
      </dgm:spPr>
    </dgm:pt>
    <dgm:pt modelId="{DACC428A-25B2-440F-AF01-A3674282B3C9}" type="pres">
      <dgm:prSet presAssocID="{85CBE421-73EA-42C3-B3B7-03E028D73697}" presName="text" presStyleLbl="node1" presStyleIdx="2" presStyleCnt="5">
        <dgm:presLayoutVars>
          <dgm:bulletEnabled val="1"/>
        </dgm:presLayoutVars>
      </dgm:prSet>
      <dgm:spPr/>
      <dgm:t>
        <a:bodyPr/>
        <a:lstStyle/>
        <a:p>
          <a:endParaRPr lang="en-US"/>
        </a:p>
      </dgm:t>
    </dgm:pt>
    <dgm:pt modelId="{2DCE89AE-0AC9-4807-BA74-26891BEAD493}" type="pres">
      <dgm:prSet presAssocID="{2CD772C1-DA19-4DF5-9246-E1019FDEB696}" presName="spacer" presStyleCnt="0"/>
      <dgm:spPr/>
    </dgm:pt>
    <dgm:pt modelId="{79C6D2AF-C261-4C0D-A442-70D0C1B8FC61}" type="pres">
      <dgm:prSet presAssocID="{7A99EB86-0FAB-4949-A5EA-0B8A75A2F211}" presName="comp" presStyleCnt="0"/>
      <dgm:spPr/>
    </dgm:pt>
    <dgm:pt modelId="{CE883741-35D6-454A-AB37-515F24FC1BD8}" type="pres">
      <dgm:prSet presAssocID="{7A99EB86-0FAB-4949-A5EA-0B8A75A2F211}" presName="box" presStyleLbl="node1" presStyleIdx="3" presStyleCnt="5" custLinFactNeighborY="-18157"/>
      <dgm:spPr/>
      <dgm:t>
        <a:bodyPr/>
        <a:lstStyle/>
        <a:p>
          <a:endParaRPr lang="en-US"/>
        </a:p>
      </dgm:t>
    </dgm:pt>
    <dgm:pt modelId="{806A8633-0D9A-4E96-82EC-28E4E855848D}" type="pres">
      <dgm:prSet presAssocID="{7A99EB86-0FAB-4949-A5EA-0B8A75A2F211}" presName="img" presStyleLbl="fgImgPlace1" presStyleIdx="3" presStyleCnt="5" custScaleY="110473" custLinFactNeighborX="-3774" custLinFactNeighborY="-26208"/>
      <dgm:spPr>
        <a:blipFill rotWithShape="0">
          <a:blip xmlns:r="http://schemas.openxmlformats.org/officeDocument/2006/relationships" r:embed="rId4"/>
          <a:stretch>
            <a:fillRect/>
          </a:stretch>
        </a:blipFill>
      </dgm:spPr>
    </dgm:pt>
    <dgm:pt modelId="{8EB7716A-3792-4692-83F8-B2F033CFD2F4}" type="pres">
      <dgm:prSet presAssocID="{7A99EB86-0FAB-4949-A5EA-0B8A75A2F211}" presName="text" presStyleLbl="node1" presStyleIdx="3" presStyleCnt="5">
        <dgm:presLayoutVars>
          <dgm:bulletEnabled val="1"/>
        </dgm:presLayoutVars>
      </dgm:prSet>
      <dgm:spPr/>
      <dgm:t>
        <a:bodyPr/>
        <a:lstStyle/>
        <a:p>
          <a:endParaRPr lang="en-US"/>
        </a:p>
      </dgm:t>
    </dgm:pt>
    <dgm:pt modelId="{7170F4C3-075C-4DD6-ACF5-F909518237C9}" type="pres">
      <dgm:prSet presAssocID="{74E7C821-E12A-4080-B3C0-3CA140DDBB43}" presName="spacer" presStyleCnt="0"/>
      <dgm:spPr/>
    </dgm:pt>
    <dgm:pt modelId="{4406A351-2E3C-4541-BF24-A8C621F977FE}" type="pres">
      <dgm:prSet presAssocID="{646ABD70-A59F-43C9-97F0-881D95FFB74C}" presName="comp" presStyleCnt="0"/>
      <dgm:spPr/>
    </dgm:pt>
    <dgm:pt modelId="{A6440764-2985-424B-B13C-DD2EB70B9876}" type="pres">
      <dgm:prSet presAssocID="{646ABD70-A59F-43C9-97F0-881D95FFB74C}" presName="box" presStyleLbl="node1" presStyleIdx="4" presStyleCnt="5" custLinFactNeighborY="-24295"/>
      <dgm:spPr/>
      <dgm:t>
        <a:bodyPr/>
        <a:lstStyle/>
        <a:p>
          <a:endParaRPr lang="en-US"/>
        </a:p>
      </dgm:t>
    </dgm:pt>
    <dgm:pt modelId="{7F93C629-77B9-47E3-9747-BADEEA8C0E01}" type="pres">
      <dgm:prSet presAssocID="{646ABD70-A59F-43C9-97F0-881D95FFB74C}" presName="img" presStyleLbl="fgImgPlace1" presStyleIdx="4" presStyleCnt="5" custScaleX="101304" custScaleY="95656" custLinFactNeighborX="-3122" custLinFactNeighborY="-32556"/>
      <dgm:spPr>
        <a:blipFill rotWithShape="0">
          <a:blip xmlns:r="http://schemas.openxmlformats.org/officeDocument/2006/relationships" r:embed="rId5"/>
          <a:stretch>
            <a:fillRect/>
          </a:stretch>
        </a:blipFill>
      </dgm:spPr>
    </dgm:pt>
    <dgm:pt modelId="{615590C1-B12D-4DEE-9EDE-AC40C1D82DD5}" type="pres">
      <dgm:prSet presAssocID="{646ABD70-A59F-43C9-97F0-881D95FFB74C}" presName="text" presStyleLbl="node1" presStyleIdx="4" presStyleCnt="5">
        <dgm:presLayoutVars>
          <dgm:bulletEnabled val="1"/>
        </dgm:presLayoutVars>
      </dgm:prSet>
      <dgm:spPr/>
      <dgm:t>
        <a:bodyPr/>
        <a:lstStyle/>
        <a:p>
          <a:endParaRPr lang="en-US"/>
        </a:p>
      </dgm:t>
    </dgm:pt>
  </dgm:ptLst>
  <dgm:cxnLst>
    <dgm:cxn modelId="{9D4A9BC9-9889-4149-92AF-B314AF980B06}" type="presOf" srcId="{7A99EB86-0FAB-4949-A5EA-0B8A75A2F211}" destId="{8EB7716A-3792-4692-83F8-B2F033CFD2F4}" srcOrd="1" destOrd="0" presId="urn:microsoft.com/office/officeart/2005/8/layout/vList4#6"/>
    <dgm:cxn modelId="{8030A9E7-04D8-4748-868A-A6AC07A563B6}" type="presOf" srcId="{DF3F59CD-0614-4284-87E8-FA2C81721EB7}" destId="{EF41845B-DA23-49DD-B72D-3621A9F899AC}" srcOrd="0" destOrd="0" presId="urn:microsoft.com/office/officeart/2005/8/layout/vList4#6"/>
    <dgm:cxn modelId="{29A44C2F-C5B0-4404-A1AF-E73C1620599D}" srcId="{BB9C45AC-65D2-42CF-A78F-3969AFA5B757}" destId="{646ABD70-A59F-43C9-97F0-881D95FFB74C}" srcOrd="4" destOrd="0" parTransId="{B7BBCE71-05E5-4268-852A-3AE81B9FC339}" sibTransId="{D0AFA93E-9162-4B19-9A08-7BEDDA64E953}"/>
    <dgm:cxn modelId="{F1C4EE26-91B1-49BE-9FDE-10CE6B2A7E08}" type="presOf" srcId="{85CBE421-73EA-42C3-B3B7-03E028D73697}" destId="{F0141201-6881-4851-B8B4-37CF31804B34}" srcOrd="0" destOrd="0" presId="urn:microsoft.com/office/officeart/2005/8/layout/vList4#6"/>
    <dgm:cxn modelId="{C0DBEA6D-2419-4832-B301-0C78E524A552}" srcId="{BB9C45AC-65D2-42CF-A78F-3969AFA5B757}" destId="{DF3F59CD-0614-4284-87E8-FA2C81721EB7}" srcOrd="0" destOrd="0" parTransId="{45910F51-908F-48A0-B412-C7B7C18E190A}" sibTransId="{93653F9B-7DC0-41E0-B3CD-D252FC0A0EFD}"/>
    <dgm:cxn modelId="{ED5C3CCD-A00F-4FC9-9EAC-BA3CE54781E0}" type="presOf" srcId="{646ABD70-A59F-43C9-97F0-881D95FFB74C}" destId="{A6440764-2985-424B-B13C-DD2EB70B9876}" srcOrd="0" destOrd="0" presId="urn:microsoft.com/office/officeart/2005/8/layout/vList4#6"/>
    <dgm:cxn modelId="{AEA91A94-C70A-4DC0-9039-C75A5F7FDA84}" type="presOf" srcId="{7A99EB86-0FAB-4949-A5EA-0B8A75A2F211}" destId="{CE883741-35D6-454A-AB37-515F24FC1BD8}" srcOrd="0" destOrd="0" presId="urn:microsoft.com/office/officeart/2005/8/layout/vList4#6"/>
    <dgm:cxn modelId="{5C9B5BED-909E-41AB-A52D-DF788303B060}" type="presOf" srcId="{CF5A6121-1EDB-4020-BE6B-0EE380FAF106}" destId="{865E0BCA-3612-4F09-BB77-4097EDFC7FA5}" srcOrd="0" destOrd="0" presId="urn:microsoft.com/office/officeart/2005/8/layout/vList4#6"/>
    <dgm:cxn modelId="{E8199B72-4211-45FB-BE5B-9EE5AF16CD81}" srcId="{BB9C45AC-65D2-42CF-A78F-3969AFA5B757}" destId="{85CBE421-73EA-42C3-B3B7-03E028D73697}" srcOrd="2" destOrd="0" parTransId="{DA17BC59-E148-4A06-8DE1-0B2A6BAAC6D2}" sibTransId="{2CD772C1-DA19-4DF5-9246-E1019FDEB696}"/>
    <dgm:cxn modelId="{86E7AA02-4A15-4DA8-83B0-13449CA583C0}" type="presOf" srcId="{85CBE421-73EA-42C3-B3B7-03E028D73697}" destId="{DACC428A-25B2-440F-AF01-A3674282B3C9}" srcOrd="1" destOrd="0" presId="urn:microsoft.com/office/officeart/2005/8/layout/vList4#6"/>
    <dgm:cxn modelId="{2D7819AF-8284-4334-A732-349E41D4E4FA}" type="presOf" srcId="{DF3F59CD-0614-4284-87E8-FA2C81721EB7}" destId="{0FCD913F-2D80-4FCB-8380-48DC5EC4D1F8}" srcOrd="1" destOrd="0" presId="urn:microsoft.com/office/officeart/2005/8/layout/vList4#6"/>
    <dgm:cxn modelId="{6385DF36-4888-4D67-AC96-459E62DC1BDB}" type="presOf" srcId="{BB9C45AC-65D2-42CF-A78F-3969AFA5B757}" destId="{5BC86456-48BD-49CE-B74C-22371D4093A5}" srcOrd="0" destOrd="0" presId="urn:microsoft.com/office/officeart/2005/8/layout/vList4#6"/>
    <dgm:cxn modelId="{B1B54964-281B-4737-AF2A-CE52B4269872}" type="presOf" srcId="{646ABD70-A59F-43C9-97F0-881D95FFB74C}" destId="{615590C1-B12D-4DEE-9EDE-AC40C1D82DD5}" srcOrd="1" destOrd="0" presId="urn:microsoft.com/office/officeart/2005/8/layout/vList4#6"/>
    <dgm:cxn modelId="{48FE536E-B943-4A04-8CCD-966D014038D5}" type="presOf" srcId="{CF5A6121-1EDB-4020-BE6B-0EE380FAF106}" destId="{78C41C82-1596-4967-BDC6-DE08D669B8B5}" srcOrd="1" destOrd="0" presId="urn:microsoft.com/office/officeart/2005/8/layout/vList4#6"/>
    <dgm:cxn modelId="{258827AB-396F-40D5-8EE7-51D73B5D191E}" srcId="{BB9C45AC-65D2-42CF-A78F-3969AFA5B757}" destId="{7A99EB86-0FAB-4949-A5EA-0B8A75A2F211}" srcOrd="3" destOrd="0" parTransId="{A5B5B5CC-A60A-48E5-B026-86233D6683BF}" sibTransId="{74E7C821-E12A-4080-B3C0-3CA140DDBB43}"/>
    <dgm:cxn modelId="{63583F04-8F13-474B-8986-B341EF9D8500}" srcId="{BB9C45AC-65D2-42CF-A78F-3969AFA5B757}" destId="{CF5A6121-1EDB-4020-BE6B-0EE380FAF106}" srcOrd="1" destOrd="0" parTransId="{1D02EF9B-A0CE-4E60-B242-35FD092763AF}" sibTransId="{550A720F-071F-4DDC-BBFA-7FDDF1129D4D}"/>
    <dgm:cxn modelId="{7DF21843-6E16-4147-8035-9CF7005AAA43}" type="presParOf" srcId="{5BC86456-48BD-49CE-B74C-22371D4093A5}" destId="{32DEFAD3-573D-47C7-9220-073934EE15BE}" srcOrd="0" destOrd="0" presId="urn:microsoft.com/office/officeart/2005/8/layout/vList4#6"/>
    <dgm:cxn modelId="{211B8C30-64F8-40B8-8660-B0E9B89256D2}" type="presParOf" srcId="{32DEFAD3-573D-47C7-9220-073934EE15BE}" destId="{EF41845B-DA23-49DD-B72D-3621A9F899AC}" srcOrd="0" destOrd="0" presId="urn:microsoft.com/office/officeart/2005/8/layout/vList4#6"/>
    <dgm:cxn modelId="{50DA6F1F-4325-4FF7-9432-F29B94AEFB2E}" type="presParOf" srcId="{32DEFAD3-573D-47C7-9220-073934EE15BE}" destId="{6191A09A-D223-4EF1-B450-B6E1E2A866B3}" srcOrd="1" destOrd="0" presId="urn:microsoft.com/office/officeart/2005/8/layout/vList4#6"/>
    <dgm:cxn modelId="{05154077-476D-41F5-80B7-D1E89A643DF0}" type="presParOf" srcId="{32DEFAD3-573D-47C7-9220-073934EE15BE}" destId="{0FCD913F-2D80-4FCB-8380-48DC5EC4D1F8}" srcOrd="2" destOrd="0" presId="urn:microsoft.com/office/officeart/2005/8/layout/vList4#6"/>
    <dgm:cxn modelId="{62438B34-0557-4B0C-A176-4A6257B1BBF8}" type="presParOf" srcId="{5BC86456-48BD-49CE-B74C-22371D4093A5}" destId="{194847BB-616A-4368-A358-755177A43357}" srcOrd="1" destOrd="0" presId="urn:microsoft.com/office/officeart/2005/8/layout/vList4#6"/>
    <dgm:cxn modelId="{1CA62695-85BF-4FCE-A991-E55410B202C1}" type="presParOf" srcId="{5BC86456-48BD-49CE-B74C-22371D4093A5}" destId="{849C8DDD-5106-462D-B3BD-D6C3964B9805}" srcOrd="2" destOrd="0" presId="urn:microsoft.com/office/officeart/2005/8/layout/vList4#6"/>
    <dgm:cxn modelId="{27E8676B-34CD-4D50-BCA1-A15BA4439C04}" type="presParOf" srcId="{849C8DDD-5106-462D-B3BD-D6C3964B9805}" destId="{865E0BCA-3612-4F09-BB77-4097EDFC7FA5}" srcOrd="0" destOrd="0" presId="urn:microsoft.com/office/officeart/2005/8/layout/vList4#6"/>
    <dgm:cxn modelId="{7EBB4BFE-48BE-480F-8582-ECC3718CBB62}" type="presParOf" srcId="{849C8DDD-5106-462D-B3BD-D6C3964B9805}" destId="{98519247-D769-4255-944F-D6A316C1AC1E}" srcOrd="1" destOrd="0" presId="urn:microsoft.com/office/officeart/2005/8/layout/vList4#6"/>
    <dgm:cxn modelId="{67D8EB58-9716-449B-BDB0-0E4FDFC4C142}" type="presParOf" srcId="{849C8DDD-5106-462D-B3BD-D6C3964B9805}" destId="{78C41C82-1596-4967-BDC6-DE08D669B8B5}" srcOrd="2" destOrd="0" presId="urn:microsoft.com/office/officeart/2005/8/layout/vList4#6"/>
    <dgm:cxn modelId="{2C5119B3-814A-4573-AF6D-898AB75AC22C}" type="presParOf" srcId="{5BC86456-48BD-49CE-B74C-22371D4093A5}" destId="{E40A8C0C-9F5E-4322-8F7E-3FC54AC213E1}" srcOrd="3" destOrd="0" presId="urn:microsoft.com/office/officeart/2005/8/layout/vList4#6"/>
    <dgm:cxn modelId="{386BA902-57E0-4EAA-93B2-E96E7B146CB5}" type="presParOf" srcId="{5BC86456-48BD-49CE-B74C-22371D4093A5}" destId="{E73855BF-6C90-4C8D-80EF-EE2C8545E33A}" srcOrd="4" destOrd="0" presId="urn:microsoft.com/office/officeart/2005/8/layout/vList4#6"/>
    <dgm:cxn modelId="{5682ADA4-6F1A-4815-A74D-5CDF8501C3FD}" type="presParOf" srcId="{E73855BF-6C90-4C8D-80EF-EE2C8545E33A}" destId="{F0141201-6881-4851-B8B4-37CF31804B34}" srcOrd="0" destOrd="0" presId="urn:microsoft.com/office/officeart/2005/8/layout/vList4#6"/>
    <dgm:cxn modelId="{13F899C9-8C04-4B6D-9DC2-147C1AA74763}" type="presParOf" srcId="{E73855BF-6C90-4C8D-80EF-EE2C8545E33A}" destId="{75B2BAAE-7080-41DA-A698-D57B2E6E26FA}" srcOrd="1" destOrd="0" presId="urn:microsoft.com/office/officeart/2005/8/layout/vList4#6"/>
    <dgm:cxn modelId="{FF367C64-064F-40F7-9D8C-C41144431C87}" type="presParOf" srcId="{E73855BF-6C90-4C8D-80EF-EE2C8545E33A}" destId="{DACC428A-25B2-440F-AF01-A3674282B3C9}" srcOrd="2" destOrd="0" presId="urn:microsoft.com/office/officeart/2005/8/layout/vList4#6"/>
    <dgm:cxn modelId="{C04F464B-E867-4343-87F9-2B34A80251EA}" type="presParOf" srcId="{5BC86456-48BD-49CE-B74C-22371D4093A5}" destId="{2DCE89AE-0AC9-4807-BA74-26891BEAD493}" srcOrd="5" destOrd="0" presId="urn:microsoft.com/office/officeart/2005/8/layout/vList4#6"/>
    <dgm:cxn modelId="{08938B02-D48E-40FF-9A29-29527D930DD3}" type="presParOf" srcId="{5BC86456-48BD-49CE-B74C-22371D4093A5}" destId="{79C6D2AF-C261-4C0D-A442-70D0C1B8FC61}" srcOrd="6" destOrd="0" presId="urn:microsoft.com/office/officeart/2005/8/layout/vList4#6"/>
    <dgm:cxn modelId="{2375FB60-B5E1-4241-B3E7-9AB84FB31B8E}" type="presParOf" srcId="{79C6D2AF-C261-4C0D-A442-70D0C1B8FC61}" destId="{CE883741-35D6-454A-AB37-515F24FC1BD8}" srcOrd="0" destOrd="0" presId="urn:microsoft.com/office/officeart/2005/8/layout/vList4#6"/>
    <dgm:cxn modelId="{5F76FF88-BCD3-487D-AFA0-31E221590FDE}" type="presParOf" srcId="{79C6D2AF-C261-4C0D-A442-70D0C1B8FC61}" destId="{806A8633-0D9A-4E96-82EC-28E4E855848D}" srcOrd="1" destOrd="0" presId="urn:microsoft.com/office/officeart/2005/8/layout/vList4#6"/>
    <dgm:cxn modelId="{E77974C2-D548-4824-830D-2E7AA4A00BE2}" type="presParOf" srcId="{79C6D2AF-C261-4C0D-A442-70D0C1B8FC61}" destId="{8EB7716A-3792-4692-83F8-B2F033CFD2F4}" srcOrd="2" destOrd="0" presId="urn:microsoft.com/office/officeart/2005/8/layout/vList4#6"/>
    <dgm:cxn modelId="{799193D7-F8BE-494E-8D00-CAD11C918E41}" type="presParOf" srcId="{5BC86456-48BD-49CE-B74C-22371D4093A5}" destId="{7170F4C3-075C-4DD6-ACF5-F909518237C9}" srcOrd="7" destOrd="0" presId="urn:microsoft.com/office/officeart/2005/8/layout/vList4#6"/>
    <dgm:cxn modelId="{41CB7054-4194-4CF8-9F1E-B5A22C3E8E3A}" type="presParOf" srcId="{5BC86456-48BD-49CE-B74C-22371D4093A5}" destId="{4406A351-2E3C-4541-BF24-A8C621F977FE}" srcOrd="8" destOrd="0" presId="urn:microsoft.com/office/officeart/2005/8/layout/vList4#6"/>
    <dgm:cxn modelId="{1B83C8D9-D680-4759-9308-C639656E4D76}" type="presParOf" srcId="{4406A351-2E3C-4541-BF24-A8C621F977FE}" destId="{A6440764-2985-424B-B13C-DD2EB70B9876}" srcOrd="0" destOrd="0" presId="urn:microsoft.com/office/officeart/2005/8/layout/vList4#6"/>
    <dgm:cxn modelId="{4F9E17B7-3402-45A7-BAE8-2C0F2779E730}" type="presParOf" srcId="{4406A351-2E3C-4541-BF24-A8C621F977FE}" destId="{7F93C629-77B9-47E3-9747-BADEEA8C0E01}" srcOrd="1" destOrd="0" presId="urn:microsoft.com/office/officeart/2005/8/layout/vList4#6"/>
    <dgm:cxn modelId="{178E860B-5C54-4A0C-8ECE-5392EC975069}" type="presParOf" srcId="{4406A351-2E3C-4541-BF24-A8C621F977FE}" destId="{615590C1-B12D-4DEE-9EDE-AC40C1D82DD5}" srcOrd="2" destOrd="0" presId="urn:microsoft.com/office/officeart/2005/8/layout/vList4#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85AD6B-1B08-41EC-85BF-B7D937514E7F}"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en-US"/>
        </a:p>
      </dgm:t>
    </dgm:pt>
    <dgm:pt modelId="{8DEC43ED-78F5-47E0-B619-2AD47165A739}">
      <dgm:prSet phldrT="[Text]" custT="1"/>
      <dgm:spPr>
        <a:solidFill>
          <a:schemeClr val="accent5">
            <a:lumMod val="75000"/>
          </a:schemeClr>
        </a:solidFill>
      </dgm:spPr>
      <dgm:t>
        <a:bodyPr/>
        <a:lstStyle/>
        <a:p>
          <a:pPr algn="just"/>
          <a:r>
            <a:rPr lang="sr-Cyrl-CS" sz="1400" dirty="0" smtClean="0"/>
            <a:t>Понуђач је регистрован код надлежног органа, односно уписан у одговарајући регистар.</a:t>
          </a:r>
          <a:endParaRPr lang="en-US" sz="1400" dirty="0"/>
        </a:p>
      </dgm:t>
    </dgm:pt>
    <dgm:pt modelId="{6C824431-F441-401B-86C1-2F86E975AFC0}" type="parTrans" cxnId="{F7AFE1EF-AE51-4D51-807E-D8FE8FFDFD35}">
      <dgm:prSet/>
      <dgm:spPr/>
      <dgm:t>
        <a:bodyPr/>
        <a:lstStyle/>
        <a:p>
          <a:endParaRPr lang="en-US"/>
        </a:p>
      </dgm:t>
    </dgm:pt>
    <dgm:pt modelId="{EF6835FA-D909-42B8-A1FA-4BABA14984B8}" type="sibTrans" cxnId="{F7AFE1EF-AE51-4D51-807E-D8FE8FFDFD35}">
      <dgm:prSet/>
      <dgm:spPr/>
      <dgm:t>
        <a:bodyPr/>
        <a:lstStyle/>
        <a:p>
          <a:endParaRPr lang="en-US"/>
        </a:p>
      </dgm:t>
    </dgm:pt>
    <dgm:pt modelId="{48886E15-261C-4184-9B2D-CF12EC428D1D}">
      <dgm:prSet phldrT="[Text]" custT="1"/>
      <dgm:spPr>
        <a:solidFill>
          <a:schemeClr val="accent5">
            <a:lumMod val="75000"/>
          </a:schemeClr>
        </a:solidFill>
      </dgm:spPr>
      <dgm:t>
        <a:bodyPr/>
        <a:lstStyle/>
        <a:p>
          <a:pPr algn="just"/>
          <a:r>
            <a:rPr lang="sr-Cyrl-CS" sz="1400" dirty="0" smtClean="0"/>
            <a:t>Понуђач и његов законски заступник нису осуђивани за неко од кривичних дела као члан организоване криминалне групе, за кривична дела против привреде, животне средине, примање или давања мита и превару.</a:t>
          </a:r>
          <a:endParaRPr lang="en-US" sz="1400" dirty="0"/>
        </a:p>
      </dgm:t>
    </dgm:pt>
    <dgm:pt modelId="{C65DDDC2-C10F-4EB5-9029-98A51CA01BFE}" type="parTrans" cxnId="{489BD735-37BF-4954-AA42-01585478F052}">
      <dgm:prSet/>
      <dgm:spPr/>
      <dgm:t>
        <a:bodyPr/>
        <a:lstStyle/>
        <a:p>
          <a:endParaRPr lang="en-US"/>
        </a:p>
      </dgm:t>
    </dgm:pt>
    <dgm:pt modelId="{96CD9422-21DB-42E1-A8CF-518CD45DA254}" type="sibTrans" cxnId="{489BD735-37BF-4954-AA42-01585478F052}">
      <dgm:prSet/>
      <dgm:spPr/>
      <dgm:t>
        <a:bodyPr/>
        <a:lstStyle/>
        <a:p>
          <a:endParaRPr lang="en-US"/>
        </a:p>
      </dgm:t>
    </dgm:pt>
    <dgm:pt modelId="{595DCD1C-6A10-47EC-8E8F-D471CD71E0A5}">
      <dgm:prSet phldrT="[Text]" custT="1"/>
      <dgm:spPr>
        <a:solidFill>
          <a:schemeClr val="accent5">
            <a:lumMod val="75000"/>
          </a:schemeClr>
        </a:solidFill>
      </dgm:spPr>
      <dgm:t>
        <a:bodyPr/>
        <a:lstStyle/>
        <a:p>
          <a:r>
            <a:rPr lang="sr-Cyrl-CS" sz="1400" strike="noStrike" dirty="0" smtClean="0"/>
            <a:t>Да понуђачу није изречена мера забране обављања делатности, која је на снази у време објављивања односно слања позива за подношење понуда.</a:t>
          </a:r>
          <a:endParaRPr lang="en-US" sz="1400" strike="noStrike" dirty="0"/>
        </a:p>
      </dgm:t>
    </dgm:pt>
    <dgm:pt modelId="{A3F6CF31-3436-4BC0-A4EE-2CEFF6C962EF}" type="parTrans" cxnId="{1410C4A1-B0B6-4C9F-93D2-058DC2BA725A}">
      <dgm:prSet/>
      <dgm:spPr/>
      <dgm:t>
        <a:bodyPr/>
        <a:lstStyle/>
        <a:p>
          <a:endParaRPr lang="en-US"/>
        </a:p>
      </dgm:t>
    </dgm:pt>
    <dgm:pt modelId="{2834CBF4-9FC0-48F2-9B24-0902461941C6}" type="sibTrans" cxnId="{1410C4A1-B0B6-4C9F-93D2-058DC2BA725A}">
      <dgm:prSet/>
      <dgm:spPr/>
      <dgm:t>
        <a:bodyPr/>
        <a:lstStyle/>
        <a:p>
          <a:endParaRPr lang="en-US"/>
        </a:p>
      </dgm:t>
    </dgm:pt>
    <dgm:pt modelId="{F536E5B8-7E3D-40CE-B6CB-ADFEC0D216D3}">
      <dgm:prSet phldrT="[Text]" custT="1"/>
      <dgm:spPr>
        <a:solidFill>
          <a:schemeClr val="accent5">
            <a:lumMod val="75000"/>
          </a:schemeClr>
        </a:solidFill>
      </dgm:spPr>
      <dgm:t>
        <a:bodyPr/>
        <a:lstStyle/>
        <a:p>
          <a:pPr algn="just"/>
          <a:r>
            <a:rPr lang="sr-Cyrl-CS" sz="1400" dirty="0" smtClean="0"/>
            <a:t>Да је  понуђач измирио доспеле порезе, доприносе и друге јавне дажбине у складу са прописима Републике Србије или стране државе када има седиште на њеној територији.</a:t>
          </a:r>
          <a:endParaRPr lang="en-US" sz="1400" dirty="0"/>
        </a:p>
      </dgm:t>
    </dgm:pt>
    <dgm:pt modelId="{E85EEDBB-A903-4BC9-B4B6-840F4A2C1026}" type="parTrans" cxnId="{8631BB15-DAE8-427A-9700-D56A94828E3D}">
      <dgm:prSet/>
      <dgm:spPr/>
      <dgm:t>
        <a:bodyPr/>
        <a:lstStyle/>
        <a:p>
          <a:endParaRPr lang="en-US"/>
        </a:p>
      </dgm:t>
    </dgm:pt>
    <dgm:pt modelId="{0D6CC29A-48F3-4FE3-8D95-436A176B3ED0}" type="sibTrans" cxnId="{8631BB15-DAE8-427A-9700-D56A94828E3D}">
      <dgm:prSet/>
      <dgm:spPr/>
      <dgm:t>
        <a:bodyPr/>
        <a:lstStyle/>
        <a:p>
          <a:endParaRPr lang="en-US"/>
        </a:p>
      </dgm:t>
    </dgm:pt>
    <dgm:pt modelId="{9EB21FDF-1A96-4408-B5C4-2B93CF0DD972}">
      <dgm:prSet phldrT="[Text]" custT="1"/>
      <dgm:spPr>
        <a:solidFill>
          <a:schemeClr val="accent5">
            <a:lumMod val="75000"/>
          </a:schemeClr>
        </a:solidFill>
      </dgm:spPr>
      <dgm:t>
        <a:bodyPr/>
        <a:lstStyle/>
        <a:p>
          <a:r>
            <a:rPr lang="sr-Cyrl-CS" sz="1400" dirty="0" smtClean="0"/>
            <a:t>Да  понуђач има важећу дозволу надлежног органа за обављање делатности која је предмет јавне набавке, ако је таква дозвола предвиђена посебним прописом.</a:t>
          </a:r>
          <a:endParaRPr lang="en-US" sz="1400" dirty="0"/>
        </a:p>
      </dgm:t>
    </dgm:pt>
    <dgm:pt modelId="{144D4ADD-55F0-4A1E-9C81-5CF2AD0F9CFA}" type="parTrans" cxnId="{632868AD-E2E1-4F19-983E-5EE930D2AEDA}">
      <dgm:prSet/>
      <dgm:spPr/>
      <dgm:t>
        <a:bodyPr/>
        <a:lstStyle/>
        <a:p>
          <a:endParaRPr lang="en-US"/>
        </a:p>
      </dgm:t>
    </dgm:pt>
    <dgm:pt modelId="{BE11D1D7-197E-48B2-BDC8-1A28C65D87B0}" type="sibTrans" cxnId="{632868AD-E2E1-4F19-983E-5EE930D2AEDA}">
      <dgm:prSet/>
      <dgm:spPr/>
      <dgm:t>
        <a:bodyPr/>
        <a:lstStyle/>
        <a:p>
          <a:endParaRPr lang="en-US"/>
        </a:p>
      </dgm:t>
    </dgm:pt>
    <dgm:pt modelId="{676BECCD-E90F-464D-9F19-775DCC7437AC}" type="pres">
      <dgm:prSet presAssocID="{5A85AD6B-1B08-41EC-85BF-B7D937514E7F}" presName="linear" presStyleCnt="0">
        <dgm:presLayoutVars>
          <dgm:dir/>
          <dgm:resizeHandles val="exact"/>
        </dgm:presLayoutVars>
      </dgm:prSet>
      <dgm:spPr/>
      <dgm:t>
        <a:bodyPr/>
        <a:lstStyle/>
        <a:p>
          <a:endParaRPr lang="en-US"/>
        </a:p>
      </dgm:t>
    </dgm:pt>
    <dgm:pt modelId="{947B28A6-A8E1-40ED-9011-BA9B6FBF9BE4}" type="pres">
      <dgm:prSet presAssocID="{8DEC43ED-78F5-47E0-B619-2AD47165A739}" presName="comp" presStyleCnt="0"/>
      <dgm:spPr/>
    </dgm:pt>
    <dgm:pt modelId="{7248458A-FCF9-4465-B6D9-87D6C8A796EA}" type="pres">
      <dgm:prSet presAssocID="{8DEC43ED-78F5-47E0-B619-2AD47165A739}" presName="box" presStyleLbl="node1" presStyleIdx="0" presStyleCnt="5" custLinFactNeighborY="-18012"/>
      <dgm:spPr/>
      <dgm:t>
        <a:bodyPr/>
        <a:lstStyle/>
        <a:p>
          <a:endParaRPr lang="en-US"/>
        </a:p>
      </dgm:t>
    </dgm:pt>
    <dgm:pt modelId="{CFD3BF2A-53D7-44E5-83E6-38FABAFF97AE}" type="pres">
      <dgm:prSet presAssocID="{8DEC43ED-78F5-47E0-B619-2AD47165A739}" presName="img" presStyleLbl="fgImgPlace1" presStyleIdx="0" presStyleCnt="5"/>
      <dgm:spPr>
        <a:blipFill rotWithShape="0">
          <a:blip xmlns:r="http://schemas.openxmlformats.org/officeDocument/2006/relationships" r:embed="rId1"/>
          <a:stretch>
            <a:fillRect/>
          </a:stretch>
        </a:blipFill>
      </dgm:spPr>
    </dgm:pt>
    <dgm:pt modelId="{FAE61533-8CD2-461D-BE5F-B86CA1F27D28}" type="pres">
      <dgm:prSet presAssocID="{8DEC43ED-78F5-47E0-B619-2AD47165A739}" presName="text" presStyleLbl="node1" presStyleIdx="0" presStyleCnt="5">
        <dgm:presLayoutVars>
          <dgm:bulletEnabled val="1"/>
        </dgm:presLayoutVars>
      </dgm:prSet>
      <dgm:spPr/>
      <dgm:t>
        <a:bodyPr/>
        <a:lstStyle/>
        <a:p>
          <a:endParaRPr lang="en-US"/>
        </a:p>
      </dgm:t>
    </dgm:pt>
    <dgm:pt modelId="{56BA14AB-521B-49B3-8780-177857E7BFFE}" type="pres">
      <dgm:prSet presAssocID="{EF6835FA-D909-42B8-A1FA-4BABA14984B8}" presName="spacer" presStyleCnt="0"/>
      <dgm:spPr/>
    </dgm:pt>
    <dgm:pt modelId="{1F63B673-950D-4D04-82BD-5D74427B2D3F}" type="pres">
      <dgm:prSet presAssocID="{48886E15-261C-4184-9B2D-CF12EC428D1D}" presName="comp" presStyleCnt="0"/>
      <dgm:spPr/>
    </dgm:pt>
    <dgm:pt modelId="{79423850-C0E0-4E6D-B0E4-03BF68DE415F}" type="pres">
      <dgm:prSet presAssocID="{48886E15-261C-4184-9B2D-CF12EC428D1D}" presName="box" presStyleLbl="node1" presStyleIdx="1" presStyleCnt="5"/>
      <dgm:spPr/>
      <dgm:t>
        <a:bodyPr/>
        <a:lstStyle/>
        <a:p>
          <a:endParaRPr lang="en-US"/>
        </a:p>
      </dgm:t>
    </dgm:pt>
    <dgm:pt modelId="{E80F3BCB-C5E2-4A18-AD99-82BF858F4BDC}" type="pres">
      <dgm:prSet presAssocID="{48886E15-261C-4184-9B2D-CF12EC428D1D}" presName="img" presStyleLbl="fgImgPlace1" presStyleIdx="1" presStyleCnt="5"/>
      <dgm:spPr>
        <a:blipFill rotWithShape="0">
          <a:blip xmlns:r="http://schemas.openxmlformats.org/officeDocument/2006/relationships" r:embed="rId2"/>
          <a:stretch>
            <a:fillRect/>
          </a:stretch>
        </a:blipFill>
      </dgm:spPr>
    </dgm:pt>
    <dgm:pt modelId="{D4DB8BF3-43D8-4658-B8D8-E93518C24586}" type="pres">
      <dgm:prSet presAssocID="{48886E15-261C-4184-9B2D-CF12EC428D1D}" presName="text" presStyleLbl="node1" presStyleIdx="1" presStyleCnt="5">
        <dgm:presLayoutVars>
          <dgm:bulletEnabled val="1"/>
        </dgm:presLayoutVars>
      </dgm:prSet>
      <dgm:spPr/>
      <dgm:t>
        <a:bodyPr/>
        <a:lstStyle/>
        <a:p>
          <a:endParaRPr lang="en-US"/>
        </a:p>
      </dgm:t>
    </dgm:pt>
    <dgm:pt modelId="{B76EC50A-7BDA-45E1-85DB-7436AF0CE589}" type="pres">
      <dgm:prSet presAssocID="{96CD9422-21DB-42E1-A8CF-518CD45DA254}" presName="spacer" presStyleCnt="0"/>
      <dgm:spPr/>
    </dgm:pt>
    <dgm:pt modelId="{09173FAB-DCAC-4C75-8251-337B4B0119AB}" type="pres">
      <dgm:prSet presAssocID="{595DCD1C-6A10-47EC-8E8F-D471CD71E0A5}" presName="comp" presStyleCnt="0"/>
      <dgm:spPr/>
    </dgm:pt>
    <dgm:pt modelId="{F388B605-8599-495E-BA67-BFF2E2D1E54C}" type="pres">
      <dgm:prSet presAssocID="{595DCD1C-6A10-47EC-8E8F-D471CD71E0A5}" presName="box" presStyleLbl="node1" presStyleIdx="2" presStyleCnt="5"/>
      <dgm:spPr/>
      <dgm:t>
        <a:bodyPr/>
        <a:lstStyle/>
        <a:p>
          <a:endParaRPr lang="en-US"/>
        </a:p>
      </dgm:t>
    </dgm:pt>
    <dgm:pt modelId="{1B2FFFD1-E2EA-4D2F-915F-73AC113AAE17}" type="pres">
      <dgm:prSet presAssocID="{595DCD1C-6A10-47EC-8E8F-D471CD71E0A5}" presName="img" presStyleLbl="fgImgPlace1" presStyleIdx="2" presStyleCnt="5"/>
      <dgm:spPr>
        <a:blipFill rotWithShape="0">
          <a:blip xmlns:r="http://schemas.openxmlformats.org/officeDocument/2006/relationships" r:embed="rId3"/>
          <a:stretch>
            <a:fillRect/>
          </a:stretch>
        </a:blipFill>
      </dgm:spPr>
    </dgm:pt>
    <dgm:pt modelId="{A1E8DE47-A100-4A78-801D-A13A521932F7}" type="pres">
      <dgm:prSet presAssocID="{595DCD1C-6A10-47EC-8E8F-D471CD71E0A5}" presName="text" presStyleLbl="node1" presStyleIdx="2" presStyleCnt="5">
        <dgm:presLayoutVars>
          <dgm:bulletEnabled val="1"/>
        </dgm:presLayoutVars>
      </dgm:prSet>
      <dgm:spPr/>
      <dgm:t>
        <a:bodyPr/>
        <a:lstStyle/>
        <a:p>
          <a:endParaRPr lang="en-US"/>
        </a:p>
      </dgm:t>
    </dgm:pt>
    <dgm:pt modelId="{7A9E4172-6F2D-4504-9C81-E599447F9DB8}" type="pres">
      <dgm:prSet presAssocID="{2834CBF4-9FC0-48F2-9B24-0902461941C6}" presName="spacer" presStyleCnt="0"/>
      <dgm:spPr/>
    </dgm:pt>
    <dgm:pt modelId="{C579BED2-3EA3-40F5-90E8-21718DE148E9}" type="pres">
      <dgm:prSet presAssocID="{F536E5B8-7E3D-40CE-B6CB-ADFEC0D216D3}" presName="comp" presStyleCnt="0"/>
      <dgm:spPr/>
    </dgm:pt>
    <dgm:pt modelId="{BE6AB5B9-119A-40E1-AD82-1B1C93DAD351}" type="pres">
      <dgm:prSet presAssocID="{F536E5B8-7E3D-40CE-B6CB-ADFEC0D216D3}" presName="box" presStyleLbl="node1" presStyleIdx="3" presStyleCnt="5"/>
      <dgm:spPr/>
      <dgm:t>
        <a:bodyPr/>
        <a:lstStyle/>
        <a:p>
          <a:endParaRPr lang="en-US"/>
        </a:p>
      </dgm:t>
    </dgm:pt>
    <dgm:pt modelId="{3F084F9E-998A-4D24-9340-FBD110078B86}" type="pres">
      <dgm:prSet presAssocID="{F536E5B8-7E3D-40CE-B6CB-ADFEC0D216D3}" presName="img" presStyleLbl="fgImgPlace1" presStyleIdx="3" presStyleCnt="5"/>
      <dgm:spPr>
        <a:blipFill rotWithShape="0">
          <a:blip xmlns:r="http://schemas.openxmlformats.org/officeDocument/2006/relationships" r:embed="rId4"/>
          <a:stretch>
            <a:fillRect/>
          </a:stretch>
        </a:blipFill>
      </dgm:spPr>
    </dgm:pt>
    <dgm:pt modelId="{D3585DFC-DEE5-4594-8D5F-265B1B9883D1}" type="pres">
      <dgm:prSet presAssocID="{F536E5B8-7E3D-40CE-B6CB-ADFEC0D216D3}" presName="text" presStyleLbl="node1" presStyleIdx="3" presStyleCnt="5">
        <dgm:presLayoutVars>
          <dgm:bulletEnabled val="1"/>
        </dgm:presLayoutVars>
      </dgm:prSet>
      <dgm:spPr/>
      <dgm:t>
        <a:bodyPr/>
        <a:lstStyle/>
        <a:p>
          <a:endParaRPr lang="en-US"/>
        </a:p>
      </dgm:t>
    </dgm:pt>
    <dgm:pt modelId="{762DD68C-A3BD-4DCC-A752-79907599B954}" type="pres">
      <dgm:prSet presAssocID="{0D6CC29A-48F3-4FE3-8D95-436A176B3ED0}" presName="spacer" presStyleCnt="0"/>
      <dgm:spPr/>
    </dgm:pt>
    <dgm:pt modelId="{822685BF-2D65-482D-AC11-271D893E48DA}" type="pres">
      <dgm:prSet presAssocID="{9EB21FDF-1A96-4408-B5C4-2B93CF0DD972}" presName="comp" presStyleCnt="0"/>
      <dgm:spPr/>
    </dgm:pt>
    <dgm:pt modelId="{DD1859C4-3F6B-4641-B65C-1EDA901A336E}" type="pres">
      <dgm:prSet presAssocID="{9EB21FDF-1A96-4408-B5C4-2B93CF0DD972}" presName="box" presStyleLbl="node1" presStyleIdx="4" presStyleCnt="5"/>
      <dgm:spPr/>
      <dgm:t>
        <a:bodyPr/>
        <a:lstStyle/>
        <a:p>
          <a:endParaRPr lang="en-US"/>
        </a:p>
      </dgm:t>
    </dgm:pt>
    <dgm:pt modelId="{6BEC6697-199A-4385-850F-953765F06AD0}" type="pres">
      <dgm:prSet presAssocID="{9EB21FDF-1A96-4408-B5C4-2B93CF0DD972}" presName="img" presStyleLbl="fgImgPlace1" presStyleIdx="4" presStyleCnt="5"/>
      <dgm:spPr>
        <a:blipFill rotWithShape="0">
          <a:blip xmlns:r="http://schemas.openxmlformats.org/officeDocument/2006/relationships" r:embed="rId5"/>
          <a:stretch>
            <a:fillRect/>
          </a:stretch>
        </a:blipFill>
      </dgm:spPr>
    </dgm:pt>
    <dgm:pt modelId="{E750FDE9-A3E5-4408-AF0D-46916C95A681}" type="pres">
      <dgm:prSet presAssocID="{9EB21FDF-1A96-4408-B5C4-2B93CF0DD972}" presName="text" presStyleLbl="node1" presStyleIdx="4" presStyleCnt="5">
        <dgm:presLayoutVars>
          <dgm:bulletEnabled val="1"/>
        </dgm:presLayoutVars>
      </dgm:prSet>
      <dgm:spPr/>
      <dgm:t>
        <a:bodyPr/>
        <a:lstStyle/>
        <a:p>
          <a:endParaRPr lang="en-US"/>
        </a:p>
      </dgm:t>
    </dgm:pt>
  </dgm:ptLst>
  <dgm:cxnLst>
    <dgm:cxn modelId="{9F9DD9DE-E21F-4E3E-8177-151F6CB20407}" type="presOf" srcId="{8DEC43ED-78F5-47E0-B619-2AD47165A739}" destId="{FAE61533-8CD2-461D-BE5F-B86CA1F27D28}" srcOrd="1" destOrd="0" presId="urn:microsoft.com/office/officeart/2005/8/layout/vList4#2"/>
    <dgm:cxn modelId="{8631BB15-DAE8-427A-9700-D56A94828E3D}" srcId="{5A85AD6B-1B08-41EC-85BF-B7D937514E7F}" destId="{F536E5B8-7E3D-40CE-B6CB-ADFEC0D216D3}" srcOrd="3" destOrd="0" parTransId="{E85EEDBB-A903-4BC9-B4B6-840F4A2C1026}" sibTransId="{0D6CC29A-48F3-4FE3-8D95-436A176B3ED0}"/>
    <dgm:cxn modelId="{9F466C8B-8209-4A52-8BD2-EF3C1FFA3B01}" type="presOf" srcId="{F536E5B8-7E3D-40CE-B6CB-ADFEC0D216D3}" destId="{BE6AB5B9-119A-40E1-AD82-1B1C93DAD351}" srcOrd="0" destOrd="0" presId="urn:microsoft.com/office/officeart/2005/8/layout/vList4#2"/>
    <dgm:cxn modelId="{DB9425BC-1D31-436A-B93C-19D5B60EE033}" type="presOf" srcId="{595DCD1C-6A10-47EC-8E8F-D471CD71E0A5}" destId="{A1E8DE47-A100-4A78-801D-A13A521932F7}" srcOrd="1" destOrd="0" presId="urn:microsoft.com/office/officeart/2005/8/layout/vList4#2"/>
    <dgm:cxn modelId="{5DD76F43-5C24-4B53-AD37-065A5E986652}" type="presOf" srcId="{8DEC43ED-78F5-47E0-B619-2AD47165A739}" destId="{7248458A-FCF9-4465-B6D9-87D6C8A796EA}" srcOrd="0" destOrd="0" presId="urn:microsoft.com/office/officeart/2005/8/layout/vList4#2"/>
    <dgm:cxn modelId="{4EF05543-114E-4E3B-B208-C0CCAE4C0750}" type="presOf" srcId="{5A85AD6B-1B08-41EC-85BF-B7D937514E7F}" destId="{676BECCD-E90F-464D-9F19-775DCC7437AC}" srcOrd="0" destOrd="0" presId="urn:microsoft.com/office/officeart/2005/8/layout/vList4#2"/>
    <dgm:cxn modelId="{EEC3550B-DBC6-4839-AC2F-AADE499734F5}" type="presOf" srcId="{595DCD1C-6A10-47EC-8E8F-D471CD71E0A5}" destId="{F388B605-8599-495E-BA67-BFF2E2D1E54C}" srcOrd="0" destOrd="0" presId="urn:microsoft.com/office/officeart/2005/8/layout/vList4#2"/>
    <dgm:cxn modelId="{489BD735-37BF-4954-AA42-01585478F052}" srcId="{5A85AD6B-1B08-41EC-85BF-B7D937514E7F}" destId="{48886E15-261C-4184-9B2D-CF12EC428D1D}" srcOrd="1" destOrd="0" parTransId="{C65DDDC2-C10F-4EB5-9029-98A51CA01BFE}" sibTransId="{96CD9422-21DB-42E1-A8CF-518CD45DA254}"/>
    <dgm:cxn modelId="{F51DEDB0-620A-4B15-8F3D-B7A7E63E0BC2}" type="presOf" srcId="{9EB21FDF-1A96-4408-B5C4-2B93CF0DD972}" destId="{E750FDE9-A3E5-4408-AF0D-46916C95A681}" srcOrd="1" destOrd="0" presId="urn:microsoft.com/office/officeart/2005/8/layout/vList4#2"/>
    <dgm:cxn modelId="{D6BF3210-82D2-4EB7-A094-EFFC2F7AC64F}" type="presOf" srcId="{48886E15-261C-4184-9B2D-CF12EC428D1D}" destId="{D4DB8BF3-43D8-4658-B8D8-E93518C24586}" srcOrd="1" destOrd="0" presId="urn:microsoft.com/office/officeart/2005/8/layout/vList4#2"/>
    <dgm:cxn modelId="{D401B0C3-3E41-4228-80B0-4DDEF2BEB646}" type="presOf" srcId="{F536E5B8-7E3D-40CE-B6CB-ADFEC0D216D3}" destId="{D3585DFC-DEE5-4594-8D5F-265B1B9883D1}" srcOrd="1" destOrd="0" presId="urn:microsoft.com/office/officeart/2005/8/layout/vList4#2"/>
    <dgm:cxn modelId="{F7AFE1EF-AE51-4D51-807E-D8FE8FFDFD35}" srcId="{5A85AD6B-1B08-41EC-85BF-B7D937514E7F}" destId="{8DEC43ED-78F5-47E0-B619-2AD47165A739}" srcOrd="0" destOrd="0" parTransId="{6C824431-F441-401B-86C1-2F86E975AFC0}" sibTransId="{EF6835FA-D909-42B8-A1FA-4BABA14984B8}"/>
    <dgm:cxn modelId="{900E94DA-ECEE-4259-806B-C0257ED583F8}" type="presOf" srcId="{48886E15-261C-4184-9B2D-CF12EC428D1D}" destId="{79423850-C0E0-4E6D-B0E4-03BF68DE415F}" srcOrd="0" destOrd="0" presId="urn:microsoft.com/office/officeart/2005/8/layout/vList4#2"/>
    <dgm:cxn modelId="{1410C4A1-B0B6-4C9F-93D2-058DC2BA725A}" srcId="{5A85AD6B-1B08-41EC-85BF-B7D937514E7F}" destId="{595DCD1C-6A10-47EC-8E8F-D471CD71E0A5}" srcOrd="2" destOrd="0" parTransId="{A3F6CF31-3436-4BC0-A4EE-2CEFF6C962EF}" sibTransId="{2834CBF4-9FC0-48F2-9B24-0902461941C6}"/>
    <dgm:cxn modelId="{632868AD-E2E1-4F19-983E-5EE930D2AEDA}" srcId="{5A85AD6B-1B08-41EC-85BF-B7D937514E7F}" destId="{9EB21FDF-1A96-4408-B5C4-2B93CF0DD972}" srcOrd="4" destOrd="0" parTransId="{144D4ADD-55F0-4A1E-9C81-5CF2AD0F9CFA}" sibTransId="{BE11D1D7-197E-48B2-BDC8-1A28C65D87B0}"/>
    <dgm:cxn modelId="{9CB3AA49-9618-4489-90A8-B0B116EEDBC2}" type="presOf" srcId="{9EB21FDF-1A96-4408-B5C4-2B93CF0DD972}" destId="{DD1859C4-3F6B-4641-B65C-1EDA901A336E}" srcOrd="0" destOrd="0" presId="urn:microsoft.com/office/officeart/2005/8/layout/vList4#2"/>
    <dgm:cxn modelId="{48CC1489-894A-4D14-8F71-1F6E1D5A0CE1}" type="presParOf" srcId="{676BECCD-E90F-464D-9F19-775DCC7437AC}" destId="{947B28A6-A8E1-40ED-9011-BA9B6FBF9BE4}" srcOrd="0" destOrd="0" presId="urn:microsoft.com/office/officeart/2005/8/layout/vList4#2"/>
    <dgm:cxn modelId="{2457B4B7-D9F0-43CA-9C86-9A432806D153}" type="presParOf" srcId="{947B28A6-A8E1-40ED-9011-BA9B6FBF9BE4}" destId="{7248458A-FCF9-4465-B6D9-87D6C8A796EA}" srcOrd="0" destOrd="0" presId="urn:microsoft.com/office/officeart/2005/8/layout/vList4#2"/>
    <dgm:cxn modelId="{FC97E997-5C75-4823-A603-BCE8984CE240}" type="presParOf" srcId="{947B28A6-A8E1-40ED-9011-BA9B6FBF9BE4}" destId="{CFD3BF2A-53D7-44E5-83E6-38FABAFF97AE}" srcOrd="1" destOrd="0" presId="urn:microsoft.com/office/officeart/2005/8/layout/vList4#2"/>
    <dgm:cxn modelId="{D5CF81D4-253F-4484-9BDC-85AF18A48742}" type="presParOf" srcId="{947B28A6-A8E1-40ED-9011-BA9B6FBF9BE4}" destId="{FAE61533-8CD2-461D-BE5F-B86CA1F27D28}" srcOrd="2" destOrd="0" presId="urn:microsoft.com/office/officeart/2005/8/layout/vList4#2"/>
    <dgm:cxn modelId="{79454723-9EE4-4830-8C39-73C2625C90DD}" type="presParOf" srcId="{676BECCD-E90F-464D-9F19-775DCC7437AC}" destId="{56BA14AB-521B-49B3-8780-177857E7BFFE}" srcOrd="1" destOrd="0" presId="urn:microsoft.com/office/officeart/2005/8/layout/vList4#2"/>
    <dgm:cxn modelId="{59B58DA2-EAB7-4680-B803-57A7A3C30317}" type="presParOf" srcId="{676BECCD-E90F-464D-9F19-775DCC7437AC}" destId="{1F63B673-950D-4D04-82BD-5D74427B2D3F}" srcOrd="2" destOrd="0" presId="urn:microsoft.com/office/officeart/2005/8/layout/vList4#2"/>
    <dgm:cxn modelId="{C9DF7FFB-A38C-46D0-A8F6-1BA33FE7725C}" type="presParOf" srcId="{1F63B673-950D-4D04-82BD-5D74427B2D3F}" destId="{79423850-C0E0-4E6D-B0E4-03BF68DE415F}" srcOrd="0" destOrd="0" presId="urn:microsoft.com/office/officeart/2005/8/layout/vList4#2"/>
    <dgm:cxn modelId="{8465EE94-74B1-4C9E-9A36-E8D8E6C5626F}" type="presParOf" srcId="{1F63B673-950D-4D04-82BD-5D74427B2D3F}" destId="{E80F3BCB-C5E2-4A18-AD99-82BF858F4BDC}" srcOrd="1" destOrd="0" presId="urn:microsoft.com/office/officeart/2005/8/layout/vList4#2"/>
    <dgm:cxn modelId="{D7D9E396-FA07-4E8B-8B4B-390645328392}" type="presParOf" srcId="{1F63B673-950D-4D04-82BD-5D74427B2D3F}" destId="{D4DB8BF3-43D8-4658-B8D8-E93518C24586}" srcOrd="2" destOrd="0" presId="urn:microsoft.com/office/officeart/2005/8/layout/vList4#2"/>
    <dgm:cxn modelId="{F53FE727-00CB-42E5-B8B9-D6ED0CBFEFA4}" type="presParOf" srcId="{676BECCD-E90F-464D-9F19-775DCC7437AC}" destId="{B76EC50A-7BDA-45E1-85DB-7436AF0CE589}" srcOrd="3" destOrd="0" presId="urn:microsoft.com/office/officeart/2005/8/layout/vList4#2"/>
    <dgm:cxn modelId="{71F3B748-1680-4902-9AEA-FBDEE76D7959}" type="presParOf" srcId="{676BECCD-E90F-464D-9F19-775DCC7437AC}" destId="{09173FAB-DCAC-4C75-8251-337B4B0119AB}" srcOrd="4" destOrd="0" presId="urn:microsoft.com/office/officeart/2005/8/layout/vList4#2"/>
    <dgm:cxn modelId="{DADF435E-1595-4DBF-A601-51D0878A455F}" type="presParOf" srcId="{09173FAB-DCAC-4C75-8251-337B4B0119AB}" destId="{F388B605-8599-495E-BA67-BFF2E2D1E54C}" srcOrd="0" destOrd="0" presId="urn:microsoft.com/office/officeart/2005/8/layout/vList4#2"/>
    <dgm:cxn modelId="{CE3BF701-24FC-4F94-A79E-407657BB4638}" type="presParOf" srcId="{09173FAB-DCAC-4C75-8251-337B4B0119AB}" destId="{1B2FFFD1-E2EA-4D2F-915F-73AC113AAE17}" srcOrd="1" destOrd="0" presId="urn:microsoft.com/office/officeart/2005/8/layout/vList4#2"/>
    <dgm:cxn modelId="{0F4A48D3-BD43-4EB1-BB0B-605C9994B0C1}" type="presParOf" srcId="{09173FAB-DCAC-4C75-8251-337B4B0119AB}" destId="{A1E8DE47-A100-4A78-801D-A13A521932F7}" srcOrd="2" destOrd="0" presId="urn:microsoft.com/office/officeart/2005/8/layout/vList4#2"/>
    <dgm:cxn modelId="{438443A1-4326-493D-B8E7-0D4C392BAF78}" type="presParOf" srcId="{676BECCD-E90F-464D-9F19-775DCC7437AC}" destId="{7A9E4172-6F2D-4504-9C81-E599447F9DB8}" srcOrd="5" destOrd="0" presId="urn:microsoft.com/office/officeart/2005/8/layout/vList4#2"/>
    <dgm:cxn modelId="{3A569998-A1F2-4220-83E5-88154FAE5B31}" type="presParOf" srcId="{676BECCD-E90F-464D-9F19-775DCC7437AC}" destId="{C579BED2-3EA3-40F5-90E8-21718DE148E9}" srcOrd="6" destOrd="0" presId="urn:microsoft.com/office/officeart/2005/8/layout/vList4#2"/>
    <dgm:cxn modelId="{980D3ACD-4004-469C-8F24-31F3E5C1328D}" type="presParOf" srcId="{C579BED2-3EA3-40F5-90E8-21718DE148E9}" destId="{BE6AB5B9-119A-40E1-AD82-1B1C93DAD351}" srcOrd="0" destOrd="0" presId="urn:microsoft.com/office/officeart/2005/8/layout/vList4#2"/>
    <dgm:cxn modelId="{A0A89743-3A49-404A-8553-AC22B9FFB1AF}" type="presParOf" srcId="{C579BED2-3EA3-40F5-90E8-21718DE148E9}" destId="{3F084F9E-998A-4D24-9340-FBD110078B86}" srcOrd="1" destOrd="0" presId="urn:microsoft.com/office/officeart/2005/8/layout/vList4#2"/>
    <dgm:cxn modelId="{73875322-CF93-42AB-9E5E-F440D46A1E1A}" type="presParOf" srcId="{C579BED2-3EA3-40F5-90E8-21718DE148E9}" destId="{D3585DFC-DEE5-4594-8D5F-265B1B9883D1}" srcOrd="2" destOrd="0" presId="urn:microsoft.com/office/officeart/2005/8/layout/vList4#2"/>
    <dgm:cxn modelId="{92CC5C8C-D04C-4E89-B243-3BDD1BC6DE24}" type="presParOf" srcId="{676BECCD-E90F-464D-9F19-775DCC7437AC}" destId="{762DD68C-A3BD-4DCC-A752-79907599B954}" srcOrd="7" destOrd="0" presId="urn:microsoft.com/office/officeart/2005/8/layout/vList4#2"/>
    <dgm:cxn modelId="{BE4EA2C2-A2D2-422B-A43A-52C96CC27B81}" type="presParOf" srcId="{676BECCD-E90F-464D-9F19-775DCC7437AC}" destId="{822685BF-2D65-482D-AC11-271D893E48DA}" srcOrd="8" destOrd="0" presId="urn:microsoft.com/office/officeart/2005/8/layout/vList4#2"/>
    <dgm:cxn modelId="{DABF3986-EB66-47DF-96D1-1A804535A9BB}" type="presParOf" srcId="{822685BF-2D65-482D-AC11-271D893E48DA}" destId="{DD1859C4-3F6B-4641-B65C-1EDA901A336E}" srcOrd="0" destOrd="0" presId="urn:microsoft.com/office/officeart/2005/8/layout/vList4#2"/>
    <dgm:cxn modelId="{741ECE38-6CA3-4151-85BF-AEC38A1D03F2}" type="presParOf" srcId="{822685BF-2D65-482D-AC11-271D893E48DA}" destId="{6BEC6697-199A-4385-850F-953765F06AD0}" srcOrd="1" destOrd="0" presId="urn:microsoft.com/office/officeart/2005/8/layout/vList4#2"/>
    <dgm:cxn modelId="{52B2D116-2AD2-4028-BF2A-6F761C64C8FE}" type="presParOf" srcId="{822685BF-2D65-482D-AC11-271D893E48DA}" destId="{E750FDE9-A3E5-4408-AF0D-46916C95A681}" srcOrd="2" destOrd="0" presId="urn:microsoft.com/office/officeart/2005/8/layout/vList4#2"/>
  </dgm:cxnLst>
  <dgm:bg>
    <a:solidFill>
      <a:schemeClr val="accent3">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C6E567-1A26-4C08-B182-5FD047438BF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4A1C1F8-E0B8-4041-9E73-463895D1D6D7}">
      <dgm:prSet phldrT="[Text]" custT="1"/>
      <dgm:spPr/>
      <dgm:t>
        <a:bodyPr/>
        <a:lstStyle/>
        <a:p>
          <a:r>
            <a:rPr lang="sr-Cyrl-CS" sz="1400" dirty="0" smtClean="0"/>
            <a:t>ИЗМЕНА УГОВОРА</a:t>
          </a:r>
          <a:endParaRPr lang="en-US" sz="1400" dirty="0"/>
        </a:p>
      </dgm:t>
    </dgm:pt>
    <dgm:pt modelId="{FFFA3B07-51B1-494E-9D90-AC53609922FF}" type="parTrans" cxnId="{1C27AD3C-7364-4D88-B7C6-A115102A53D0}">
      <dgm:prSet/>
      <dgm:spPr/>
      <dgm:t>
        <a:bodyPr/>
        <a:lstStyle/>
        <a:p>
          <a:endParaRPr lang="en-US"/>
        </a:p>
      </dgm:t>
    </dgm:pt>
    <dgm:pt modelId="{E5907C45-FF45-4B4C-83DC-FEE9B9E759BA}" type="sibTrans" cxnId="{1C27AD3C-7364-4D88-B7C6-A115102A53D0}">
      <dgm:prSet/>
      <dgm:spPr/>
      <dgm:t>
        <a:bodyPr/>
        <a:lstStyle/>
        <a:p>
          <a:endParaRPr lang="en-US"/>
        </a:p>
      </dgm:t>
    </dgm:pt>
    <dgm:pt modelId="{6E519241-5028-4AE1-8BA6-DF56D76FD58F}">
      <dgm:prSet phldrT="[Text]" custT="1"/>
      <dgm:spPr/>
      <dgm:t>
        <a:bodyPr/>
        <a:lstStyle/>
        <a:p>
          <a:r>
            <a:rPr lang="sr-Cyrl-CS" sz="1200" dirty="0" smtClean="0"/>
            <a:t>ПОВЕЋАЊЕ ОБИМА ИЗВРШЕЊА</a:t>
          </a:r>
          <a:endParaRPr lang="en-US" sz="1200" dirty="0" smtClean="0"/>
        </a:p>
      </dgm:t>
    </dgm:pt>
    <dgm:pt modelId="{53F578F7-06FF-45FE-A94E-132363AE7EA9}" type="parTrans" cxnId="{B751D1A6-2387-43E3-8F74-D26B4D56D7D7}">
      <dgm:prSet/>
      <dgm:spPr/>
      <dgm:t>
        <a:bodyPr/>
        <a:lstStyle/>
        <a:p>
          <a:endParaRPr lang="en-US"/>
        </a:p>
      </dgm:t>
    </dgm:pt>
    <dgm:pt modelId="{24E46042-2AF2-4CD0-A882-62F5B21B0F4E}" type="sibTrans" cxnId="{B751D1A6-2387-43E3-8F74-D26B4D56D7D7}">
      <dgm:prSet/>
      <dgm:spPr/>
      <dgm:t>
        <a:bodyPr/>
        <a:lstStyle/>
        <a:p>
          <a:endParaRPr lang="en-US"/>
        </a:p>
      </dgm:t>
    </dgm:pt>
    <dgm:pt modelId="{6BE5FD96-4A4F-4AAD-9404-006663A7A3FE}">
      <dgm:prSet phldrT="[Text]" custT="1"/>
      <dgm:spPr/>
      <dgm:t>
        <a:bodyPr/>
        <a:lstStyle/>
        <a:p>
          <a:r>
            <a:rPr lang="sr-Cyrl-CS" sz="1300" dirty="0" smtClean="0"/>
            <a:t>МАСКИМУМ 5% УГОВОРЕНЕ ВРЕДНОСТИ</a:t>
          </a:r>
          <a:endParaRPr lang="en-US" sz="1300" dirty="0"/>
        </a:p>
      </dgm:t>
    </dgm:pt>
    <dgm:pt modelId="{40D633F1-FE71-4E8C-8788-B0BBA0E82BB5}" type="parTrans" cxnId="{FA1C4E5E-3D82-4DC7-A4CD-06B9662CF8DC}">
      <dgm:prSet/>
      <dgm:spPr/>
      <dgm:t>
        <a:bodyPr/>
        <a:lstStyle/>
        <a:p>
          <a:endParaRPr lang="en-US"/>
        </a:p>
      </dgm:t>
    </dgm:pt>
    <dgm:pt modelId="{D50AE290-0F7E-4A07-BA4F-3CBB2EB1FD5C}" type="sibTrans" cxnId="{FA1C4E5E-3D82-4DC7-A4CD-06B9662CF8DC}">
      <dgm:prSet/>
      <dgm:spPr/>
      <dgm:t>
        <a:bodyPr/>
        <a:lstStyle/>
        <a:p>
          <a:endParaRPr lang="en-US"/>
        </a:p>
      </dgm:t>
    </dgm:pt>
    <dgm:pt modelId="{45F68FDB-17C8-4CDB-917D-6F4974D73C8D}">
      <dgm:prSet phldrT="[Text]"/>
      <dgm:spPr/>
      <dgm:t>
        <a:bodyPr/>
        <a:lstStyle/>
        <a:p>
          <a:r>
            <a:rPr lang="sr-Cyrl-CS" dirty="0" smtClean="0"/>
            <a:t>ИЗМЕНА ЦЕНЕ И ДРУГИХ БИТНИХ ЕЛЕМЕНАТА</a:t>
          </a:r>
          <a:endParaRPr lang="en-US" dirty="0"/>
        </a:p>
      </dgm:t>
    </dgm:pt>
    <dgm:pt modelId="{09D1380F-4F57-4612-A1BE-067D336C8B67}" type="parTrans" cxnId="{CF69A0DA-F120-41CD-826A-AFCD5CFF5595}">
      <dgm:prSet/>
      <dgm:spPr/>
      <dgm:t>
        <a:bodyPr/>
        <a:lstStyle/>
        <a:p>
          <a:endParaRPr lang="en-US"/>
        </a:p>
      </dgm:t>
    </dgm:pt>
    <dgm:pt modelId="{6B65C239-E8A1-452D-97A3-CCEF9483EF4A}" type="sibTrans" cxnId="{CF69A0DA-F120-41CD-826A-AFCD5CFF5595}">
      <dgm:prSet/>
      <dgm:spPr/>
      <dgm:t>
        <a:bodyPr/>
        <a:lstStyle/>
        <a:p>
          <a:endParaRPr lang="en-US"/>
        </a:p>
      </dgm:t>
    </dgm:pt>
    <dgm:pt modelId="{61E1BC15-77F8-414D-937F-D6499DE097D1}">
      <dgm:prSet custT="1"/>
      <dgm:spPr/>
      <dgm:t>
        <a:bodyPr/>
        <a:lstStyle/>
        <a:p>
          <a:r>
            <a:rPr lang="sr-Cyrl-CS" sz="1400" dirty="0" smtClean="0"/>
            <a:t>НЕ ВИШЕ ОД 5, ОДНОСНО 10 МИЛИОНА</a:t>
          </a:r>
          <a:endParaRPr lang="en-US" sz="1400" dirty="0"/>
        </a:p>
      </dgm:t>
    </dgm:pt>
    <dgm:pt modelId="{05B889F3-ED73-4C9A-AF90-C9995FCF9604}" type="parTrans" cxnId="{0A2818A8-764C-47D7-835C-2F85C6131A6A}">
      <dgm:prSet/>
      <dgm:spPr/>
      <dgm:t>
        <a:bodyPr/>
        <a:lstStyle/>
        <a:p>
          <a:endParaRPr lang="en-US"/>
        </a:p>
      </dgm:t>
    </dgm:pt>
    <dgm:pt modelId="{D4ACB92F-D507-4106-9C85-AD49FA047F1F}" type="sibTrans" cxnId="{0A2818A8-764C-47D7-835C-2F85C6131A6A}">
      <dgm:prSet/>
      <dgm:spPr/>
      <dgm:t>
        <a:bodyPr/>
        <a:lstStyle/>
        <a:p>
          <a:endParaRPr lang="en-US"/>
        </a:p>
      </dgm:t>
    </dgm:pt>
    <dgm:pt modelId="{5D9819F5-5703-49FF-8371-42CED6098138}">
      <dgm:prSet/>
      <dgm:spPr/>
      <dgm:t>
        <a:bodyPr/>
        <a:lstStyle/>
        <a:p>
          <a:r>
            <a:rPr lang="sr-Cyrl-CS" dirty="0" smtClean="0"/>
            <a:t>ВИШКОВИ РАДОВА (НА НАЧИН КАКО СУ УГОВОРЕНИ)</a:t>
          </a:r>
          <a:endParaRPr lang="en-US" dirty="0"/>
        </a:p>
      </dgm:t>
    </dgm:pt>
    <dgm:pt modelId="{CCF6587D-6AB5-4487-A0BF-6F79EB6ACE19}" type="parTrans" cxnId="{DE0BAB83-4059-4133-906E-002135838B29}">
      <dgm:prSet/>
      <dgm:spPr/>
      <dgm:t>
        <a:bodyPr/>
        <a:lstStyle/>
        <a:p>
          <a:endParaRPr lang="en-US"/>
        </a:p>
      </dgm:t>
    </dgm:pt>
    <dgm:pt modelId="{71E188AD-71EF-435B-89C8-EF5F9DC27A9A}" type="sibTrans" cxnId="{DE0BAB83-4059-4133-906E-002135838B29}">
      <dgm:prSet/>
      <dgm:spPr/>
      <dgm:t>
        <a:bodyPr/>
        <a:lstStyle/>
        <a:p>
          <a:endParaRPr lang="en-US"/>
        </a:p>
      </dgm:t>
    </dgm:pt>
    <dgm:pt modelId="{F7C97052-95C1-4EA4-B3EA-5CED32BAFD67}">
      <dgm:prSet phldrT="[Text]"/>
      <dgm:spPr/>
      <dgm:t>
        <a:bodyPr/>
        <a:lstStyle/>
        <a:p>
          <a:r>
            <a:rPr lang="sr-Cyrl-CS" dirty="0" smtClean="0"/>
            <a:t>ОВА МОГУЋНОСТ МОРА БИТИ ЈАСНО НАЗНАЧЕНА У УГОВОРУ И КД</a:t>
          </a:r>
          <a:endParaRPr lang="en-US" dirty="0" smtClean="0"/>
        </a:p>
      </dgm:t>
    </dgm:pt>
    <dgm:pt modelId="{520F3D2F-1475-4EEC-B575-4634FC6B919F}" type="parTrans" cxnId="{B6C8450A-3E04-47D8-B50F-6CD839A4B5AB}">
      <dgm:prSet/>
      <dgm:spPr/>
      <dgm:t>
        <a:bodyPr/>
        <a:lstStyle/>
        <a:p>
          <a:endParaRPr lang="en-US"/>
        </a:p>
      </dgm:t>
    </dgm:pt>
    <dgm:pt modelId="{C33CBC2D-2772-4A23-B0D8-05FE381CDE5C}" type="sibTrans" cxnId="{B6C8450A-3E04-47D8-B50F-6CD839A4B5AB}">
      <dgm:prSet/>
      <dgm:spPr/>
      <dgm:t>
        <a:bodyPr/>
        <a:lstStyle/>
        <a:p>
          <a:endParaRPr lang="en-US"/>
        </a:p>
      </dgm:t>
    </dgm:pt>
    <dgm:pt modelId="{B7EE4DCD-DB7C-42FE-8001-07B0C6E9D13C}">
      <dgm:prSet/>
      <dgm:spPr/>
      <dgm:t>
        <a:bodyPr/>
        <a:lstStyle/>
        <a:p>
          <a:r>
            <a:rPr lang="sr-Cyrl-CS" smtClean="0"/>
            <a:t>ОВА МОГУЋНОСТ МОРА БИТИ ЈАСНО НАЗНАЧЕНА У УГОВОРУ И КД</a:t>
          </a:r>
          <a:endParaRPr lang="en-US" dirty="0" smtClean="0"/>
        </a:p>
      </dgm:t>
    </dgm:pt>
    <dgm:pt modelId="{46C048C1-C893-420E-8371-8D65D15003A7}" type="parTrans" cxnId="{BDC28EBA-068C-4717-B1FB-06B90F176F9D}">
      <dgm:prSet/>
      <dgm:spPr/>
      <dgm:t>
        <a:bodyPr/>
        <a:lstStyle/>
        <a:p>
          <a:endParaRPr lang="en-US"/>
        </a:p>
      </dgm:t>
    </dgm:pt>
    <dgm:pt modelId="{2508409E-400C-4E85-935E-C848DBDF4D32}" type="sibTrans" cxnId="{BDC28EBA-068C-4717-B1FB-06B90F176F9D}">
      <dgm:prSet/>
      <dgm:spPr/>
      <dgm:t>
        <a:bodyPr/>
        <a:lstStyle/>
        <a:p>
          <a:endParaRPr lang="en-US"/>
        </a:p>
      </dgm:t>
    </dgm:pt>
    <dgm:pt modelId="{EA897621-AB99-49F0-AB15-EC60E302E26A}" type="pres">
      <dgm:prSet presAssocID="{9FC6E567-1A26-4C08-B182-5FD047438BF7}" presName="hierChild1" presStyleCnt="0">
        <dgm:presLayoutVars>
          <dgm:chPref val="1"/>
          <dgm:dir/>
          <dgm:animOne val="branch"/>
          <dgm:animLvl val="lvl"/>
          <dgm:resizeHandles/>
        </dgm:presLayoutVars>
      </dgm:prSet>
      <dgm:spPr/>
      <dgm:t>
        <a:bodyPr/>
        <a:lstStyle/>
        <a:p>
          <a:endParaRPr lang="en-US"/>
        </a:p>
      </dgm:t>
    </dgm:pt>
    <dgm:pt modelId="{E1161444-112D-4C2D-94AC-9E7BB35D06CC}" type="pres">
      <dgm:prSet presAssocID="{04A1C1F8-E0B8-4041-9E73-463895D1D6D7}" presName="hierRoot1" presStyleCnt="0"/>
      <dgm:spPr/>
    </dgm:pt>
    <dgm:pt modelId="{C466D263-3947-4F4A-B7EB-76D13BBA621F}" type="pres">
      <dgm:prSet presAssocID="{04A1C1F8-E0B8-4041-9E73-463895D1D6D7}" presName="composite" presStyleCnt="0"/>
      <dgm:spPr/>
    </dgm:pt>
    <dgm:pt modelId="{EF36D5EB-DE10-43B7-9726-FC4269A5D60D}" type="pres">
      <dgm:prSet presAssocID="{04A1C1F8-E0B8-4041-9E73-463895D1D6D7}" presName="background" presStyleLbl="node0" presStyleIdx="0" presStyleCnt="1"/>
      <dgm:spPr/>
    </dgm:pt>
    <dgm:pt modelId="{C350D45C-2A66-4CAD-9D3F-E2DBF97AB5C2}" type="pres">
      <dgm:prSet presAssocID="{04A1C1F8-E0B8-4041-9E73-463895D1D6D7}" presName="text" presStyleLbl="fgAcc0" presStyleIdx="0" presStyleCnt="1">
        <dgm:presLayoutVars>
          <dgm:chPref val="3"/>
        </dgm:presLayoutVars>
      </dgm:prSet>
      <dgm:spPr/>
      <dgm:t>
        <a:bodyPr/>
        <a:lstStyle/>
        <a:p>
          <a:endParaRPr lang="en-US"/>
        </a:p>
      </dgm:t>
    </dgm:pt>
    <dgm:pt modelId="{72188F3E-C063-439A-B3B8-0B5CAFE27694}" type="pres">
      <dgm:prSet presAssocID="{04A1C1F8-E0B8-4041-9E73-463895D1D6D7}" presName="hierChild2" presStyleCnt="0"/>
      <dgm:spPr/>
    </dgm:pt>
    <dgm:pt modelId="{EA76A74A-5F70-4FC9-93E6-3851078F8148}" type="pres">
      <dgm:prSet presAssocID="{53F578F7-06FF-45FE-A94E-132363AE7EA9}" presName="Name10" presStyleLbl="parChTrans1D2" presStyleIdx="0" presStyleCnt="3"/>
      <dgm:spPr/>
      <dgm:t>
        <a:bodyPr/>
        <a:lstStyle/>
        <a:p>
          <a:endParaRPr lang="en-US"/>
        </a:p>
      </dgm:t>
    </dgm:pt>
    <dgm:pt modelId="{2A63A7A2-130B-4AB4-A156-6A50B52B3767}" type="pres">
      <dgm:prSet presAssocID="{6E519241-5028-4AE1-8BA6-DF56D76FD58F}" presName="hierRoot2" presStyleCnt="0"/>
      <dgm:spPr/>
    </dgm:pt>
    <dgm:pt modelId="{31487E22-40FF-41E1-8FE4-CEC01D7F1250}" type="pres">
      <dgm:prSet presAssocID="{6E519241-5028-4AE1-8BA6-DF56D76FD58F}" presName="composite2" presStyleCnt="0"/>
      <dgm:spPr/>
    </dgm:pt>
    <dgm:pt modelId="{F8E80584-0C76-4C5B-B6F5-EA5D8C5D1A12}" type="pres">
      <dgm:prSet presAssocID="{6E519241-5028-4AE1-8BA6-DF56D76FD58F}" presName="background2" presStyleLbl="node2" presStyleIdx="0" presStyleCnt="3"/>
      <dgm:spPr>
        <a:blipFill rotWithShape="0">
          <a:blip xmlns:r="http://schemas.openxmlformats.org/officeDocument/2006/relationships" r:embed="rId1"/>
          <a:stretch>
            <a:fillRect/>
          </a:stretch>
        </a:blipFill>
      </dgm:spPr>
      <dgm:t>
        <a:bodyPr/>
        <a:lstStyle/>
        <a:p>
          <a:endParaRPr lang="en-US"/>
        </a:p>
      </dgm:t>
    </dgm:pt>
    <dgm:pt modelId="{41A01784-7542-4E53-A8F5-58DD641F2B01}" type="pres">
      <dgm:prSet presAssocID="{6E519241-5028-4AE1-8BA6-DF56D76FD58F}" presName="text2" presStyleLbl="fgAcc2" presStyleIdx="0" presStyleCnt="3" custScaleX="106885">
        <dgm:presLayoutVars>
          <dgm:chPref val="3"/>
        </dgm:presLayoutVars>
      </dgm:prSet>
      <dgm:spPr/>
      <dgm:t>
        <a:bodyPr/>
        <a:lstStyle/>
        <a:p>
          <a:endParaRPr lang="en-US"/>
        </a:p>
      </dgm:t>
    </dgm:pt>
    <dgm:pt modelId="{573D4D58-8202-400C-8DB3-FA21BF14A99D}" type="pres">
      <dgm:prSet presAssocID="{6E519241-5028-4AE1-8BA6-DF56D76FD58F}" presName="hierChild3" presStyleCnt="0"/>
      <dgm:spPr/>
    </dgm:pt>
    <dgm:pt modelId="{39970C2C-2244-41AD-AE58-E86E91CD870B}" type="pres">
      <dgm:prSet presAssocID="{40D633F1-FE71-4E8C-8788-B0BBA0E82BB5}" presName="Name17" presStyleLbl="parChTrans1D3" presStyleIdx="0" presStyleCnt="4"/>
      <dgm:spPr/>
      <dgm:t>
        <a:bodyPr/>
        <a:lstStyle/>
        <a:p>
          <a:endParaRPr lang="en-US"/>
        </a:p>
      </dgm:t>
    </dgm:pt>
    <dgm:pt modelId="{A4C8C996-FD6E-4BF6-AB4C-26DC8DBCBD5C}" type="pres">
      <dgm:prSet presAssocID="{6BE5FD96-4A4F-4AAD-9404-006663A7A3FE}" presName="hierRoot3" presStyleCnt="0"/>
      <dgm:spPr/>
    </dgm:pt>
    <dgm:pt modelId="{9CB86371-342A-48A0-9C8A-10E06B9BC32D}" type="pres">
      <dgm:prSet presAssocID="{6BE5FD96-4A4F-4AAD-9404-006663A7A3FE}" presName="composite3" presStyleCnt="0"/>
      <dgm:spPr/>
    </dgm:pt>
    <dgm:pt modelId="{369EA716-65FE-4B18-8547-E61947114AD8}" type="pres">
      <dgm:prSet presAssocID="{6BE5FD96-4A4F-4AAD-9404-006663A7A3FE}" presName="background3" presStyleLbl="node3" presStyleIdx="0" presStyleCnt="4"/>
      <dgm:spPr>
        <a:blipFill rotWithShape="0">
          <a:blip xmlns:r="http://schemas.openxmlformats.org/officeDocument/2006/relationships" r:embed="rId2"/>
          <a:stretch>
            <a:fillRect/>
          </a:stretch>
        </a:blipFill>
      </dgm:spPr>
      <dgm:t>
        <a:bodyPr/>
        <a:lstStyle/>
        <a:p>
          <a:endParaRPr lang="en-US"/>
        </a:p>
      </dgm:t>
    </dgm:pt>
    <dgm:pt modelId="{EB26B87E-A272-40CE-AB83-3BCF9B63D00F}" type="pres">
      <dgm:prSet presAssocID="{6BE5FD96-4A4F-4AAD-9404-006663A7A3FE}" presName="text3" presStyleLbl="fgAcc3" presStyleIdx="0" presStyleCnt="4">
        <dgm:presLayoutVars>
          <dgm:chPref val="3"/>
        </dgm:presLayoutVars>
      </dgm:prSet>
      <dgm:spPr/>
      <dgm:t>
        <a:bodyPr/>
        <a:lstStyle/>
        <a:p>
          <a:endParaRPr lang="en-US"/>
        </a:p>
      </dgm:t>
    </dgm:pt>
    <dgm:pt modelId="{46D388F5-7126-41E0-B98A-11FF9BC70AE7}" type="pres">
      <dgm:prSet presAssocID="{6BE5FD96-4A4F-4AAD-9404-006663A7A3FE}" presName="hierChild4" presStyleCnt="0"/>
      <dgm:spPr/>
    </dgm:pt>
    <dgm:pt modelId="{F4CD009D-A9FD-4998-8189-93BCD2342EE5}" type="pres">
      <dgm:prSet presAssocID="{05B889F3-ED73-4C9A-AF90-C9995FCF9604}" presName="Name17" presStyleLbl="parChTrans1D3" presStyleIdx="1" presStyleCnt="4"/>
      <dgm:spPr/>
      <dgm:t>
        <a:bodyPr/>
        <a:lstStyle/>
        <a:p>
          <a:endParaRPr lang="en-US"/>
        </a:p>
      </dgm:t>
    </dgm:pt>
    <dgm:pt modelId="{45F6656D-A036-48CF-BEFF-1DDF0795E1BA}" type="pres">
      <dgm:prSet presAssocID="{61E1BC15-77F8-414D-937F-D6499DE097D1}" presName="hierRoot3" presStyleCnt="0"/>
      <dgm:spPr/>
    </dgm:pt>
    <dgm:pt modelId="{C033048C-56EB-4E8D-A72D-6363EC99C6BE}" type="pres">
      <dgm:prSet presAssocID="{61E1BC15-77F8-414D-937F-D6499DE097D1}" presName="composite3" presStyleCnt="0"/>
      <dgm:spPr/>
    </dgm:pt>
    <dgm:pt modelId="{3FA80913-F6A6-483D-ABA1-E9B13496418B}" type="pres">
      <dgm:prSet presAssocID="{61E1BC15-77F8-414D-937F-D6499DE097D1}" presName="background3" presStyleLbl="node3" presStyleIdx="1" presStyleCnt="4"/>
      <dgm:spPr/>
    </dgm:pt>
    <dgm:pt modelId="{9DE68EFF-D721-4E68-A7EB-71087913475E}" type="pres">
      <dgm:prSet presAssocID="{61E1BC15-77F8-414D-937F-D6499DE097D1}" presName="text3" presStyleLbl="fgAcc3" presStyleIdx="1" presStyleCnt="4">
        <dgm:presLayoutVars>
          <dgm:chPref val="3"/>
        </dgm:presLayoutVars>
      </dgm:prSet>
      <dgm:spPr/>
      <dgm:t>
        <a:bodyPr/>
        <a:lstStyle/>
        <a:p>
          <a:endParaRPr lang="en-US"/>
        </a:p>
      </dgm:t>
    </dgm:pt>
    <dgm:pt modelId="{CF591FB8-A907-42FF-B610-35D2935B5D43}" type="pres">
      <dgm:prSet presAssocID="{61E1BC15-77F8-414D-937F-D6499DE097D1}" presName="hierChild4" presStyleCnt="0"/>
      <dgm:spPr/>
    </dgm:pt>
    <dgm:pt modelId="{8718515D-1336-4884-88B1-3A9F8B7D5647}" type="pres">
      <dgm:prSet presAssocID="{520F3D2F-1475-4EEC-B575-4634FC6B919F}" presName="Name17" presStyleLbl="parChTrans1D3" presStyleIdx="2" presStyleCnt="4"/>
      <dgm:spPr/>
      <dgm:t>
        <a:bodyPr/>
        <a:lstStyle/>
        <a:p>
          <a:endParaRPr lang="en-US"/>
        </a:p>
      </dgm:t>
    </dgm:pt>
    <dgm:pt modelId="{5AED79CD-20E3-4E28-ABA7-40B3C989A912}" type="pres">
      <dgm:prSet presAssocID="{F7C97052-95C1-4EA4-B3EA-5CED32BAFD67}" presName="hierRoot3" presStyleCnt="0"/>
      <dgm:spPr/>
    </dgm:pt>
    <dgm:pt modelId="{C6ED4367-DDBA-432B-94A6-02782BE44585}" type="pres">
      <dgm:prSet presAssocID="{F7C97052-95C1-4EA4-B3EA-5CED32BAFD67}" presName="composite3" presStyleCnt="0"/>
      <dgm:spPr/>
    </dgm:pt>
    <dgm:pt modelId="{5CA8BFEA-7E74-49CD-B985-DADB19B8C6D4}" type="pres">
      <dgm:prSet presAssocID="{F7C97052-95C1-4EA4-B3EA-5CED32BAFD67}" presName="background3" presStyleLbl="node3" presStyleIdx="2" presStyleCnt="4"/>
      <dgm:spPr/>
    </dgm:pt>
    <dgm:pt modelId="{902501D9-8341-46A5-88F9-D6E9D395713B}" type="pres">
      <dgm:prSet presAssocID="{F7C97052-95C1-4EA4-B3EA-5CED32BAFD67}" presName="text3" presStyleLbl="fgAcc3" presStyleIdx="2" presStyleCnt="4" custScaleX="106885">
        <dgm:presLayoutVars>
          <dgm:chPref val="3"/>
        </dgm:presLayoutVars>
      </dgm:prSet>
      <dgm:spPr/>
      <dgm:t>
        <a:bodyPr/>
        <a:lstStyle/>
        <a:p>
          <a:endParaRPr lang="en-US"/>
        </a:p>
      </dgm:t>
    </dgm:pt>
    <dgm:pt modelId="{1775EAE7-7CB6-4400-8146-91E1E4BA313A}" type="pres">
      <dgm:prSet presAssocID="{F7C97052-95C1-4EA4-B3EA-5CED32BAFD67}" presName="hierChild4" presStyleCnt="0"/>
      <dgm:spPr/>
    </dgm:pt>
    <dgm:pt modelId="{D6F8D6A7-D323-41BC-8102-343E335367B9}" type="pres">
      <dgm:prSet presAssocID="{CCF6587D-6AB5-4487-A0BF-6F79EB6ACE19}" presName="Name10" presStyleLbl="parChTrans1D2" presStyleIdx="1" presStyleCnt="3"/>
      <dgm:spPr/>
      <dgm:t>
        <a:bodyPr/>
        <a:lstStyle/>
        <a:p>
          <a:endParaRPr lang="en-US"/>
        </a:p>
      </dgm:t>
    </dgm:pt>
    <dgm:pt modelId="{56C38EE9-DAB3-4544-B9ED-A76E90ECECCD}" type="pres">
      <dgm:prSet presAssocID="{5D9819F5-5703-49FF-8371-42CED6098138}" presName="hierRoot2" presStyleCnt="0"/>
      <dgm:spPr/>
    </dgm:pt>
    <dgm:pt modelId="{E17F9EA8-8B98-4014-8651-CDC7EDE74BB1}" type="pres">
      <dgm:prSet presAssocID="{5D9819F5-5703-49FF-8371-42CED6098138}" presName="composite2" presStyleCnt="0"/>
      <dgm:spPr/>
    </dgm:pt>
    <dgm:pt modelId="{AB6E2803-13D3-465A-8ADA-8E8BF36F2B4D}" type="pres">
      <dgm:prSet presAssocID="{5D9819F5-5703-49FF-8371-42CED6098138}" presName="background2" presStyleLbl="node2" presStyleIdx="1" presStyleCnt="3"/>
      <dgm:spPr/>
    </dgm:pt>
    <dgm:pt modelId="{F9CEEE95-788A-4F3F-894D-19014F4EB37F}" type="pres">
      <dgm:prSet presAssocID="{5D9819F5-5703-49FF-8371-42CED6098138}" presName="text2" presStyleLbl="fgAcc2" presStyleIdx="1" presStyleCnt="3">
        <dgm:presLayoutVars>
          <dgm:chPref val="3"/>
        </dgm:presLayoutVars>
      </dgm:prSet>
      <dgm:spPr/>
      <dgm:t>
        <a:bodyPr/>
        <a:lstStyle/>
        <a:p>
          <a:endParaRPr lang="en-US"/>
        </a:p>
      </dgm:t>
    </dgm:pt>
    <dgm:pt modelId="{7D0B0082-F48A-4011-A2A6-AB224B8E1649}" type="pres">
      <dgm:prSet presAssocID="{5D9819F5-5703-49FF-8371-42CED6098138}" presName="hierChild3" presStyleCnt="0"/>
      <dgm:spPr/>
    </dgm:pt>
    <dgm:pt modelId="{0C50BA66-17B2-47FC-806D-562680030482}" type="pres">
      <dgm:prSet presAssocID="{09D1380F-4F57-4612-A1BE-067D336C8B67}" presName="Name10" presStyleLbl="parChTrans1D2" presStyleIdx="2" presStyleCnt="3"/>
      <dgm:spPr/>
      <dgm:t>
        <a:bodyPr/>
        <a:lstStyle/>
        <a:p>
          <a:endParaRPr lang="en-US"/>
        </a:p>
      </dgm:t>
    </dgm:pt>
    <dgm:pt modelId="{9149A015-F235-4F77-B350-E8EF840D4662}" type="pres">
      <dgm:prSet presAssocID="{45F68FDB-17C8-4CDB-917D-6F4974D73C8D}" presName="hierRoot2" presStyleCnt="0"/>
      <dgm:spPr/>
    </dgm:pt>
    <dgm:pt modelId="{9E847248-1089-49E6-B161-563BEF9716D1}" type="pres">
      <dgm:prSet presAssocID="{45F68FDB-17C8-4CDB-917D-6F4974D73C8D}" presName="composite2" presStyleCnt="0"/>
      <dgm:spPr/>
    </dgm:pt>
    <dgm:pt modelId="{7846F372-62CF-47A3-8A82-962E2A5790C0}" type="pres">
      <dgm:prSet presAssocID="{45F68FDB-17C8-4CDB-917D-6F4974D73C8D}" presName="background2" presStyleLbl="node2" presStyleIdx="2" presStyleCnt="3"/>
      <dgm:spPr/>
    </dgm:pt>
    <dgm:pt modelId="{B1FCA57B-C365-409F-9BD6-7B5951E79AFB}" type="pres">
      <dgm:prSet presAssocID="{45F68FDB-17C8-4CDB-917D-6F4974D73C8D}" presName="text2" presStyleLbl="fgAcc2" presStyleIdx="2" presStyleCnt="3">
        <dgm:presLayoutVars>
          <dgm:chPref val="3"/>
        </dgm:presLayoutVars>
      </dgm:prSet>
      <dgm:spPr/>
      <dgm:t>
        <a:bodyPr/>
        <a:lstStyle/>
        <a:p>
          <a:endParaRPr lang="en-US"/>
        </a:p>
      </dgm:t>
    </dgm:pt>
    <dgm:pt modelId="{46786569-3827-442E-BC1C-12FCC71E2A68}" type="pres">
      <dgm:prSet presAssocID="{45F68FDB-17C8-4CDB-917D-6F4974D73C8D}" presName="hierChild3" presStyleCnt="0"/>
      <dgm:spPr/>
    </dgm:pt>
    <dgm:pt modelId="{961C5856-56CD-49DA-B28B-63F12D928BF1}" type="pres">
      <dgm:prSet presAssocID="{46C048C1-C893-420E-8371-8D65D15003A7}" presName="Name17" presStyleLbl="parChTrans1D3" presStyleIdx="3" presStyleCnt="4"/>
      <dgm:spPr/>
      <dgm:t>
        <a:bodyPr/>
        <a:lstStyle/>
        <a:p>
          <a:endParaRPr lang="en-US"/>
        </a:p>
      </dgm:t>
    </dgm:pt>
    <dgm:pt modelId="{72BFB4D0-E3BF-429E-BBBC-F0D2F20B7DB0}" type="pres">
      <dgm:prSet presAssocID="{B7EE4DCD-DB7C-42FE-8001-07B0C6E9D13C}" presName="hierRoot3" presStyleCnt="0"/>
      <dgm:spPr/>
    </dgm:pt>
    <dgm:pt modelId="{678E8EFF-A84D-4620-A3DD-A933B40CDC90}" type="pres">
      <dgm:prSet presAssocID="{B7EE4DCD-DB7C-42FE-8001-07B0C6E9D13C}" presName="composite3" presStyleCnt="0"/>
      <dgm:spPr/>
    </dgm:pt>
    <dgm:pt modelId="{3C3BEA2F-AA1C-442C-956E-95BB8611FA6A}" type="pres">
      <dgm:prSet presAssocID="{B7EE4DCD-DB7C-42FE-8001-07B0C6E9D13C}" presName="background3" presStyleLbl="node3" presStyleIdx="3" presStyleCnt="4"/>
      <dgm:spPr/>
    </dgm:pt>
    <dgm:pt modelId="{76D34827-6549-406B-84E3-39E73B106F73}" type="pres">
      <dgm:prSet presAssocID="{B7EE4DCD-DB7C-42FE-8001-07B0C6E9D13C}" presName="text3" presStyleLbl="fgAcc3" presStyleIdx="3" presStyleCnt="4">
        <dgm:presLayoutVars>
          <dgm:chPref val="3"/>
        </dgm:presLayoutVars>
      </dgm:prSet>
      <dgm:spPr/>
      <dgm:t>
        <a:bodyPr/>
        <a:lstStyle/>
        <a:p>
          <a:endParaRPr lang="en-US"/>
        </a:p>
      </dgm:t>
    </dgm:pt>
    <dgm:pt modelId="{41265604-119A-49AD-8ED8-F7061A6B4BED}" type="pres">
      <dgm:prSet presAssocID="{B7EE4DCD-DB7C-42FE-8001-07B0C6E9D13C}" presName="hierChild4" presStyleCnt="0"/>
      <dgm:spPr/>
    </dgm:pt>
  </dgm:ptLst>
  <dgm:cxnLst>
    <dgm:cxn modelId="{713EF6CC-39C1-4743-B098-7C21FDDD61E7}" type="presOf" srcId="{F7C97052-95C1-4EA4-B3EA-5CED32BAFD67}" destId="{902501D9-8341-46A5-88F9-D6E9D395713B}" srcOrd="0" destOrd="0" presId="urn:microsoft.com/office/officeart/2005/8/layout/hierarchy1"/>
    <dgm:cxn modelId="{B45F1E0E-EF5A-472D-B887-308B4D9FF0F8}" type="presOf" srcId="{40D633F1-FE71-4E8C-8788-B0BBA0E82BB5}" destId="{39970C2C-2244-41AD-AE58-E86E91CD870B}" srcOrd="0" destOrd="0" presId="urn:microsoft.com/office/officeart/2005/8/layout/hierarchy1"/>
    <dgm:cxn modelId="{5FE9FD38-EF86-4CD0-923E-6E79B2B973DB}" type="presOf" srcId="{53F578F7-06FF-45FE-A94E-132363AE7EA9}" destId="{EA76A74A-5F70-4FC9-93E6-3851078F8148}" srcOrd="0" destOrd="0" presId="urn:microsoft.com/office/officeart/2005/8/layout/hierarchy1"/>
    <dgm:cxn modelId="{29A81F9F-9702-4CC5-8621-C32ED49BD382}" type="presOf" srcId="{46C048C1-C893-420E-8371-8D65D15003A7}" destId="{961C5856-56CD-49DA-B28B-63F12D928BF1}" srcOrd="0" destOrd="0" presId="urn:microsoft.com/office/officeart/2005/8/layout/hierarchy1"/>
    <dgm:cxn modelId="{FDA3C6EC-9580-4D78-82BF-4CFC8A3D7124}" type="presOf" srcId="{05B889F3-ED73-4C9A-AF90-C9995FCF9604}" destId="{F4CD009D-A9FD-4998-8189-93BCD2342EE5}" srcOrd="0" destOrd="0" presId="urn:microsoft.com/office/officeart/2005/8/layout/hierarchy1"/>
    <dgm:cxn modelId="{B751D1A6-2387-43E3-8F74-D26B4D56D7D7}" srcId="{04A1C1F8-E0B8-4041-9E73-463895D1D6D7}" destId="{6E519241-5028-4AE1-8BA6-DF56D76FD58F}" srcOrd="0" destOrd="0" parTransId="{53F578F7-06FF-45FE-A94E-132363AE7EA9}" sibTransId="{24E46042-2AF2-4CD0-A882-62F5B21B0F4E}"/>
    <dgm:cxn modelId="{B6C8450A-3E04-47D8-B50F-6CD839A4B5AB}" srcId="{6E519241-5028-4AE1-8BA6-DF56D76FD58F}" destId="{F7C97052-95C1-4EA4-B3EA-5CED32BAFD67}" srcOrd="2" destOrd="0" parTransId="{520F3D2F-1475-4EEC-B575-4634FC6B919F}" sibTransId="{C33CBC2D-2772-4A23-B0D8-05FE381CDE5C}"/>
    <dgm:cxn modelId="{3B7812AA-04F8-4151-BD85-EAEEDD702B2D}" type="presOf" srcId="{6BE5FD96-4A4F-4AAD-9404-006663A7A3FE}" destId="{EB26B87E-A272-40CE-AB83-3BCF9B63D00F}" srcOrd="0" destOrd="0" presId="urn:microsoft.com/office/officeart/2005/8/layout/hierarchy1"/>
    <dgm:cxn modelId="{4565CD8C-4DAD-4D41-8846-018A4A8040E9}" type="presOf" srcId="{B7EE4DCD-DB7C-42FE-8001-07B0C6E9D13C}" destId="{76D34827-6549-406B-84E3-39E73B106F73}" srcOrd="0" destOrd="0" presId="urn:microsoft.com/office/officeart/2005/8/layout/hierarchy1"/>
    <dgm:cxn modelId="{C5BE1B8E-3091-4EAA-B6BE-12A6BE1F6641}" type="presOf" srcId="{CCF6587D-6AB5-4487-A0BF-6F79EB6ACE19}" destId="{D6F8D6A7-D323-41BC-8102-343E335367B9}" srcOrd="0" destOrd="0" presId="urn:microsoft.com/office/officeart/2005/8/layout/hierarchy1"/>
    <dgm:cxn modelId="{BDC28EBA-068C-4717-B1FB-06B90F176F9D}" srcId="{45F68FDB-17C8-4CDB-917D-6F4974D73C8D}" destId="{B7EE4DCD-DB7C-42FE-8001-07B0C6E9D13C}" srcOrd="0" destOrd="0" parTransId="{46C048C1-C893-420E-8371-8D65D15003A7}" sibTransId="{2508409E-400C-4E85-935E-C848DBDF4D32}"/>
    <dgm:cxn modelId="{070C595B-5805-4E2B-933F-C1B7AD120B21}" type="presOf" srcId="{9FC6E567-1A26-4C08-B182-5FD047438BF7}" destId="{EA897621-AB99-49F0-AB15-EC60E302E26A}" srcOrd="0" destOrd="0" presId="urn:microsoft.com/office/officeart/2005/8/layout/hierarchy1"/>
    <dgm:cxn modelId="{0A2818A8-764C-47D7-835C-2F85C6131A6A}" srcId="{6E519241-5028-4AE1-8BA6-DF56D76FD58F}" destId="{61E1BC15-77F8-414D-937F-D6499DE097D1}" srcOrd="1" destOrd="0" parTransId="{05B889F3-ED73-4C9A-AF90-C9995FCF9604}" sibTransId="{D4ACB92F-D507-4106-9C85-AD49FA047F1F}"/>
    <dgm:cxn modelId="{E69AB726-E0AC-420C-A96D-C542685A759C}" type="presOf" srcId="{45F68FDB-17C8-4CDB-917D-6F4974D73C8D}" destId="{B1FCA57B-C365-409F-9BD6-7B5951E79AFB}" srcOrd="0" destOrd="0" presId="urn:microsoft.com/office/officeart/2005/8/layout/hierarchy1"/>
    <dgm:cxn modelId="{E45F8462-2048-4FBA-8345-F25CC1D43762}" type="presOf" srcId="{520F3D2F-1475-4EEC-B575-4634FC6B919F}" destId="{8718515D-1336-4884-88B1-3A9F8B7D5647}" srcOrd="0" destOrd="0" presId="urn:microsoft.com/office/officeart/2005/8/layout/hierarchy1"/>
    <dgm:cxn modelId="{457715F6-0DAF-4B5A-A3BE-3CDF094FD33D}" type="presOf" srcId="{61E1BC15-77F8-414D-937F-D6499DE097D1}" destId="{9DE68EFF-D721-4E68-A7EB-71087913475E}" srcOrd="0" destOrd="0" presId="urn:microsoft.com/office/officeart/2005/8/layout/hierarchy1"/>
    <dgm:cxn modelId="{F4D027DC-D8B8-41F4-94BF-1CFDC48E110B}" type="presOf" srcId="{5D9819F5-5703-49FF-8371-42CED6098138}" destId="{F9CEEE95-788A-4F3F-894D-19014F4EB37F}" srcOrd="0" destOrd="0" presId="urn:microsoft.com/office/officeart/2005/8/layout/hierarchy1"/>
    <dgm:cxn modelId="{61E7C022-27DC-4992-8356-3D50A20624FE}" type="presOf" srcId="{04A1C1F8-E0B8-4041-9E73-463895D1D6D7}" destId="{C350D45C-2A66-4CAD-9D3F-E2DBF97AB5C2}" srcOrd="0" destOrd="0" presId="urn:microsoft.com/office/officeart/2005/8/layout/hierarchy1"/>
    <dgm:cxn modelId="{06973D06-817C-43DE-B236-D3D6A7573C0F}" type="presOf" srcId="{09D1380F-4F57-4612-A1BE-067D336C8B67}" destId="{0C50BA66-17B2-47FC-806D-562680030482}" srcOrd="0" destOrd="0" presId="urn:microsoft.com/office/officeart/2005/8/layout/hierarchy1"/>
    <dgm:cxn modelId="{FA1C4E5E-3D82-4DC7-A4CD-06B9662CF8DC}" srcId="{6E519241-5028-4AE1-8BA6-DF56D76FD58F}" destId="{6BE5FD96-4A4F-4AAD-9404-006663A7A3FE}" srcOrd="0" destOrd="0" parTransId="{40D633F1-FE71-4E8C-8788-B0BBA0E82BB5}" sibTransId="{D50AE290-0F7E-4A07-BA4F-3CBB2EB1FD5C}"/>
    <dgm:cxn modelId="{F3E0FCEE-45E8-4818-92C2-2F335DE240A4}" type="presOf" srcId="{6E519241-5028-4AE1-8BA6-DF56D76FD58F}" destId="{41A01784-7542-4E53-A8F5-58DD641F2B01}" srcOrd="0" destOrd="0" presId="urn:microsoft.com/office/officeart/2005/8/layout/hierarchy1"/>
    <dgm:cxn modelId="{1C27AD3C-7364-4D88-B7C6-A115102A53D0}" srcId="{9FC6E567-1A26-4C08-B182-5FD047438BF7}" destId="{04A1C1F8-E0B8-4041-9E73-463895D1D6D7}" srcOrd="0" destOrd="0" parTransId="{FFFA3B07-51B1-494E-9D90-AC53609922FF}" sibTransId="{E5907C45-FF45-4B4C-83DC-FEE9B9E759BA}"/>
    <dgm:cxn modelId="{DE0BAB83-4059-4133-906E-002135838B29}" srcId="{04A1C1F8-E0B8-4041-9E73-463895D1D6D7}" destId="{5D9819F5-5703-49FF-8371-42CED6098138}" srcOrd="1" destOrd="0" parTransId="{CCF6587D-6AB5-4487-A0BF-6F79EB6ACE19}" sibTransId="{71E188AD-71EF-435B-89C8-EF5F9DC27A9A}"/>
    <dgm:cxn modelId="{CF69A0DA-F120-41CD-826A-AFCD5CFF5595}" srcId="{04A1C1F8-E0B8-4041-9E73-463895D1D6D7}" destId="{45F68FDB-17C8-4CDB-917D-6F4974D73C8D}" srcOrd="2" destOrd="0" parTransId="{09D1380F-4F57-4612-A1BE-067D336C8B67}" sibTransId="{6B65C239-E8A1-452D-97A3-CCEF9483EF4A}"/>
    <dgm:cxn modelId="{58E4F51D-1D53-49D9-8DE7-2A96ED509C0A}" type="presParOf" srcId="{EA897621-AB99-49F0-AB15-EC60E302E26A}" destId="{E1161444-112D-4C2D-94AC-9E7BB35D06CC}" srcOrd="0" destOrd="0" presId="urn:microsoft.com/office/officeart/2005/8/layout/hierarchy1"/>
    <dgm:cxn modelId="{529D85C4-7FB8-49FD-BF99-C73B06EF3818}" type="presParOf" srcId="{E1161444-112D-4C2D-94AC-9E7BB35D06CC}" destId="{C466D263-3947-4F4A-B7EB-76D13BBA621F}" srcOrd="0" destOrd="0" presId="urn:microsoft.com/office/officeart/2005/8/layout/hierarchy1"/>
    <dgm:cxn modelId="{D9D40583-98FB-48FB-8C2E-D1897B50567C}" type="presParOf" srcId="{C466D263-3947-4F4A-B7EB-76D13BBA621F}" destId="{EF36D5EB-DE10-43B7-9726-FC4269A5D60D}" srcOrd="0" destOrd="0" presId="urn:microsoft.com/office/officeart/2005/8/layout/hierarchy1"/>
    <dgm:cxn modelId="{7AD46865-5A6B-4E1F-A780-7EBAD534BFE6}" type="presParOf" srcId="{C466D263-3947-4F4A-B7EB-76D13BBA621F}" destId="{C350D45C-2A66-4CAD-9D3F-E2DBF97AB5C2}" srcOrd="1" destOrd="0" presId="urn:microsoft.com/office/officeart/2005/8/layout/hierarchy1"/>
    <dgm:cxn modelId="{80AFC9F1-B27C-43D7-BA54-84E3B4FC452E}" type="presParOf" srcId="{E1161444-112D-4C2D-94AC-9E7BB35D06CC}" destId="{72188F3E-C063-439A-B3B8-0B5CAFE27694}" srcOrd="1" destOrd="0" presId="urn:microsoft.com/office/officeart/2005/8/layout/hierarchy1"/>
    <dgm:cxn modelId="{AE8AB7E9-428E-47BC-A82F-3B43FB45B27B}" type="presParOf" srcId="{72188F3E-C063-439A-B3B8-0B5CAFE27694}" destId="{EA76A74A-5F70-4FC9-93E6-3851078F8148}" srcOrd="0" destOrd="0" presId="urn:microsoft.com/office/officeart/2005/8/layout/hierarchy1"/>
    <dgm:cxn modelId="{B2A19986-ECDC-4B0A-B731-EB887956156D}" type="presParOf" srcId="{72188F3E-C063-439A-B3B8-0B5CAFE27694}" destId="{2A63A7A2-130B-4AB4-A156-6A50B52B3767}" srcOrd="1" destOrd="0" presId="urn:microsoft.com/office/officeart/2005/8/layout/hierarchy1"/>
    <dgm:cxn modelId="{5181363B-8ADA-4EF0-81B6-BC5066A0E5F3}" type="presParOf" srcId="{2A63A7A2-130B-4AB4-A156-6A50B52B3767}" destId="{31487E22-40FF-41E1-8FE4-CEC01D7F1250}" srcOrd="0" destOrd="0" presId="urn:microsoft.com/office/officeart/2005/8/layout/hierarchy1"/>
    <dgm:cxn modelId="{44703689-C76D-4C74-8004-3C59CF05F5AF}" type="presParOf" srcId="{31487E22-40FF-41E1-8FE4-CEC01D7F1250}" destId="{F8E80584-0C76-4C5B-B6F5-EA5D8C5D1A12}" srcOrd="0" destOrd="0" presId="urn:microsoft.com/office/officeart/2005/8/layout/hierarchy1"/>
    <dgm:cxn modelId="{2BF14310-D1A7-452D-9B8D-4D370AF380E1}" type="presParOf" srcId="{31487E22-40FF-41E1-8FE4-CEC01D7F1250}" destId="{41A01784-7542-4E53-A8F5-58DD641F2B01}" srcOrd="1" destOrd="0" presId="urn:microsoft.com/office/officeart/2005/8/layout/hierarchy1"/>
    <dgm:cxn modelId="{EEF90E6B-B337-4F3E-9E76-B7D4EA4088C4}" type="presParOf" srcId="{2A63A7A2-130B-4AB4-A156-6A50B52B3767}" destId="{573D4D58-8202-400C-8DB3-FA21BF14A99D}" srcOrd="1" destOrd="0" presId="urn:microsoft.com/office/officeart/2005/8/layout/hierarchy1"/>
    <dgm:cxn modelId="{8966B40B-9777-4093-B58A-CCA3A7D804EA}" type="presParOf" srcId="{573D4D58-8202-400C-8DB3-FA21BF14A99D}" destId="{39970C2C-2244-41AD-AE58-E86E91CD870B}" srcOrd="0" destOrd="0" presId="urn:microsoft.com/office/officeart/2005/8/layout/hierarchy1"/>
    <dgm:cxn modelId="{72245747-9999-4622-BC2B-B4F38B85D2CF}" type="presParOf" srcId="{573D4D58-8202-400C-8DB3-FA21BF14A99D}" destId="{A4C8C996-FD6E-4BF6-AB4C-26DC8DBCBD5C}" srcOrd="1" destOrd="0" presId="urn:microsoft.com/office/officeart/2005/8/layout/hierarchy1"/>
    <dgm:cxn modelId="{E42A5D2A-C903-4620-9130-43547D1B07F7}" type="presParOf" srcId="{A4C8C996-FD6E-4BF6-AB4C-26DC8DBCBD5C}" destId="{9CB86371-342A-48A0-9C8A-10E06B9BC32D}" srcOrd="0" destOrd="0" presId="urn:microsoft.com/office/officeart/2005/8/layout/hierarchy1"/>
    <dgm:cxn modelId="{C0140947-DDE9-463E-925B-07CACCBA764D}" type="presParOf" srcId="{9CB86371-342A-48A0-9C8A-10E06B9BC32D}" destId="{369EA716-65FE-4B18-8547-E61947114AD8}" srcOrd="0" destOrd="0" presId="urn:microsoft.com/office/officeart/2005/8/layout/hierarchy1"/>
    <dgm:cxn modelId="{6995F35A-2987-4E58-B2E0-05DCAF1645ED}" type="presParOf" srcId="{9CB86371-342A-48A0-9C8A-10E06B9BC32D}" destId="{EB26B87E-A272-40CE-AB83-3BCF9B63D00F}" srcOrd="1" destOrd="0" presId="urn:microsoft.com/office/officeart/2005/8/layout/hierarchy1"/>
    <dgm:cxn modelId="{1E006816-F677-4E8E-A04D-2CDB35C69414}" type="presParOf" srcId="{A4C8C996-FD6E-4BF6-AB4C-26DC8DBCBD5C}" destId="{46D388F5-7126-41E0-B98A-11FF9BC70AE7}" srcOrd="1" destOrd="0" presId="urn:microsoft.com/office/officeart/2005/8/layout/hierarchy1"/>
    <dgm:cxn modelId="{4D0A5C93-CC51-450F-90E9-B801E9E7126F}" type="presParOf" srcId="{573D4D58-8202-400C-8DB3-FA21BF14A99D}" destId="{F4CD009D-A9FD-4998-8189-93BCD2342EE5}" srcOrd="2" destOrd="0" presId="urn:microsoft.com/office/officeart/2005/8/layout/hierarchy1"/>
    <dgm:cxn modelId="{B973CD03-AC12-4E36-9A5E-A612C38DC1AA}" type="presParOf" srcId="{573D4D58-8202-400C-8DB3-FA21BF14A99D}" destId="{45F6656D-A036-48CF-BEFF-1DDF0795E1BA}" srcOrd="3" destOrd="0" presId="urn:microsoft.com/office/officeart/2005/8/layout/hierarchy1"/>
    <dgm:cxn modelId="{6E39A160-57F8-4815-8368-CD16F07466E2}" type="presParOf" srcId="{45F6656D-A036-48CF-BEFF-1DDF0795E1BA}" destId="{C033048C-56EB-4E8D-A72D-6363EC99C6BE}" srcOrd="0" destOrd="0" presId="urn:microsoft.com/office/officeart/2005/8/layout/hierarchy1"/>
    <dgm:cxn modelId="{94C2B707-2636-4AE3-B021-36BFF2CE3A65}" type="presParOf" srcId="{C033048C-56EB-4E8D-A72D-6363EC99C6BE}" destId="{3FA80913-F6A6-483D-ABA1-E9B13496418B}" srcOrd="0" destOrd="0" presId="urn:microsoft.com/office/officeart/2005/8/layout/hierarchy1"/>
    <dgm:cxn modelId="{A03C0D88-0026-4A2A-A552-6573DCD9ABF1}" type="presParOf" srcId="{C033048C-56EB-4E8D-A72D-6363EC99C6BE}" destId="{9DE68EFF-D721-4E68-A7EB-71087913475E}" srcOrd="1" destOrd="0" presId="urn:microsoft.com/office/officeart/2005/8/layout/hierarchy1"/>
    <dgm:cxn modelId="{40F65E67-C111-4C42-8797-07DEE83C6481}" type="presParOf" srcId="{45F6656D-A036-48CF-BEFF-1DDF0795E1BA}" destId="{CF591FB8-A907-42FF-B610-35D2935B5D43}" srcOrd="1" destOrd="0" presId="urn:microsoft.com/office/officeart/2005/8/layout/hierarchy1"/>
    <dgm:cxn modelId="{44AA3E60-7CAF-4F4C-9AD6-80BD47788CEC}" type="presParOf" srcId="{573D4D58-8202-400C-8DB3-FA21BF14A99D}" destId="{8718515D-1336-4884-88B1-3A9F8B7D5647}" srcOrd="4" destOrd="0" presId="urn:microsoft.com/office/officeart/2005/8/layout/hierarchy1"/>
    <dgm:cxn modelId="{546C462E-ED33-450F-88CA-8542BED30652}" type="presParOf" srcId="{573D4D58-8202-400C-8DB3-FA21BF14A99D}" destId="{5AED79CD-20E3-4E28-ABA7-40B3C989A912}" srcOrd="5" destOrd="0" presId="urn:microsoft.com/office/officeart/2005/8/layout/hierarchy1"/>
    <dgm:cxn modelId="{E509541E-7C6E-40CB-91FC-C403FAB102FF}" type="presParOf" srcId="{5AED79CD-20E3-4E28-ABA7-40B3C989A912}" destId="{C6ED4367-DDBA-432B-94A6-02782BE44585}" srcOrd="0" destOrd="0" presId="urn:microsoft.com/office/officeart/2005/8/layout/hierarchy1"/>
    <dgm:cxn modelId="{80830EBD-1E3A-4A14-A41D-13CD6F374891}" type="presParOf" srcId="{C6ED4367-DDBA-432B-94A6-02782BE44585}" destId="{5CA8BFEA-7E74-49CD-B985-DADB19B8C6D4}" srcOrd="0" destOrd="0" presId="urn:microsoft.com/office/officeart/2005/8/layout/hierarchy1"/>
    <dgm:cxn modelId="{191424DD-7E59-4272-8A7D-A881BC5946A6}" type="presParOf" srcId="{C6ED4367-DDBA-432B-94A6-02782BE44585}" destId="{902501D9-8341-46A5-88F9-D6E9D395713B}" srcOrd="1" destOrd="0" presId="urn:microsoft.com/office/officeart/2005/8/layout/hierarchy1"/>
    <dgm:cxn modelId="{724595BD-91F8-4938-A4E7-0C19C0C0AB15}" type="presParOf" srcId="{5AED79CD-20E3-4E28-ABA7-40B3C989A912}" destId="{1775EAE7-7CB6-4400-8146-91E1E4BA313A}" srcOrd="1" destOrd="0" presId="urn:microsoft.com/office/officeart/2005/8/layout/hierarchy1"/>
    <dgm:cxn modelId="{E0FFBB4D-7EB6-4BA5-AAFB-25680AC3371C}" type="presParOf" srcId="{72188F3E-C063-439A-B3B8-0B5CAFE27694}" destId="{D6F8D6A7-D323-41BC-8102-343E335367B9}" srcOrd="2" destOrd="0" presId="urn:microsoft.com/office/officeart/2005/8/layout/hierarchy1"/>
    <dgm:cxn modelId="{8957F4EC-E9A6-4CEA-B29B-65C3FCB469CC}" type="presParOf" srcId="{72188F3E-C063-439A-B3B8-0B5CAFE27694}" destId="{56C38EE9-DAB3-4544-B9ED-A76E90ECECCD}" srcOrd="3" destOrd="0" presId="urn:microsoft.com/office/officeart/2005/8/layout/hierarchy1"/>
    <dgm:cxn modelId="{101FBFB5-3CBE-4E11-B056-BEAC6A3D1607}" type="presParOf" srcId="{56C38EE9-DAB3-4544-B9ED-A76E90ECECCD}" destId="{E17F9EA8-8B98-4014-8651-CDC7EDE74BB1}" srcOrd="0" destOrd="0" presId="urn:microsoft.com/office/officeart/2005/8/layout/hierarchy1"/>
    <dgm:cxn modelId="{9969E905-2C91-41F0-828D-4B09AD08730B}" type="presParOf" srcId="{E17F9EA8-8B98-4014-8651-CDC7EDE74BB1}" destId="{AB6E2803-13D3-465A-8ADA-8E8BF36F2B4D}" srcOrd="0" destOrd="0" presId="urn:microsoft.com/office/officeart/2005/8/layout/hierarchy1"/>
    <dgm:cxn modelId="{9559BC7A-4154-4C9A-BB30-AF7B3E0B8381}" type="presParOf" srcId="{E17F9EA8-8B98-4014-8651-CDC7EDE74BB1}" destId="{F9CEEE95-788A-4F3F-894D-19014F4EB37F}" srcOrd="1" destOrd="0" presId="urn:microsoft.com/office/officeart/2005/8/layout/hierarchy1"/>
    <dgm:cxn modelId="{6BD8F2F3-8762-4E78-A87E-192A88E18FCB}" type="presParOf" srcId="{56C38EE9-DAB3-4544-B9ED-A76E90ECECCD}" destId="{7D0B0082-F48A-4011-A2A6-AB224B8E1649}" srcOrd="1" destOrd="0" presId="urn:microsoft.com/office/officeart/2005/8/layout/hierarchy1"/>
    <dgm:cxn modelId="{345F58AC-2766-48E7-A670-5AE2A5427839}" type="presParOf" srcId="{72188F3E-C063-439A-B3B8-0B5CAFE27694}" destId="{0C50BA66-17B2-47FC-806D-562680030482}" srcOrd="4" destOrd="0" presId="urn:microsoft.com/office/officeart/2005/8/layout/hierarchy1"/>
    <dgm:cxn modelId="{8FA91638-D868-4B0A-84B5-80D35FCB15C7}" type="presParOf" srcId="{72188F3E-C063-439A-B3B8-0B5CAFE27694}" destId="{9149A015-F235-4F77-B350-E8EF840D4662}" srcOrd="5" destOrd="0" presId="urn:microsoft.com/office/officeart/2005/8/layout/hierarchy1"/>
    <dgm:cxn modelId="{8228B538-0083-4ED3-A555-A8A5F01A2E87}" type="presParOf" srcId="{9149A015-F235-4F77-B350-E8EF840D4662}" destId="{9E847248-1089-49E6-B161-563BEF9716D1}" srcOrd="0" destOrd="0" presId="urn:microsoft.com/office/officeart/2005/8/layout/hierarchy1"/>
    <dgm:cxn modelId="{58F4BAAE-A690-45BD-8613-0E644B931C22}" type="presParOf" srcId="{9E847248-1089-49E6-B161-563BEF9716D1}" destId="{7846F372-62CF-47A3-8A82-962E2A5790C0}" srcOrd="0" destOrd="0" presId="urn:microsoft.com/office/officeart/2005/8/layout/hierarchy1"/>
    <dgm:cxn modelId="{DE8A4F96-4D4D-4B16-B5F1-7EC3817E08AE}" type="presParOf" srcId="{9E847248-1089-49E6-B161-563BEF9716D1}" destId="{B1FCA57B-C365-409F-9BD6-7B5951E79AFB}" srcOrd="1" destOrd="0" presId="urn:microsoft.com/office/officeart/2005/8/layout/hierarchy1"/>
    <dgm:cxn modelId="{1C831376-FF2B-46C0-9CEA-0E4F2BCF8A9A}" type="presParOf" srcId="{9149A015-F235-4F77-B350-E8EF840D4662}" destId="{46786569-3827-442E-BC1C-12FCC71E2A68}" srcOrd="1" destOrd="0" presId="urn:microsoft.com/office/officeart/2005/8/layout/hierarchy1"/>
    <dgm:cxn modelId="{3640CD57-326A-4153-855A-DF0E2C554780}" type="presParOf" srcId="{46786569-3827-442E-BC1C-12FCC71E2A68}" destId="{961C5856-56CD-49DA-B28B-63F12D928BF1}" srcOrd="0" destOrd="0" presId="urn:microsoft.com/office/officeart/2005/8/layout/hierarchy1"/>
    <dgm:cxn modelId="{2A7A36C6-EEFD-419D-9B8F-E4F8B834D489}" type="presParOf" srcId="{46786569-3827-442E-BC1C-12FCC71E2A68}" destId="{72BFB4D0-E3BF-429E-BBBC-F0D2F20B7DB0}" srcOrd="1" destOrd="0" presId="urn:microsoft.com/office/officeart/2005/8/layout/hierarchy1"/>
    <dgm:cxn modelId="{5662E48D-06AB-48DC-A139-1927234CE2D2}" type="presParOf" srcId="{72BFB4D0-E3BF-429E-BBBC-F0D2F20B7DB0}" destId="{678E8EFF-A84D-4620-A3DD-A933B40CDC90}" srcOrd="0" destOrd="0" presId="urn:microsoft.com/office/officeart/2005/8/layout/hierarchy1"/>
    <dgm:cxn modelId="{3F8C03C9-652C-4302-98CA-7CFFAC01BE25}" type="presParOf" srcId="{678E8EFF-A84D-4620-A3DD-A933B40CDC90}" destId="{3C3BEA2F-AA1C-442C-956E-95BB8611FA6A}" srcOrd="0" destOrd="0" presId="urn:microsoft.com/office/officeart/2005/8/layout/hierarchy1"/>
    <dgm:cxn modelId="{DAFCB42F-42E6-4630-A23B-23C4E552C89F}" type="presParOf" srcId="{678E8EFF-A84D-4620-A3DD-A933B40CDC90}" destId="{76D34827-6549-406B-84E3-39E73B106F73}" srcOrd="1" destOrd="0" presId="urn:microsoft.com/office/officeart/2005/8/layout/hierarchy1"/>
    <dgm:cxn modelId="{1EFFCEF9-0517-4F31-84C8-1CC2ACFDB3D9}" type="presParOf" srcId="{72BFB4D0-E3BF-429E-BBBC-F0D2F20B7DB0}" destId="{41265604-119A-49AD-8ED8-F7061A6B4BE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52A03A-1FC8-4D03-852C-5BA3C17DC22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936F729D-83A4-4869-913B-7231612773CF}">
      <dgm:prSet phldrT="[Text]" custT="1"/>
      <dgm:spPr/>
      <dgm:t>
        <a:bodyPr/>
        <a:lstStyle/>
        <a:p>
          <a:r>
            <a:rPr lang="sr-Cyrl-CS" sz="1800" dirty="0" smtClean="0"/>
            <a:t>Уговор на одређено време</a:t>
          </a:r>
          <a:endParaRPr lang="en-US" sz="1800" dirty="0"/>
        </a:p>
      </dgm:t>
    </dgm:pt>
    <dgm:pt modelId="{E3D2C84F-BA2D-4DDF-A1EA-37D089C05EB5}" type="parTrans" cxnId="{3CFD9EC4-DF97-456E-B6D8-CE88166B8611}">
      <dgm:prSet/>
      <dgm:spPr/>
      <dgm:t>
        <a:bodyPr/>
        <a:lstStyle/>
        <a:p>
          <a:endParaRPr lang="en-US"/>
        </a:p>
      </dgm:t>
    </dgm:pt>
    <dgm:pt modelId="{68958673-6974-49BB-A145-6F0355F93A1F}" type="sibTrans" cxnId="{3CFD9EC4-DF97-456E-B6D8-CE88166B8611}">
      <dgm:prSet/>
      <dgm:spPr/>
      <dgm:t>
        <a:bodyPr/>
        <a:lstStyle/>
        <a:p>
          <a:endParaRPr lang="en-US"/>
        </a:p>
      </dgm:t>
    </dgm:pt>
    <dgm:pt modelId="{F81070E3-2964-4076-BAEC-6D45DBC26AC4}">
      <dgm:prSet phldrT="[Text]" custT="1"/>
      <dgm:spPr/>
      <dgm:t>
        <a:bodyPr/>
        <a:lstStyle/>
        <a:p>
          <a:r>
            <a:rPr lang="sr-Cyrl-CS" sz="1600" dirty="0" smtClean="0"/>
            <a:t>на период од 12 месеци или краћи (укупна процењена вредност)</a:t>
          </a:r>
          <a:endParaRPr lang="en-US" sz="1600" dirty="0"/>
        </a:p>
      </dgm:t>
    </dgm:pt>
    <dgm:pt modelId="{A505D246-B99B-44E4-BBDA-08F1187E337F}" type="parTrans" cxnId="{265C5F98-12C4-4F37-976E-6E2A1D09F264}">
      <dgm:prSet/>
      <dgm:spPr/>
      <dgm:t>
        <a:bodyPr/>
        <a:lstStyle/>
        <a:p>
          <a:endParaRPr lang="en-US"/>
        </a:p>
      </dgm:t>
    </dgm:pt>
    <dgm:pt modelId="{C79866AB-377D-4C0E-8008-6B49913016A4}" type="sibTrans" cxnId="{265C5F98-12C4-4F37-976E-6E2A1D09F264}">
      <dgm:prSet/>
      <dgm:spPr/>
      <dgm:t>
        <a:bodyPr/>
        <a:lstStyle/>
        <a:p>
          <a:endParaRPr lang="en-US"/>
        </a:p>
      </dgm:t>
    </dgm:pt>
    <dgm:pt modelId="{DB487649-7A87-4084-BEEB-E841FCD7C21C}">
      <dgm:prSet phldrT="[Text]" custT="1"/>
      <dgm:spPr/>
      <dgm:t>
        <a:bodyPr/>
        <a:lstStyle/>
        <a:p>
          <a:r>
            <a:rPr lang="sr-Cyrl-CS" sz="1600" dirty="0" smtClean="0"/>
            <a:t>На период дужи од 12 месеци (проц. вред. за 12 мес. плус проц. вредн. за преостали период)</a:t>
          </a:r>
          <a:endParaRPr lang="en-US" sz="1600" dirty="0"/>
        </a:p>
      </dgm:t>
    </dgm:pt>
    <dgm:pt modelId="{29EAB33E-3C8E-4AAD-81C2-207EE937407C}" type="parTrans" cxnId="{E6010E3B-E6F6-47B2-9CFD-EEA9B3E27856}">
      <dgm:prSet/>
      <dgm:spPr/>
      <dgm:t>
        <a:bodyPr/>
        <a:lstStyle/>
        <a:p>
          <a:endParaRPr lang="en-US"/>
        </a:p>
      </dgm:t>
    </dgm:pt>
    <dgm:pt modelId="{4E447126-3AAD-45EC-B58A-E9E7D74007AB}" type="sibTrans" cxnId="{E6010E3B-E6F6-47B2-9CFD-EEA9B3E27856}">
      <dgm:prSet/>
      <dgm:spPr/>
      <dgm:t>
        <a:bodyPr/>
        <a:lstStyle/>
        <a:p>
          <a:endParaRPr lang="en-US"/>
        </a:p>
      </dgm:t>
    </dgm:pt>
    <dgm:pt modelId="{30B4CA25-AB3B-4499-8DEF-1E9C0A904AD7}">
      <dgm:prSet phldrT="[Text]" custT="1"/>
      <dgm:spPr/>
      <dgm:t>
        <a:bodyPr/>
        <a:lstStyle/>
        <a:p>
          <a:r>
            <a:rPr lang="sr-Cyrl-CS" sz="1800" dirty="0" smtClean="0"/>
            <a:t>Уговор на неодређено време или на неизвестан рок</a:t>
          </a:r>
          <a:endParaRPr lang="en-US" sz="1800" dirty="0"/>
        </a:p>
      </dgm:t>
    </dgm:pt>
    <dgm:pt modelId="{A15F6F9E-2E59-4490-921F-09455EBB7AD9}" type="parTrans" cxnId="{FC1AE34B-AB53-4118-8774-2684344ABA79}">
      <dgm:prSet/>
      <dgm:spPr/>
      <dgm:t>
        <a:bodyPr/>
        <a:lstStyle/>
        <a:p>
          <a:endParaRPr lang="en-US"/>
        </a:p>
      </dgm:t>
    </dgm:pt>
    <dgm:pt modelId="{A7972A0A-F05D-4787-85DB-A3A4B9B824DC}" type="sibTrans" cxnId="{FC1AE34B-AB53-4118-8774-2684344ABA79}">
      <dgm:prSet/>
      <dgm:spPr/>
      <dgm:t>
        <a:bodyPr/>
        <a:lstStyle/>
        <a:p>
          <a:endParaRPr lang="en-US"/>
        </a:p>
      </dgm:t>
    </dgm:pt>
    <dgm:pt modelId="{B938F999-92ED-495F-86C8-328667B80337}">
      <dgm:prSet phldrT="[Text]" custT="1"/>
      <dgm:spPr/>
      <dgm:t>
        <a:bodyPr/>
        <a:lstStyle/>
        <a:p>
          <a:r>
            <a:rPr lang="sr-Cyrl-CS" sz="1800" dirty="0" smtClean="0"/>
            <a:t>месечна процењена вредност уговора помножена са 36</a:t>
          </a:r>
          <a:endParaRPr lang="en-US" sz="1800" dirty="0"/>
        </a:p>
      </dgm:t>
    </dgm:pt>
    <dgm:pt modelId="{A8948F7E-8037-41F8-8626-8EF10330E8D2}" type="parTrans" cxnId="{FB77BED1-217C-4CC9-846F-ABA1F790828C}">
      <dgm:prSet/>
      <dgm:spPr/>
      <dgm:t>
        <a:bodyPr/>
        <a:lstStyle/>
        <a:p>
          <a:endParaRPr lang="en-US"/>
        </a:p>
      </dgm:t>
    </dgm:pt>
    <dgm:pt modelId="{367E23A8-C35C-4085-8CBA-89CDA91BDE9B}" type="sibTrans" cxnId="{FB77BED1-217C-4CC9-846F-ABA1F790828C}">
      <dgm:prSet/>
      <dgm:spPr/>
      <dgm:t>
        <a:bodyPr/>
        <a:lstStyle/>
        <a:p>
          <a:endParaRPr lang="en-US"/>
        </a:p>
      </dgm:t>
    </dgm:pt>
    <dgm:pt modelId="{92E1F3E0-D4F3-475D-8656-D37179E2EE36}" type="pres">
      <dgm:prSet presAssocID="{0152A03A-1FC8-4D03-852C-5BA3C17DC225}" presName="diagram" presStyleCnt="0">
        <dgm:presLayoutVars>
          <dgm:chPref val="1"/>
          <dgm:dir/>
          <dgm:animOne val="branch"/>
          <dgm:animLvl val="lvl"/>
          <dgm:resizeHandles/>
        </dgm:presLayoutVars>
      </dgm:prSet>
      <dgm:spPr/>
      <dgm:t>
        <a:bodyPr/>
        <a:lstStyle/>
        <a:p>
          <a:endParaRPr lang="en-US"/>
        </a:p>
      </dgm:t>
    </dgm:pt>
    <dgm:pt modelId="{B0F987C8-15DA-46AB-A31A-52EF45BFA890}" type="pres">
      <dgm:prSet presAssocID="{936F729D-83A4-4869-913B-7231612773CF}" presName="root" presStyleCnt="0"/>
      <dgm:spPr/>
    </dgm:pt>
    <dgm:pt modelId="{8B5EFC80-B368-445B-9FB7-E8C58A869B19}" type="pres">
      <dgm:prSet presAssocID="{936F729D-83A4-4869-913B-7231612773CF}" presName="rootComposite" presStyleCnt="0"/>
      <dgm:spPr/>
    </dgm:pt>
    <dgm:pt modelId="{8CECEDCA-EC87-4806-BA53-F2457B3E1EAE}" type="pres">
      <dgm:prSet presAssocID="{936F729D-83A4-4869-913B-7231612773CF}" presName="rootText" presStyleLbl="node1" presStyleIdx="0" presStyleCnt="2" custScaleY="73212"/>
      <dgm:spPr/>
      <dgm:t>
        <a:bodyPr/>
        <a:lstStyle/>
        <a:p>
          <a:endParaRPr lang="en-US"/>
        </a:p>
      </dgm:t>
    </dgm:pt>
    <dgm:pt modelId="{4258043C-FE26-4A8B-9D2C-F63179CE09B1}" type="pres">
      <dgm:prSet presAssocID="{936F729D-83A4-4869-913B-7231612773CF}" presName="rootConnector" presStyleLbl="node1" presStyleIdx="0" presStyleCnt="2"/>
      <dgm:spPr/>
      <dgm:t>
        <a:bodyPr/>
        <a:lstStyle/>
        <a:p>
          <a:endParaRPr lang="en-US"/>
        </a:p>
      </dgm:t>
    </dgm:pt>
    <dgm:pt modelId="{28E303DE-93DD-4F64-B296-18F033F0D5BC}" type="pres">
      <dgm:prSet presAssocID="{936F729D-83A4-4869-913B-7231612773CF}" presName="childShape" presStyleCnt="0"/>
      <dgm:spPr/>
    </dgm:pt>
    <dgm:pt modelId="{920678EE-7F03-4756-A939-80B0DF512A74}" type="pres">
      <dgm:prSet presAssocID="{A505D246-B99B-44E4-BBDA-08F1187E337F}" presName="Name13" presStyleLbl="parChTrans1D2" presStyleIdx="0" presStyleCnt="3"/>
      <dgm:spPr/>
      <dgm:t>
        <a:bodyPr/>
        <a:lstStyle/>
        <a:p>
          <a:endParaRPr lang="en-US"/>
        </a:p>
      </dgm:t>
    </dgm:pt>
    <dgm:pt modelId="{9393E408-EC72-4ECD-B74D-A556E454D59D}" type="pres">
      <dgm:prSet presAssocID="{F81070E3-2964-4076-BAEC-6D45DBC26AC4}" presName="childText" presStyleLbl="bgAcc1" presStyleIdx="0" presStyleCnt="3" custScaleX="142562" custScaleY="63777">
        <dgm:presLayoutVars>
          <dgm:bulletEnabled val="1"/>
        </dgm:presLayoutVars>
      </dgm:prSet>
      <dgm:spPr/>
      <dgm:t>
        <a:bodyPr/>
        <a:lstStyle/>
        <a:p>
          <a:endParaRPr lang="en-US"/>
        </a:p>
      </dgm:t>
    </dgm:pt>
    <dgm:pt modelId="{1E3DE303-39DE-461E-A470-7562C40C7750}" type="pres">
      <dgm:prSet presAssocID="{29EAB33E-3C8E-4AAD-81C2-207EE937407C}" presName="Name13" presStyleLbl="parChTrans1D2" presStyleIdx="1" presStyleCnt="3"/>
      <dgm:spPr/>
      <dgm:t>
        <a:bodyPr/>
        <a:lstStyle/>
        <a:p>
          <a:endParaRPr lang="en-US"/>
        </a:p>
      </dgm:t>
    </dgm:pt>
    <dgm:pt modelId="{AE6A624B-6EB9-4007-8868-F6C9300AC372}" type="pres">
      <dgm:prSet presAssocID="{DB487649-7A87-4084-BEEB-E841FCD7C21C}" presName="childText" presStyleLbl="bgAcc1" presStyleIdx="1" presStyleCnt="3" custScaleX="138512" custScaleY="75702">
        <dgm:presLayoutVars>
          <dgm:bulletEnabled val="1"/>
        </dgm:presLayoutVars>
      </dgm:prSet>
      <dgm:spPr/>
      <dgm:t>
        <a:bodyPr/>
        <a:lstStyle/>
        <a:p>
          <a:endParaRPr lang="en-US"/>
        </a:p>
      </dgm:t>
    </dgm:pt>
    <dgm:pt modelId="{6786873A-A65E-4C11-B4BE-958E26E27B78}" type="pres">
      <dgm:prSet presAssocID="{30B4CA25-AB3B-4499-8DEF-1E9C0A904AD7}" presName="root" presStyleCnt="0"/>
      <dgm:spPr/>
    </dgm:pt>
    <dgm:pt modelId="{07200D07-7BBD-40A6-BF78-2553C00EB296}" type="pres">
      <dgm:prSet presAssocID="{30B4CA25-AB3B-4499-8DEF-1E9C0A904AD7}" presName="rootComposite" presStyleCnt="0"/>
      <dgm:spPr/>
    </dgm:pt>
    <dgm:pt modelId="{5D022536-C586-4801-8E80-7A952E154184}" type="pres">
      <dgm:prSet presAssocID="{30B4CA25-AB3B-4499-8DEF-1E9C0A904AD7}" presName="rootText" presStyleLbl="node1" presStyleIdx="1" presStyleCnt="2"/>
      <dgm:spPr/>
      <dgm:t>
        <a:bodyPr/>
        <a:lstStyle/>
        <a:p>
          <a:endParaRPr lang="en-US"/>
        </a:p>
      </dgm:t>
    </dgm:pt>
    <dgm:pt modelId="{536DCBAF-3748-49BE-BF07-14FA5DED172D}" type="pres">
      <dgm:prSet presAssocID="{30B4CA25-AB3B-4499-8DEF-1E9C0A904AD7}" presName="rootConnector" presStyleLbl="node1" presStyleIdx="1" presStyleCnt="2"/>
      <dgm:spPr/>
      <dgm:t>
        <a:bodyPr/>
        <a:lstStyle/>
        <a:p>
          <a:endParaRPr lang="en-US"/>
        </a:p>
      </dgm:t>
    </dgm:pt>
    <dgm:pt modelId="{390DF0C5-96E9-4998-896F-B53ACF6294F1}" type="pres">
      <dgm:prSet presAssocID="{30B4CA25-AB3B-4499-8DEF-1E9C0A904AD7}" presName="childShape" presStyleCnt="0"/>
      <dgm:spPr/>
    </dgm:pt>
    <dgm:pt modelId="{849B7226-61F4-4875-88CD-65C6EE0FD807}" type="pres">
      <dgm:prSet presAssocID="{A8948F7E-8037-41F8-8626-8EF10330E8D2}" presName="Name13" presStyleLbl="parChTrans1D2" presStyleIdx="2" presStyleCnt="3"/>
      <dgm:spPr/>
      <dgm:t>
        <a:bodyPr/>
        <a:lstStyle/>
        <a:p>
          <a:endParaRPr lang="en-US"/>
        </a:p>
      </dgm:t>
    </dgm:pt>
    <dgm:pt modelId="{24D5FF6D-D9A4-4B6A-8EB6-0DB4C5421DF0}" type="pres">
      <dgm:prSet presAssocID="{B938F999-92ED-495F-86C8-328667B80337}" presName="childText" presStyleLbl="bgAcc1" presStyleIdx="2" presStyleCnt="3" custScaleY="184333" custLinFactNeighborX="2632" custLinFactNeighborY="-8196">
        <dgm:presLayoutVars>
          <dgm:bulletEnabled val="1"/>
        </dgm:presLayoutVars>
      </dgm:prSet>
      <dgm:spPr/>
      <dgm:t>
        <a:bodyPr/>
        <a:lstStyle/>
        <a:p>
          <a:endParaRPr lang="en-US"/>
        </a:p>
      </dgm:t>
    </dgm:pt>
  </dgm:ptLst>
  <dgm:cxnLst>
    <dgm:cxn modelId="{E6010E3B-E6F6-47B2-9CFD-EEA9B3E27856}" srcId="{936F729D-83A4-4869-913B-7231612773CF}" destId="{DB487649-7A87-4084-BEEB-E841FCD7C21C}" srcOrd="1" destOrd="0" parTransId="{29EAB33E-3C8E-4AAD-81C2-207EE937407C}" sibTransId="{4E447126-3AAD-45EC-B58A-E9E7D74007AB}"/>
    <dgm:cxn modelId="{93DC2CD5-1144-4D84-A303-DF338C72E00B}" type="presOf" srcId="{936F729D-83A4-4869-913B-7231612773CF}" destId="{8CECEDCA-EC87-4806-BA53-F2457B3E1EAE}" srcOrd="0" destOrd="0" presId="urn:microsoft.com/office/officeart/2005/8/layout/hierarchy3"/>
    <dgm:cxn modelId="{2DA117C1-099D-4BA4-B06C-8FE73339D0EC}" type="presOf" srcId="{B938F999-92ED-495F-86C8-328667B80337}" destId="{24D5FF6D-D9A4-4B6A-8EB6-0DB4C5421DF0}" srcOrd="0" destOrd="0" presId="urn:microsoft.com/office/officeart/2005/8/layout/hierarchy3"/>
    <dgm:cxn modelId="{72127E13-5568-4B65-95FF-CF6246D0626B}" type="presOf" srcId="{DB487649-7A87-4084-BEEB-E841FCD7C21C}" destId="{AE6A624B-6EB9-4007-8868-F6C9300AC372}" srcOrd="0" destOrd="0" presId="urn:microsoft.com/office/officeart/2005/8/layout/hierarchy3"/>
    <dgm:cxn modelId="{E1043D12-C803-4F96-B9D7-B28F8F9AA3C3}" type="presOf" srcId="{29EAB33E-3C8E-4AAD-81C2-207EE937407C}" destId="{1E3DE303-39DE-461E-A470-7562C40C7750}" srcOrd="0" destOrd="0" presId="urn:microsoft.com/office/officeart/2005/8/layout/hierarchy3"/>
    <dgm:cxn modelId="{9C1AB634-5893-4C94-ABE2-B7C4FB6FDA28}" type="presOf" srcId="{936F729D-83A4-4869-913B-7231612773CF}" destId="{4258043C-FE26-4A8B-9D2C-F63179CE09B1}" srcOrd="1" destOrd="0" presId="urn:microsoft.com/office/officeart/2005/8/layout/hierarchy3"/>
    <dgm:cxn modelId="{B3628676-9289-43FA-94FE-4EC39730BF1E}" type="presOf" srcId="{A505D246-B99B-44E4-BBDA-08F1187E337F}" destId="{920678EE-7F03-4756-A939-80B0DF512A74}" srcOrd="0" destOrd="0" presId="urn:microsoft.com/office/officeart/2005/8/layout/hierarchy3"/>
    <dgm:cxn modelId="{FB77BED1-217C-4CC9-846F-ABA1F790828C}" srcId="{30B4CA25-AB3B-4499-8DEF-1E9C0A904AD7}" destId="{B938F999-92ED-495F-86C8-328667B80337}" srcOrd="0" destOrd="0" parTransId="{A8948F7E-8037-41F8-8626-8EF10330E8D2}" sibTransId="{367E23A8-C35C-4085-8CBA-89CDA91BDE9B}"/>
    <dgm:cxn modelId="{99E35F8D-FD92-4978-9044-6BBA2457435D}" type="presOf" srcId="{A8948F7E-8037-41F8-8626-8EF10330E8D2}" destId="{849B7226-61F4-4875-88CD-65C6EE0FD807}" srcOrd="0" destOrd="0" presId="urn:microsoft.com/office/officeart/2005/8/layout/hierarchy3"/>
    <dgm:cxn modelId="{AF72C4F1-7839-4802-BAB9-DF28124F4938}" type="presOf" srcId="{30B4CA25-AB3B-4499-8DEF-1E9C0A904AD7}" destId="{5D022536-C586-4801-8E80-7A952E154184}" srcOrd="0" destOrd="0" presId="urn:microsoft.com/office/officeart/2005/8/layout/hierarchy3"/>
    <dgm:cxn modelId="{B15712B6-2293-4077-993D-0332DE3300CE}" type="presOf" srcId="{0152A03A-1FC8-4D03-852C-5BA3C17DC225}" destId="{92E1F3E0-D4F3-475D-8656-D37179E2EE36}" srcOrd="0" destOrd="0" presId="urn:microsoft.com/office/officeart/2005/8/layout/hierarchy3"/>
    <dgm:cxn modelId="{3CFD9EC4-DF97-456E-B6D8-CE88166B8611}" srcId="{0152A03A-1FC8-4D03-852C-5BA3C17DC225}" destId="{936F729D-83A4-4869-913B-7231612773CF}" srcOrd="0" destOrd="0" parTransId="{E3D2C84F-BA2D-4DDF-A1EA-37D089C05EB5}" sibTransId="{68958673-6974-49BB-A145-6F0355F93A1F}"/>
    <dgm:cxn modelId="{265C5F98-12C4-4F37-976E-6E2A1D09F264}" srcId="{936F729D-83A4-4869-913B-7231612773CF}" destId="{F81070E3-2964-4076-BAEC-6D45DBC26AC4}" srcOrd="0" destOrd="0" parTransId="{A505D246-B99B-44E4-BBDA-08F1187E337F}" sibTransId="{C79866AB-377D-4C0E-8008-6B49913016A4}"/>
    <dgm:cxn modelId="{67F64608-BB61-485B-9A4A-46A8B88EDEA3}" type="presOf" srcId="{F81070E3-2964-4076-BAEC-6D45DBC26AC4}" destId="{9393E408-EC72-4ECD-B74D-A556E454D59D}" srcOrd="0" destOrd="0" presId="urn:microsoft.com/office/officeart/2005/8/layout/hierarchy3"/>
    <dgm:cxn modelId="{357FE4E5-C476-489C-9160-2D9A7AD4E190}" type="presOf" srcId="{30B4CA25-AB3B-4499-8DEF-1E9C0A904AD7}" destId="{536DCBAF-3748-49BE-BF07-14FA5DED172D}" srcOrd="1" destOrd="0" presId="urn:microsoft.com/office/officeart/2005/8/layout/hierarchy3"/>
    <dgm:cxn modelId="{FC1AE34B-AB53-4118-8774-2684344ABA79}" srcId="{0152A03A-1FC8-4D03-852C-5BA3C17DC225}" destId="{30B4CA25-AB3B-4499-8DEF-1E9C0A904AD7}" srcOrd="1" destOrd="0" parTransId="{A15F6F9E-2E59-4490-921F-09455EBB7AD9}" sibTransId="{A7972A0A-F05D-4787-85DB-A3A4B9B824DC}"/>
    <dgm:cxn modelId="{A0EC98F9-224D-47B5-83DA-F846F6AA4B49}" type="presParOf" srcId="{92E1F3E0-D4F3-475D-8656-D37179E2EE36}" destId="{B0F987C8-15DA-46AB-A31A-52EF45BFA890}" srcOrd="0" destOrd="0" presId="urn:microsoft.com/office/officeart/2005/8/layout/hierarchy3"/>
    <dgm:cxn modelId="{0CD43201-12F1-48A1-80C4-A9488C838762}" type="presParOf" srcId="{B0F987C8-15DA-46AB-A31A-52EF45BFA890}" destId="{8B5EFC80-B368-445B-9FB7-E8C58A869B19}" srcOrd="0" destOrd="0" presId="urn:microsoft.com/office/officeart/2005/8/layout/hierarchy3"/>
    <dgm:cxn modelId="{F058FFB6-565D-47C5-9DEB-AC1549C26D92}" type="presParOf" srcId="{8B5EFC80-B368-445B-9FB7-E8C58A869B19}" destId="{8CECEDCA-EC87-4806-BA53-F2457B3E1EAE}" srcOrd="0" destOrd="0" presId="urn:microsoft.com/office/officeart/2005/8/layout/hierarchy3"/>
    <dgm:cxn modelId="{35B39060-6C56-46C7-B98F-CBD309E56A5B}" type="presParOf" srcId="{8B5EFC80-B368-445B-9FB7-E8C58A869B19}" destId="{4258043C-FE26-4A8B-9D2C-F63179CE09B1}" srcOrd="1" destOrd="0" presId="urn:microsoft.com/office/officeart/2005/8/layout/hierarchy3"/>
    <dgm:cxn modelId="{8663C381-4FB4-4656-B4CD-986C63D1ABCD}" type="presParOf" srcId="{B0F987C8-15DA-46AB-A31A-52EF45BFA890}" destId="{28E303DE-93DD-4F64-B296-18F033F0D5BC}" srcOrd="1" destOrd="0" presId="urn:microsoft.com/office/officeart/2005/8/layout/hierarchy3"/>
    <dgm:cxn modelId="{42B1FCCB-2A7F-4889-83AB-A2FFC565A973}" type="presParOf" srcId="{28E303DE-93DD-4F64-B296-18F033F0D5BC}" destId="{920678EE-7F03-4756-A939-80B0DF512A74}" srcOrd="0" destOrd="0" presId="urn:microsoft.com/office/officeart/2005/8/layout/hierarchy3"/>
    <dgm:cxn modelId="{8316D9E3-C743-47C6-BF13-E2D0D72A4618}" type="presParOf" srcId="{28E303DE-93DD-4F64-B296-18F033F0D5BC}" destId="{9393E408-EC72-4ECD-B74D-A556E454D59D}" srcOrd="1" destOrd="0" presId="urn:microsoft.com/office/officeart/2005/8/layout/hierarchy3"/>
    <dgm:cxn modelId="{CE51D972-390B-417B-BA1C-01848FB5D184}" type="presParOf" srcId="{28E303DE-93DD-4F64-B296-18F033F0D5BC}" destId="{1E3DE303-39DE-461E-A470-7562C40C7750}" srcOrd="2" destOrd="0" presId="urn:microsoft.com/office/officeart/2005/8/layout/hierarchy3"/>
    <dgm:cxn modelId="{84B72531-397C-491F-A27F-EC32EA656CD7}" type="presParOf" srcId="{28E303DE-93DD-4F64-B296-18F033F0D5BC}" destId="{AE6A624B-6EB9-4007-8868-F6C9300AC372}" srcOrd="3" destOrd="0" presId="urn:microsoft.com/office/officeart/2005/8/layout/hierarchy3"/>
    <dgm:cxn modelId="{E796EA70-E383-4EBE-A115-075437851D7E}" type="presParOf" srcId="{92E1F3E0-D4F3-475D-8656-D37179E2EE36}" destId="{6786873A-A65E-4C11-B4BE-958E26E27B78}" srcOrd="1" destOrd="0" presId="urn:microsoft.com/office/officeart/2005/8/layout/hierarchy3"/>
    <dgm:cxn modelId="{7E554902-1D85-4E4C-A658-51AE3C1B0AC9}" type="presParOf" srcId="{6786873A-A65E-4C11-B4BE-958E26E27B78}" destId="{07200D07-7BBD-40A6-BF78-2553C00EB296}" srcOrd="0" destOrd="0" presId="urn:microsoft.com/office/officeart/2005/8/layout/hierarchy3"/>
    <dgm:cxn modelId="{D401B4B7-58E2-4B94-B4AC-DC735ECB13ED}" type="presParOf" srcId="{07200D07-7BBD-40A6-BF78-2553C00EB296}" destId="{5D022536-C586-4801-8E80-7A952E154184}" srcOrd="0" destOrd="0" presId="urn:microsoft.com/office/officeart/2005/8/layout/hierarchy3"/>
    <dgm:cxn modelId="{9BB8B5A6-95DC-4A23-A1BA-31A6E1826B2C}" type="presParOf" srcId="{07200D07-7BBD-40A6-BF78-2553C00EB296}" destId="{536DCBAF-3748-49BE-BF07-14FA5DED172D}" srcOrd="1" destOrd="0" presId="urn:microsoft.com/office/officeart/2005/8/layout/hierarchy3"/>
    <dgm:cxn modelId="{1E372751-97BB-4625-87C4-7D429BEB7516}" type="presParOf" srcId="{6786873A-A65E-4C11-B4BE-958E26E27B78}" destId="{390DF0C5-96E9-4998-896F-B53ACF6294F1}" srcOrd="1" destOrd="0" presId="urn:microsoft.com/office/officeart/2005/8/layout/hierarchy3"/>
    <dgm:cxn modelId="{1222915B-D7F9-425C-B396-61B2DA6DEAFC}" type="presParOf" srcId="{390DF0C5-96E9-4998-896F-B53ACF6294F1}" destId="{849B7226-61F4-4875-88CD-65C6EE0FD807}" srcOrd="0" destOrd="0" presId="urn:microsoft.com/office/officeart/2005/8/layout/hierarchy3"/>
    <dgm:cxn modelId="{3D03C6F1-3B7F-4518-A859-1823E6E10151}" type="presParOf" srcId="{390DF0C5-96E9-4998-896F-B53ACF6294F1}" destId="{24D5FF6D-D9A4-4B6A-8EB6-0DB4C5421DF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52A03A-1FC8-4D03-852C-5BA3C17DC22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DB487649-7A87-4084-BEEB-E841FCD7C21C}">
      <dgm:prSet phldrT="[Text]" custT="1"/>
      <dgm:spPr>
        <a:solidFill>
          <a:schemeClr val="accent1">
            <a:lumMod val="50000"/>
            <a:alpha val="90000"/>
          </a:schemeClr>
        </a:solidFill>
      </dgm:spPr>
      <dgm:t>
        <a:bodyPr/>
        <a:lstStyle/>
        <a:p>
          <a:r>
            <a:rPr lang="sr-Cyrl-CS" sz="2200" dirty="0" smtClean="0">
              <a:solidFill>
                <a:schemeClr val="bg2"/>
              </a:solidFill>
            </a:rPr>
            <a:t>висина премије и друге врсте плаћања које терете услугу</a:t>
          </a:r>
          <a:endParaRPr lang="en-US" sz="2200" dirty="0">
            <a:solidFill>
              <a:schemeClr val="bg2"/>
            </a:solidFill>
          </a:endParaRPr>
        </a:p>
      </dgm:t>
    </dgm:pt>
    <dgm:pt modelId="{29EAB33E-3C8E-4AAD-81C2-207EE937407C}" type="parTrans" cxnId="{E6010E3B-E6F6-47B2-9CFD-EEA9B3E27856}">
      <dgm:prSet/>
      <dgm:spPr/>
      <dgm:t>
        <a:bodyPr/>
        <a:lstStyle/>
        <a:p>
          <a:endParaRPr lang="en-US"/>
        </a:p>
      </dgm:t>
    </dgm:pt>
    <dgm:pt modelId="{4E447126-3AAD-45EC-B58A-E9E7D74007AB}" type="sibTrans" cxnId="{E6010E3B-E6F6-47B2-9CFD-EEA9B3E27856}">
      <dgm:prSet/>
      <dgm:spPr/>
      <dgm:t>
        <a:bodyPr/>
        <a:lstStyle/>
        <a:p>
          <a:endParaRPr lang="en-US"/>
        </a:p>
      </dgm:t>
    </dgm:pt>
    <dgm:pt modelId="{F81070E3-2964-4076-BAEC-6D45DBC26AC4}">
      <dgm:prSet phldrT="[Text]" custT="1"/>
      <dgm:spPr/>
      <dgm:t>
        <a:bodyPr/>
        <a:lstStyle/>
        <a:p>
          <a:r>
            <a:rPr lang="sr-Cyrl-CS" sz="2200" dirty="0" smtClean="0"/>
            <a:t>услуге осигурања</a:t>
          </a:r>
          <a:endParaRPr lang="en-US" sz="2200" dirty="0"/>
        </a:p>
      </dgm:t>
    </dgm:pt>
    <dgm:pt modelId="{C79866AB-377D-4C0E-8008-6B49913016A4}" type="sibTrans" cxnId="{265C5F98-12C4-4F37-976E-6E2A1D09F264}">
      <dgm:prSet/>
      <dgm:spPr/>
      <dgm:t>
        <a:bodyPr/>
        <a:lstStyle/>
        <a:p>
          <a:endParaRPr lang="en-US"/>
        </a:p>
      </dgm:t>
    </dgm:pt>
    <dgm:pt modelId="{A505D246-B99B-44E4-BBDA-08F1187E337F}" type="parTrans" cxnId="{265C5F98-12C4-4F37-976E-6E2A1D09F264}">
      <dgm:prSet/>
      <dgm:spPr/>
      <dgm:t>
        <a:bodyPr/>
        <a:lstStyle/>
        <a:p>
          <a:endParaRPr lang="en-US"/>
        </a:p>
      </dgm:t>
    </dgm:pt>
    <dgm:pt modelId="{92E1F3E0-D4F3-475D-8656-D37179E2EE36}" type="pres">
      <dgm:prSet presAssocID="{0152A03A-1FC8-4D03-852C-5BA3C17DC225}" presName="diagram" presStyleCnt="0">
        <dgm:presLayoutVars>
          <dgm:chPref val="1"/>
          <dgm:dir/>
          <dgm:animOne val="branch"/>
          <dgm:animLvl val="lvl"/>
          <dgm:resizeHandles/>
        </dgm:presLayoutVars>
      </dgm:prSet>
      <dgm:spPr/>
      <dgm:t>
        <a:bodyPr/>
        <a:lstStyle/>
        <a:p>
          <a:endParaRPr lang="en-US"/>
        </a:p>
      </dgm:t>
    </dgm:pt>
    <dgm:pt modelId="{96ABE802-45B0-41F4-988A-C4A3EDD1CCBD}" type="pres">
      <dgm:prSet presAssocID="{F81070E3-2964-4076-BAEC-6D45DBC26AC4}" presName="root" presStyleCnt="0"/>
      <dgm:spPr/>
    </dgm:pt>
    <dgm:pt modelId="{E4CFA1EA-BE72-4929-A245-26D7A921A4D1}" type="pres">
      <dgm:prSet presAssocID="{F81070E3-2964-4076-BAEC-6D45DBC26AC4}" presName="rootComposite" presStyleCnt="0"/>
      <dgm:spPr/>
    </dgm:pt>
    <dgm:pt modelId="{BB5A2D46-B0B3-4B5B-B98F-BEB7F20C38C3}" type="pres">
      <dgm:prSet presAssocID="{F81070E3-2964-4076-BAEC-6D45DBC26AC4}" presName="rootText" presStyleLbl="node1" presStyleIdx="0" presStyleCnt="1" custScaleY="31953"/>
      <dgm:spPr/>
      <dgm:t>
        <a:bodyPr/>
        <a:lstStyle/>
        <a:p>
          <a:endParaRPr lang="en-US"/>
        </a:p>
      </dgm:t>
    </dgm:pt>
    <dgm:pt modelId="{E79F3ECC-CA53-410C-9A87-4233F547CE44}" type="pres">
      <dgm:prSet presAssocID="{F81070E3-2964-4076-BAEC-6D45DBC26AC4}" presName="rootConnector" presStyleLbl="node1" presStyleIdx="0" presStyleCnt="1"/>
      <dgm:spPr/>
      <dgm:t>
        <a:bodyPr/>
        <a:lstStyle/>
        <a:p>
          <a:endParaRPr lang="en-US"/>
        </a:p>
      </dgm:t>
    </dgm:pt>
    <dgm:pt modelId="{F60290B7-AF1E-433A-8960-91133387E213}" type="pres">
      <dgm:prSet presAssocID="{F81070E3-2964-4076-BAEC-6D45DBC26AC4}" presName="childShape" presStyleCnt="0"/>
      <dgm:spPr/>
    </dgm:pt>
    <dgm:pt modelId="{1E3DE303-39DE-461E-A470-7562C40C7750}" type="pres">
      <dgm:prSet presAssocID="{29EAB33E-3C8E-4AAD-81C2-207EE937407C}" presName="Name13" presStyleLbl="parChTrans1D2" presStyleIdx="0" presStyleCnt="1"/>
      <dgm:spPr/>
      <dgm:t>
        <a:bodyPr/>
        <a:lstStyle/>
        <a:p>
          <a:endParaRPr lang="en-US"/>
        </a:p>
      </dgm:t>
    </dgm:pt>
    <dgm:pt modelId="{AE6A624B-6EB9-4007-8868-F6C9300AC372}" type="pres">
      <dgm:prSet presAssocID="{DB487649-7A87-4084-BEEB-E841FCD7C21C}" presName="childText" presStyleLbl="bgAcc1" presStyleIdx="0" presStyleCnt="1" custScaleX="138512" custScaleY="62153">
        <dgm:presLayoutVars>
          <dgm:bulletEnabled val="1"/>
        </dgm:presLayoutVars>
      </dgm:prSet>
      <dgm:spPr/>
      <dgm:t>
        <a:bodyPr/>
        <a:lstStyle/>
        <a:p>
          <a:endParaRPr lang="en-US"/>
        </a:p>
      </dgm:t>
    </dgm:pt>
  </dgm:ptLst>
  <dgm:cxnLst>
    <dgm:cxn modelId="{E6010E3B-E6F6-47B2-9CFD-EEA9B3E27856}" srcId="{F81070E3-2964-4076-BAEC-6D45DBC26AC4}" destId="{DB487649-7A87-4084-BEEB-E841FCD7C21C}" srcOrd="0" destOrd="0" parTransId="{29EAB33E-3C8E-4AAD-81C2-207EE937407C}" sibTransId="{4E447126-3AAD-45EC-B58A-E9E7D74007AB}"/>
    <dgm:cxn modelId="{F7F720F2-95FA-4B22-95DF-628D93C9A89F}" type="presOf" srcId="{29EAB33E-3C8E-4AAD-81C2-207EE937407C}" destId="{1E3DE303-39DE-461E-A470-7562C40C7750}" srcOrd="0" destOrd="0" presId="urn:microsoft.com/office/officeart/2005/8/layout/hierarchy3"/>
    <dgm:cxn modelId="{265C5F98-12C4-4F37-976E-6E2A1D09F264}" srcId="{0152A03A-1FC8-4D03-852C-5BA3C17DC225}" destId="{F81070E3-2964-4076-BAEC-6D45DBC26AC4}" srcOrd="0" destOrd="0" parTransId="{A505D246-B99B-44E4-BBDA-08F1187E337F}" sibTransId="{C79866AB-377D-4C0E-8008-6B49913016A4}"/>
    <dgm:cxn modelId="{D35574A3-17F3-4EE8-9861-806B53AE72B9}" type="presOf" srcId="{0152A03A-1FC8-4D03-852C-5BA3C17DC225}" destId="{92E1F3E0-D4F3-475D-8656-D37179E2EE36}" srcOrd="0" destOrd="0" presId="urn:microsoft.com/office/officeart/2005/8/layout/hierarchy3"/>
    <dgm:cxn modelId="{330861B0-FBF7-45E9-A563-508D1CEC4740}" type="presOf" srcId="{F81070E3-2964-4076-BAEC-6D45DBC26AC4}" destId="{BB5A2D46-B0B3-4B5B-B98F-BEB7F20C38C3}" srcOrd="0" destOrd="0" presId="urn:microsoft.com/office/officeart/2005/8/layout/hierarchy3"/>
    <dgm:cxn modelId="{ECEA59A3-76AE-4E5A-A546-AFC381457AE7}" type="presOf" srcId="{DB487649-7A87-4084-BEEB-E841FCD7C21C}" destId="{AE6A624B-6EB9-4007-8868-F6C9300AC372}" srcOrd="0" destOrd="0" presId="urn:microsoft.com/office/officeart/2005/8/layout/hierarchy3"/>
    <dgm:cxn modelId="{7652AE34-60C8-4555-BDAF-35042CF74428}" type="presOf" srcId="{F81070E3-2964-4076-BAEC-6D45DBC26AC4}" destId="{E79F3ECC-CA53-410C-9A87-4233F547CE44}" srcOrd="1" destOrd="0" presId="urn:microsoft.com/office/officeart/2005/8/layout/hierarchy3"/>
    <dgm:cxn modelId="{D7179755-837D-48FE-9C2F-72670DA9EA59}" type="presParOf" srcId="{92E1F3E0-D4F3-475D-8656-D37179E2EE36}" destId="{96ABE802-45B0-41F4-988A-C4A3EDD1CCBD}" srcOrd="0" destOrd="0" presId="urn:microsoft.com/office/officeart/2005/8/layout/hierarchy3"/>
    <dgm:cxn modelId="{D0C18D5E-D27E-4EBE-B3B8-D36FC87FB80F}" type="presParOf" srcId="{96ABE802-45B0-41F4-988A-C4A3EDD1CCBD}" destId="{E4CFA1EA-BE72-4929-A245-26D7A921A4D1}" srcOrd="0" destOrd="0" presId="urn:microsoft.com/office/officeart/2005/8/layout/hierarchy3"/>
    <dgm:cxn modelId="{52F37AEF-FCC9-4D3E-9EFC-C983D05D26B9}" type="presParOf" srcId="{E4CFA1EA-BE72-4929-A245-26D7A921A4D1}" destId="{BB5A2D46-B0B3-4B5B-B98F-BEB7F20C38C3}" srcOrd="0" destOrd="0" presId="urn:microsoft.com/office/officeart/2005/8/layout/hierarchy3"/>
    <dgm:cxn modelId="{C393CE38-ED79-435D-B487-B099464B981D}" type="presParOf" srcId="{E4CFA1EA-BE72-4929-A245-26D7A921A4D1}" destId="{E79F3ECC-CA53-410C-9A87-4233F547CE44}" srcOrd="1" destOrd="0" presId="urn:microsoft.com/office/officeart/2005/8/layout/hierarchy3"/>
    <dgm:cxn modelId="{640D09BB-F1AA-4FBB-9542-CA7CDDF687C3}" type="presParOf" srcId="{96ABE802-45B0-41F4-988A-C4A3EDD1CCBD}" destId="{F60290B7-AF1E-433A-8960-91133387E213}" srcOrd="1" destOrd="0" presId="urn:microsoft.com/office/officeart/2005/8/layout/hierarchy3"/>
    <dgm:cxn modelId="{5BB66E91-50CD-415D-9A42-8A49AFAF4C51}" type="presParOf" srcId="{F60290B7-AF1E-433A-8960-91133387E213}" destId="{1E3DE303-39DE-461E-A470-7562C40C7750}" srcOrd="0" destOrd="0" presId="urn:microsoft.com/office/officeart/2005/8/layout/hierarchy3"/>
    <dgm:cxn modelId="{F4C567B5-2786-45BB-81FA-567135821311}" type="presParOf" srcId="{F60290B7-AF1E-433A-8960-91133387E213}" destId="{AE6A624B-6EB9-4007-8868-F6C9300AC37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52A03A-1FC8-4D03-852C-5BA3C17DC22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81070E3-2964-4076-BAEC-6D45DBC26AC4}">
      <dgm:prSet phldrT="[Text]" custT="1"/>
      <dgm:spPr>
        <a:solidFill>
          <a:schemeClr val="accent1"/>
        </a:solidFill>
      </dgm:spPr>
      <dgm:t>
        <a:bodyPr/>
        <a:lstStyle/>
        <a:p>
          <a:r>
            <a:rPr lang="sr-Cyrl-CS" sz="2200" dirty="0" smtClean="0"/>
            <a:t>услуге кредита</a:t>
          </a:r>
          <a:endParaRPr lang="en-US" sz="2200" dirty="0"/>
        </a:p>
      </dgm:t>
    </dgm:pt>
    <dgm:pt modelId="{C79866AB-377D-4C0E-8008-6B49913016A4}" type="sibTrans" cxnId="{265C5F98-12C4-4F37-976E-6E2A1D09F264}">
      <dgm:prSet/>
      <dgm:spPr/>
      <dgm:t>
        <a:bodyPr/>
        <a:lstStyle/>
        <a:p>
          <a:endParaRPr lang="en-US"/>
        </a:p>
      </dgm:t>
    </dgm:pt>
    <dgm:pt modelId="{A505D246-B99B-44E4-BBDA-08F1187E337F}" type="parTrans" cxnId="{265C5F98-12C4-4F37-976E-6E2A1D09F264}">
      <dgm:prSet/>
      <dgm:spPr/>
      <dgm:t>
        <a:bodyPr/>
        <a:lstStyle/>
        <a:p>
          <a:endParaRPr lang="en-US"/>
        </a:p>
      </dgm:t>
    </dgm:pt>
    <dgm:pt modelId="{92E1F3E0-D4F3-475D-8656-D37179E2EE36}" type="pres">
      <dgm:prSet presAssocID="{0152A03A-1FC8-4D03-852C-5BA3C17DC225}" presName="diagram" presStyleCnt="0">
        <dgm:presLayoutVars>
          <dgm:chPref val="1"/>
          <dgm:dir/>
          <dgm:animOne val="branch"/>
          <dgm:animLvl val="lvl"/>
          <dgm:resizeHandles/>
        </dgm:presLayoutVars>
      </dgm:prSet>
      <dgm:spPr/>
      <dgm:t>
        <a:bodyPr/>
        <a:lstStyle/>
        <a:p>
          <a:endParaRPr lang="en-US"/>
        </a:p>
      </dgm:t>
    </dgm:pt>
    <dgm:pt modelId="{96ABE802-45B0-41F4-988A-C4A3EDD1CCBD}" type="pres">
      <dgm:prSet presAssocID="{F81070E3-2964-4076-BAEC-6D45DBC26AC4}" presName="root" presStyleCnt="0"/>
      <dgm:spPr/>
    </dgm:pt>
    <dgm:pt modelId="{E4CFA1EA-BE72-4929-A245-26D7A921A4D1}" type="pres">
      <dgm:prSet presAssocID="{F81070E3-2964-4076-BAEC-6D45DBC26AC4}" presName="rootComposite" presStyleCnt="0"/>
      <dgm:spPr/>
    </dgm:pt>
    <dgm:pt modelId="{BB5A2D46-B0B3-4B5B-B98F-BEB7F20C38C3}" type="pres">
      <dgm:prSet presAssocID="{F81070E3-2964-4076-BAEC-6D45DBC26AC4}" presName="rootText" presStyleLbl="node1" presStyleIdx="0" presStyleCnt="1" custScaleY="31953"/>
      <dgm:spPr/>
      <dgm:t>
        <a:bodyPr/>
        <a:lstStyle/>
        <a:p>
          <a:endParaRPr lang="en-US"/>
        </a:p>
      </dgm:t>
    </dgm:pt>
    <dgm:pt modelId="{E79F3ECC-CA53-410C-9A87-4233F547CE44}" type="pres">
      <dgm:prSet presAssocID="{F81070E3-2964-4076-BAEC-6D45DBC26AC4}" presName="rootConnector" presStyleLbl="node1" presStyleIdx="0" presStyleCnt="1"/>
      <dgm:spPr/>
      <dgm:t>
        <a:bodyPr/>
        <a:lstStyle/>
        <a:p>
          <a:endParaRPr lang="en-US"/>
        </a:p>
      </dgm:t>
    </dgm:pt>
    <dgm:pt modelId="{F60290B7-AF1E-433A-8960-91133387E213}" type="pres">
      <dgm:prSet presAssocID="{F81070E3-2964-4076-BAEC-6D45DBC26AC4}" presName="childShape" presStyleCnt="0"/>
      <dgm:spPr/>
    </dgm:pt>
  </dgm:ptLst>
  <dgm:cxnLst>
    <dgm:cxn modelId="{93E61518-5F1A-478D-B5FF-8EF1A4D3FBBA}" type="presOf" srcId="{F81070E3-2964-4076-BAEC-6D45DBC26AC4}" destId="{E79F3ECC-CA53-410C-9A87-4233F547CE44}" srcOrd="1" destOrd="0" presId="urn:microsoft.com/office/officeart/2005/8/layout/hierarchy3"/>
    <dgm:cxn modelId="{CF19E031-81F9-4FEA-8E45-C825720D14FF}" type="presOf" srcId="{F81070E3-2964-4076-BAEC-6D45DBC26AC4}" destId="{BB5A2D46-B0B3-4B5B-B98F-BEB7F20C38C3}" srcOrd="0" destOrd="0" presId="urn:microsoft.com/office/officeart/2005/8/layout/hierarchy3"/>
    <dgm:cxn modelId="{265C5F98-12C4-4F37-976E-6E2A1D09F264}" srcId="{0152A03A-1FC8-4D03-852C-5BA3C17DC225}" destId="{F81070E3-2964-4076-BAEC-6D45DBC26AC4}" srcOrd="0" destOrd="0" parTransId="{A505D246-B99B-44E4-BBDA-08F1187E337F}" sibTransId="{C79866AB-377D-4C0E-8008-6B49913016A4}"/>
    <dgm:cxn modelId="{0164666F-1B9F-4E1B-8F9B-9AFAA4DBA00D}" type="presOf" srcId="{0152A03A-1FC8-4D03-852C-5BA3C17DC225}" destId="{92E1F3E0-D4F3-475D-8656-D37179E2EE36}" srcOrd="0" destOrd="0" presId="urn:microsoft.com/office/officeart/2005/8/layout/hierarchy3"/>
    <dgm:cxn modelId="{765EB4D2-EB3D-49E7-B267-BCC85F07B503}" type="presParOf" srcId="{92E1F3E0-D4F3-475D-8656-D37179E2EE36}" destId="{96ABE802-45B0-41F4-988A-C4A3EDD1CCBD}" srcOrd="0" destOrd="0" presId="urn:microsoft.com/office/officeart/2005/8/layout/hierarchy3"/>
    <dgm:cxn modelId="{E4F81B5E-68BD-48AB-B3F0-E0E2C00B8003}" type="presParOf" srcId="{96ABE802-45B0-41F4-988A-C4A3EDD1CCBD}" destId="{E4CFA1EA-BE72-4929-A245-26D7A921A4D1}" srcOrd="0" destOrd="0" presId="urn:microsoft.com/office/officeart/2005/8/layout/hierarchy3"/>
    <dgm:cxn modelId="{48FD59C3-E967-4D1F-BEE9-9810E6B6B8D9}" type="presParOf" srcId="{E4CFA1EA-BE72-4929-A245-26D7A921A4D1}" destId="{BB5A2D46-B0B3-4B5B-B98F-BEB7F20C38C3}" srcOrd="0" destOrd="0" presId="urn:microsoft.com/office/officeart/2005/8/layout/hierarchy3"/>
    <dgm:cxn modelId="{1BBE4598-F52C-496F-936E-EB1C05293B8A}" type="presParOf" srcId="{E4CFA1EA-BE72-4929-A245-26D7A921A4D1}" destId="{E79F3ECC-CA53-410C-9A87-4233F547CE44}" srcOrd="1" destOrd="0" presId="urn:microsoft.com/office/officeart/2005/8/layout/hierarchy3"/>
    <dgm:cxn modelId="{E22195AD-3458-46BD-8030-8C1181741ED0}" type="presParOf" srcId="{96ABE802-45B0-41F4-988A-C4A3EDD1CCBD}" destId="{F60290B7-AF1E-433A-8960-91133387E213}"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52A03A-1FC8-4D03-852C-5BA3C17DC22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DB487649-7A87-4084-BEEB-E841FCD7C21C}">
      <dgm:prSet phldrT="[Text]" custT="1"/>
      <dgm:spPr>
        <a:solidFill>
          <a:schemeClr val="accent1">
            <a:lumMod val="50000"/>
            <a:alpha val="90000"/>
          </a:schemeClr>
        </a:solidFill>
      </dgm:spPr>
      <dgm:t>
        <a:bodyPr/>
        <a:lstStyle/>
        <a:p>
          <a:r>
            <a:rPr lang="sr-Cyrl-CS" sz="2200" dirty="0" smtClean="0">
              <a:solidFill>
                <a:schemeClr val="bg2"/>
              </a:solidFill>
            </a:rPr>
            <a:t>накнада или провизија</a:t>
          </a:r>
          <a:endParaRPr lang="en-US" sz="2200" dirty="0">
            <a:solidFill>
              <a:schemeClr val="bg2"/>
            </a:solidFill>
          </a:endParaRPr>
        </a:p>
      </dgm:t>
    </dgm:pt>
    <dgm:pt modelId="{29EAB33E-3C8E-4AAD-81C2-207EE937407C}" type="parTrans" cxnId="{E6010E3B-E6F6-47B2-9CFD-EEA9B3E27856}">
      <dgm:prSet/>
      <dgm:spPr/>
      <dgm:t>
        <a:bodyPr/>
        <a:lstStyle/>
        <a:p>
          <a:endParaRPr lang="en-US"/>
        </a:p>
      </dgm:t>
    </dgm:pt>
    <dgm:pt modelId="{4E447126-3AAD-45EC-B58A-E9E7D74007AB}" type="sibTrans" cxnId="{E6010E3B-E6F6-47B2-9CFD-EEA9B3E27856}">
      <dgm:prSet/>
      <dgm:spPr/>
      <dgm:t>
        <a:bodyPr/>
        <a:lstStyle/>
        <a:p>
          <a:endParaRPr lang="en-US"/>
        </a:p>
      </dgm:t>
    </dgm:pt>
    <dgm:pt modelId="{F81070E3-2964-4076-BAEC-6D45DBC26AC4}">
      <dgm:prSet phldrT="[Text]" custT="1"/>
      <dgm:spPr/>
      <dgm:t>
        <a:bodyPr/>
        <a:lstStyle/>
        <a:p>
          <a:r>
            <a:rPr lang="sr-Cyrl-CS" sz="1800" dirty="0" smtClean="0"/>
            <a:t>за дизајн, архитектонске услуге, просторно планирање и сл.</a:t>
          </a:r>
          <a:endParaRPr lang="en-US" sz="1800" dirty="0"/>
        </a:p>
      </dgm:t>
    </dgm:pt>
    <dgm:pt modelId="{C79866AB-377D-4C0E-8008-6B49913016A4}" type="sibTrans" cxnId="{265C5F98-12C4-4F37-976E-6E2A1D09F264}">
      <dgm:prSet/>
      <dgm:spPr/>
      <dgm:t>
        <a:bodyPr/>
        <a:lstStyle/>
        <a:p>
          <a:endParaRPr lang="en-US"/>
        </a:p>
      </dgm:t>
    </dgm:pt>
    <dgm:pt modelId="{A505D246-B99B-44E4-BBDA-08F1187E337F}" type="parTrans" cxnId="{265C5F98-12C4-4F37-976E-6E2A1D09F264}">
      <dgm:prSet/>
      <dgm:spPr/>
      <dgm:t>
        <a:bodyPr/>
        <a:lstStyle/>
        <a:p>
          <a:endParaRPr lang="en-US"/>
        </a:p>
      </dgm:t>
    </dgm:pt>
    <dgm:pt modelId="{92E1F3E0-D4F3-475D-8656-D37179E2EE36}" type="pres">
      <dgm:prSet presAssocID="{0152A03A-1FC8-4D03-852C-5BA3C17DC225}" presName="diagram" presStyleCnt="0">
        <dgm:presLayoutVars>
          <dgm:chPref val="1"/>
          <dgm:dir/>
          <dgm:animOne val="branch"/>
          <dgm:animLvl val="lvl"/>
          <dgm:resizeHandles/>
        </dgm:presLayoutVars>
      </dgm:prSet>
      <dgm:spPr/>
      <dgm:t>
        <a:bodyPr/>
        <a:lstStyle/>
        <a:p>
          <a:endParaRPr lang="en-US"/>
        </a:p>
      </dgm:t>
    </dgm:pt>
    <dgm:pt modelId="{96ABE802-45B0-41F4-988A-C4A3EDD1CCBD}" type="pres">
      <dgm:prSet presAssocID="{F81070E3-2964-4076-BAEC-6D45DBC26AC4}" presName="root" presStyleCnt="0"/>
      <dgm:spPr/>
    </dgm:pt>
    <dgm:pt modelId="{E4CFA1EA-BE72-4929-A245-26D7A921A4D1}" type="pres">
      <dgm:prSet presAssocID="{F81070E3-2964-4076-BAEC-6D45DBC26AC4}" presName="rootComposite" presStyleCnt="0"/>
      <dgm:spPr/>
    </dgm:pt>
    <dgm:pt modelId="{BB5A2D46-B0B3-4B5B-B98F-BEB7F20C38C3}" type="pres">
      <dgm:prSet presAssocID="{F81070E3-2964-4076-BAEC-6D45DBC26AC4}" presName="rootText" presStyleLbl="node1" presStyleIdx="0" presStyleCnt="1" custScaleX="130945" custScaleY="65650"/>
      <dgm:spPr/>
      <dgm:t>
        <a:bodyPr/>
        <a:lstStyle/>
        <a:p>
          <a:endParaRPr lang="en-US"/>
        </a:p>
      </dgm:t>
    </dgm:pt>
    <dgm:pt modelId="{E79F3ECC-CA53-410C-9A87-4233F547CE44}" type="pres">
      <dgm:prSet presAssocID="{F81070E3-2964-4076-BAEC-6D45DBC26AC4}" presName="rootConnector" presStyleLbl="node1" presStyleIdx="0" presStyleCnt="1"/>
      <dgm:spPr/>
      <dgm:t>
        <a:bodyPr/>
        <a:lstStyle/>
        <a:p>
          <a:endParaRPr lang="en-US"/>
        </a:p>
      </dgm:t>
    </dgm:pt>
    <dgm:pt modelId="{F60290B7-AF1E-433A-8960-91133387E213}" type="pres">
      <dgm:prSet presAssocID="{F81070E3-2964-4076-BAEC-6D45DBC26AC4}" presName="childShape" presStyleCnt="0"/>
      <dgm:spPr/>
    </dgm:pt>
    <dgm:pt modelId="{1E3DE303-39DE-461E-A470-7562C40C7750}" type="pres">
      <dgm:prSet presAssocID="{29EAB33E-3C8E-4AAD-81C2-207EE937407C}" presName="Name13" presStyleLbl="parChTrans1D2" presStyleIdx="0" presStyleCnt="1"/>
      <dgm:spPr/>
      <dgm:t>
        <a:bodyPr/>
        <a:lstStyle/>
        <a:p>
          <a:endParaRPr lang="en-US"/>
        </a:p>
      </dgm:t>
    </dgm:pt>
    <dgm:pt modelId="{AE6A624B-6EB9-4007-8868-F6C9300AC372}" type="pres">
      <dgm:prSet presAssocID="{DB487649-7A87-4084-BEEB-E841FCD7C21C}" presName="childText" presStyleLbl="bgAcc1" presStyleIdx="0" presStyleCnt="1" custScaleX="138512" custScaleY="43634">
        <dgm:presLayoutVars>
          <dgm:bulletEnabled val="1"/>
        </dgm:presLayoutVars>
      </dgm:prSet>
      <dgm:spPr/>
      <dgm:t>
        <a:bodyPr/>
        <a:lstStyle/>
        <a:p>
          <a:endParaRPr lang="en-US"/>
        </a:p>
      </dgm:t>
    </dgm:pt>
  </dgm:ptLst>
  <dgm:cxnLst>
    <dgm:cxn modelId="{E6010E3B-E6F6-47B2-9CFD-EEA9B3E27856}" srcId="{F81070E3-2964-4076-BAEC-6D45DBC26AC4}" destId="{DB487649-7A87-4084-BEEB-E841FCD7C21C}" srcOrd="0" destOrd="0" parTransId="{29EAB33E-3C8E-4AAD-81C2-207EE937407C}" sibTransId="{4E447126-3AAD-45EC-B58A-E9E7D74007AB}"/>
    <dgm:cxn modelId="{35DB69EA-B377-47FC-8412-1E5F2581E4DB}" type="presOf" srcId="{F81070E3-2964-4076-BAEC-6D45DBC26AC4}" destId="{E79F3ECC-CA53-410C-9A87-4233F547CE44}" srcOrd="1" destOrd="0" presId="urn:microsoft.com/office/officeart/2005/8/layout/hierarchy3"/>
    <dgm:cxn modelId="{3ACB180D-244C-457E-A708-679292327053}" type="presOf" srcId="{DB487649-7A87-4084-BEEB-E841FCD7C21C}" destId="{AE6A624B-6EB9-4007-8868-F6C9300AC372}" srcOrd="0" destOrd="0" presId="urn:microsoft.com/office/officeart/2005/8/layout/hierarchy3"/>
    <dgm:cxn modelId="{C1557A58-46F7-437C-ABA1-870A1C8F7EFC}" type="presOf" srcId="{F81070E3-2964-4076-BAEC-6D45DBC26AC4}" destId="{BB5A2D46-B0B3-4B5B-B98F-BEB7F20C38C3}" srcOrd="0" destOrd="0" presId="urn:microsoft.com/office/officeart/2005/8/layout/hierarchy3"/>
    <dgm:cxn modelId="{265C5F98-12C4-4F37-976E-6E2A1D09F264}" srcId="{0152A03A-1FC8-4D03-852C-5BA3C17DC225}" destId="{F81070E3-2964-4076-BAEC-6D45DBC26AC4}" srcOrd="0" destOrd="0" parTransId="{A505D246-B99B-44E4-BBDA-08F1187E337F}" sibTransId="{C79866AB-377D-4C0E-8008-6B49913016A4}"/>
    <dgm:cxn modelId="{2B99CCBD-817F-4277-BDB7-FFC4296F90A7}" type="presOf" srcId="{29EAB33E-3C8E-4AAD-81C2-207EE937407C}" destId="{1E3DE303-39DE-461E-A470-7562C40C7750}" srcOrd="0" destOrd="0" presId="urn:microsoft.com/office/officeart/2005/8/layout/hierarchy3"/>
    <dgm:cxn modelId="{EA4E3C13-4FDE-4E30-A10C-DCF2CE476109}" type="presOf" srcId="{0152A03A-1FC8-4D03-852C-5BA3C17DC225}" destId="{92E1F3E0-D4F3-475D-8656-D37179E2EE36}" srcOrd="0" destOrd="0" presId="urn:microsoft.com/office/officeart/2005/8/layout/hierarchy3"/>
    <dgm:cxn modelId="{3884A864-70BB-4939-BC26-661F9CD41408}" type="presParOf" srcId="{92E1F3E0-D4F3-475D-8656-D37179E2EE36}" destId="{96ABE802-45B0-41F4-988A-C4A3EDD1CCBD}" srcOrd="0" destOrd="0" presId="urn:microsoft.com/office/officeart/2005/8/layout/hierarchy3"/>
    <dgm:cxn modelId="{48D8F0F0-03E3-4657-A809-9D9DC752DEC8}" type="presParOf" srcId="{96ABE802-45B0-41F4-988A-C4A3EDD1CCBD}" destId="{E4CFA1EA-BE72-4929-A245-26D7A921A4D1}" srcOrd="0" destOrd="0" presId="urn:microsoft.com/office/officeart/2005/8/layout/hierarchy3"/>
    <dgm:cxn modelId="{FD432959-C73E-4933-AC40-F2138FC5E1A1}" type="presParOf" srcId="{E4CFA1EA-BE72-4929-A245-26D7A921A4D1}" destId="{BB5A2D46-B0B3-4B5B-B98F-BEB7F20C38C3}" srcOrd="0" destOrd="0" presId="urn:microsoft.com/office/officeart/2005/8/layout/hierarchy3"/>
    <dgm:cxn modelId="{A81A6794-05A2-4500-BB9B-BDB5920367EB}" type="presParOf" srcId="{E4CFA1EA-BE72-4929-A245-26D7A921A4D1}" destId="{E79F3ECC-CA53-410C-9A87-4233F547CE44}" srcOrd="1" destOrd="0" presId="urn:microsoft.com/office/officeart/2005/8/layout/hierarchy3"/>
    <dgm:cxn modelId="{340D2E40-ADD9-4217-A401-3279C3623103}" type="presParOf" srcId="{96ABE802-45B0-41F4-988A-C4A3EDD1CCBD}" destId="{F60290B7-AF1E-433A-8960-91133387E213}" srcOrd="1" destOrd="0" presId="urn:microsoft.com/office/officeart/2005/8/layout/hierarchy3"/>
    <dgm:cxn modelId="{2CB00792-98CD-4934-8105-98F760974A6C}" type="presParOf" srcId="{F60290B7-AF1E-433A-8960-91133387E213}" destId="{1E3DE303-39DE-461E-A470-7562C40C7750}" srcOrd="0" destOrd="0" presId="urn:microsoft.com/office/officeart/2005/8/layout/hierarchy3"/>
    <dgm:cxn modelId="{AD259202-DA91-45F9-BE56-E6F865034B27}" type="presParOf" srcId="{F60290B7-AF1E-433A-8960-91133387E213}" destId="{AE6A624B-6EB9-4007-8868-F6C9300AC372}" srcOrd="1" destOrd="0" presId="urn:microsoft.com/office/officeart/2005/8/layout/hierarchy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52A03A-1FC8-4D03-852C-5BA3C17DC22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DB487649-7A87-4084-BEEB-E841FCD7C21C}">
      <dgm:prSet phldrT="[Text]" custT="1"/>
      <dgm:spPr>
        <a:solidFill>
          <a:schemeClr val="accent1">
            <a:lumMod val="50000"/>
            <a:alpha val="90000"/>
          </a:schemeClr>
        </a:solidFill>
      </dgm:spPr>
      <dgm:t>
        <a:bodyPr/>
        <a:lstStyle/>
        <a:p>
          <a:r>
            <a:rPr lang="sr-Cyrl-CS" sz="2000" dirty="0" smtClean="0">
              <a:solidFill>
                <a:schemeClr val="bg2"/>
              </a:solidFill>
            </a:rPr>
            <a:t>накнаде, провизије, као и друге врсте плаћања које терете услугу</a:t>
          </a:r>
          <a:endParaRPr lang="en-US" sz="2000" dirty="0">
            <a:solidFill>
              <a:schemeClr val="bg2"/>
            </a:solidFill>
          </a:endParaRPr>
        </a:p>
      </dgm:t>
    </dgm:pt>
    <dgm:pt modelId="{29EAB33E-3C8E-4AAD-81C2-207EE937407C}" type="parTrans" cxnId="{E6010E3B-E6F6-47B2-9CFD-EEA9B3E27856}">
      <dgm:prSet/>
      <dgm:spPr/>
      <dgm:t>
        <a:bodyPr/>
        <a:lstStyle/>
        <a:p>
          <a:endParaRPr lang="en-US"/>
        </a:p>
      </dgm:t>
    </dgm:pt>
    <dgm:pt modelId="{4E447126-3AAD-45EC-B58A-E9E7D74007AB}" type="sibTrans" cxnId="{E6010E3B-E6F6-47B2-9CFD-EEA9B3E27856}">
      <dgm:prSet/>
      <dgm:spPr/>
      <dgm:t>
        <a:bodyPr/>
        <a:lstStyle/>
        <a:p>
          <a:endParaRPr lang="en-US"/>
        </a:p>
      </dgm:t>
    </dgm:pt>
    <dgm:pt modelId="{F81070E3-2964-4076-BAEC-6D45DBC26AC4}">
      <dgm:prSet phldrT="[Text]" custT="1"/>
      <dgm:spPr/>
      <dgm:t>
        <a:bodyPr/>
        <a:lstStyle/>
        <a:p>
          <a:r>
            <a:rPr lang="sr-Cyrl-CS" sz="2200" dirty="0" smtClean="0"/>
            <a:t>банкарске и друге финансијске услуге</a:t>
          </a:r>
          <a:endParaRPr lang="en-US" sz="2200" dirty="0"/>
        </a:p>
      </dgm:t>
    </dgm:pt>
    <dgm:pt modelId="{C79866AB-377D-4C0E-8008-6B49913016A4}" type="sibTrans" cxnId="{265C5F98-12C4-4F37-976E-6E2A1D09F264}">
      <dgm:prSet/>
      <dgm:spPr/>
      <dgm:t>
        <a:bodyPr/>
        <a:lstStyle/>
        <a:p>
          <a:endParaRPr lang="en-US"/>
        </a:p>
      </dgm:t>
    </dgm:pt>
    <dgm:pt modelId="{A505D246-B99B-44E4-BBDA-08F1187E337F}" type="parTrans" cxnId="{265C5F98-12C4-4F37-976E-6E2A1D09F264}">
      <dgm:prSet/>
      <dgm:spPr/>
      <dgm:t>
        <a:bodyPr/>
        <a:lstStyle/>
        <a:p>
          <a:endParaRPr lang="en-US"/>
        </a:p>
      </dgm:t>
    </dgm:pt>
    <dgm:pt modelId="{92E1F3E0-D4F3-475D-8656-D37179E2EE36}" type="pres">
      <dgm:prSet presAssocID="{0152A03A-1FC8-4D03-852C-5BA3C17DC225}" presName="diagram" presStyleCnt="0">
        <dgm:presLayoutVars>
          <dgm:chPref val="1"/>
          <dgm:dir/>
          <dgm:animOne val="branch"/>
          <dgm:animLvl val="lvl"/>
          <dgm:resizeHandles/>
        </dgm:presLayoutVars>
      </dgm:prSet>
      <dgm:spPr/>
      <dgm:t>
        <a:bodyPr/>
        <a:lstStyle/>
        <a:p>
          <a:endParaRPr lang="en-US"/>
        </a:p>
      </dgm:t>
    </dgm:pt>
    <dgm:pt modelId="{96ABE802-45B0-41F4-988A-C4A3EDD1CCBD}" type="pres">
      <dgm:prSet presAssocID="{F81070E3-2964-4076-BAEC-6D45DBC26AC4}" presName="root" presStyleCnt="0"/>
      <dgm:spPr/>
    </dgm:pt>
    <dgm:pt modelId="{E4CFA1EA-BE72-4929-A245-26D7A921A4D1}" type="pres">
      <dgm:prSet presAssocID="{F81070E3-2964-4076-BAEC-6D45DBC26AC4}" presName="rootComposite" presStyleCnt="0"/>
      <dgm:spPr/>
    </dgm:pt>
    <dgm:pt modelId="{BB5A2D46-B0B3-4B5B-B98F-BEB7F20C38C3}" type="pres">
      <dgm:prSet presAssocID="{F81070E3-2964-4076-BAEC-6D45DBC26AC4}" presName="rootText" presStyleLbl="node1" presStyleIdx="0" presStyleCnt="1" custScaleY="46361"/>
      <dgm:spPr/>
      <dgm:t>
        <a:bodyPr/>
        <a:lstStyle/>
        <a:p>
          <a:endParaRPr lang="en-US"/>
        </a:p>
      </dgm:t>
    </dgm:pt>
    <dgm:pt modelId="{E79F3ECC-CA53-410C-9A87-4233F547CE44}" type="pres">
      <dgm:prSet presAssocID="{F81070E3-2964-4076-BAEC-6D45DBC26AC4}" presName="rootConnector" presStyleLbl="node1" presStyleIdx="0" presStyleCnt="1"/>
      <dgm:spPr/>
      <dgm:t>
        <a:bodyPr/>
        <a:lstStyle/>
        <a:p>
          <a:endParaRPr lang="en-US"/>
        </a:p>
      </dgm:t>
    </dgm:pt>
    <dgm:pt modelId="{F60290B7-AF1E-433A-8960-91133387E213}" type="pres">
      <dgm:prSet presAssocID="{F81070E3-2964-4076-BAEC-6D45DBC26AC4}" presName="childShape" presStyleCnt="0"/>
      <dgm:spPr/>
    </dgm:pt>
    <dgm:pt modelId="{1E3DE303-39DE-461E-A470-7562C40C7750}" type="pres">
      <dgm:prSet presAssocID="{29EAB33E-3C8E-4AAD-81C2-207EE937407C}" presName="Name13" presStyleLbl="parChTrans1D2" presStyleIdx="0" presStyleCnt="1"/>
      <dgm:spPr/>
      <dgm:t>
        <a:bodyPr/>
        <a:lstStyle/>
        <a:p>
          <a:endParaRPr lang="en-US"/>
        </a:p>
      </dgm:t>
    </dgm:pt>
    <dgm:pt modelId="{AE6A624B-6EB9-4007-8868-F6C9300AC372}" type="pres">
      <dgm:prSet presAssocID="{DB487649-7A87-4084-BEEB-E841FCD7C21C}" presName="childText" presStyleLbl="bgAcc1" presStyleIdx="0" presStyleCnt="1" custScaleX="107823" custScaleY="53999">
        <dgm:presLayoutVars>
          <dgm:bulletEnabled val="1"/>
        </dgm:presLayoutVars>
      </dgm:prSet>
      <dgm:spPr/>
      <dgm:t>
        <a:bodyPr/>
        <a:lstStyle/>
        <a:p>
          <a:endParaRPr lang="en-US"/>
        </a:p>
      </dgm:t>
    </dgm:pt>
  </dgm:ptLst>
  <dgm:cxnLst>
    <dgm:cxn modelId="{0E6A9AFA-831F-4DF6-B5A8-793104CD81CE}" type="presOf" srcId="{F81070E3-2964-4076-BAEC-6D45DBC26AC4}" destId="{E79F3ECC-CA53-410C-9A87-4233F547CE44}" srcOrd="1" destOrd="0" presId="urn:microsoft.com/office/officeart/2005/8/layout/hierarchy3"/>
    <dgm:cxn modelId="{E6010E3B-E6F6-47B2-9CFD-EEA9B3E27856}" srcId="{F81070E3-2964-4076-BAEC-6D45DBC26AC4}" destId="{DB487649-7A87-4084-BEEB-E841FCD7C21C}" srcOrd="0" destOrd="0" parTransId="{29EAB33E-3C8E-4AAD-81C2-207EE937407C}" sibTransId="{4E447126-3AAD-45EC-B58A-E9E7D74007AB}"/>
    <dgm:cxn modelId="{265C5F98-12C4-4F37-976E-6E2A1D09F264}" srcId="{0152A03A-1FC8-4D03-852C-5BA3C17DC225}" destId="{F81070E3-2964-4076-BAEC-6D45DBC26AC4}" srcOrd="0" destOrd="0" parTransId="{A505D246-B99B-44E4-BBDA-08F1187E337F}" sibTransId="{C79866AB-377D-4C0E-8008-6B49913016A4}"/>
    <dgm:cxn modelId="{8CAE2E1B-E0EB-4802-9FCC-2FD811280967}" type="presOf" srcId="{DB487649-7A87-4084-BEEB-E841FCD7C21C}" destId="{AE6A624B-6EB9-4007-8868-F6C9300AC372}" srcOrd="0" destOrd="0" presId="urn:microsoft.com/office/officeart/2005/8/layout/hierarchy3"/>
    <dgm:cxn modelId="{1E0AA796-DB7F-4582-8807-4F1A70C19825}" type="presOf" srcId="{0152A03A-1FC8-4D03-852C-5BA3C17DC225}" destId="{92E1F3E0-D4F3-475D-8656-D37179E2EE36}" srcOrd="0" destOrd="0" presId="urn:microsoft.com/office/officeart/2005/8/layout/hierarchy3"/>
    <dgm:cxn modelId="{C9FD36B7-BDB7-49BB-80EA-B96B99C30399}" type="presOf" srcId="{29EAB33E-3C8E-4AAD-81C2-207EE937407C}" destId="{1E3DE303-39DE-461E-A470-7562C40C7750}" srcOrd="0" destOrd="0" presId="urn:microsoft.com/office/officeart/2005/8/layout/hierarchy3"/>
    <dgm:cxn modelId="{2333BBE8-5709-457F-AE4B-143BFD152281}" type="presOf" srcId="{F81070E3-2964-4076-BAEC-6D45DBC26AC4}" destId="{BB5A2D46-B0B3-4B5B-B98F-BEB7F20C38C3}" srcOrd="0" destOrd="0" presId="urn:microsoft.com/office/officeart/2005/8/layout/hierarchy3"/>
    <dgm:cxn modelId="{25F016CA-C6DB-48DA-87C9-02FDA7F134DA}" type="presParOf" srcId="{92E1F3E0-D4F3-475D-8656-D37179E2EE36}" destId="{96ABE802-45B0-41F4-988A-C4A3EDD1CCBD}" srcOrd="0" destOrd="0" presId="urn:microsoft.com/office/officeart/2005/8/layout/hierarchy3"/>
    <dgm:cxn modelId="{81B5C141-4685-441B-98B1-C1E23B6EDB0E}" type="presParOf" srcId="{96ABE802-45B0-41F4-988A-C4A3EDD1CCBD}" destId="{E4CFA1EA-BE72-4929-A245-26D7A921A4D1}" srcOrd="0" destOrd="0" presId="urn:microsoft.com/office/officeart/2005/8/layout/hierarchy3"/>
    <dgm:cxn modelId="{C6E66927-7A04-4960-B375-AD71BF844FF3}" type="presParOf" srcId="{E4CFA1EA-BE72-4929-A245-26D7A921A4D1}" destId="{BB5A2D46-B0B3-4B5B-B98F-BEB7F20C38C3}" srcOrd="0" destOrd="0" presId="urn:microsoft.com/office/officeart/2005/8/layout/hierarchy3"/>
    <dgm:cxn modelId="{E4261E73-98D3-45D1-AF20-DBD951137B2E}" type="presParOf" srcId="{E4CFA1EA-BE72-4929-A245-26D7A921A4D1}" destId="{E79F3ECC-CA53-410C-9A87-4233F547CE44}" srcOrd="1" destOrd="0" presId="urn:microsoft.com/office/officeart/2005/8/layout/hierarchy3"/>
    <dgm:cxn modelId="{16B8151B-6C56-4026-8DF5-3BD1F5201DC5}" type="presParOf" srcId="{96ABE802-45B0-41F4-988A-C4A3EDD1CCBD}" destId="{F60290B7-AF1E-433A-8960-91133387E213}" srcOrd="1" destOrd="0" presId="urn:microsoft.com/office/officeart/2005/8/layout/hierarchy3"/>
    <dgm:cxn modelId="{6059809F-8C4C-489F-9305-9B299D424717}" type="presParOf" srcId="{F60290B7-AF1E-433A-8960-91133387E213}" destId="{1E3DE303-39DE-461E-A470-7562C40C7750}" srcOrd="0" destOrd="0" presId="urn:microsoft.com/office/officeart/2005/8/layout/hierarchy3"/>
    <dgm:cxn modelId="{B1A911AA-E7E9-4274-8C40-05DE105DBB17}" type="presParOf" srcId="{F60290B7-AF1E-433A-8960-91133387E213}" destId="{AE6A624B-6EB9-4007-8868-F6C9300AC372}" srcOrd="1" destOrd="0" presId="urn:microsoft.com/office/officeart/2005/8/layout/hierarchy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6">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35FDF8-7A82-4E19-A826-2053E25AD9DF}" type="datetimeFigureOut">
              <a:rPr lang="x-none" smtClean="0"/>
              <a:pPr/>
              <a:t>2.9.2015</a:t>
            </a:fld>
            <a:endParaRPr lang="x-non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49E013-E393-4AF8-AFB9-5CFB1CC95D74}" type="slidenum">
              <a:rPr lang="x-none" smtClean="0"/>
              <a:pPr/>
              <a:t>‹#›</a:t>
            </a:fld>
            <a:endParaRPr lang="x-none"/>
          </a:p>
        </p:txBody>
      </p:sp>
    </p:spTree>
    <p:extLst>
      <p:ext uri="{BB962C8B-B14F-4D97-AF65-F5344CB8AC3E}">
        <p14:creationId xmlns:p14="http://schemas.microsoft.com/office/powerpoint/2010/main" val="872910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8436" name="Slide Number Placeholder 3"/>
          <p:cNvSpPr>
            <a:spLocks noGrp="1"/>
          </p:cNvSpPr>
          <p:nvPr>
            <p:ph type="sldNum" sz="quarter" idx="5"/>
          </p:nvPr>
        </p:nvSpPr>
        <p:spPr>
          <a:noFill/>
        </p:spPr>
        <p:txBody>
          <a:bodyPr/>
          <a:lstStyle/>
          <a:p>
            <a:fld id="{0E623B42-55AA-4736-90A4-E4BCE3BAE369}"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49E013-E393-4AF8-AFB9-5CFB1CC95D74}" type="slidenum">
              <a:rPr lang="x-none" smtClean="0"/>
              <a:pPr/>
              <a:t>4</a:t>
            </a:fld>
            <a:endParaRPr 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9EB8E9-654B-4F3A-A74E-6538ACF78579}" type="slidenum">
              <a:rPr lang="en-US" smtClean="0"/>
              <a:pPr>
                <a:defRPr/>
              </a:pPr>
              <a:t>22</a:t>
            </a:fld>
            <a:endParaRPr lang="en-US" dirty="0"/>
          </a:p>
        </p:txBody>
      </p:sp>
    </p:spTree>
    <p:extLst>
      <p:ext uri="{BB962C8B-B14F-4D97-AF65-F5344CB8AC3E}">
        <p14:creationId xmlns:p14="http://schemas.microsoft.com/office/powerpoint/2010/main" val="1836614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9EB8E9-654B-4F3A-A74E-6538ACF78579}" type="slidenum">
              <a:rPr lang="en-US" smtClean="0"/>
              <a:pPr>
                <a:defRPr/>
              </a:pPr>
              <a:t>23</a:t>
            </a:fld>
            <a:endParaRPr lang="en-US" dirty="0"/>
          </a:p>
        </p:txBody>
      </p:sp>
    </p:spTree>
    <p:extLst>
      <p:ext uri="{BB962C8B-B14F-4D97-AF65-F5344CB8AC3E}">
        <p14:creationId xmlns:p14="http://schemas.microsoft.com/office/powerpoint/2010/main" val="1836614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0FEC94-39BD-493E-870D-988F431A6DAC}" type="datetime1">
              <a:rPr lang="en-US" smtClean="0"/>
              <a:pPr/>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6AEE84-5771-4749-8454-202560549175}" type="datetime1">
              <a:rPr lang="en-US" smtClean="0"/>
              <a:pPr/>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F4EC1F-3842-4EA3-A031-FF80C5576B8A}" type="datetime1">
              <a:rPr lang="en-US" smtClean="0"/>
              <a:pPr/>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CDB54D-F33C-415E-A843-354D3906752E}" type="datetime1">
              <a:rPr lang="en-US" smtClean="0"/>
              <a:pPr/>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73BEC-E9FD-475D-9033-3B04FB06EF89}" type="datetime1">
              <a:rPr lang="en-US" smtClean="0"/>
              <a:pPr/>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FE4143-F29C-46EB-B630-25DB26AC8991}" type="datetime1">
              <a:rPr lang="en-US" smtClean="0"/>
              <a:pPr/>
              <a:t>9/2/2015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ED32A6-5AD5-4E8E-B2CA-87D89FC20134}" type="datetime1">
              <a:rPr lang="en-US" smtClean="0"/>
              <a:pPr/>
              <a:t>9/2/2015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9F596E-A8F7-46C5-BD30-C8AC30097D30}" type="datetime1">
              <a:rPr lang="en-US" smtClean="0"/>
              <a:pPr/>
              <a:t>9/2/2015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3B9600-5CD9-4497-B580-0BFE02623F37}" type="datetime1">
              <a:rPr lang="en-US" smtClean="0"/>
              <a:pPr/>
              <a:t>9/2/2015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A60C2-F176-4028-B93B-86E057A293EE}" type="datetime1">
              <a:rPr lang="en-US" smtClean="0"/>
              <a:pPr/>
              <a:t>9/2/2015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350345-22D6-4EC3-A0DF-6A874EBC1EF8}" type="datetime1">
              <a:rPr lang="en-US" smtClean="0"/>
              <a:pPr/>
              <a:t>9/2/2015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6FF57-DCE5-4B9E-93FF-AB80D8AB533D}" type="datetime1">
              <a:rPr lang="en-US" smtClean="0"/>
              <a:pPr/>
              <a:t>9/2/2015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eg"/></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eg"/></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5.xml"/><Relationship Id="rId7" Type="http://schemas.openxmlformats.org/officeDocument/2006/relationships/image" Target="../media/image39.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7.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18" Type="http://schemas.openxmlformats.org/officeDocument/2006/relationships/diagramLayout" Target="../diagrams/layout9.xml"/><Relationship Id="rId3" Type="http://schemas.openxmlformats.org/officeDocument/2006/relationships/diagramLayout" Target="../diagrams/layout6.xml"/><Relationship Id="rId21" Type="http://schemas.microsoft.com/office/2007/relationships/diagramDrawing" Target="../diagrams/drawing9.xml"/><Relationship Id="rId7" Type="http://schemas.openxmlformats.org/officeDocument/2006/relationships/diagramData" Target="../diagrams/data7.xml"/><Relationship Id="rId12" Type="http://schemas.openxmlformats.org/officeDocument/2006/relationships/diagramData" Target="../diagrams/data8.xml"/><Relationship Id="rId17" Type="http://schemas.openxmlformats.org/officeDocument/2006/relationships/diagramData" Target="../diagrams/data9.xml"/><Relationship Id="rId2" Type="http://schemas.openxmlformats.org/officeDocument/2006/relationships/diagramData" Target="../diagrams/data6.xml"/><Relationship Id="rId16" Type="http://schemas.microsoft.com/office/2007/relationships/diagramDrawing" Target="../diagrams/drawing8.xml"/><Relationship Id="rId20" Type="http://schemas.openxmlformats.org/officeDocument/2006/relationships/diagramColors" Target="../diagrams/colors9.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23" Type="http://schemas.openxmlformats.org/officeDocument/2006/relationships/image" Target="../media/image1.png"/><Relationship Id="rId10" Type="http://schemas.openxmlformats.org/officeDocument/2006/relationships/diagramColors" Target="../diagrams/colors7.xml"/><Relationship Id="rId19" Type="http://schemas.openxmlformats.org/officeDocument/2006/relationships/diagramQuickStyle" Target="../diagrams/quickStyle9.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 Id="rId22" Type="http://schemas.openxmlformats.org/officeDocument/2006/relationships/image" Target="../media/image40.png"/></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57200" y="762000"/>
            <a:ext cx="8280400" cy="5102225"/>
          </a:xfrm>
        </p:spPr>
        <p:txBody>
          <a:bodyPr rtlCol="0">
            <a:noAutofit/>
          </a:bodyPr>
          <a:lstStyle/>
          <a:p>
            <a:pPr lvl="2" eaLnBrk="1" fontAlgn="auto" hangingPunct="1">
              <a:spcAft>
                <a:spcPts val="0"/>
              </a:spcAft>
              <a:buFont typeface="Courier New" pitchFamily="49" charset="0"/>
              <a:buChar char="o"/>
              <a:defRPr/>
            </a:pPr>
            <a:endParaRPr lang="x-none" sz="2800" dirty="0" smtClean="0">
              <a:latin typeface="Times New Roman" pitchFamily="18" charset="0"/>
              <a:cs typeface="Times New Roman" pitchFamily="18" charset="0"/>
            </a:endParaRPr>
          </a:p>
          <a:p>
            <a:pPr lvl="2" eaLnBrk="1" fontAlgn="auto" hangingPunct="1">
              <a:spcAft>
                <a:spcPts val="0"/>
              </a:spcAft>
              <a:buFont typeface="Arial" pitchFamily="34" charset="0"/>
              <a:buNone/>
              <a:defRPr/>
            </a:pPr>
            <a:endParaRPr lang="x-none" sz="2800" dirty="0" smtClean="0">
              <a:latin typeface="Times New Roman" pitchFamily="18" charset="0"/>
              <a:cs typeface="Times New Roman" pitchFamily="18" charset="0"/>
            </a:endParaRPr>
          </a:p>
          <a:p>
            <a:pPr lvl="2" eaLnBrk="1" fontAlgn="auto" hangingPunct="1">
              <a:spcAft>
                <a:spcPts val="0"/>
              </a:spcAft>
              <a:buFont typeface="Arial" pitchFamily="34" charset="0"/>
              <a:buNone/>
              <a:defRPr/>
            </a:pPr>
            <a:endParaRPr lang="x-none" sz="2800" b="1" dirty="0" smtClean="0">
              <a:solidFill>
                <a:schemeClr val="tx1">
                  <a:lumMod val="65000"/>
                  <a:lumOff val="35000"/>
                </a:schemeClr>
              </a:solidFill>
              <a:latin typeface="Times New Roman" pitchFamily="18" charset="0"/>
              <a:cs typeface="Times New Roman" pitchFamily="18" charset="0"/>
            </a:endParaRPr>
          </a:p>
          <a:p>
            <a:pPr lvl="2" eaLnBrk="1" fontAlgn="auto" hangingPunct="1">
              <a:spcAft>
                <a:spcPts val="0"/>
              </a:spcAft>
              <a:buFont typeface="Arial" pitchFamily="34" charset="0"/>
              <a:buNone/>
              <a:defRPr/>
            </a:pPr>
            <a:r>
              <a:rPr lang="sr-Cyrl-CS" sz="2800" b="1" dirty="0" smtClean="0">
                <a:solidFill>
                  <a:schemeClr val="tx1">
                    <a:lumMod val="65000"/>
                    <a:lumOff val="35000"/>
                  </a:schemeClr>
                </a:solidFill>
                <a:latin typeface="Times New Roman" pitchFamily="18" charset="0"/>
                <a:cs typeface="Times New Roman" pitchFamily="18" charset="0"/>
              </a:rPr>
              <a:t>		</a:t>
            </a:r>
            <a:r>
              <a:rPr lang="sr-Cyrl-CS" sz="2800" b="1" dirty="0" smtClean="0">
                <a:solidFill>
                  <a:schemeClr val="accent4">
                    <a:lumMod val="75000"/>
                  </a:schemeClr>
                </a:solidFill>
                <a:latin typeface="Times New Roman" pitchFamily="18" charset="0"/>
                <a:cs typeface="Times New Roman" pitchFamily="18" charset="0"/>
              </a:rPr>
              <a:t>     </a:t>
            </a:r>
            <a:r>
              <a:rPr lang="x-none" sz="3200" b="1" smtClean="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ИЗМЕНЕ </a:t>
            </a:r>
            <a:r>
              <a:rPr lang="x-none" sz="3200" b="1" dirty="0" smtClean="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И </a:t>
            </a:r>
            <a:r>
              <a:rPr lang="x-none" sz="3200" b="1" smtClean="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ДОПУНЕ </a:t>
            </a:r>
            <a:endParaRPr lang="sr-Cyrl-CS" sz="3200" b="1" dirty="0" smtClean="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lvl="2" eaLnBrk="1" fontAlgn="auto" hangingPunct="1">
              <a:spcAft>
                <a:spcPts val="0"/>
              </a:spcAft>
              <a:buFont typeface="Arial" pitchFamily="34" charset="0"/>
              <a:buNone/>
              <a:defRPr/>
            </a:pPr>
            <a:r>
              <a:rPr lang="sr-Cyrl-CS" sz="3200" b="1" dirty="0" smtClean="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З</a:t>
            </a:r>
            <a:r>
              <a:rPr lang="x-none" sz="3200" b="1" smtClean="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АКОНА </a:t>
            </a:r>
            <a:r>
              <a:rPr lang="x-none" sz="3200" b="1" dirty="0" smtClean="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О ЈАВНИМ НАБАВКАМА</a:t>
            </a:r>
            <a:endParaRPr lang="x-none" sz="3200" b="1" dirty="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lvl="2" eaLnBrk="1" fontAlgn="auto" hangingPunct="1">
              <a:spcAft>
                <a:spcPts val="0"/>
              </a:spcAft>
              <a:buFont typeface="Arial" pitchFamily="34" charset="0"/>
              <a:buNone/>
              <a:defRPr/>
            </a:pPr>
            <a:endParaRPr lang="x-none" sz="2800" b="1" dirty="0" smtClean="0">
              <a:solidFill>
                <a:schemeClr val="tx1">
                  <a:lumMod val="65000"/>
                  <a:lumOff val="35000"/>
                </a:schemeClr>
              </a:solidFill>
              <a:latin typeface="Times New Roman" pitchFamily="18" charset="0"/>
              <a:cs typeface="Times New Roman" pitchFamily="18" charset="0"/>
            </a:endParaRPr>
          </a:p>
          <a:p>
            <a:pPr lvl="2" eaLnBrk="1" fontAlgn="auto" hangingPunct="1">
              <a:spcAft>
                <a:spcPts val="0"/>
              </a:spcAft>
              <a:buFont typeface="Arial" pitchFamily="34" charset="0"/>
              <a:buNone/>
              <a:defRPr/>
            </a:pPr>
            <a:endParaRPr lang="sr-Cyrl-CS" sz="1800" dirty="0" smtClean="0">
              <a:latin typeface="Times New Roman" pitchFamily="18" charset="0"/>
              <a:cs typeface="Times New Roman" pitchFamily="18" charset="0"/>
            </a:endParaRPr>
          </a:p>
          <a:p>
            <a:pPr lvl="2" algn="r">
              <a:buNone/>
              <a:defRPr/>
            </a:pPr>
            <a:r>
              <a:rPr lang="sr-Cyrl-CS" sz="1800" b="1" dirty="0" smtClean="0">
                <a:solidFill>
                  <a:schemeClr val="accent4">
                    <a:lumMod val="75000"/>
                  </a:schemeClr>
                </a:solidFill>
                <a:latin typeface="Times New Roman" pitchFamily="18" charset="0"/>
                <a:cs typeface="Times New Roman" pitchFamily="18" charset="0"/>
              </a:rPr>
              <a:t>				</a:t>
            </a:r>
            <a:r>
              <a:rPr lang="x-none" sz="1800" b="1" smtClean="0">
                <a:solidFill>
                  <a:srgbClr val="002060"/>
                </a:solidFill>
                <a:latin typeface="Times New Roman" pitchFamily="18" charset="0"/>
                <a:cs typeface="Times New Roman" pitchFamily="18" charset="0"/>
              </a:rPr>
              <a:t>Милош Јовић</a:t>
            </a:r>
            <a:r>
              <a:rPr lang="sr-Cyrl-CS" sz="1800" b="1" dirty="0" smtClean="0">
                <a:solidFill>
                  <a:srgbClr val="002060"/>
                </a:solidFill>
                <a:latin typeface="Times New Roman" pitchFamily="18" charset="0"/>
                <a:cs typeface="Times New Roman" pitchFamily="18" charset="0"/>
              </a:rPr>
              <a:t>, </a:t>
            </a:r>
          </a:p>
          <a:p>
            <a:pPr lvl="2" algn="r">
              <a:buNone/>
              <a:defRPr/>
            </a:pPr>
            <a:r>
              <a:rPr lang="sr-Cyrl-CS" sz="1800" b="1" dirty="0" smtClean="0">
                <a:solidFill>
                  <a:srgbClr val="002060"/>
                </a:solidFill>
                <a:latin typeface="Times New Roman" pitchFamily="18" charset="0"/>
                <a:cs typeface="Times New Roman" pitchFamily="18" charset="0"/>
              </a:rPr>
              <a:t>Управа за јавне набавке</a:t>
            </a:r>
          </a:p>
          <a:p>
            <a:pPr lvl="2" eaLnBrk="1" fontAlgn="auto" hangingPunct="1">
              <a:spcAft>
                <a:spcPts val="0"/>
              </a:spcAft>
              <a:buFont typeface="Arial" pitchFamily="34" charset="0"/>
              <a:buNone/>
              <a:defRPr/>
            </a:pPr>
            <a:endParaRPr lang="sr-Cyrl-CS" sz="1800" dirty="0" smtClean="0">
              <a:latin typeface="Times New Roman" pitchFamily="18" charset="0"/>
              <a:cs typeface="Times New Roman" pitchFamily="18" charset="0"/>
            </a:endParaRPr>
          </a:p>
          <a:p>
            <a:pPr lvl="2" eaLnBrk="1" fontAlgn="auto" hangingPunct="1">
              <a:spcAft>
                <a:spcPts val="0"/>
              </a:spcAft>
              <a:buFont typeface="Arial" pitchFamily="34" charset="0"/>
              <a:buNone/>
              <a:defRPr/>
            </a:pPr>
            <a:endParaRPr lang="sr-Cyrl-CS" sz="1800" dirty="0" smtClean="0">
              <a:latin typeface="Times New Roman" pitchFamily="18" charset="0"/>
              <a:cs typeface="Times New Roman" pitchFamily="18" charset="0"/>
            </a:endParaRPr>
          </a:p>
          <a:p>
            <a:pPr lvl="2" eaLnBrk="1" fontAlgn="auto" hangingPunct="1">
              <a:spcAft>
                <a:spcPts val="0"/>
              </a:spcAft>
              <a:buFont typeface="Arial" pitchFamily="34" charset="0"/>
              <a:buNone/>
              <a:defRPr/>
            </a:pPr>
            <a:r>
              <a:rPr lang="sr-Cyrl-CS" sz="1800" b="1" i="1" dirty="0" smtClean="0">
                <a:solidFill>
                  <a:srgbClr val="002060"/>
                </a:solidFill>
                <a:latin typeface="Times New Roman" pitchFamily="18" charset="0"/>
                <a:cs typeface="Times New Roman" pitchFamily="18" charset="0"/>
              </a:rPr>
              <a:t>Београд, 02.09.</a:t>
            </a:r>
            <a:r>
              <a:rPr lang="x-none" sz="1800" b="1" i="1" smtClean="0">
                <a:solidFill>
                  <a:srgbClr val="002060"/>
                </a:solidFill>
                <a:latin typeface="Times New Roman" pitchFamily="18" charset="0"/>
                <a:cs typeface="Times New Roman" pitchFamily="18" charset="0"/>
              </a:rPr>
              <a:t>2015</a:t>
            </a:r>
            <a:r>
              <a:rPr lang="x-none" sz="1800" b="1" i="1" dirty="0" smtClean="0">
                <a:solidFill>
                  <a:srgbClr val="002060"/>
                </a:solidFill>
                <a:latin typeface="Times New Roman" pitchFamily="18" charset="0"/>
                <a:cs typeface="Times New Roman" pitchFamily="18" charset="0"/>
              </a:rPr>
              <a:t>. године</a:t>
            </a:r>
            <a:r>
              <a:rPr lang="x-none" sz="1800" b="1" dirty="0" smtClean="0">
                <a:solidFill>
                  <a:srgbClr val="002060"/>
                </a:solidFill>
                <a:latin typeface="Times New Roman" pitchFamily="18" charset="0"/>
                <a:cs typeface="Times New Roman" pitchFamily="18" charset="0"/>
              </a:rPr>
              <a:t>.</a:t>
            </a:r>
          </a:p>
          <a:p>
            <a:pPr lvl="2" eaLnBrk="1" fontAlgn="auto" hangingPunct="1">
              <a:spcAft>
                <a:spcPts val="0"/>
              </a:spcAft>
              <a:buFont typeface="Arial" pitchFamily="34" charset="0"/>
              <a:buNone/>
              <a:defRPr/>
            </a:pPr>
            <a:r>
              <a:rPr lang="x-none" sz="2800" dirty="0" smtClean="0">
                <a:latin typeface="Times New Roman" pitchFamily="18" charset="0"/>
                <a:cs typeface="Times New Roman" pitchFamily="18" charset="0"/>
              </a:rPr>
              <a:t>					</a:t>
            </a:r>
            <a:r>
              <a:rPr lang="x-none" sz="2800" smtClean="0">
                <a:latin typeface="Times New Roman" pitchFamily="18" charset="0"/>
                <a:cs typeface="Times New Roman" pitchFamily="18" charset="0"/>
              </a:rPr>
              <a:t>	</a:t>
            </a:r>
            <a:endParaRPr lang="x-none" sz="2200" b="1" dirty="0" smtClean="0">
              <a:solidFill>
                <a:schemeClr val="accent4">
                  <a:lumMod val="75000"/>
                </a:schemeClr>
              </a:solidFill>
              <a:latin typeface="Times New Roman" pitchFamily="18" charset="0"/>
              <a:cs typeface="Times New Roman" pitchFamily="18" charset="0"/>
            </a:endParaRPr>
          </a:p>
        </p:txBody>
      </p:sp>
      <p:pic>
        <p:nvPicPr>
          <p:cNvPr id="3" name="Picture 2" descr="grb.png"/>
          <p:cNvPicPr>
            <a:picLocks noChangeAspect="1"/>
          </p:cNvPicPr>
          <p:nvPr/>
        </p:nvPicPr>
        <p:blipFill>
          <a:blip r:embed="rId3" cstate="print"/>
          <a:stretch>
            <a:fillRect/>
          </a:stretch>
        </p:blipFill>
        <p:spPr>
          <a:xfrm>
            <a:off x="285720" y="6429396"/>
            <a:ext cx="285752" cy="285752"/>
          </a:xfrm>
          <a:prstGeom prst="rect">
            <a:avLst/>
          </a:prstGeom>
        </p:spPr>
      </p:pic>
      <p:sp>
        <p:nvSpPr>
          <p:cNvPr id="4" name="TextBox 3"/>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5" name="TextBox 4"/>
          <p:cNvSpPr txBox="1"/>
          <p:nvPr/>
        </p:nvSpPr>
        <p:spPr>
          <a:xfrm>
            <a:off x="341590" y="6143644"/>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3192455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924800" cy="715962"/>
          </a:xfrm>
        </p:spPr>
        <p:txBody>
          <a:bodyPr>
            <a:normAutofit fontScale="90000"/>
          </a:bodyPr>
          <a:lstStyle/>
          <a:p>
            <a:pPr algn="ctr"/>
            <a:r>
              <a:rPr lang="x-none" sz="26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ПРЕГОВАРАЧКИ ПОСТУПАК БЕЗ ОБЈАВЉИВАЊА ПОЗИВА ЗА ПОДНОШЕЊЕ ПОНУДА </a:t>
            </a:r>
            <a:endParaRPr lang="x-none" sz="26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7169F59C-0C7B-4C48-94D7-2B9C5247B2C7}" type="slidenum">
              <a:rPr lang="en-US" smtClean="0"/>
              <a:pPr/>
              <a:t>10</a:t>
            </a:fld>
            <a:endParaRPr lang="en-US"/>
          </a:p>
        </p:txBody>
      </p:sp>
      <p:sp>
        <p:nvSpPr>
          <p:cNvPr id="10" name="Content Placeholder 2"/>
          <p:cNvSpPr txBox="1">
            <a:spLocks/>
          </p:cNvSpPr>
          <p:nvPr/>
        </p:nvSpPr>
        <p:spPr>
          <a:xfrm>
            <a:off x="609600" y="1905000"/>
            <a:ext cx="7848600" cy="1905000"/>
          </a:xfrm>
          <a:prstGeom prst="rect">
            <a:avLst/>
          </a:prstGeom>
        </p:spPr>
        <p:txBody>
          <a:bodyPr vert="horz" lIns="91440" tIns="45720" rIns="91440" bIns="45720" rtlCol="0">
            <a:normAutofit/>
          </a:bodyPr>
          <a:lstStyle/>
          <a:p>
            <a:pPr marL="11430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x-none" sz="1600" b="1" i="0" u="sng" strike="noStrike" kern="1200" cap="none" spc="0" normalizeH="0" baseline="0" noProof="0" smtClean="0">
                <a:ln>
                  <a:noFill/>
                </a:ln>
                <a:solidFill>
                  <a:schemeClr val="tx1"/>
                </a:solidFill>
                <a:effectLst/>
                <a:uLnTx/>
                <a:uFillTx/>
                <a:latin typeface="Times New Roman" pitchFamily="18" charset="0"/>
                <a:cs typeface="Times New Roman" pitchFamily="18" charset="0"/>
              </a:rPr>
              <a:t>Члан 36. став 1. тачка 6)</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r-Cyrl-C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Набавка добара под посебно повољним условима од понуђача који је у ликвидацији, (осим у принудној) или у стечају, </a:t>
            </a:r>
            <a:r>
              <a:rPr kumimoji="0" lang="sr-Cyrl-CS" sz="1600" b="0" i="0" u="none" kern="1200" cap="none" spc="0" normalizeH="0" baseline="0" noProof="0" dirty="0" smtClean="0">
                <a:ln>
                  <a:noFill/>
                </a:ln>
                <a:solidFill>
                  <a:schemeClr val="tx1"/>
                </a:solidFill>
                <a:effectLst/>
                <a:uLnTx/>
                <a:uFillTx/>
                <a:latin typeface="Times New Roman" pitchFamily="18" charset="0"/>
                <a:cs typeface="Times New Roman" pitchFamily="18" charset="0"/>
              </a:rPr>
              <a:t>уз сагласност осталих поверилаца,</a:t>
            </a:r>
            <a:r>
              <a:rPr kumimoji="0" lang="sr-Cyrl-CS"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у складу са </a:t>
            </a:r>
            <a:r>
              <a:rPr kumimoji="0" lang="sr-Cyrl-CS" sz="1600" b="0" i="0" u="none" kern="1200" cap="none" spc="0" normalizeH="0" baseline="0" noProof="0" dirty="0" smtClean="0">
                <a:ln>
                  <a:noFill/>
                </a:ln>
                <a:solidFill>
                  <a:schemeClr val="tx1"/>
                </a:solidFill>
                <a:effectLst/>
                <a:uLnTx/>
                <a:uFillTx/>
                <a:latin typeface="Times New Roman" pitchFamily="18" charset="0"/>
                <a:cs typeface="Times New Roman" pitchFamily="18" charset="0"/>
              </a:rPr>
              <a:t>прописима којима се уређује ликвидација и стечај привредних друштава (усвојен план реорганизације).</a:t>
            </a:r>
            <a:endParaRPr kumimoji="0" lang="en-US" sz="1600" b="0" i="0" u="non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x-none" b="1" i="0" u="none" strike="noStrike" kern="1200" cap="none" spc="0" normalizeH="0" baseline="0" noProof="0" smtClean="0">
              <a:ln>
                <a:noFill/>
              </a:ln>
              <a:solidFill>
                <a:schemeClr val="tx1"/>
              </a:solidFill>
              <a:effectLst/>
              <a:uLnTx/>
              <a:uFillTx/>
              <a:latin typeface="Times New Roman" pitchFamily="18" charset="0"/>
              <a:cs typeface="Times New Roman" pitchFamily="18" charset="0"/>
            </a:endParaRPr>
          </a:p>
          <a:p>
            <a:pPr marL="11430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x-none" b="0" i="0" u="none" strike="noStrike" kern="1200" cap="none" spc="0" normalizeH="0" baseline="0" noProof="0" smtClean="0">
              <a:ln>
                <a:noFill/>
              </a:ln>
              <a:solidFill>
                <a:srgbClr val="FFC000"/>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x-none"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endParaRPr>
          </a:p>
          <a:p>
            <a:pPr marL="11430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x-none" b="0" i="0" u="none" strike="noStrike" kern="1200" cap="none" spc="0" normalizeH="0" baseline="0" noProof="0" smtClean="0">
              <a:ln>
                <a:noFill/>
              </a:ln>
              <a:solidFill>
                <a:srgbClr val="FFC000"/>
              </a:solidFill>
              <a:effectLst/>
              <a:uLnTx/>
              <a:uFillTx/>
              <a:latin typeface="Times New Roman" pitchFamily="18" charset="0"/>
              <a:cs typeface="Times New Roman" pitchFamily="18" charset="0"/>
            </a:endParaRPr>
          </a:p>
          <a:p>
            <a:pPr marL="11430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x-none"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cxnSp>
        <p:nvCxnSpPr>
          <p:cNvPr id="11" name="Straight Connector 10"/>
          <p:cNvCxnSpPr/>
          <p:nvPr/>
        </p:nvCxnSpPr>
        <p:spPr>
          <a:xfrm>
            <a:off x="5181600" y="2514600"/>
            <a:ext cx="28956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81600" y="2514600"/>
            <a:ext cx="2895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066800" y="3048000"/>
            <a:ext cx="25908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66800" y="2971800"/>
            <a:ext cx="25908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685800" y="4267200"/>
            <a:ext cx="7772400" cy="762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tabLst>
                <a:tab pos="900113" algn="l"/>
              </a:tabLst>
            </a:pPr>
            <a:r>
              <a:rPr lang="sr-Cyrl-CS" sz="1600" dirty="0" smtClean="0">
                <a:solidFill>
                  <a:schemeClr val="bg1"/>
                </a:solidFill>
                <a:latin typeface="Times New Roman" pitchFamily="18" charset="0"/>
                <a:ea typeface="Times New Roman" pitchFamily="18" charset="0"/>
                <a:cs typeface="Times New Roman" pitchFamily="18" charset="0"/>
              </a:rPr>
              <a:t>Ако наручилац, након пријема мишљења, донесе одлуку о покретању преговарачког поступка, дужан је да истог дана, објави обавештење о покретању поступка, које садржи податке из Прилога 3Е, и конкурсну документацију.</a:t>
            </a:r>
            <a:endParaRPr lang="en-US" sz="1600" dirty="0" smtClean="0">
              <a:solidFill>
                <a:schemeClr val="bg1"/>
              </a:solidFill>
              <a:latin typeface="Times New Roman" pitchFamily="18" charset="0"/>
              <a:cs typeface="Times New Roman" pitchFamily="18" charset="0"/>
            </a:endParaRPr>
          </a:p>
        </p:txBody>
      </p:sp>
      <p:sp>
        <p:nvSpPr>
          <p:cNvPr id="35" name="Rounded Rectangle 34"/>
          <p:cNvSpPr/>
          <p:nvPr/>
        </p:nvSpPr>
        <p:spPr>
          <a:xfrm>
            <a:off x="685800" y="4267200"/>
            <a:ext cx="7772400" cy="762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tabLst>
                <a:tab pos="900113" algn="l"/>
              </a:tabLst>
            </a:pPr>
            <a:r>
              <a:rPr lang="sr-Cyrl-CS" sz="1600" dirty="0" smtClean="0">
                <a:solidFill>
                  <a:schemeClr val="bg1"/>
                </a:solidFill>
                <a:latin typeface="Times New Roman" pitchFamily="18" charset="0"/>
                <a:ea typeface="Times New Roman" pitchFamily="18" charset="0"/>
                <a:cs typeface="Times New Roman" pitchFamily="18" charset="0"/>
              </a:rPr>
              <a:t>након доношења одлуке о покретању преговарачког поступка, наручилац је дужан да истовремено са слањем позива за подношење понуда, објави обавештење о покретању поступка које садржи податке из прилога 3Е и конкурсну документацију</a:t>
            </a:r>
            <a:endParaRPr lang="en-US" sz="1600" dirty="0" smtClean="0">
              <a:solidFill>
                <a:schemeClr val="bg1"/>
              </a:solidFill>
              <a:latin typeface="Times New Roman" pitchFamily="18" charset="0"/>
              <a:cs typeface="Times New Roman" pitchFamily="18" charset="0"/>
            </a:endParaRPr>
          </a:p>
        </p:txBody>
      </p:sp>
      <p:pic>
        <p:nvPicPr>
          <p:cNvPr id="19" name="Picture 18"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21" name="TextBox 20"/>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
        <p:nvSpPr>
          <p:cNvPr id="22" name="TextBox 21"/>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Tree>
    <p:extLst>
      <p:ext uri="{BB962C8B-B14F-4D97-AF65-F5344CB8AC3E}">
        <p14:creationId xmlns:p14="http://schemas.microsoft.com/office/powerpoint/2010/main" val="90294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par>
                                <p:cTn id="18" presetID="2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par>
                                <p:cTn id="21" presetID="2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par>
                                <p:cTn id="24" presetID="22" presetClass="entr" presetSubtype="4"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
                                            <p:bg/>
                                          </p:spTgt>
                                        </p:tgtEl>
                                        <p:attrNameLst>
                                          <p:attrName>style.visibility</p:attrName>
                                        </p:attrNameLst>
                                      </p:cBhvr>
                                      <p:to>
                                        <p:strVal val="visible"/>
                                      </p:to>
                                    </p:set>
                                    <p:anim calcmode="lin" valueType="num">
                                      <p:cBhvr additive="base">
                                        <p:cTn id="31" dur="500" fill="hold"/>
                                        <p:tgtEl>
                                          <p:spTgt spid="34">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34">
                                            <p:bg/>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4">
                                            <p:txEl>
                                              <p:pRg st="0" end="0"/>
                                            </p:txEl>
                                          </p:spTgt>
                                        </p:tgtEl>
                                        <p:attrNameLst>
                                          <p:attrName>style.visibility</p:attrName>
                                        </p:attrNameLst>
                                      </p:cBhvr>
                                      <p:to>
                                        <p:strVal val="visible"/>
                                      </p:to>
                                    </p:set>
                                    <p:anim calcmode="lin" valueType="num">
                                      <p:cBhvr additive="base">
                                        <p:cTn id="35"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5">
                                            <p:bg/>
                                          </p:spTgt>
                                        </p:tgtEl>
                                        <p:attrNameLst>
                                          <p:attrName>style.visibility</p:attrName>
                                        </p:attrNameLst>
                                      </p:cBhvr>
                                      <p:to>
                                        <p:strVal val="visible"/>
                                      </p:to>
                                    </p:set>
                                    <p:animEffect transition="in" filter="wipe(down)">
                                      <p:cBhvr>
                                        <p:cTn id="41" dur="500"/>
                                        <p:tgtEl>
                                          <p:spTgt spid="35">
                                            <p:bg/>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5">
                                            <p:txEl>
                                              <p:pRg st="0" end="0"/>
                                            </p:txEl>
                                          </p:spTgt>
                                        </p:tgtEl>
                                        <p:attrNameLst>
                                          <p:attrName>style.visibility</p:attrName>
                                        </p:attrNameLst>
                                      </p:cBhvr>
                                      <p:to>
                                        <p:strVal val="visible"/>
                                      </p:to>
                                    </p:set>
                                    <p:animEffect transition="in" filter="wipe(down)">
                                      <p:cBhvr>
                                        <p:cTn id="44"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4" grpId="0" build="allAtOnce" animBg="1"/>
      <p:bldP spid="35"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91312"/>
          </a:xfrm>
        </p:spPr>
        <p:txBody>
          <a:bodyPr/>
          <a:lstStyle/>
          <a:p>
            <a:pPr algn="ctr"/>
            <a:r>
              <a:rPr lang="x-none" sz="2800" b="1"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ЈАВНА НАБАВКА МАЛЕ ВРЕДНОСТИ</a:t>
            </a:r>
            <a:endParaRPr lang="x-none"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90600" y="2057400"/>
            <a:ext cx="7924800" cy="533400"/>
          </a:xfrm>
        </p:spPr>
        <p:txBody>
          <a:bodyPr>
            <a:normAutofit fontScale="32500" lnSpcReduction="20000"/>
          </a:bodyPr>
          <a:lstStyle/>
          <a:p>
            <a:pPr algn="just">
              <a:buFont typeface="Wingdings" panose="05000000000000000000" pitchFamily="2" charset="2"/>
              <a:buChar char="q"/>
            </a:pPr>
            <a:endParaRPr lang="sr-Cyrl-CS" altLang="x-none"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sr-Cyrl-CS" altLang="x-none" sz="5500" dirty="0" smtClean="0">
                <a:latin typeface="Times New Roman" panose="02020603050405020304" pitchFamily="18" charset="0"/>
                <a:cs typeface="Times New Roman" panose="02020603050405020304" pitchFamily="18" charset="0"/>
              </a:rPr>
              <a:t>Горње граничне вредности за јавне набавке мале вредности:</a:t>
            </a:r>
          </a:p>
          <a:p>
            <a:pPr marL="342900" indent="-342900" algn="just">
              <a:buNone/>
            </a:pPr>
            <a:endParaRPr lang="sr-Cyrl-CS" altLang="x-none"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7169F59C-0C7B-4C48-94D7-2B9C5247B2C7}" type="slidenum">
              <a:rPr lang="en-US" smtClean="0"/>
              <a:pPr/>
              <a:t>11</a:t>
            </a:fld>
            <a:endParaRPr lang="en-US"/>
          </a:p>
        </p:txBody>
      </p:sp>
      <p:sp>
        <p:nvSpPr>
          <p:cNvPr id="5" name="Rounded Rectangle 4"/>
          <p:cNvSpPr/>
          <p:nvPr/>
        </p:nvSpPr>
        <p:spPr>
          <a:xfrm>
            <a:off x="990600" y="1219200"/>
            <a:ext cx="7772400" cy="762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tabLst>
                <a:tab pos="900113" algn="l"/>
              </a:tabLst>
            </a:pPr>
            <a:r>
              <a:rPr lang="sr-Cyrl-CS" sz="1600" dirty="0" smtClean="0"/>
              <a:t>набавка истоврсних добара, услуга или радова чија је укупна процењена вредност на годишњем нивоу нижа од</a:t>
            </a:r>
            <a:r>
              <a:rPr lang="en-US" sz="1600" dirty="0" smtClean="0"/>
              <a:t> </a:t>
            </a:r>
            <a:r>
              <a:rPr lang="sr-Cyrl-CS" sz="1600" dirty="0" smtClean="0"/>
              <a:t>законом одређене вредности</a:t>
            </a:r>
            <a:endParaRPr lang="en-US" sz="1600" dirty="0" smtClean="0">
              <a:solidFill>
                <a:schemeClr val="tx1"/>
              </a:solidFill>
              <a:latin typeface="Times New Roman" pitchFamily="18" charset="0"/>
              <a:cs typeface="Times New Roman" pitchFamily="18" charset="0"/>
            </a:endParaRPr>
          </a:p>
        </p:txBody>
      </p:sp>
      <p:sp>
        <p:nvSpPr>
          <p:cNvPr id="6" name="Rounded Rectangle 5"/>
          <p:cNvSpPr/>
          <p:nvPr/>
        </p:nvSpPr>
        <p:spPr>
          <a:xfrm>
            <a:off x="990600" y="1219200"/>
            <a:ext cx="7772400" cy="762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tabLst>
                <a:tab pos="900113" algn="l"/>
              </a:tabLst>
            </a:pPr>
            <a:r>
              <a:rPr lang="sr-Cyrl-CS" sz="1600" dirty="0" smtClean="0"/>
              <a:t>набавка чија процењена вредност није већа од вредности одређене законом, при чему ни укупна процењена вредност истоврсних набавки на годишњем нивоу није већа од те вредности</a:t>
            </a:r>
            <a:endParaRPr lang="en-US" sz="1600" dirty="0" smtClean="0">
              <a:solidFill>
                <a:schemeClr val="tx1"/>
              </a:solidFill>
              <a:latin typeface="Times New Roman" pitchFamily="18" charset="0"/>
              <a:cs typeface="Times New Roman" pitchFamily="18" charset="0"/>
            </a:endParaRPr>
          </a:p>
        </p:txBody>
      </p:sp>
      <p:pic>
        <p:nvPicPr>
          <p:cNvPr id="1026" name="Picture 2" descr="C:\Documents and Settings\Sistem\Desktop\IDZJN Pics\3 fingers.jpg"/>
          <p:cNvPicPr>
            <a:picLocks noChangeAspect="1" noChangeArrowheads="1"/>
          </p:cNvPicPr>
          <p:nvPr/>
        </p:nvPicPr>
        <p:blipFill>
          <a:blip r:embed="rId2" cstate="print"/>
          <a:srcRect/>
          <a:stretch>
            <a:fillRect/>
          </a:stretch>
        </p:blipFill>
        <p:spPr bwMode="auto">
          <a:xfrm>
            <a:off x="2514600" y="2743200"/>
            <a:ext cx="2286000" cy="914400"/>
          </a:xfrm>
          <a:prstGeom prst="rect">
            <a:avLst/>
          </a:prstGeom>
          <a:noFill/>
        </p:spPr>
      </p:pic>
      <p:pic>
        <p:nvPicPr>
          <p:cNvPr id="1027" name="Picture 3" descr="C:\Documents and Settings\Sistem\Desktop\IDZJN Pics\Less_than_symbol.jpg"/>
          <p:cNvPicPr>
            <a:picLocks noChangeAspect="1" noChangeArrowheads="1"/>
          </p:cNvPicPr>
          <p:nvPr/>
        </p:nvPicPr>
        <p:blipFill>
          <a:blip r:embed="rId3" cstate="print"/>
          <a:srcRect/>
          <a:stretch>
            <a:fillRect/>
          </a:stretch>
        </p:blipFill>
        <p:spPr bwMode="auto">
          <a:xfrm>
            <a:off x="1066800" y="2743200"/>
            <a:ext cx="1490663" cy="763587"/>
          </a:xfrm>
          <a:prstGeom prst="rect">
            <a:avLst/>
          </a:prstGeom>
          <a:noFill/>
        </p:spPr>
      </p:pic>
      <p:sp>
        <p:nvSpPr>
          <p:cNvPr id="9" name="TextBox 8"/>
          <p:cNvSpPr txBox="1"/>
          <p:nvPr/>
        </p:nvSpPr>
        <p:spPr>
          <a:xfrm>
            <a:off x="4648200" y="3048000"/>
            <a:ext cx="1524000" cy="492443"/>
          </a:xfrm>
          <a:prstGeom prst="rect">
            <a:avLst/>
          </a:prstGeom>
          <a:noFill/>
        </p:spPr>
        <p:txBody>
          <a:bodyPr wrap="square" rtlCol="0">
            <a:spAutoFit/>
          </a:bodyPr>
          <a:lstStyle/>
          <a:p>
            <a:r>
              <a:rPr lang="sr-Cyrl-CS" sz="2600" dirty="0" smtClean="0"/>
              <a:t>милиона</a:t>
            </a:r>
            <a:endParaRPr lang="en-US" sz="2600" dirty="0"/>
          </a:p>
        </p:txBody>
      </p:sp>
      <p:pic>
        <p:nvPicPr>
          <p:cNvPr id="1029" name="Picture 5" descr="C:\Documents and Settings\Sistem\Desktop\IDZJN Pics\8544.png"/>
          <p:cNvPicPr>
            <a:picLocks noChangeAspect="1" noChangeArrowheads="1"/>
          </p:cNvPicPr>
          <p:nvPr/>
        </p:nvPicPr>
        <p:blipFill>
          <a:blip r:embed="rId4" cstate="print"/>
          <a:srcRect/>
          <a:stretch>
            <a:fillRect/>
          </a:stretch>
        </p:blipFill>
        <p:spPr bwMode="auto">
          <a:xfrm>
            <a:off x="152400" y="990600"/>
            <a:ext cx="714375" cy="685800"/>
          </a:xfrm>
          <a:prstGeom prst="rect">
            <a:avLst/>
          </a:prstGeom>
          <a:noFill/>
        </p:spPr>
      </p:pic>
      <p:pic>
        <p:nvPicPr>
          <p:cNvPr id="1028" name="Picture 4" descr="C:\Documents and Settings\Sistem\Desktop\IDZJN Pics\Greater_than_symbol.jpg"/>
          <p:cNvPicPr>
            <a:picLocks noChangeAspect="1" noChangeArrowheads="1"/>
          </p:cNvPicPr>
          <p:nvPr/>
        </p:nvPicPr>
        <p:blipFill>
          <a:blip r:embed="rId5" cstate="print"/>
          <a:srcRect/>
          <a:stretch>
            <a:fillRect/>
          </a:stretch>
        </p:blipFill>
        <p:spPr bwMode="auto">
          <a:xfrm>
            <a:off x="1371600" y="2743200"/>
            <a:ext cx="1349375" cy="838200"/>
          </a:xfrm>
          <a:prstGeom prst="rect">
            <a:avLst/>
          </a:prstGeom>
          <a:solidFill>
            <a:srgbClr val="FF0000"/>
          </a:solidFill>
        </p:spPr>
      </p:pic>
      <p:cxnSp>
        <p:nvCxnSpPr>
          <p:cNvPr id="19" name="Straight Connector 18"/>
          <p:cNvCxnSpPr/>
          <p:nvPr/>
        </p:nvCxnSpPr>
        <p:spPr>
          <a:xfrm rot="16200000" flipH="1">
            <a:off x="1409700" y="2933700"/>
            <a:ext cx="914400" cy="533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447800" y="2895600"/>
            <a:ext cx="914400" cy="609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42" idx="1"/>
          </p:cNvCxnSpPr>
          <p:nvPr/>
        </p:nvCxnSpPr>
        <p:spPr>
          <a:xfrm flipV="1">
            <a:off x="6705600" y="3264188"/>
            <a:ext cx="609600" cy="124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315200" y="2971800"/>
            <a:ext cx="1295400" cy="584775"/>
          </a:xfrm>
          <a:prstGeom prst="rect">
            <a:avLst/>
          </a:prstGeom>
          <a:solidFill>
            <a:schemeClr val="accent1">
              <a:lumMod val="60000"/>
              <a:lumOff val="40000"/>
            </a:schemeClr>
          </a:solidFill>
        </p:spPr>
        <p:txBody>
          <a:bodyPr wrap="square" rtlCol="0">
            <a:spAutoFit/>
          </a:bodyPr>
          <a:lstStyle/>
          <a:p>
            <a:pPr algn="ctr"/>
            <a:r>
              <a:rPr lang="sr-Cyrl-CS" sz="1600" dirty="0" smtClean="0"/>
              <a:t>класичан сектор</a:t>
            </a:r>
            <a:endParaRPr lang="en-US" sz="1600" dirty="0"/>
          </a:p>
        </p:txBody>
      </p:sp>
      <p:pic>
        <p:nvPicPr>
          <p:cNvPr id="57" name="Picture 4" descr="C:\Documents and Settings\Sistem\Desktop\IDZJN Pics\Greater_than_symbol.jpg"/>
          <p:cNvPicPr>
            <a:picLocks noChangeAspect="1" noChangeArrowheads="1"/>
          </p:cNvPicPr>
          <p:nvPr/>
        </p:nvPicPr>
        <p:blipFill>
          <a:blip r:embed="rId5" cstate="print"/>
          <a:srcRect/>
          <a:stretch>
            <a:fillRect/>
          </a:stretch>
        </p:blipFill>
        <p:spPr bwMode="auto">
          <a:xfrm>
            <a:off x="1219200" y="4343400"/>
            <a:ext cx="1349375" cy="838200"/>
          </a:xfrm>
          <a:prstGeom prst="rect">
            <a:avLst/>
          </a:prstGeom>
          <a:solidFill>
            <a:srgbClr val="FF0000"/>
          </a:solidFill>
        </p:spPr>
      </p:pic>
      <p:cxnSp>
        <p:nvCxnSpPr>
          <p:cNvPr id="58" name="Straight Connector 57"/>
          <p:cNvCxnSpPr/>
          <p:nvPr/>
        </p:nvCxnSpPr>
        <p:spPr>
          <a:xfrm rot="16200000" flipH="1">
            <a:off x="1409700" y="4610100"/>
            <a:ext cx="914400" cy="533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1371600" y="4572000"/>
            <a:ext cx="914400" cy="609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032" name="Picture 8" descr="C:\Documents and Settings\Sistem\Desktop\IDZJN Pics\5000000.jpg"/>
          <p:cNvPicPr>
            <a:picLocks noChangeAspect="1" noChangeArrowheads="1"/>
          </p:cNvPicPr>
          <p:nvPr/>
        </p:nvPicPr>
        <p:blipFill>
          <a:blip r:embed="rId6" cstate="print"/>
          <a:srcRect/>
          <a:stretch>
            <a:fillRect/>
          </a:stretch>
        </p:blipFill>
        <p:spPr bwMode="auto">
          <a:xfrm>
            <a:off x="2895600" y="2667000"/>
            <a:ext cx="3352800" cy="1295400"/>
          </a:xfrm>
          <a:prstGeom prst="rect">
            <a:avLst/>
          </a:prstGeom>
          <a:noFill/>
        </p:spPr>
      </p:pic>
      <p:pic>
        <p:nvPicPr>
          <p:cNvPr id="1033" name="Picture 9" descr="C:\Documents and Settings\Sistem\Desktop\IDZJN Pics\TESLA.jpg"/>
          <p:cNvPicPr>
            <a:picLocks noChangeAspect="1" noChangeArrowheads="1"/>
          </p:cNvPicPr>
          <p:nvPr/>
        </p:nvPicPr>
        <p:blipFill>
          <a:blip r:embed="rId7" cstate="print"/>
          <a:srcRect/>
          <a:stretch>
            <a:fillRect/>
          </a:stretch>
        </p:blipFill>
        <p:spPr bwMode="auto">
          <a:xfrm>
            <a:off x="2895600" y="2667000"/>
            <a:ext cx="3657600" cy="1295400"/>
          </a:xfrm>
          <a:prstGeom prst="rect">
            <a:avLst/>
          </a:prstGeom>
          <a:noFill/>
        </p:spPr>
      </p:pic>
      <p:sp>
        <p:nvSpPr>
          <p:cNvPr id="34" name="Oval 33"/>
          <p:cNvSpPr/>
          <p:nvPr/>
        </p:nvSpPr>
        <p:spPr>
          <a:xfrm>
            <a:off x="533400" y="2667000"/>
            <a:ext cx="6248400" cy="1219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Arrow Connector 69"/>
          <p:cNvCxnSpPr/>
          <p:nvPr/>
        </p:nvCxnSpPr>
        <p:spPr>
          <a:xfrm>
            <a:off x="6705600" y="49530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7086600" y="4343400"/>
            <a:ext cx="1600200" cy="1323439"/>
          </a:xfrm>
          <a:prstGeom prst="rect">
            <a:avLst/>
          </a:prstGeom>
          <a:solidFill>
            <a:schemeClr val="accent1">
              <a:lumMod val="60000"/>
              <a:lumOff val="40000"/>
            </a:schemeClr>
          </a:solidFill>
        </p:spPr>
        <p:txBody>
          <a:bodyPr wrap="square" rtlCol="0">
            <a:spAutoFit/>
          </a:bodyPr>
          <a:lstStyle/>
          <a:p>
            <a:pPr algn="ctr"/>
            <a:r>
              <a:rPr lang="sr-Cyrl-CS" sz="1600" dirty="0" smtClean="0"/>
              <a:t>сектор водопривреде, енергетике, саобраћаја и пошт. услуга</a:t>
            </a:r>
            <a:endParaRPr lang="en-US" sz="1600" dirty="0"/>
          </a:p>
        </p:txBody>
      </p:sp>
      <p:pic>
        <p:nvPicPr>
          <p:cNvPr id="1035" name="Picture 11" descr="C:\Documents and Settings\Sistem\Desktop\IDZJN Pics\andric.jpg"/>
          <p:cNvPicPr>
            <a:picLocks noChangeAspect="1" noChangeArrowheads="1"/>
          </p:cNvPicPr>
          <p:nvPr/>
        </p:nvPicPr>
        <p:blipFill>
          <a:blip r:embed="rId8" cstate="print"/>
          <a:srcRect/>
          <a:stretch>
            <a:fillRect/>
          </a:stretch>
        </p:blipFill>
        <p:spPr bwMode="auto">
          <a:xfrm>
            <a:off x="2895600" y="4343401"/>
            <a:ext cx="3657600" cy="1219200"/>
          </a:xfrm>
          <a:prstGeom prst="rect">
            <a:avLst/>
          </a:prstGeom>
          <a:noFill/>
        </p:spPr>
      </p:pic>
      <p:sp>
        <p:nvSpPr>
          <p:cNvPr id="74" name="Oval 73"/>
          <p:cNvSpPr/>
          <p:nvPr/>
        </p:nvSpPr>
        <p:spPr>
          <a:xfrm>
            <a:off x="457200" y="4267200"/>
            <a:ext cx="6248400" cy="1219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grb.png"/>
          <p:cNvPicPr>
            <a:picLocks noChangeAspect="1"/>
          </p:cNvPicPr>
          <p:nvPr/>
        </p:nvPicPr>
        <p:blipFill>
          <a:blip r:embed="rId9" cstate="print"/>
          <a:stretch>
            <a:fillRect/>
          </a:stretch>
        </p:blipFill>
        <p:spPr>
          <a:xfrm>
            <a:off x="285720" y="6429396"/>
            <a:ext cx="285752" cy="285752"/>
          </a:xfrm>
          <a:prstGeom prst="rect">
            <a:avLst/>
          </a:prstGeom>
        </p:spPr>
      </p:pic>
      <p:sp>
        <p:nvSpPr>
          <p:cNvPr id="30" name="TextBox 29"/>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31" name="TextBox 30"/>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93476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ipe(down)">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additive="base">
                                        <p:cTn id="12"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5">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wipe(down)">
                                      <p:cBhvr>
                                        <p:cTn id="22" dur="500"/>
                                        <p:tgtEl>
                                          <p:spTgt spid="6">
                                            <p:bg/>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down)">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027"/>
                                        </p:tgtEl>
                                        <p:attrNameLst>
                                          <p:attrName>style.visibility</p:attrName>
                                        </p:attrNameLst>
                                      </p:cBhvr>
                                      <p:to>
                                        <p:strVal val="visible"/>
                                      </p:to>
                                    </p:set>
                                    <p:animEffect transition="in" filter="wipe(down)">
                                      <p:cBhvr>
                                        <p:cTn id="35" dur="500"/>
                                        <p:tgtEl>
                                          <p:spTgt spid="1027"/>
                                        </p:tgtEl>
                                      </p:cBhvr>
                                    </p:animEffect>
                                  </p:childTnLst>
                                  <p:subTnLst>
                                    <p:set>
                                      <p:cBhvr override="childStyle">
                                        <p:cTn dur="1" fill="hold" display="0" masterRel="nextClick" afterEffect="1"/>
                                        <p:tgtEl>
                                          <p:spTgt spid="1027"/>
                                        </p:tgtEl>
                                        <p:attrNameLst>
                                          <p:attrName>style.visibility</p:attrName>
                                        </p:attrNameLst>
                                      </p:cBhvr>
                                      <p:to>
                                        <p:strVal val="hidden"/>
                                      </p:to>
                                    </p:set>
                                  </p:subTnLst>
                                </p:cTn>
                              </p:par>
                              <p:par>
                                <p:cTn id="36" presetID="22" presetClass="entr" presetSubtype="4" fill="hold" nodeType="with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wipe(down)">
                                      <p:cBhvr>
                                        <p:cTn id="38" dur="500"/>
                                        <p:tgtEl>
                                          <p:spTgt spid="1026"/>
                                        </p:tgtEl>
                                      </p:cBhvr>
                                    </p:animEffect>
                                  </p:childTnLst>
                                  <p:subTnLst>
                                    <p:set>
                                      <p:cBhvr override="childStyle">
                                        <p:cTn dur="1" fill="hold" display="0" masterRel="nextClick" afterEffect="1"/>
                                        <p:tgtEl>
                                          <p:spTgt spid="1026"/>
                                        </p:tgtEl>
                                        <p:attrNameLst>
                                          <p:attrName>style.visibility</p:attrName>
                                        </p:attrNameLst>
                                      </p:cBhvr>
                                      <p:to>
                                        <p:strVal val="hidden"/>
                                      </p:to>
                                    </p:set>
                                  </p:subTnLst>
                                </p:cTn>
                              </p:par>
                              <p:par>
                                <p:cTn id="39" presetID="22" presetClass="entr" presetSubtype="4" fill="hold" grpId="0" nodeType="with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wipe(down)">
                                      <p:cBhvr>
                                        <p:cTn id="41" dur="500"/>
                                        <p:tgtEl>
                                          <p:spTgt spid="9">
                                            <p:txEl>
                                              <p:pRg st="0" end="0"/>
                                            </p:txEl>
                                          </p:spTgt>
                                        </p:tgtEl>
                                      </p:cBhvr>
                                    </p:animEffect>
                                  </p:childTnLst>
                                  <p:subTnLst>
                                    <p:set>
                                      <p:cBhvr override="childStyle">
                                        <p:cTn dur="1" fill="hold" display="0" masterRel="nextClick" afterEffect="1"/>
                                        <p:tgtEl>
                                          <p:spTgt spid="9">
                                            <p:txEl>
                                              <p:pRg st="0" end="0"/>
                                            </p:txEl>
                                          </p:spTgt>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028"/>
                                        </p:tgtEl>
                                        <p:attrNameLst>
                                          <p:attrName>style.visibility</p:attrName>
                                        </p:attrNameLst>
                                      </p:cBhvr>
                                      <p:to>
                                        <p:strVal val="visible"/>
                                      </p:to>
                                    </p:set>
                                    <p:animEffect transition="in" filter="wipe(down)">
                                      <p:cBhvr>
                                        <p:cTn id="46" dur="500"/>
                                        <p:tgtEl>
                                          <p:spTgt spid="1028"/>
                                        </p:tgtEl>
                                      </p:cBhvr>
                                    </p:animEffect>
                                  </p:childTnLst>
                                </p:cTn>
                              </p:par>
                              <p:par>
                                <p:cTn id="47" presetID="22" presetClass="entr" presetSubtype="4"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500"/>
                                        <p:tgtEl>
                                          <p:spTgt spid="19"/>
                                        </p:tgtEl>
                                      </p:cBhvr>
                                    </p:animEffect>
                                  </p:childTnLst>
                                </p:cTn>
                              </p:par>
                              <p:par>
                                <p:cTn id="50" presetID="22" presetClass="entr" presetSubtype="4"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par>
                                <p:cTn id="53" presetID="22" presetClass="entr" presetSubtype="4" fill="hold" nodeType="withEffect">
                                  <p:stCondLst>
                                    <p:cond delay="0"/>
                                  </p:stCondLst>
                                  <p:childTnLst>
                                    <p:set>
                                      <p:cBhvr>
                                        <p:cTn id="54" dur="1" fill="hold">
                                          <p:stCondLst>
                                            <p:cond delay="0"/>
                                          </p:stCondLst>
                                        </p:cTn>
                                        <p:tgtEl>
                                          <p:spTgt spid="1032"/>
                                        </p:tgtEl>
                                        <p:attrNameLst>
                                          <p:attrName>style.visibility</p:attrName>
                                        </p:attrNameLst>
                                      </p:cBhvr>
                                      <p:to>
                                        <p:strVal val="visible"/>
                                      </p:to>
                                    </p:set>
                                    <p:animEffect transition="in" filter="wipe(down)">
                                      <p:cBhvr>
                                        <p:cTn id="55" dur="500"/>
                                        <p:tgtEl>
                                          <p:spTgt spid="103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033"/>
                                        </p:tgtEl>
                                        <p:attrNameLst>
                                          <p:attrName>style.visibility</p:attrName>
                                        </p:attrNameLst>
                                      </p:cBhvr>
                                      <p:to>
                                        <p:strVal val="visible"/>
                                      </p:to>
                                    </p:set>
                                    <p:animEffect transition="in" filter="wipe(down)">
                                      <p:cBhvr>
                                        <p:cTn id="60" dur="500"/>
                                        <p:tgtEl>
                                          <p:spTgt spid="103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down)">
                                      <p:cBhvr>
                                        <p:cTn id="65" dur="500"/>
                                        <p:tgtEl>
                                          <p:spTgt spid="34"/>
                                        </p:tgtEl>
                                      </p:cBhvr>
                                    </p:animEffect>
                                  </p:childTnLst>
                                </p:cTn>
                              </p:par>
                              <p:par>
                                <p:cTn id="66" presetID="22" presetClass="entr" presetSubtype="4" fill="hold"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down)">
                                      <p:cBhvr>
                                        <p:cTn id="68" dur="500"/>
                                        <p:tgtEl>
                                          <p:spTgt spid="36"/>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2">
                                            <p:bg/>
                                          </p:spTgt>
                                        </p:tgtEl>
                                        <p:attrNameLst>
                                          <p:attrName>style.visibility</p:attrName>
                                        </p:attrNameLst>
                                      </p:cBhvr>
                                      <p:to>
                                        <p:strVal val="visible"/>
                                      </p:to>
                                    </p:set>
                                    <p:animEffect transition="in" filter="wipe(down)">
                                      <p:cBhvr>
                                        <p:cTn id="71" dur="500"/>
                                        <p:tgtEl>
                                          <p:spTgt spid="42">
                                            <p:bg/>
                                          </p:spTgt>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42">
                                            <p:txEl>
                                              <p:pRg st="0" end="0"/>
                                            </p:txEl>
                                          </p:spTgt>
                                        </p:tgtEl>
                                        <p:attrNameLst>
                                          <p:attrName>style.visibility</p:attrName>
                                        </p:attrNameLst>
                                      </p:cBhvr>
                                      <p:to>
                                        <p:strVal val="visible"/>
                                      </p:to>
                                    </p:set>
                                    <p:animEffect transition="in" filter="wipe(down)">
                                      <p:cBhvr>
                                        <p:cTn id="74" dur="500"/>
                                        <p:tgtEl>
                                          <p:spTgt spid="42">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wipe(down)">
                                      <p:cBhvr>
                                        <p:cTn id="79" dur="500"/>
                                        <p:tgtEl>
                                          <p:spTgt spid="57"/>
                                        </p:tgtEl>
                                      </p:cBhvr>
                                    </p:animEffect>
                                  </p:childTnLst>
                                </p:cTn>
                              </p:par>
                              <p:par>
                                <p:cTn id="80" presetID="2" presetClass="entr" presetSubtype="4" fill="hold" nodeType="withEffect">
                                  <p:stCondLst>
                                    <p:cond delay="0"/>
                                  </p:stCondLst>
                                  <p:childTnLst>
                                    <p:set>
                                      <p:cBhvr>
                                        <p:cTn id="81" dur="1" fill="hold">
                                          <p:stCondLst>
                                            <p:cond delay="0"/>
                                          </p:stCondLst>
                                        </p:cTn>
                                        <p:tgtEl>
                                          <p:spTgt spid="58"/>
                                        </p:tgtEl>
                                        <p:attrNameLst>
                                          <p:attrName>style.visibility</p:attrName>
                                        </p:attrNameLst>
                                      </p:cBhvr>
                                      <p:to>
                                        <p:strVal val="visible"/>
                                      </p:to>
                                    </p:set>
                                    <p:anim calcmode="lin" valueType="num">
                                      <p:cBhvr additive="base">
                                        <p:cTn id="82" dur="500" fill="hold"/>
                                        <p:tgtEl>
                                          <p:spTgt spid="58"/>
                                        </p:tgtEl>
                                        <p:attrNameLst>
                                          <p:attrName>ppt_x</p:attrName>
                                        </p:attrNameLst>
                                      </p:cBhvr>
                                      <p:tavLst>
                                        <p:tav tm="0">
                                          <p:val>
                                            <p:strVal val="#ppt_x"/>
                                          </p:val>
                                        </p:tav>
                                        <p:tav tm="100000">
                                          <p:val>
                                            <p:strVal val="#ppt_x"/>
                                          </p:val>
                                        </p:tav>
                                      </p:tavLst>
                                    </p:anim>
                                    <p:anim calcmode="lin" valueType="num">
                                      <p:cBhvr additive="base">
                                        <p:cTn id="83" dur="500" fill="hold"/>
                                        <p:tgtEl>
                                          <p:spTgt spid="58"/>
                                        </p:tgtEl>
                                        <p:attrNameLst>
                                          <p:attrName>ppt_y</p:attrName>
                                        </p:attrNameLst>
                                      </p:cBhvr>
                                      <p:tavLst>
                                        <p:tav tm="0">
                                          <p:val>
                                            <p:strVal val="1+#ppt_h/2"/>
                                          </p:val>
                                        </p:tav>
                                        <p:tav tm="100000">
                                          <p:val>
                                            <p:strVal val="#ppt_y"/>
                                          </p:val>
                                        </p:tav>
                                      </p:tavLst>
                                    </p:anim>
                                  </p:childTnLst>
                                </p:cTn>
                              </p:par>
                              <p:par>
                                <p:cTn id="84" presetID="22" presetClass="entr" presetSubtype="4" fill="hold" nodeType="with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wipe(down)">
                                      <p:cBhvr>
                                        <p:cTn id="86" dur="500"/>
                                        <p:tgtEl>
                                          <p:spTgt spid="5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1035"/>
                                        </p:tgtEl>
                                        <p:attrNameLst>
                                          <p:attrName>style.visibility</p:attrName>
                                        </p:attrNameLst>
                                      </p:cBhvr>
                                      <p:to>
                                        <p:strVal val="visible"/>
                                      </p:to>
                                    </p:set>
                                    <p:animEffect transition="in" filter="wipe(down)">
                                      <p:cBhvr>
                                        <p:cTn id="91" dur="500"/>
                                        <p:tgtEl>
                                          <p:spTgt spid="1035"/>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down)">
                                      <p:cBhvr>
                                        <p:cTn id="96" dur="500"/>
                                        <p:tgtEl>
                                          <p:spTgt spid="70"/>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wipe(down)">
                                      <p:cBhvr>
                                        <p:cTn id="99" dur="500"/>
                                        <p:tgtEl>
                                          <p:spTgt spid="74"/>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71">
                                            <p:bg/>
                                          </p:spTgt>
                                        </p:tgtEl>
                                        <p:attrNameLst>
                                          <p:attrName>style.visibility</p:attrName>
                                        </p:attrNameLst>
                                      </p:cBhvr>
                                      <p:to>
                                        <p:strVal val="visible"/>
                                      </p:to>
                                    </p:set>
                                    <p:animEffect transition="in" filter="wipe(down)">
                                      <p:cBhvr>
                                        <p:cTn id="102" dur="500"/>
                                        <p:tgtEl>
                                          <p:spTgt spid="71">
                                            <p:bg/>
                                          </p:spTgt>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71">
                                            <p:txEl>
                                              <p:pRg st="0" end="0"/>
                                            </p:txEl>
                                          </p:spTgt>
                                        </p:tgtEl>
                                        <p:attrNameLst>
                                          <p:attrName>style.visibility</p:attrName>
                                        </p:attrNameLst>
                                      </p:cBhvr>
                                      <p:to>
                                        <p:strVal val="visible"/>
                                      </p:to>
                                    </p:set>
                                    <p:animEffect transition="in" filter="wipe(down)">
                                      <p:cBhvr>
                                        <p:cTn id="105" dur="500"/>
                                        <p:tgtEl>
                                          <p:spTgt spid="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allAtOnce" animBg="1"/>
      <p:bldP spid="6" grpId="0" uiExpand="1" build="allAtOnce" animBg="1"/>
      <p:bldP spid="9" grpId="0" build="allAtOnce"/>
      <p:bldP spid="42" grpId="0" build="allAtOnce" animBg="1"/>
      <p:bldP spid="34" grpId="0" animBg="1"/>
      <p:bldP spid="71" grpId="0" uiExpand="1" build="allAtOnce"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91312"/>
          </a:xfrm>
        </p:spPr>
        <p:txBody>
          <a:bodyPr/>
          <a:lstStyle/>
          <a:p>
            <a:pPr algn="ctr"/>
            <a:r>
              <a:rPr lang="x-none" sz="2800" b="1"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ЈАВНА НАБАВКА МАЛЕ ВРЕДНОСТИ</a:t>
            </a:r>
            <a:endParaRPr lang="x-none"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7169F59C-0C7B-4C48-94D7-2B9C5247B2C7}" type="slidenum">
              <a:rPr lang="en-US" smtClean="0"/>
              <a:pPr/>
              <a:t>12</a:t>
            </a:fld>
            <a:endParaRPr lang="en-US"/>
          </a:p>
        </p:txBody>
      </p:sp>
      <p:pic>
        <p:nvPicPr>
          <p:cNvPr id="1031" name="Picture 7" descr="C:\Documents and Settings\Sistem\Desktop\IDZJN Pics\8545.png"/>
          <p:cNvPicPr>
            <a:picLocks noChangeAspect="1" noChangeArrowheads="1"/>
          </p:cNvPicPr>
          <p:nvPr/>
        </p:nvPicPr>
        <p:blipFill>
          <a:blip r:embed="rId2" cstate="print"/>
          <a:srcRect/>
          <a:stretch>
            <a:fillRect/>
          </a:stretch>
        </p:blipFill>
        <p:spPr bwMode="auto">
          <a:xfrm>
            <a:off x="152400" y="914400"/>
            <a:ext cx="685800" cy="762000"/>
          </a:xfrm>
          <a:prstGeom prst="rect">
            <a:avLst/>
          </a:prstGeom>
          <a:noFill/>
        </p:spPr>
      </p:pic>
      <p:sp>
        <p:nvSpPr>
          <p:cNvPr id="76" name="TextBox 75"/>
          <p:cNvSpPr txBox="1"/>
          <p:nvPr/>
        </p:nvSpPr>
        <p:spPr>
          <a:xfrm>
            <a:off x="1143000" y="1066800"/>
            <a:ext cx="7239000" cy="1631216"/>
          </a:xfrm>
          <a:prstGeom prst="rect">
            <a:avLst/>
          </a:prstGeom>
          <a:solidFill>
            <a:schemeClr val="accent1">
              <a:lumMod val="20000"/>
              <a:lumOff val="80000"/>
            </a:schemeClr>
          </a:solidFill>
          <a:ln>
            <a:solidFill>
              <a:srgbClr val="0070C0"/>
            </a:solidFill>
          </a:ln>
        </p:spPr>
        <p:txBody>
          <a:bodyPr wrap="square" rtlCol="0">
            <a:spAutoFit/>
          </a:bodyPr>
          <a:lstStyle/>
          <a:p>
            <a:r>
              <a:rPr lang="ru-RU" sz="2000" dirty="0" smtClean="0">
                <a:latin typeface="Times New Roman" pitchFamily="18" charset="0"/>
                <a:cs typeface="Times New Roman" pitchFamily="18" charset="0"/>
              </a:rPr>
              <a:t>1. здравствене и социјалне услуге</a:t>
            </a:r>
          </a:p>
          <a:p>
            <a:r>
              <a:rPr lang="ru-RU" sz="2000" dirty="0" smtClean="0">
                <a:latin typeface="Times New Roman" pitchFamily="18" charset="0"/>
                <a:cs typeface="Times New Roman" pitchFamily="18" charset="0"/>
              </a:rPr>
              <a:t>2. правне услуге (осим набавки правних услуга из члана 7. </a:t>
            </a:r>
            <a:r>
              <a:rPr lang="sr-Cyrl-CS" sz="2000" dirty="0" smtClean="0">
                <a:latin typeface="Times New Roman" pitchFamily="18" charset="0"/>
                <a:cs typeface="Times New Roman" pitchFamily="18" charset="0"/>
              </a:rPr>
              <a:t>ЗЈН</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3. услуге хотела и ресторана</a:t>
            </a:r>
          </a:p>
          <a:p>
            <a:r>
              <a:rPr lang="ru-RU" sz="2000" dirty="0" smtClean="0">
                <a:latin typeface="Times New Roman" pitchFamily="18" charset="0"/>
                <a:cs typeface="Times New Roman" pitchFamily="18" charset="0"/>
              </a:rPr>
              <a:t>4. услуге образовања и услуге професионалног оспособљавања</a:t>
            </a:r>
          </a:p>
          <a:p>
            <a:r>
              <a:rPr lang="ru-RU" sz="2000" dirty="0" smtClean="0">
                <a:latin typeface="Times New Roman" pitchFamily="18" charset="0"/>
                <a:cs typeface="Times New Roman" pitchFamily="18" charset="0"/>
              </a:rPr>
              <a:t>5. услуге у областима рекреације, културе и спорта</a:t>
            </a:r>
            <a:endParaRPr lang="en-US" sz="2000" dirty="0">
              <a:latin typeface="Times New Roman" pitchFamily="18" charset="0"/>
              <a:cs typeface="Times New Roman" pitchFamily="18" charset="0"/>
            </a:endParaRPr>
          </a:p>
        </p:txBody>
      </p:sp>
      <p:sp>
        <p:nvSpPr>
          <p:cNvPr id="77" name="TextBox 76"/>
          <p:cNvSpPr txBox="1"/>
          <p:nvPr/>
        </p:nvSpPr>
        <p:spPr>
          <a:xfrm>
            <a:off x="1143000" y="2895600"/>
            <a:ext cx="7162800" cy="369332"/>
          </a:xfrm>
          <a:prstGeom prst="rect">
            <a:avLst/>
          </a:prstGeom>
          <a:solidFill>
            <a:srgbClr val="FFFF00"/>
          </a:solidFill>
          <a:ln>
            <a:solidFill>
              <a:srgbClr val="0070C0"/>
            </a:solidFill>
          </a:ln>
        </p:spPr>
        <p:txBody>
          <a:bodyPr wrap="square" rtlCol="0">
            <a:spAutoFit/>
          </a:bodyPr>
          <a:lstStyle/>
          <a:p>
            <a:pPr algn="ctr"/>
            <a:r>
              <a:rPr lang="sr-Cyrl-CS" b="1" dirty="0" smtClean="0">
                <a:effectLst>
                  <a:outerShdw blurRad="38100" dist="38100" dir="2700000" algn="tl">
                    <a:srgbClr val="000000">
                      <a:alpha val="43137"/>
                    </a:srgbClr>
                  </a:outerShdw>
                </a:effectLst>
              </a:rPr>
              <a:t>БЕЗ ОБЗИРА НА ПРОЦЕЊЕНУ ВРЕДНОСТ ЈАВНЕ НАБАВКЕ !!!</a:t>
            </a:r>
            <a:endParaRPr lang="en-US" b="1" dirty="0">
              <a:effectLst>
                <a:outerShdw blurRad="38100" dist="38100" dir="2700000" algn="tl">
                  <a:srgbClr val="000000">
                    <a:alpha val="43137"/>
                  </a:srgbClr>
                </a:outerShdw>
              </a:effectLst>
            </a:endParaRPr>
          </a:p>
        </p:txBody>
      </p:sp>
      <p:sp>
        <p:nvSpPr>
          <p:cNvPr id="30" name="Rectangle 29"/>
          <p:cNvSpPr/>
          <p:nvPr/>
        </p:nvSpPr>
        <p:spPr>
          <a:xfrm>
            <a:off x="6477000" y="3886200"/>
            <a:ext cx="923651" cy="369332"/>
          </a:xfrm>
          <a:prstGeom prst="rect">
            <a:avLst/>
          </a:prstGeom>
        </p:spPr>
        <p:txBody>
          <a:bodyPr wrap="none">
            <a:spAutoFit/>
          </a:bodyPr>
          <a:lstStyle/>
          <a:p>
            <a:r>
              <a:rPr lang="en-US" dirty="0" err="1" smtClean="0">
                <a:solidFill>
                  <a:srgbClr val="FF0000"/>
                </a:solidFill>
                <a:latin typeface="Times New Roman" pitchFamily="18" charset="0"/>
                <a:cs typeface="Times New Roman" pitchFamily="18" charset="0"/>
              </a:rPr>
              <a:t>по</a:t>
            </a:r>
            <a:r>
              <a:rPr lang="sr-Cyrl-CS" dirty="0" smtClean="0">
                <a:solidFill>
                  <a:srgbClr val="FF0000"/>
                </a:solidFill>
                <a:latin typeface="Times New Roman" pitchFamily="18" charset="0"/>
                <a:cs typeface="Times New Roman" pitchFamily="18" charset="0"/>
              </a:rPr>
              <a:t>з</a:t>
            </a:r>
            <a:r>
              <a:rPr lang="en-US" dirty="0" err="1" smtClean="0">
                <a:solidFill>
                  <a:srgbClr val="FF0000"/>
                </a:solidFill>
                <a:latin typeface="Times New Roman" pitchFamily="18" charset="0"/>
                <a:cs typeface="Times New Roman" pitchFamily="18" charset="0"/>
              </a:rPr>
              <a:t>ива</a:t>
            </a:r>
            <a:r>
              <a:rPr lang="en-US" dirty="0" smtClean="0">
                <a:solidFill>
                  <a:srgbClr val="FF0000"/>
                </a:solidFill>
                <a:latin typeface="Times New Roman" pitchFamily="18" charset="0"/>
                <a:cs typeface="Times New Roman" pitchFamily="18" charset="0"/>
              </a:rPr>
              <a:t> </a:t>
            </a:r>
            <a:endParaRPr lang="en-US" dirty="0">
              <a:solidFill>
                <a:srgbClr val="FF0000"/>
              </a:solidFill>
              <a:latin typeface="Times New Roman" pitchFamily="18" charset="0"/>
              <a:cs typeface="Times New Roman" pitchFamily="18" charset="0"/>
            </a:endParaRPr>
          </a:p>
        </p:txBody>
      </p:sp>
      <p:sp>
        <p:nvSpPr>
          <p:cNvPr id="31" name="Rectangle 30"/>
          <p:cNvSpPr/>
          <p:nvPr/>
        </p:nvSpPr>
        <p:spPr>
          <a:xfrm>
            <a:off x="1143000" y="3886200"/>
            <a:ext cx="5486400" cy="369332"/>
          </a:xfrm>
          <a:prstGeom prst="rect">
            <a:avLst/>
          </a:prstGeom>
        </p:spPr>
        <p:txBody>
          <a:bodyPr wrap="square">
            <a:spAutoFit/>
          </a:bodyPr>
          <a:lstStyle/>
          <a:p>
            <a:pPr>
              <a:buFont typeface="Wingdings" pitchFamily="2" charset="2"/>
              <a:buChar char="§"/>
            </a:pPr>
            <a:r>
              <a:rPr lang="en-US" dirty="0" err="1" smtClean="0">
                <a:latin typeface="Times New Roman" pitchFamily="18" charset="0"/>
                <a:cs typeface="Times New Roman" pitchFamily="18" charset="0"/>
              </a:rPr>
              <a:t>Нару</a:t>
            </a:r>
            <a:r>
              <a:rPr lang="sr-Cyrl-CS" dirty="0" smtClean="0">
                <a:latin typeface="Times New Roman" pitchFamily="18" charset="0"/>
                <a:cs typeface="Times New Roman" pitchFamily="18" charset="0"/>
              </a:rPr>
              <a:t>ч</a:t>
            </a:r>
            <a:r>
              <a:rPr lang="en-US" dirty="0" err="1" smtClean="0">
                <a:latin typeface="Times New Roman" pitchFamily="18" charset="0"/>
                <a:cs typeface="Times New Roman" pitchFamily="18" charset="0"/>
              </a:rPr>
              <a:t>илац</a:t>
            </a:r>
            <a:r>
              <a:rPr lang="en-US" dirty="0" smtClean="0">
                <a:latin typeface="Times New Roman" pitchFamily="18" charset="0"/>
                <a:cs typeface="Times New Roman" pitchFamily="18" charset="0"/>
              </a:rPr>
              <a:t> у </a:t>
            </a:r>
            <a:r>
              <a:rPr lang="en-US" dirty="0" err="1" smtClean="0">
                <a:latin typeface="Times New Roman" pitchFamily="18" charset="0"/>
                <a:cs typeface="Times New Roman" pitchFamily="18" charset="0"/>
              </a:rPr>
              <a:t>поступку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јавне</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набавке</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мале</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вредности</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32" name="Rectangle 31"/>
          <p:cNvSpPr/>
          <p:nvPr/>
        </p:nvSpPr>
        <p:spPr>
          <a:xfrm>
            <a:off x="1143000" y="4191000"/>
            <a:ext cx="7162800" cy="1477328"/>
          </a:xfrm>
          <a:prstGeom prst="rect">
            <a:avLst/>
          </a:prstGeom>
        </p:spPr>
        <p:txBody>
          <a:bodyPr wrap="square">
            <a:spAutoFit/>
          </a:bodyPr>
          <a:lstStyle/>
          <a:p>
            <a:pPr algn="just"/>
            <a:r>
              <a:rPr lang="sr-Cyrl-CS" dirty="0" smtClean="0">
                <a:latin typeface="Times New Roman" pitchFamily="18" charset="0"/>
                <a:cs typeface="Times New Roman" pitchFamily="18" charset="0"/>
              </a:rPr>
              <a:t>н</a:t>
            </a:r>
            <a:r>
              <a:rPr lang="en-US" dirty="0" err="1" smtClean="0">
                <a:latin typeface="Times New Roman" pitchFamily="18" charset="0"/>
                <a:cs typeface="Times New Roman" pitchFamily="18" charset="0"/>
              </a:rPr>
              <a:t>ајма</a:t>
            </a:r>
            <a:r>
              <a:rPr lang="sr-Cyrl-CS" dirty="0" smtClean="0">
                <a:latin typeface="Times New Roman" pitchFamily="18" charset="0"/>
                <a:cs typeface="Times New Roman" pitchFamily="18" charset="0"/>
              </a:rPr>
              <a:t>њ</a:t>
            </a:r>
            <a:r>
              <a:rPr lang="en-US" dirty="0" smtClean="0">
                <a:latin typeface="Times New Roman" pitchFamily="18" charset="0"/>
                <a:cs typeface="Times New Roman" pitchFamily="18" charset="0"/>
              </a:rPr>
              <a:t>е </a:t>
            </a:r>
            <a:r>
              <a:rPr lang="en-US" dirty="0" err="1" smtClean="0">
                <a:latin typeface="Times New Roman" pitchFamily="18" charset="0"/>
                <a:cs typeface="Times New Roman" pitchFamily="18" charset="0"/>
              </a:rPr>
              <a:t>три</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лица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која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обав</a:t>
            </a:r>
            <a:r>
              <a:rPr lang="sr-Cyrl-CS" dirty="0" smtClean="0">
                <a:latin typeface="Times New Roman" pitchFamily="18" charset="0"/>
                <a:cs typeface="Times New Roman" pitchFamily="18" charset="0"/>
              </a:rPr>
              <a:t>љ</a:t>
            </a:r>
            <a:r>
              <a:rPr lang="en-US" dirty="0" err="1" smtClean="0">
                <a:latin typeface="Times New Roman" pitchFamily="18" charset="0"/>
                <a:cs typeface="Times New Roman" pitchFamily="18" charset="0"/>
              </a:rPr>
              <a:t>ају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делатност</a:t>
            </a:r>
            <a:r>
              <a:rPr lang="en-US" dirty="0" smtClean="0">
                <a:latin typeface="Times New Roman" pitchFamily="18" charset="0"/>
                <a:cs typeface="Times New Roman" pitchFamily="18" charset="0"/>
              </a:rPr>
              <a:t> </a:t>
            </a:r>
            <a:r>
              <a:rPr lang="sr-Cyrl-CS" dirty="0" smtClean="0">
                <a:latin typeface="Times New Roman" pitchFamily="18" charset="0"/>
                <a:cs typeface="Times New Roman" pitchFamily="18" charset="0"/>
              </a:rPr>
              <a:t>која је предмет јавне набавке и која су према сазнањима наручиоца способна да изврше набавку, да поднесу понуде и истовремено објављује позив за подношење понуда на Порталу јавних набавки и на својој интернет страници.</a:t>
            </a:r>
            <a:endParaRPr lang="en-US" dirty="0" smtClean="0">
              <a:latin typeface="Times New Roman" pitchFamily="18" charset="0"/>
              <a:cs typeface="Times New Roman" pitchFamily="18" charset="0"/>
            </a:endParaRPr>
          </a:p>
        </p:txBody>
      </p:sp>
      <p:sp>
        <p:nvSpPr>
          <p:cNvPr id="33" name="Rectangle 32"/>
          <p:cNvSpPr/>
          <p:nvPr/>
        </p:nvSpPr>
        <p:spPr>
          <a:xfrm>
            <a:off x="6574809" y="3886200"/>
            <a:ext cx="1797608" cy="369332"/>
          </a:xfrm>
          <a:prstGeom prst="rect">
            <a:avLst/>
          </a:prstGeom>
          <a:solidFill>
            <a:schemeClr val="bg1"/>
          </a:solidFill>
        </p:spPr>
        <p:txBody>
          <a:bodyPr wrap="none">
            <a:spAutoFit/>
          </a:bodyPr>
          <a:lstStyle/>
          <a:p>
            <a:r>
              <a:rPr lang="ru-RU" b="1" dirty="0" smtClean="0">
                <a:solidFill>
                  <a:srgbClr val="00B050"/>
                </a:solidFill>
                <a:latin typeface="Times New Roman" pitchFamily="18" charset="0"/>
                <a:cs typeface="Times New Roman" pitchFamily="18" charset="0"/>
              </a:rPr>
              <a:t>може да позове </a:t>
            </a:r>
            <a:endParaRPr lang="en-US" b="1" dirty="0">
              <a:solidFill>
                <a:srgbClr val="00B050"/>
              </a:solidFill>
              <a:latin typeface="Times New Roman" pitchFamily="18" charset="0"/>
              <a:cs typeface="Times New Roman" pitchFamily="18" charset="0"/>
            </a:endParaRPr>
          </a:p>
        </p:txBody>
      </p:sp>
      <p:cxnSp>
        <p:nvCxnSpPr>
          <p:cNvPr id="35" name="Straight Connector 34"/>
          <p:cNvCxnSpPr/>
          <p:nvPr/>
        </p:nvCxnSpPr>
        <p:spPr>
          <a:xfrm>
            <a:off x="3200400" y="4343400"/>
            <a:ext cx="50292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flipV="1">
            <a:off x="3276600" y="4267200"/>
            <a:ext cx="48768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flipV="1">
            <a:off x="1219200" y="4648200"/>
            <a:ext cx="990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219200" y="4572000"/>
            <a:ext cx="10668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40" name="Picture 39" descr="grb.png"/>
          <p:cNvPicPr>
            <a:picLocks noChangeAspect="1"/>
          </p:cNvPicPr>
          <p:nvPr/>
        </p:nvPicPr>
        <p:blipFill>
          <a:blip r:embed="rId3" cstate="print"/>
          <a:stretch>
            <a:fillRect/>
          </a:stretch>
        </p:blipFill>
        <p:spPr>
          <a:xfrm>
            <a:off x="285720" y="6429396"/>
            <a:ext cx="285752" cy="285752"/>
          </a:xfrm>
          <a:prstGeom prst="rect">
            <a:avLst/>
          </a:prstGeom>
        </p:spPr>
      </p:pic>
      <p:sp>
        <p:nvSpPr>
          <p:cNvPr id="41" name="TextBox 40"/>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43" name="TextBox 42"/>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93476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wipe(down)">
                                      <p:cBhvr>
                                        <p:cTn id="7" dur="500"/>
                                        <p:tgtEl>
                                          <p:spTgt spid="10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6">
                                            <p:bg/>
                                          </p:spTgt>
                                        </p:tgtEl>
                                        <p:attrNameLst>
                                          <p:attrName>style.visibility</p:attrName>
                                        </p:attrNameLst>
                                      </p:cBhvr>
                                      <p:to>
                                        <p:strVal val="visible"/>
                                      </p:to>
                                    </p:set>
                                    <p:animEffect transition="in" filter="wipe(down)">
                                      <p:cBhvr>
                                        <p:cTn id="12" dur="500"/>
                                        <p:tgtEl>
                                          <p:spTgt spid="76">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6">
                                            <p:txEl>
                                              <p:pRg st="0" end="0"/>
                                            </p:txEl>
                                          </p:spTgt>
                                        </p:tgtEl>
                                        <p:attrNameLst>
                                          <p:attrName>style.visibility</p:attrName>
                                        </p:attrNameLst>
                                      </p:cBhvr>
                                      <p:to>
                                        <p:strVal val="visible"/>
                                      </p:to>
                                    </p:set>
                                    <p:animEffect transition="in" filter="wipe(down)">
                                      <p:cBhvr>
                                        <p:cTn id="15" dur="500"/>
                                        <p:tgtEl>
                                          <p:spTgt spid="76">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6">
                                            <p:txEl>
                                              <p:pRg st="1" end="1"/>
                                            </p:txEl>
                                          </p:spTgt>
                                        </p:tgtEl>
                                        <p:attrNameLst>
                                          <p:attrName>style.visibility</p:attrName>
                                        </p:attrNameLst>
                                      </p:cBhvr>
                                      <p:to>
                                        <p:strVal val="visible"/>
                                      </p:to>
                                    </p:set>
                                    <p:animEffect transition="in" filter="wipe(down)">
                                      <p:cBhvr>
                                        <p:cTn id="18" dur="500"/>
                                        <p:tgtEl>
                                          <p:spTgt spid="76">
                                            <p:txEl>
                                              <p:pRg st="1" end="1"/>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6">
                                            <p:txEl>
                                              <p:pRg st="2" end="2"/>
                                            </p:txEl>
                                          </p:spTgt>
                                        </p:tgtEl>
                                        <p:attrNameLst>
                                          <p:attrName>style.visibility</p:attrName>
                                        </p:attrNameLst>
                                      </p:cBhvr>
                                      <p:to>
                                        <p:strVal val="visible"/>
                                      </p:to>
                                    </p:set>
                                    <p:animEffect transition="in" filter="wipe(down)">
                                      <p:cBhvr>
                                        <p:cTn id="21" dur="500"/>
                                        <p:tgtEl>
                                          <p:spTgt spid="76">
                                            <p:txEl>
                                              <p:pRg st="2" end="2"/>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6">
                                            <p:txEl>
                                              <p:pRg st="3" end="3"/>
                                            </p:txEl>
                                          </p:spTgt>
                                        </p:tgtEl>
                                        <p:attrNameLst>
                                          <p:attrName>style.visibility</p:attrName>
                                        </p:attrNameLst>
                                      </p:cBhvr>
                                      <p:to>
                                        <p:strVal val="visible"/>
                                      </p:to>
                                    </p:set>
                                    <p:animEffect transition="in" filter="wipe(down)">
                                      <p:cBhvr>
                                        <p:cTn id="24" dur="500"/>
                                        <p:tgtEl>
                                          <p:spTgt spid="76">
                                            <p:txEl>
                                              <p:pRg st="3" end="3"/>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76">
                                            <p:txEl>
                                              <p:pRg st="4" end="4"/>
                                            </p:txEl>
                                          </p:spTgt>
                                        </p:tgtEl>
                                        <p:attrNameLst>
                                          <p:attrName>style.visibility</p:attrName>
                                        </p:attrNameLst>
                                      </p:cBhvr>
                                      <p:to>
                                        <p:strVal val="visible"/>
                                      </p:to>
                                    </p:set>
                                    <p:animEffect transition="in" filter="wipe(down)">
                                      <p:cBhvr>
                                        <p:cTn id="27" dur="500"/>
                                        <p:tgtEl>
                                          <p:spTgt spid="7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7">
                                            <p:bg/>
                                          </p:spTgt>
                                        </p:tgtEl>
                                        <p:attrNameLst>
                                          <p:attrName>style.visibility</p:attrName>
                                        </p:attrNameLst>
                                      </p:cBhvr>
                                      <p:to>
                                        <p:strVal val="visible"/>
                                      </p:to>
                                    </p:set>
                                    <p:animEffect transition="in" filter="wipe(down)">
                                      <p:cBhvr>
                                        <p:cTn id="32" dur="500"/>
                                        <p:tgtEl>
                                          <p:spTgt spid="77">
                                            <p:bg/>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77">
                                            <p:txEl>
                                              <p:pRg st="0" end="0"/>
                                            </p:txEl>
                                          </p:spTgt>
                                        </p:tgtEl>
                                        <p:attrNameLst>
                                          <p:attrName>style.visibility</p:attrName>
                                        </p:attrNameLst>
                                      </p:cBhvr>
                                      <p:to>
                                        <p:strVal val="visible"/>
                                      </p:to>
                                    </p:set>
                                    <p:animEffect transition="in" filter="wipe(down)">
                                      <p:cBhvr>
                                        <p:cTn id="35" dur="500"/>
                                        <p:tgtEl>
                                          <p:spTgt spid="7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1">
                                            <p:txEl>
                                              <p:pRg st="0" end="0"/>
                                            </p:txEl>
                                          </p:spTgt>
                                        </p:tgtEl>
                                        <p:attrNameLst>
                                          <p:attrName>style.visibility</p:attrName>
                                        </p:attrNameLst>
                                      </p:cBhvr>
                                      <p:to>
                                        <p:strVal val="visible"/>
                                      </p:to>
                                    </p:set>
                                    <p:animEffect transition="in" filter="wipe(down)">
                                      <p:cBhvr>
                                        <p:cTn id="40" dur="500"/>
                                        <p:tgtEl>
                                          <p:spTgt spid="31">
                                            <p:txEl>
                                              <p:pRg st="0" end="0"/>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0">
                                            <p:txEl>
                                              <p:pRg st="0" end="0"/>
                                            </p:txEl>
                                          </p:spTgt>
                                        </p:tgtEl>
                                        <p:attrNameLst>
                                          <p:attrName>style.visibility</p:attrName>
                                        </p:attrNameLst>
                                      </p:cBhvr>
                                      <p:to>
                                        <p:strVal val="visible"/>
                                      </p:to>
                                    </p:set>
                                    <p:animEffect transition="in" filter="wipe(down)">
                                      <p:cBhvr>
                                        <p:cTn id="43" dur="500"/>
                                        <p:tgtEl>
                                          <p:spTgt spid="30">
                                            <p:txEl>
                                              <p:pRg st="0" end="0"/>
                                            </p:txEl>
                                          </p:spTgt>
                                        </p:tgtEl>
                                      </p:cBhvr>
                                    </p:animEffect>
                                  </p:childTnLst>
                                  <p:subTnLst>
                                    <p:set>
                                      <p:cBhvr override="childStyle">
                                        <p:cTn dur="1" fill="hold" display="0" masterRel="nextClick" afterEffect="1"/>
                                        <p:tgtEl>
                                          <p:spTgt spid="30">
                                            <p:txEl>
                                              <p:pRg st="0" end="0"/>
                                            </p:txEl>
                                          </p:spTgt>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3">
                                            <p:bg/>
                                          </p:spTgt>
                                        </p:tgtEl>
                                        <p:attrNameLst>
                                          <p:attrName>style.visibility</p:attrName>
                                        </p:attrNameLst>
                                      </p:cBhvr>
                                      <p:to>
                                        <p:strVal val="visible"/>
                                      </p:to>
                                    </p:set>
                                    <p:animEffect transition="in" filter="wipe(down)">
                                      <p:cBhvr>
                                        <p:cTn id="48" dur="500"/>
                                        <p:tgtEl>
                                          <p:spTgt spid="33">
                                            <p:bg/>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3">
                                            <p:txEl>
                                              <p:pRg st="0" end="0"/>
                                            </p:txEl>
                                          </p:spTgt>
                                        </p:tgtEl>
                                        <p:attrNameLst>
                                          <p:attrName>style.visibility</p:attrName>
                                        </p:attrNameLst>
                                      </p:cBhvr>
                                      <p:to>
                                        <p:strVal val="visible"/>
                                      </p:to>
                                    </p:set>
                                    <p:animEffect transition="in" filter="wipe(down)">
                                      <p:cBhvr>
                                        <p:cTn id="51" dur="500"/>
                                        <p:tgtEl>
                                          <p:spTgt spid="33">
                                            <p:txEl>
                                              <p:pRg st="0" end="0"/>
                                            </p:txEl>
                                          </p:spTgt>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2">
                                            <p:txEl>
                                              <p:pRg st="0" end="0"/>
                                            </p:txEl>
                                          </p:spTgt>
                                        </p:tgtEl>
                                        <p:attrNameLst>
                                          <p:attrName>style.visibility</p:attrName>
                                        </p:attrNameLst>
                                      </p:cBhvr>
                                      <p:to>
                                        <p:strVal val="visible"/>
                                      </p:to>
                                    </p:set>
                                    <p:animEffect transition="in" filter="wipe(down)">
                                      <p:cBhvr>
                                        <p:cTn id="54" dur="500"/>
                                        <p:tgtEl>
                                          <p:spTgt spid="32">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down)">
                                      <p:cBhvr>
                                        <p:cTn id="59" dur="500"/>
                                        <p:tgtEl>
                                          <p:spTgt spid="35"/>
                                        </p:tgtEl>
                                      </p:cBhvr>
                                    </p:animEffect>
                                  </p:childTnLst>
                                </p:cTn>
                              </p:par>
                              <p:par>
                                <p:cTn id="60" presetID="22" presetClass="entr" presetSubtype="4" fill="hold"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down)">
                                      <p:cBhvr>
                                        <p:cTn id="62" dur="500"/>
                                        <p:tgtEl>
                                          <p:spTgt spid="37"/>
                                        </p:tgtEl>
                                      </p:cBhvr>
                                    </p:animEffect>
                                  </p:childTnLst>
                                </p:cTn>
                              </p:par>
                              <p:par>
                                <p:cTn id="63" presetID="22" presetClass="entr" presetSubtype="4" fill="hold" nodeType="with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ipe(down)">
                                      <p:cBhvr>
                                        <p:cTn id="65" dur="500"/>
                                        <p:tgtEl>
                                          <p:spTgt spid="38"/>
                                        </p:tgtEl>
                                      </p:cBhvr>
                                    </p:animEffect>
                                  </p:childTnLst>
                                </p:cTn>
                              </p:par>
                              <p:par>
                                <p:cTn id="66" presetID="22" presetClass="entr" presetSubtype="4" fill="hold"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down)">
                                      <p:cBhvr>
                                        <p:cTn id="6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build="p" animBg="1"/>
      <p:bldP spid="77" grpId="0" build="allAtOnce" animBg="1"/>
      <p:bldP spid="30" grpId="0" build="allAtOnce"/>
      <p:bldP spid="31" grpId="0" build="allAtOnce"/>
      <p:bldP spid="32" grpId="0" build="allAtOnce"/>
      <p:bldP spid="33"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Sistem\Desktop\IDZJN Pics\400000.jpg"/>
          <p:cNvPicPr>
            <a:picLocks noChangeAspect="1" noChangeArrowheads="1"/>
          </p:cNvPicPr>
          <p:nvPr/>
        </p:nvPicPr>
        <p:blipFill>
          <a:blip r:embed="rId2" cstate="print"/>
          <a:srcRect/>
          <a:stretch>
            <a:fillRect/>
          </a:stretch>
        </p:blipFill>
        <p:spPr bwMode="auto">
          <a:xfrm>
            <a:off x="2971800" y="3200399"/>
            <a:ext cx="3048000" cy="1295401"/>
          </a:xfrm>
          <a:prstGeom prst="rect">
            <a:avLst/>
          </a:prstGeom>
          <a:noFill/>
        </p:spPr>
      </p:pic>
      <p:pic>
        <p:nvPicPr>
          <p:cNvPr id="21" name="Picture 3" descr="C:\Documents and Settings\Sistem\Desktop\IDZJN Pics\Less_than_symbol.jpg"/>
          <p:cNvPicPr>
            <a:picLocks noChangeAspect="1" noChangeArrowheads="1"/>
          </p:cNvPicPr>
          <p:nvPr/>
        </p:nvPicPr>
        <p:blipFill>
          <a:blip r:embed="rId3" cstate="print"/>
          <a:srcRect/>
          <a:stretch>
            <a:fillRect/>
          </a:stretch>
        </p:blipFill>
        <p:spPr bwMode="auto">
          <a:xfrm>
            <a:off x="1143000" y="3276600"/>
            <a:ext cx="1490663" cy="763587"/>
          </a:xfrm>
          <a:prstGeom prst="rect">
            <a:avLst/>
          </a:prstGeom>
          <a:noFill/>
        </p:spPr>
      </p:pic>
      <p:sp>
        <p:nvSpPr>
          <p:cNvPr id="2" name="Title 1"/>
          <p:cNvSpPr>
            <a:spLocks noGrp="1"/>
          </p:cNvSpPr>
          <p:nvPr>
            <p:ph type="title"/>
          </p:nvPr>
        </p:nvSpPr>
        <p:spPr>
          <a:xfrm>
            <a:off x="762000" y="685800"/>
            <a:ext cx="7924800" cy="591312"/>
          </a:xfrm>
          <a:solidFill>
            <a:srgbClr val="FFC000"/>
          </a:solidFill>
          <a:ln>
            <a:solidFill>
              <a:schemeClr val="accent2">
                <a:lumMod val="75000"/>
              </a:schemeClr>
            </a:solidFill>
          </a:ln>
        </p:spPr>
        <p:txBody>
          <a:bodyPr>
            <a:noAutofit/>
          </a:bodyPr>
          <a:lstStyle/>
          <a:p>
            <a:pPr algn="ctr"/>
            <a:r>
              <a:rPr lang="sr-Cyrl-CS"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Вредности испод којих не постоји обавеза </a:t>
            </a:r>
            <a:br>
              <a:rPr lang="sr-Cyrl-CS"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sr-Cyrl-CS"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спровођења поступка јавне набавке</a:t>
            </a:r>
            <a:endParaRPr lang="x-none"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7169F59C-0C7B-4C48-94D7-2B9C5247B2C7}" type="slidenum">
              <a:rPr lang="en-US" smtClean="0"/>
              <a:pPr/>
              <a:t>13</a:t>
            </a:fld>
            <a:endParaRPr lang="en-US"/>
          </a:p>
        </p:txBody>
      </p:sp>
      <p:sp>
        <p:nvSpPr>
          <p:cNvPr id="6" name="Rounded Rectangle 5"/>
          <p:cNvSpPr/>
          <p:nvPr/>
        </p:nvSpPr>
        <p:spPr>
          <a:xfrm>
            <a:off x="914400" y="2057400"/>
            <a:ext cx="7772400" cy="762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tabLst>
                <a:tab pos="900113" algn="l"/>
              </a:tabLst>
            </a:pPr>
            <a:r>
              <a:rPr lang="sr-Cyrl-CS" sz="1600" dirty="0" smtClean="0"/>
              <a:t>набавка истоврсних добара, услуга или радова чија је укупна процењена вредност на годишњем нивоу нижа од</a:t>
            </a:r>
            <a:r>
              <a:rPr lang="en-US" sz="1600" dirty="0" smtClean="0"/>
              <a:t> </a:t>
            </a:r>
            <a:r>
              <a:rPr lang="sr-Cyrl-CS" sz="1600" dirty="0" smtClean="0"/>
              <a:t>законом одређене вредности</a:t>
            </a:r>
            <a:endParaRPr lang="en-US" sz="1600" dirty="0" smtClean="0">
              <a:solidFill>
                <a:schemeClr val="tx1"/>
              </a:solidFill>
              <a:latin typeface="Times New Roman" pitchFamily="18" charset="0"/>
              <a:cs typeface="Times New Roman" pitchFamily="18" charset="0"/>
            </a:endParaRPr>
          </a:p>
        </p:txBody>
      </p:sp>
      <p:sp>
        <p:nvSpPr>
          <p:cNvPr id="5" name="Rounded Rectangle 4"/>
          <p:cNvSpPr/>
          <p:nvPr/>
        </p:nvSpPr>
        <p:spPr>
          <a:xfrm>
            <a:off x="914400" y="2057400"/>
            <a:ext cx="7772400" cy="762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tabLst>
                <a:tab pos="900113" algn="l"/>
              </a:tabLst>
            </a:pPr>
            <a:r>
              <a:rPr lang="sr-Cyrl-CS" sz="1600" dirty="0" smtClean="0"/>
              <a:t>набавка чија процењена вредност није већа од вредности одређене законом,  а уколико ни укупна процењена вредност истоврсних набавки на годишњем нивоу није већа од те вредности</a:t>
            </a:r>
            <a:endParaRPr lang="en-US" sz="1600" dirty="0" smtClean="0">
              <a:solidFill>
                <a:schemeClr val="tx1"/>
              </a:solidFill>
              <a:latin typeface="Times New Roman" pitchFamily="18" charset="0"/>
              <a:cs typeface="Times New Roman" pitchFamily="18" charset="0"/>
            </a:endParaRPr>
          </a:p>
        </p:txBody>
      </p:sp>
      <p:pic>
        <p:nvPicPr>
          <p:cNvPr id="7" name="Picture 4" descr="C:\Documents and Settings\Sistem\Desktop\IDZJN Pics\Greater_than_symbol.jpg"/>
          <p:cNvPicPr>
            <a:picLocks noChangeAspect="1" noChangeArrowheads="1"/>
          </p:cNvPicPr>
          <p:nvPr/>
        </p:nvPicPr>
        <p:blipFill>
          <a:blip r:embed="rId4" cstate="print"/>
          <a:srcRect/>
          <a:stretch>
            <a:fillRect/>
          </a:stretch>
        </p:blipFill>
        <p:spPr bwMode="auto">
          <a:xfrm>
            <a:off x="1371600" y="3276600"/>
            <a:ext cx="1349375" cy="838200"/>
          </a:xfrm>
          <a:prstGeom prst="rect">
            <a:avLst/>
          </a:prstGeom>
          <a:solidFill>
            <a:srgbClr val="FF0000"/>
          </a:solidFill>
        </p:spPr>
      </p:pic>
      <p:cxnSp>
        <p:nvCxnSpPr>
          <p:cNvPr id="8" name="Straight Connector 7"/>
          <p:cNvCxnSpPr/>
          <p:nvPr/>
        </p:nvCxnSpPr>
        <p:spPr>
          <a:xfrm rot="5400000">
            <a:off x="1447800" y="3429000"/>
            <a:ext cx="914400" cy="609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1409700" y="3467100"/>
            <a:ext cx="914400" cy="533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2050" name="Picture 2" descr="C:\Documents and Settings\Sistem\Desktop\IDZJN Pics\50000.jpg"/>
          <p:cNvPicPr>
            <a:picLocks noChangeAspect="1" noChangeArrowheads="1"/>
          </p:cNvPicPr>
          <p:nvPr/>
        </p:nvPicPr>
        <p:blipFill>
          <a:blip r:embed="rId5" cstate="print"/>
          <a:srcRect/>
          <a:stretch>
            <a:fillRect/>
          </a:stretch>
        </p:blipFill>
        <p:spPr bwMode="auto">
          <a:xfrm>
            <a:off x="2895600" y="2819400"/>
            <a:ext cx="3124200" cy="2133601"/>
          </a:xfrm>
          <a:prstGeom prst="rect">
            <a:avLst/>
          </a:prstGeom>
          <a:noFill/>
        </p:spPr>
      </p:pic>
      <p:pic>
        <p:nvPicPr>
          <p:cNvPr id="2051" name="Picture 3" descr="C:\Documents and Settings\Sistem\Desktop\IDZJN Pics\dositej.jpg"/>
          <p:cNvPicPr>
            <a:picLocks noChangeAspect="1" noChangeArrowheads="1"/>
          </p:cNvPicPr>
          <p:nvPr/>
        </p:nvPicPr>
        <p:blipFill>
          <a:blip r:embed="rId6" cstate="print"/>
          <a:srcRect/>
          <a:stretch>
            <a:fillRect/>
          </a:stretch>
        </p:blipFill>
        <p:spPr bwMode="auto">
          <a:xfrm>
            <a:off x="2895600" y="3200400"/>
            <a:ext cx="3124200" cy="1371600"/>
          </a:xfrm>
          <a:prstGeom prst="rect">
            <a:avLst/>
          </a:prstGeom>
          <a:noFill/>
        </p:spPr>
      </p:pic>
      <p:pic>
        <p:nvPicPr>
          <p:cNvPr id="25" name="Picture 24" descr="grb.png"/>
          <p:cNvPicPr>
            <a:picLocks noChangeAspect="1"/>
          </p:cNvPicPr>
          <p:nvPr/>
        </p:nvPicPr>
        <p:blipFill>
          <a:blip r:embed="rId7" cstate="print"/>
          <a:stretch>
            <a:fillRect/>
          </a:stretch>
        </p:blipFill>
        <p:spPr>
          <a:xfrm>
            <a:off x="285720" y="6429396"/>
            <a:ext cx="285752" cy="285752"/>
          </a:xfrm>
          <a:prstGeom prst="rect">
            <a:avLst/>
          </a:prstGeom>
        </p:spPr>
      </p:pic>
      <p:sp>
        <p:nvSpPr>
          <p:cNvPr id="27" name="TextBox 26"/>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28" name="TextBox 27"/>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93476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wipe(down)">
                                      <p:cBhvr>
                                        <p:cTn id="17" dur="500"/>
                                        <p:tgtEl>
                                          <p:spTgt spid="5">
                                            <p:bg/>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down)">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par>
                                <p:cTn id="26" presetID="22" presetClass="entr" presetSubtype="4"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22" presetClass="entr" presetSubtype="4"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par>
                                <p:cTn id="40" presetID="22" presetClass="entr" presetSubtype="4" fill="hold" nodeType="withEffect">
                                  <p:stCondLst>
                                    <p:cond delay="0"/>
                                  </p:stCondLst>
                                  <p:childTnLst>
                                    <p:set>
                                      <p:cBhvr>
                                        <p:cTn id="41" dur="1" fill="hold">
                                          <p:stCondLst>
                                            <p:cond delay="0"/>
                                          </p:stCondLst>
                                        </p:cTn>
                                        <p:tgtEl>
                                          <p:spTgt spid="2050"/>
                                        </p:tgtEl>
                                        <p:attrNameLst>
                                          <p:attrName>style.visibility</p:attrName>
                                        </p:attrNameLst>
                                      </p:cBhvr>
                                      <p:to>
                                        <p:strVal val="visible"/>
                                      </p:to>
                                    </p:set>
                                    <p:animEffect transition="in" filter="wipe(down)">
                                      <p:cBhvr>
                                        <p:cTn id="42" dur="500"/>
                                        <p:tgtEl>
                                          <p:spTgt spid="205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051"/>
                                        </p:tgtEl>
                                        <p:attrNameLst>
                                          <p:attrName>style.visibility</p:attrName>
                                        </p:attrNameLst>
                                      </p:cBhvr>
                                      <p:to>
                                        <p:strVal val="visible"/>
                                      </p:to>
                                    </p:set>
                                    <p:animEffect transition="in" filter="wipe(down)">
                                      <p:cBhvr>
                                        <p:cTn id="4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animBg="1"/>
      <p:bldP spid="5" grpId="0" uiExpand="1"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696200" cy="1143000"/>
          </a:xfrm>
        </p:spPr>
        <p:txBody>
          <a:bodyPr>
            <a:noAutofit/>
          </a:bodyPr>
          <a:lstStyle/>
          <a:p>
            <a:pPr marL="514350" indent="-514350" algn="ctr"/>
            <a:r>
              <a:rPr lang="sr-Cyrl-CS" sz="2800" b="1" dirty="0" smtClean="0">
                <a:solidFill>
                  <a:schemeClr val="accent3">
                    <a:lumMod val="50000"/>
                  </a:schemeClr>
                </a:solidFill>
                <a:effectLst>
                  <a:outerShdw blurRad="38100" dist="38100" dir="2700000" algn="tl">
                    <a:srgbClr val="000000">
                      <a:alpha val="43137"/>
                    </a:srgbClr>
                  </a:outerShdw>
                </a:effectLst>
                <a:latin typeface="+mn-lt"/>
                <a:cs typeface="Times New Roman" pitchFamily="18" charset="0"/>
              </a:rPr>
              <a:t/>
            </a:r>
            <a:br>
              <a:rPr lang="sr-Cyrl-CS" sz="2800" b="1" dirty="0" smtClean="0">
                <a:solidFill>
                  <a:schemeClr val="accent3">
                    <a:lumMod val="50000"/>
                  </a:schemeClr>
                </a:solidFill>
                <a:effectLst>
                  <a:outerShdw blurRad="38100" dist="38100" dir="2700000" algn="tl">
                    <a:srgbClr val="000000">
                      <a:alpha val="43137"/>
                    </a:srgbClr>
                  </a:outerShdw>
                </a:effectLst>
                <a:latin typeface="+mn-lt"/>
                <a:cs typeface="Times New Roman" pitchFamily="18" charset="0"/>
              </a:rPr>
            </a:br>
            <a:r>
              <a:rPr lang="sr-Cyrl-CS" sz="2800" b="1" dirty="0" smtClean="0">
                <a:solidFill>
                  <a:schemeClr val="accent3">
                    <a:lumMod val="50000"/>
                  </a:schemeClr>
                </a:solidFill>
                <a:effectLst>
                  <a:outerShdw blurRad="38100" dist="38100" dir="2700000" algn="tl">
                    <a:srgbClr val="000000">
                      <a:alpha val="43137"/>
                    </a:srgbClr>
                  </a:outerShdw>
                </a:effectLst>
                <a:latin typeface="+mn-lt"/>
                <a:cs typeface="Times New Roman" pitchFamily="18" charset="0"/>
              </a:rPr>
              <a:t/>
            </a:r>
            <a:br>
              <a:rPr lang="sr-Cyrl-CS" sz="2800" b="1" dirty="0" smtClean="0">
                <a:solidFill>
                  <a:schemeClr val="accent3">
                    <a:lumMod val="50000"/>
                  </a:schemeClr>
                </a:solidFill>
                <a:effectLst>
                  <a:outerShdw blurRad="38100" dist="38100" dir="2700000" algn="tl">
                    <a:srgbClr val="000000">
                      <a:alpha val="43137"/>
                    </a:srgbClr>
                  </a:outerShdw>
                </a:effectLst>
                <a:latin typeface="+mn-lt"/>
                <a:cs typeface="Times New Roman" pitchFamily="18" charset="0"/>
              </a:rPr>
            </a:br>
            <a:r>
              <a:rPr lang="x-none" sz="2800" b="1" smtClean="0">
                <a:solidFill>
                  <a:schemeClr val="accent3">
                    <a:lumMod val="50000"/>
                  </a:schemeClr>
                </a:solidFill>
                <a:effectLst>
                  <a:outerShdw blurRad="38100" dist="38100" dir="2700000" algn="tl">
                    <a:srgbClr val="000000">
                      <a:alpha val="43137"/>
                    </a:srgbClr>
                  </a:outerShdw>
                </a:effectLst>
                <a:cs typeface="Times New Roman" pitchFamily="18" charset="0"/>
              </a:rPr>
              <a:t/>
            </a:r>
            <a:br>
              <a:rPr lang="x-none" sz="2800" b="1" smtClean="0">
                <a:solidFill>
                  <a:schemeClr val="accent3">
                    <a:lumMod val="50000"/>
                  </a:schemeClr>
                </a:solidFill>
                <a:effectLst>
                  <a:outerShdw blurRad="38100" dist="38100" dir="2700000" algn="tl">
                    <a:srgbClr val="000000">
                      <a:alpha val="43137"/>
                    </a:srgbClr>
                  </a:outerShdw>
                </a:effectLst>
                <a:cs typeface="Times New Roman" pitchFamily="18" charset="0"/>
              </a:rPr>
            </a:br>
            <a:r>
              <a:rPr lang="sr-Cyrl-CS" sz="36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ПОСЕБНИ ОБЛИЦИ ПОСТУПАКА ЈАВНЕ НАБАВКЕ</a:t>
            </a:r>
            <a:endParaRPr lang="en-US" sz="3600" dirty="0">
              <a:solidFill>
                <a:srgbClr val="0070C0"/>
              </a:solidFill>
              <a:latin typeface="Times New Roman" pitchFamily="18" charset="0"/>
              <a:cs typeface="Times New Roman" pitchFamily="18" charset="0"/>
            </a:endParaRPr>
          </a:p>
        </p:txBody>
      </p:sp>
      <p:pic>
        <p:nvPicPr>
          <p:cNvPr id="5" name="Content Placeholder 4" descr="rec-web.jpg"/>
          <p:cNvPicPr>
            <a:picLocks noGrp="1" noChangeAspect="1"/>
          </p:cNvPicPr>
          <p:nvPr>
            <p:ph idx="1"/>
          </p:nvPr>
        </p:nvPicPr>
        <p:blipFill>
          <a:blip r:embed="rId2" cstate="print"/>
          <a:stretch>
            <a:fillRect/>
          </a:stretch>
        </p:blipFill>
        <p:spPr>
          <a:xfrm>
            <a:off x="914400" y="2438400"/>
            <a:ext cx="7162800" cy="3886200"/>
          </a:xfrm>
        </p:spPr>
      </p:pic>
      <p:sp>
        <p:nvSpPr>
          <p:cNvPr id="4" name="Slide Number Placeholder 3"/>
          <p:cNvSpPr>
            <a:spLocks noGrp="1"/>
          </p:cNvSpPr>
          <p:nvPr>
            <p:ph type="sldNum" sz="quarter" idx="12"/>
          </p:nvPr>
        </p:nvSpPr>
        <p:spPr/>
        <p:txBody>
          <a:bodyPr/>
          <a:lstStyle/>
          <a:p>
            <a:fld id="{7169F59C-0C7B-4C48-94D7-2B9C5247B2C7}" type="slidenum">
              <a:rPr lang="en-US" smtClean="0"/>
              <a:pPr/>
              <a:t>14</a:t>
            </a:fld>
            <a:endParaRPr lang="en-US"/>
          </a:p>
        </p:txBody>
      </p:sp>
      <p:pic>
        <p:nvPicPr>
          <p:cNvPr id="6" name="Picture 5" descr="grb.png"/>
          <p:cNvPicPr>
            <a:picLocks noChangeAspect="1"/>
          </p:cNvPicPr>
          <p:nvPr/>
        </p:nvPicPr>
        <p:blipFill>
          <a:blip r:embed="rId3" cstate="print"/>
          <a:stretch>
            <a:fillRect/>
          </a:stretch>
        </p:blipFill>
        <p:spPr>
          <a:xfrm>
            <a:off x="285720" y="6429396"/>
            <a:ext cx="285752" cy="285752"/>
          </a:xfrm>
          <a:prstGeom prst="rect">
            <a:avLst/>
          </a:prstGeom>
        </p:spPr>
      </p:pic>
      <p:sp>
        <p:nvSpPr>
          <p:cNvPr id="7" name="TextBox 6"/>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8" name="TextBox 7"/>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0" y="2362200"/>
            <a:ext cx="4105868" cy="369332"/>
          </a:xfrm>
          <a:prstGeom prst="rect">
            <a:avLst/>
          </a:prstGeom>
        </p:spPr>
        <p:txBody>
          <a:bodyPr wrap="none">
            <a:spAutoFit/>
          </a:bodyPr>
          <a:lstStyle/>
          <a:p>
            <a:pPr>
              <a:buSzPct val="110000"/>
              <a:defRPr/>
            </a:pPr>
            <a:r>
              <a:rPr lang="ru-RU" dirty="0" smtClean="0">
                <a:latin typeface="Times New Roman" panose="02020603050405020304" pitchFamily="18" charset="0"/>
                <a:cs typeface="Times New Roman" panose="02020603050405020304" pitchFamily="18" charset="0"/>
              </a:rPr>
              <a:t> отвореног или рестриктивног поступка</a:t>
            </a:r>
            <a:endParaRPr lang="ru-RU"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838200" y="2057400"/>
            <a:ext cx="6172200" cy="339824"/>
          </a:xfrm>
        </p:spPr>
        <p:txBody>
          <a:bodyPr>
            <a:normAutofit fontScale="92500" lnSpcReduction="10000"/>
          </a:bodyPr>
          <a:lstStyle/>
          <a:p>
            <a:pPr algn="l">
              <a:buSzPct val="110000"/>
              <a:buFont typeface="Wingdings" pitchFamily="2" charset="2"/>
              <a:buChar char="§"/>
              <a:defRPr/>
            </a:pPr>
            <a:r>
              <a:rPr lang="ru-RU" sz="1900" dirty="0" smtClean="0">
                <a:solidFill>
                  <a:schemeClr val="tx1"/>
                </a:solidFill>
                <a:latin typeface="Times New Roman" panose="02020603050405020304" pitchFamily="18" charset="0"/>
                <a:cs typeface="Times New Roman" panose="02020603050405020304" pitchFamily="18" charset="0"/>
              </a:rPr>
              <a:t>Закључује </a:t>
            </a:r>
            <a:r>
              <a:rPr lang="ru-RU" sz="1900" dirty="0">
                <a:solidFill>
                  <a:schemeClr val="tx1"/>
                </a:solidFill>
                <a:latin typeface="Times New Roman" panose="02020603050405020304" pitchFamily="18" charset="0"/>
                <a:cs typeface="Times New Roman" panose="02020603050405020304" pitchFamily="18" charset="0"/>
              </a:rPr>
              <a:t>се </a:t>
            </a:r>
            <a:r>
              <a:rPr lang="ru-RU" sz="1900" dirty="0" smtClean="0">
                <a:solidFill>
                  <a:schemeClr val="tx1"/>
                </a:solidFill>
                <a:latin typeface="Times New Roman" panose="02020603050405020304" pitchFamily="18" charset="0"/>
                <a:cs typeface="Times New Roman" panose="02020603050405020304" pitchFamily="18" charset="0"/>
              </a:rPr>
              <a:t>након спроведеног:</a:t>
            </a:r>
            <a:endParaRPr lang="en-US"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5" name="Rectangle 4"/>
          <p:cNvSpPr/>
          <p:nvPr/>
        </p:nvSpPr>
        <p:spPr>
          <a:xfrm>
            <a:off x="838200" y="2362200"/>
            <a:ext cx="5224479" cy="369332"/>
          </a:xfrm>
          <a:prstGeom prst="rect">
            <a:avLst/>
          </a:prstGeom>
        </p:spPr>
        <p:txBody>
          <a:bodyPr wrap="square">
            <a:spAutoFit/>
          </a:bodyPr>
          <a:lstStyle/>
          <a:p>
            <a:r>
              <a:rPr lang="ru-RU" strike="sngStrike" dirty="0" smtClean="0">
                <a:solidFill>
                  <a:srgbClr val="FF0000"/>
                </a:solidFill>
                <a:latin typeface="Times New Roman" panose="02020603050405020304" pitchFamily="18" charset="0"/>
                <a:cs typeface="Times New Roman" panose="02020603050405020304" pitchFamily="18" charset="0"/>
              </a:rPr>
              <a:t>отвореног или рестриктивног поступка</a:t>
            </a:r>
            <a:endParaRPr lang="en-US" strike="sngStrike" dirty="0"/>
          </a:p>
        </p:txBody>
      </p:sp>
      <p:sp>
        <p:nvSpPr>
          <p:cNvPr id="6" name="Rectangle 5"/>
          <p:cNvSpPr/>
          <p:nvPr/>
        </p:nvSpPr>
        <p:spPr>
          <a:xfrm>
            <a:off x="381000" y="5029200"/>
            <a:ext cx="7848600" cy="1200329"/>
          </a:xfrm>
          <a:prstGeom prst="rect">
            <a:avLst/>
          </a:prstGeom>
          <a:ln>
            <a:solidFill>
              <a:srgbClr val="FF0000"/>
            </a:solidFill>
          </a:ln>
        </p:spPr>
        <p:txBody>
          <a:bodyPr wrap="square">
            <a:spAutoFit/>
          </a:bodyPr>
          <a:lstStyle/>
          <a:p>
            <a:pPr>
              <a:buSzPct val="110000"/>
              <a:buFont typeface="Wingdings" pitchFamily="2" charset="2"/>
              <a:buChar char="§"/>
              <a:defRPr/>
            </a:pPr>
            <a:r>
              <a:rPr lang="ru-RU" u="sng" dirty="0" smtClean="0">
                <a:latin typeface="Times New Roman" panose="02020603050405020304" pitchFamily="18" charset="0"/>
                <a:cs typeface="Times New Roman" panose="02020603050405020304" pitchFamily="18" charset="0"/>
              </a:rPr>
              <a:t>Не може се закључивати за</a:t>
            </a:r>
            <a:r>
              <a:rPr lang="ru-RU" dirty="0" smtClean="0">
                <a:latin typeface="Times New Roman" panose="02020603050405020304" pitchFamily="18" charset="0"/>
                <a:cs typeface="Times New Roman" panose="02020603050405020304" pitchFamily="18" charset="0"/>
              </a:rPr>
              <a:t>:  </a:t>
            </a:r>
          </a:p>
          <a:p>
            <a:pPr>
              <a:buSzPct val="110000"/>
              <a:buFont typeface="Wingdings" pitchFamily="2" charset="2"/>
              <a:buChar char="Ø"/>
              <a:defRPr/>
            </a:pPr>
            <a:r>
              <a:rPr lang="ru-RU" dirty="0" smtClean="0">
                <a:latin typeface="Times New Roman" panose="02020603050405020304" pitchFamily="18" charset="0"/>
                <a:cs typeface="Times New Roman" panose="02020603050405020304" pitchFamily="18" charset="0"/>
              </a:rPr>
              <a:t> услуге из Прилога 1 - категорије 6 и 27 (финансијске услуге и друге услуге</a:t>
            </a:r>
          </a:p>
          <a:p>
            <a:pPr>
              <a:buSzPct val="110000"/>
              <a:buFont typeface="Wingdings" pitchFamily="2" charset="2"/>
              <a:buChar char="Ø"/>
              <a:defRPr/>
            </a:pPr>
            <a:r>
              <a:rPr lang="ru-RU" dirty="0" smtClean="0">
                <a:latin typeface="Times New Roman" panose="02020603050405020304" pitchFamily="18" charset="0"/>
                <a:cs typeface="Times New Roman" panose="02020603050405020304" pitchFamily="18" charset="0"/>
              </a:rPr>
              <a:t> радове за које се издаје грађевинска дозвола у смислу Закона о планирању и изградњи</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62000" y="2743200"/>
            <a:ext cx="5598777" cy="369332"/>
          </a:xfrm>
          <a:prstGeom prst="rect">
            <a:avLst/>
          </a:prstGeom>
          <a:noFill/>
        </p:spPr>
        <p:txBody>
          <a:bodyPr wrap="none" rtlCol="0">
            <a:spAutoFit/>
          </a:bodyPr>
          <a:lstStyle/>
          <a:p>
            <a:r>
              <a:rPr lang="sr-Cyrl-CS" b="1" dirty="0" smtClean="0">
                <a:solidFill>
                  <a:srgbClr val="00B050"/>
                </a:solidFill>
                <a:latin typeface="Times New Roman" pitchFamily="18" charset="0"/>
                <a:cs typeface="Times New Roman" pitchFamily="18" charset="0"/>
              </a:rPr>
              <a:t> било ког поступка јавне набавке (из члана 31. ЗЈН)</a:t>
            </a:r>
            <a:endParaRPr lang="en-US" b="1" dirty="0">
              <a:solidFill>
                <a:srgbClr val="00B050"/>
              </a:solidFill>
              <a:latin typeface="Times New Roman" pitchFamily="18" charset="0"/>
              <a:cs typeface="Times New Roman" pitchFamily="18" charset="0"/>
            </a:endParaRPr>
          </a:p>
        </p:txBody>
      </p:sp>
      <p:sp>
        <p:nvSpPr>
          <p:cNvPr id="9" name="Rectangle 8"/>
          <p:cNvSpPr/>
          <p:nvPr/>
        </p:nvSpPr>
        <p:spPr>
          <a:xfrm>
            <a:off x="914400" y="3200400"/>
            <a:ext cx="4572000" cy="369332"/>
          </a:xfrm>
          <a:prstGeom prst="rect">
            <a:avLst/>
          </a:prstGeom>
        </p:spPr>
        <p:txBody>
          <a:bodyPr>
            <a:spAutoFit/>
          </a:bodyPr>
          <a:lstStyle/>
          <a:p>
            <a:pPr>
              <a:buSzPct val="110000"/>
              <a:buFont typeface="Wingdings" pitchFamily="2" charset="2"/>
              <a:buChar char="§"/>
            </a:pPr>
            <a:r>
              <a:rPr lang="x-none" smtClean="0">
                <a:latin typeface="Times New Roman" panose="02020603050405020304" pitchFamily="18" charset="0"/>
                <a:cs typeface="Times New Roman" panose="02020603050405020304" pitchFamily="18" charset="0"/>
              </a:rPr>
              <a:t>Закључује се са:</a:t>
            </a:r>
          </a:p>
        </p:txBody>
      </p:sp>
      <p:sp>
        <p:nvSpPr>
          <p:cNvPr id="10" name="Rectangle 9"/>
          <p:cNvSpPr/>
          <p:nvPr/>
        </p:nvSpPr>
        <p:spPr>
          <a:xfrm>
            <a:off x="457200" y="3657600"/>
            <a:ext cx="4572000" cy="369332"/>
          </a:xfrm>
          <a:prstGeom prst="rect">
            <a:avLst/>
          </a:prstGeom>
        </p:spPr>
        <p:txBody>
          <a:bodyPr>
            <a:spAutoFit/>
          </a:bodyPr>
          <a:lstStyle/>
          <a:p>
            <a:pPr marL="857250" lvl="2" indent="-285750" algn="just">
              <a:buClr>
                <a:srgbClr val="0070C0"/>
              </a:buClr>
              <a:buFont typeface="Wingdings" pitchFamily="2" charset="2"/>
              <a:buChar char="Ø"/>
            </a:pPr>
            <a:r>
              <a:rPr lang="x-none" smtClean="0">
                <a:latin typeface="Times New Roman" panose="02020603050405020304" pitchFamily="18" charset="0"/>
                <a:cs typeface="Times New Roman" panose="02020603050405020304" pitchFamily="18" charset="0"/>
              </a:rPr>
              <a:t>1 понуђачем </a:t>
            </a:r>
          </a:p>
        </p:txBody>
      </p:sp>
      <p:sp>
        <p:nvSpPr>
          <p:cNvPr id="11" name="Rectangle 10"/>
          <p:cNvSpPr/>
          <p:nvPr/>
        </p:nvSpPr>
        <p:spPr>
          <a:xfrm>
            <a:off x="457200" y="4038600"/>
            <a:ext cx="3123356" cy="369332"/>
          </a:xfrm>
          <a:prstGeom prst="rect">
            <a:avLst/>
          </a:prstGeom>
        </p:spPr>
        <p:txBody>
          <a:bodyPr wrap="none">
            <a:spAutoFit/>
          </a:bodyPr>
          <a:lstStyle/>
          <a:p>
            <a:pPr marL="857250" lvl="2" indent="-285750" algn="just">
              <a:buClr>
                <a:srgbClr val="0070C0"/>
              </a:buClr>
              <a:buFont typeface="Wingdings" pitchFamily="2" charset="2"/>
              <a:buChar char="Ø"/>
            </a:pPr>
            <a:r>
              <a:rPr lang="x-none" smtClean="0">
                <a:latin typeface="Times New Roman" panose="02020603050405020304" pitchFamily="18" charset="0"/>
                <a:cs typeface="Times New Roman" panose="02020603050405020304" pitchFamily="18" charset="0"/>
              </a:rPr>
              <a:t>најмање 3 понуђача </a:t>
            </a:r>
            <a:endParaRPr lang="x-none" dirty="0">
              <a:latin typeface="Times New Roman" panose="02020603050405020304" pitchFamily="18" charset="0"/>
              <a:cs typeface="Times New Roman" panose="02020603050405020304" pitchFamily="18" charset="0"/>
            </a:endParaRPr>
          </a:p>
        </p:txBody>
      </p:sp>
      <p:sp>
        <p:nvSpPr>
          <p:cNvPr id="12" name="Rectangle 11"/>
          <p:cNvSpPr/>
          <p:nvPr/>
        </p:nvSpPr>
        <p:spPr>
          <a:xfrm>
            <a:off x="457200" y="4038600"/>
            <a:ext cx="3123356" cy="369332"/>
          </a:xfrm>
          <a:prstGeom prst="rect">
            <a:avLst/>
          </a:prstGeom>
        </p:spPr>
        <p:txBody>
          <a:bodyPr wrap="none">
            <a:spAutoFit/>
          </a:bodyPr>
          <a:lstStyle/>
          <a:p>
            <a:pPr marL="857250" lvl="2" indent="-285750" algn="just">
              <a:buClr>
                <a:srgbClr val="0070C0"/>
              </a:buClr>
              <a:buFont typeface="Wingdings" pitchFamily="2" charset="2"/>
              <a:buChar char="Ø"/>
            </a:pPr>
            <a:r>
              <a:rPr lang="x-none" strike="sngStrike" smtClean="0">
                <a:solidFill>
                  <a:srgbClr val="FF0000"/>
                </a:solidFill>
                <a:latin typeface="Times New Roman" panose="02020603050405020304" pitchFamily="18" charset="0"/>
                <a:cs typeface="Times New Roman" panose="02020603050405020304" pitchFamily="18" charset="0"/>
              </a:rPr>
              <a:t>најмање 3 понуђача </a:t>
            </a:r>
            <a:endParaRPr lang="x-none" strike="sngStrike"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57200" y="4419600"/>
            <a:ext cx="2693751" cy="369332"/>
          </a:xfrm>
          <a:prstGeom prst="rect">
            <a:avLst/>
          </a:prstGeom>
        </p:spPr>
        <p:txBody>
          <a:bodyPr wrap="none">
            <a:spAutoFit/>
          </a:bodyPr>
          <a:lstStyle/>
          <a:p>
            <a:pPr marL="857250" lvl="2" indent="-285750">
              <a:buClr>
                <a:srgbClr val="0070C0"/>
              </a:buClr>
              <a:buFont typeface="Wingdings" pitchFamily="2" charset="2"/>
              <a:buChar char="Ø"/>
            </a:pPr>
            <a:r>
              <a:rPr lang="sr-Cyrl-CS" b="1" dirty="0" smtClean="0">
                <a:solidFill>
                  <a:srgbClr val="00B050"/>
                </a:solidFill>
                <a:latin typeface="Times New Roman" panose="02020603050405020304" pitchFamily="18" charset="0"/>
                <a:cs typeface="Times New Roman" panose="02020603050405020304" pitchFamily="18" charset="0"/>
              </a:rPr>
              <a:t>више понуђача</a:t>
            </a:r>
            <a:r>
              <a:rPr lang="x-none" b="1" smtClean="0">
                <a:solidFill>
                  <a:srgbClr val="00B050"/>
                </a:solidFill>
                <a:latin typeface="Times New Roman" panose="02020603050405020304" pitchFamily="18" charset="0"/>
                <a:cs typeface="Times New Roman" panose="02020603050405020304" pitchFamily="18" charset="0"/>
              </a:rPr>
              <a:t> </a:t>
            </a:r>
          </a:p>
        </p:txBody>
      </p:sp>
      <p:cxnSp>
        <p:nvCxnSpPr>
          <p:cNvPr id="16" name="Straight Connector 15"/>
          <p:cNvCxnSpPr/>
          <p:nvPr/>
        </p:nvCxnSpPr>
        <p:spPr>
          <a:xfrm rot="5400000">
            <a:off x="114300" y="5219700"/>
            <a:ext cx="12954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47700" y="5219700"/>
            <a:ext cx="12954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104900" y="5219700"/>
            <a:ext cx="12954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1562100" y="5219700"/>
            <a:ext cx="12954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019300" y="5219700"/>
            <a:ext cx="12954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552700" y="5219700"/>
            <a:ext cx="12954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086100" y="5219700"/>
            <a:ext cx="12954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3619500" y="5219700"/>
            <a:ext cx="12954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4076700" y="5219700"/>
            <a:ext cx="12954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4610100" y="5219700"/>
            <a:ext cx="12954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143500" y="5219700"/>
            <a:ext cx="12954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5676900" y="5219700"/>
            <a:ext cx="12954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066800" y="228600"/>
            <a:ext cx="6705600" cy="609600"/>
            <a:chOff x="0" y="39917"/>
            <a:chExt cx="6705600" cy="834564"/>
          </a:xfrm>
        </p:grpSpPr>
        <p:sp>
          <p:nvSpPr>
            <p:cNvPr id="30" name="Rounded Rectangle 29"/>
            <p:cNvSpPr/>
            <p:nvPr/>
          </p:nvSpPr>
          <p:spPr>
            <a:xfrm>
              <a:off x="0" y="39917"/>
              <a:ext cx="6705600" cy="8345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ounded Rectangle 4"/>
            <p:cNvSpPr/>
            <p:nvPr/>
          </p:nvSpPr>
          <p:spPr>
            <a:xfrm>
              <a:off x="40740" y="80657"/>
              <a:ext cx="6624120" cy="7530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x-none" sz="3400" kern="1200" dirty="0" smtClean="0"/>
                <a:t>Оквирни споразум</a:t>
              </a:r>
              <a:endParaRPr lang="x-none" sz="3400" kern="1200" dirty="0"/>
            </a:p>
          </p:txBody>
        </p:sp>
      </p:grpSp>
      <p:sp>
        <p:nvSpPr>
          <p:cNvPr id="33" name="Rectangle 32"/>
          <p:cNvSpPr/>
          <p:nvPr/>
        </p:nvSpPr>
        <p:spPr>
          <a:xfrm>
            <a:off x="381000" y="1066800"/>
            <a:ext cx="7696200" cy="830997"/>
          </a:xfrm>
          <a:prstGeom prst="rect">
            <a:avLst/>
          </a:prstGeom>
        </p:spPr>
        <p:txBody>
          <a:bodyPr wrap="square">
            <a:spAutoFit/>
          </a:bodyPr>
          <a:lstStyle/>
          <a:p>
            <a:pPr algn="just"/>
            <a:r>
              <a:rPr lang="sr-Cyrl-CS" sz="1600" b="1" i="1" dirty="0" smtClean="0">
                <a:latin typeface="Times New Roman" pitchFamily="18" charset="0"/>
                <a:cs typeface="Times New Roman" pitchFamily="18" charset="0"/>
              </a:rPr>
              <a:t>Дефиниција:</a:t>
            </a:r>
            <a:r>
              <a:rPr lang="sr-Cyrl-CS" sz="1600" dirty="0" smtClean="0">
                <a:latin typeface="Times New Roman" pitchFamily="18" charset="0"/>
                <a:cs typeface="Times New Roman" pitchFamily="18" charset="0"/>
              </a:rPr>
              <a:t> споразум између једног или више наручилаца и једног или више понуђача </a:t>
            </a:r>
            <a:r>
              <a:rPr lang="sr-Latn-CS" sz="1600" dirty="0" smtClean="0">
                <a:latin typeface="Times New Roman" pitchFamily="18" charset="0"/>
                <a:cs typeface="Times New Roman" pitchFamily="18" charset="0"/>
              </a:rPr>
              <a:t>чија је сврха утврђивање</a:t>
            </a:r>
            <a:r>
              <a:rPr lang="sr-Cyrl-CS" sz="1600" dirty="0" smtClean="0">
                <a:latin typeface="Times New Roman" pitchFamily="18" charset="0"/>
                <a:cs typeface="Times New Roman" pitchFamily="18" charset="0"/>
              </a:rPr>
              <a:t> </a:t>
            </a:r>
            <a:r>
              <a:rPr lang="sr-Latn-CS" sz="1600" dirty="0" smtClean="0">
                <a:latin typeface="Times New Roman" pitchFamily="18" charset="0"/>
                <a:cs typeface="Times New Roman" pitchFamily="18" charset="0"/>
              </a:rPr>
              <a:t>услова уговор</a:t>
            </a:r>
            <a:r>
              <a:rPr lang="sr-Cyrl-CS" sz="1600" dirty="0" smtClean="0">
                <a:latin typeface="Times New Roman" pitchFamily="18" charset="0"/>
                <a:cs typeface="Times New Roman" pitchFamily="18" charset="0"/>
              </a:rPr>
              <a:t>а</a:t>
            </a:r>
            <a:r>
              <a:rPr lang="sr-Latn-CS" sz="1600" dirty="0" smtClean="0">
                <a:latin typeface="Times New Roman" pitchFamily="18" charset="0"/>
                <a:cs typeface="Times New Roman" pitchFamily="18" charset="0"/>
              </a:rPr>
              <a:t> који ће се доде</a:t>
            </a:r>
            <a:r>
              <a:rPr lang="sr-Cyrl-CS" sz="1600" dirty="0" smtClean="0">
                <a:latin typeface="Times New Roman" pitchFamily="18" charset="0"/>
                <a:cs typeface="Times New Roman" pitchFamily="18" charset="0"/>
              </a:rPr>
              <a:t>љивати</a:t>
            </a:r>
            <a:r>
              <a:rPr lang="sr-Latn-CS" sz="1600" dirty="0" smtClean="0">
                <a:latin typeface="Times New Roman" pitchFamily="18" charset="0"/>
                <a:cs typeface="Times New Roman" pitchFamily="18" charset="0"/>
              </a:rPr>
              <a:t> током </a:t>
            </a:r>
            <a:r>
              <a:rPr lang="sr-Cyrl-CS" sz="1600" dirty="0" smtClean="0">
                <a:latin typeface="Times New Roman" pitchFamily="18" charset="0"/>
                <a:cs typeface="Times New Roman" pitchFamily="18" charset="0"/>
              </a:rPr>
              <a:t>одређеног</a:t>
            </a:r>
            <a:r>
              <a:rPr lang="sr-Latn-CS" sz="1600" dirty="0" smtClean="0">
                <a:latin typeface="Times New Roman" pitchFamily="18" charset="0"/>
                <a:cs typeface="Times New Roman" pitchFamily="18" charset="0"/>
              </a:rPr>
              <a:t> периода, </a:t>
            </a:r>
            <a:r>
              <a:rPr lang="sr-Cyrl-CS" sz="1600" dirty="0" smtClean="0">
                <a:latin typeface="Times New Roman" pitchFamily="18" charset="0"/>
                <a:cs typeface="Times New Roman" pitchFamily="18" charset="0"/>
              </a:rPr>
              <a:t>а који се односе на цене и, где је то прикладно, на количине.</a:t>
            </a:r>
            <a:endParaRPr lang="en-US" sz="1600" dirty="0" smtClean="0">
              <a:latin typeface="Times New Roman" pitchFamily="18" charset="0"/>
              <a:cs typeface="Times New Roman" pitchFamily="18" charset="0"/>
            </a:endParaRPr>
          </a:p>
        </p:txBody>
      </p:sp>
      <p:cxnSp>
        <p:nvCxnSpPr>
          <p:cNvPr id="34" name="Straight Connector 33"/>
          <p:cNvCxnSpPr/>
          <p:nvPr/>
        </p:nvCxnSpPr>
        <p:spPr>
          <a:xfrm rot="5400000">
            <a:off x="6134100" y="5219700"/>
            <a:ext cx="12954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6667500" y="5219700"/>
            <a:ext cx="12954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7048500" y="5219700"/>
            <a:ext cx="12954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32" name="Picture 31"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37" name="TextBox 36"/>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38" name="TextBox 37"/>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419648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wipe(down)">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down)">
                                      <p:cBhvr>
                                        <p:cTn id="18" dur="500"/>
                                        <p:tgtEl>
                                          <p:spTgt spid="7">
                                            <p:txEl>
                                              <p:pRg st="0" end="0"/>
                                            </p:txEl>
                                          </p:spTgt>
                                        </p:tgtEl>
                                      </p:cBhvr>
                                    </p:animEffect>
                                  </p:childTnLst>
                                  <p:subTnLst>
                                    <p:set>
                                      <p:cBhvr override="childStyle">
                                        <p:cTn dur="1" fill="hold" display="0" masterRel="nextClick" afterEffect="1"/>
                                        <p:tgtEl>
                                          <p:spTgt spid="7">
                                            <p:txEl>
                                              <p:pRg st="0" end="0"/>
                                            </p:txEl>
                                          </p:spTgt>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down)">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ipe(down)">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ipe(down)">
                                      <p:cBhvr>
                                        <p:cTn id="33" dur="500"/>
                                        <p:tgtEl>
                                          <p:spTgt spid="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wipe(down)">
                                      <p:cBhvr>
                                        <p:cTn id="38" dur="500"/>
                                        <p:tgtEl>
                                          <p:spTgt spid="1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wipe(down)">
                                      <p:cBhvr>
                                        <p:cTn id="43" dur="500"/>
                                        <p:tgtEl>
                                          <p:spTgt spid="11">
                                            <p:txEl>
                                              <p:pRg st="0" end="0"/>
                                            </p:txEl>
                                          </p:spTgt>
                                        </p:tgtEl>
                                      </p:cBhvr>
                                    </p:animEffect>
                                  </p:childTnLst>
                                  <p:subTnLst>
                                    <p:set>
                                      <p:cBhvr override="childStyle">
                                        <p:cTn dur="1" fill="hold" display="0" masterRel="nextClick" afterEffect="1"/>
                                        <p:tgtEl>
                                          <p:spTgt spid="11">
                                            <p:txEl>
                                              <p:pRg st="0" end="0"/>
                                            </p:txEl>
                                          </p:spTgt>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2">
                                            <p:txEl>
                                              <p:pRg st="0" end="0"/>
                                            </p:txEl>
                                          </p:spTgt>
                                        </p:tgtEl>
                                        <p:attrNameLst>
                                          <p:attrName>style.visibility</p:attrName>
                                        </p:attrNameLst>
                                      </p:cBhvr>
                                      <p:to>
                                        <p:strVal val="visible"/>
                                      </p:to>
                                    </p:set>
                                    <p:animEffect transition="in" filter="wipe(down)">
                                      <p:cBhvr>
                                        <p:cTn id="48" dur="500"/>
                                        <p:tgtEl>
                                          <p:spTgt spid="12">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wipe(down)">
                                      <p:cBhvr>
                                        <p:cTn id="53" dur="500"/>
                                        <p:tgtEl>
                                          <p:spTgt spid="13">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6">
                                            <p:bg/>
                                          </p:spTgt>
                                        </p:tgtEl>
                                        <p:attrNameLst>
                                          <p:attrName>style.visibility</p:attrName>
                                        </p:attrNameLst>
                                      </p:cBhvr>
                                      <p:to>
                                        <p:strVal val="visible"/>
                                      </p:to>
                                    </p:set>
                                    <p:animEffect transition="in" filter="wipe(down)">
                                      <p:cBhvr>
                                        <p:cTn id="58" dur="500"/>
                                        <p:tgtEl>
                                          <p:spTgt spid="6">
                                            <p:bg/>
                                          </p:spTgt>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6">
                                            <p:txEl>
                                              <p:pRg st="0" end="0"/>
                                            </p:txEl>
                                          </p:spTgt>
                                        </p:tgtEl>
                                        <p:attrNameLst>
                                          <p:attrName>style.visibility</p:attrName>
                                        </p:attrNameLst>
                                      </p:cBhvr>
                                      <p:to>
                                        <p:strVal val="visible"/>
                                      </p:to>
                                    </p:set>
                                    <p:animEffect transition="in" filter="wipe(down)">
                                      <p:cBhvr>
                                        <p:cTn id="61" dur="500"/>
                                        <p:tgtEl>
                                          <p:spTgt spid="6">
                                            <p:txEl>
                                              <p:pRg st="0" end="0"/>
                                            </p:txEl>
                                          </p:spTgt>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6">
                                            <p:txEl>
                                              <p:pRg st="1" end="1"/>
                                            </p:txEl>
                                          </p:spTgt>
                                        </p:tgtEl>
                                        <p:attrNameLst>
                                          <p:attrName>style.visibility</p:attrName>
                                        </p:attrNameLst>
                                      </p:cBhvr>
                                      <p:to>
                                        <p:strVal val="visible"/>
                                      </p:to>
                                    </p:set>
                                    <p:animEffect transition="in" filter="wipe(down)">
                                      <p:cBhvr>
                                        <p:cTn id="64" dur="500"/>
                                        <p:tgtEl>
                                          <p:spTgt spid="6">
                                            <p:txEl>
                                              <p:pRg st="1" end="1"/>
                                            </p:txEl>
                                          </p:spTgt>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
                                            <p:txEl>
                                              <p:pRg st="2" end="2"/>
                                            </p:txEl>
                                          </p:spTgt>
                                        </p:tgtEl>
                                        <p:attrNameLst>
                                          <p:attrName>style.visibility</p:attrName>
                                        </p:attrNameLst>
                                      </p:cBhvr>
                                      <p:to>
                                        <p:strVal val="visible"/>
                                      </p:to>
                                    </p:set>
                                    <p:animEffect transition="in" filter="wipe(down)">
                                      <p:cBhvr>
                                        <p:cTn id="67" dur="500"/>
                                        <p:tgtEl>
                                          <p:spTgt spid="6">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down)">
                                      <p:cBhvr>
                                        <p:cTn id="72" dur="500"/>
                                        <p:tgtEl>
                                          <p:spTgt spid="16"/>
                                        </p:tgtEl>
                                      </p:cBhvr>
                                    </p:animEffect>
                                  </p:childTnLst>
                                </p:cTn>
                              </p:par>
                              <p:par>
                                <p:cTn id="73" presetID="22" presetClass="entr" presetSubtype="4" fill="hold"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down)">
                                      <p:cBhvr>
                                        <p:cTn id="75" dur="500"/>
                                        <p:tgtEl>
                                          <p:spTgt spid="18"/>
                                        </p:tgtEl>
                                      </p:cBhvr>
                                    </p:animEffect>
                                  </p:childTnLst>
                                </p:cTn>
                              </p:par>
                              <p:par>
                                <p:cTn id="76" presetID="22" presetClass="entr" presetSubtype="4" fill="hold"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down)">
                                      <p:cBhvr>
                                        <p:cTn id="78" dur="500"/>
                                        <p:tgtEl>
                                          <p:spTgt spid="20"/>
                                        </p:tgtEl>
                                      </p:cBhvr>
                                    </p:animEffect>
                                  </p:childTnLst>
                                </p:cTn>
                              </p:par>
                              <p:par>
                                <p:cTn id="79" presetID="22" presetClass="entr" presetSubtype="4" fill="hold"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wipe(down)">
                                      <p:cBhvr>
                                        <p:cTn id="81" dur="500"/>
                                        <p:tgtEl>
                                          <p:spTgt spid="21"/>
                                        </p:tgtEl>
                                      </p:cBhvr>
                                    </p:animEffect>
                                  </p:childTnLst>
                                </p:cTn>
                              </p:par>
                              <p:par>
                                <p:cTn id="82" presetID="22" presetClass="entr" presetSubtype="4" fill="hold"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wipe(down)">
                                      <p:cBhvr>
                                        <p:cTn id="84" dur="500"/>
                                        <p:tgtEl>
                                          <p:spTgt spid="19"/>
                                        </p:tgtEl>
                                      </p:cBhvr>
                                    </p:animEffect>
                                  </p:childTnLst>
                                </p:cTn>
                              </p:par>
                              <p:par>
                                <p:cTn id="85" presetID="22" presetClass="entr" presetSubtype="4" fill="hold"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down)">
                                      <p:cBhvr>
                                        <p:cTn id="87" dur="500"/>
                                        <p:tgtEl>
                                          <p:spTgt spid="22"/>
                                        </p:tgtEl>
                                      </p:cBhvr>
                                    </p:animEffect>
                                  </p:childTnLst>
                                </p:cTn>
                              </p:par>
                              <p:par>
                                <p:cTn id="88" presetID="22" presetClass="entr" presetSubtype="4" fill="hold" nodeType="with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wipe(down)">
                                      <p:cBhvr>
                                        <p:cTn id="90" dur="500"/>
                                        <p:tgtEl>
                                          <p:spTgt spid="23"/>
                                        </p:tgtEl>
                                      </p:cBhvr>
                                    </p:animEffect>
                                  </p:childTnLst>
                                </p:cTn>
                              </p:par>
                              <p:par>
                                <p:cTn id="91" presetID="22" presetClass="entr" presetSubtype="4" fill="hold" nodeType="with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wipe(down)">
                                      <p:cBhvr>
                                        <p:cTn id="93" dur="500"/>
                                        <p:tgtEl>
                                          <p:spTgt spid="24"/>
                                        </p:tgtEl>
                                      </p:cBhvr>
                                    </p:animEffect>
                                  </p:childTnLst>
                                </p:cTn>
                              </p:par>
                              <p:par>
                                <p:cTn id="94" presetID="22" presetClass="entr" presetSubtype="4" fill="hold"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wipe(down)">
                                      <p:cBhvr>
                                        <p:cTn id="96" dur="500"/>
                                        <p:tgtEl>
                                          <p:spTgt spid="25"/>
                                        </p:tgtEl>
                                      </p:cBhvr>
                                    </p:animEffect>
                                  </p:childTnLst>
                                </p:cTn>
                              </p:par>
                              <p:par>
                                <p:cTn id="97" presetID="22" presetClass="entr" presetSubtype="4" fill="hold" nodeType="with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par>
                                <p:cTn id="100" presetID="22" presetClass="entr" presetSubtype="4"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wipe(down)">
                                      <p:cBhvr>
                                        <p:cTn id="102" dur="500"/>
                                        <p:tgtEl>
                                          <p:spTgt spid="27"/>
                                        </p:tgtEl>
                                      </p:cBhvr>
                                    </p:animEffect>
                                  </p:childTnLst>
                                </p:cTn>
                              </p:par>
                              <p:par>
                                <p:cTn id="103" presetID="22" presetClass="entr" presetSubtype="4" fill="hold" nodeType="with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down)">
                                      <p:cBhvr>
                                        <p:cTn id="105" dur="500"/>
                                        <p:tgtEl>
                                          <p:spTgt spid="28"/>
                                        </p:tgtEl>
                                      </p:cBhvr>
                                    </p:animEffect>
                                  </p:childTnLst>
                                </p:cTn>
                              </p:par>
                              <p:par>
                                <p:cTn id="106" presetID="22" presetClass="entr" presetSubtype="4" fill="hold" nodeType="with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wipe(down)">
                                      <p:cBhvr>
                                        <p:cTn id="108" dur="500"/>
                                        <p:tgtEl>
                                          <p:spTgt spid="34"/>
                                        </p:tgtEl>
                                      </p:cBhvr>
                                    </p:animEffect>
                                  </p:childTnLst>
                                </p:cTn>
                              </p:par>
                              <p:par>
                                <p:cTn id="109" presetID="22" presetClass="entr" presetSubtype="4" fill="hold"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wipe(down)">
                                      <p:cBhvr>
                                        <p:cTn id="111" dur="500"/>
                                        <p:tgtEl>
                                          <p:spTgt spid="35"/>
                                        </p:tgtEl>
                                      </p:cBhvr>
                                    </p:animEffect>
                                  </p:childTnLst>
                                </p:cTn>
                              </p:par>
                              <p:par>
                                <p:cTn id="112" presetID="22" presetClass="entr" presetSubtype="4" fill="hold" nodeType="withEffect">
                                  <p:stCondLst>
                                    <p:cond delay="0"/>
                                  </p:stCondLst>
                                  <p:childTnLst>
                                    <p:set>
                                      <p:cBhvr>
                                        <p:cTn id="113" dur="1" fill="hold">
                                          <p:stCondLst>
                                            <p:cond delay="0"/>
                                          </p:stCondLst>
                                        </p:cTn>
                                        <p:tgtEl>
                                          <p:spTgt spid="36"/>
                                        </p:tgtEl>
                                        <p:attrNameLst>
                                          <p:attrName>style.visibility</p:attrName>
                                        </p:attrNameLst>
                                      </p:cBhvr>
                                      <p:to>
                                        <p:strVal val="visible"/>
                                      </p:to>
                                    </p:set>
                                    <p:animEffect transition="in" filter="wipe(down)">
                                      <p:cBhvr>
                                        <p:cTn id="1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3" grpId="0" build="allAtOnce"/>
      <p:bldP spid="5" grpId="0" build="allAtOnce"/>
      <p:bldP spid="6" grpId="0" build="allAtOnce" animBg="1"/>
      <p:bldP spid="8" grpId="0" build="allAtOnce"/>
      <p:bldP spid="9" grpId="0" build="allAtOnce"/>
      <p:bldP spid="10" grpId="0" build="allAtOnce"/>
      <p:bldP spid="11" grpId="0" build="allAtOnce"/>
      <p:bldP spid="12" grpId="0" build="allAtOnce"/>
      <p:bldP spid="13" grpId="0" build="allAtOnce"/>
      <p:bldP spid="3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02225732"/>
              </p:ext>
            </p:extLst>
          </p:nvPr>
        </p:nvGraphicFramePr>
        <p:xfrm>
          <a:off x="609600" y="228600"/>
          <a:ext cx="75438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7169F59C-0C7B-4C48-94D7-2B9C5247B2C7}" type="slidenum">
              <a:rPr lang="en-US" smtClean="0"/>
              <a:pPr/>
              <a:t>16</a:t>
            </a:fld>
            <a:endParaRPr lang="en-US"/>
          </a:p>
        </p:txBody>
      </p:sp>
      <p:graphicFrame>
        <p:nvGraphicFramePr>
          <p:cNvPr id="7" name="Content Placeholder 10"/>
          <p:cNvGraphicFramePr>
            <a:graphicFrameLocks noGrp="1"/>
          </p:cNvGraphicFramePr>
          <p:nvPr>
            <p:ph idx="1"/>
          </p:nvPr>
        </p:nvGraphicFramePr>
        <p:xfrm>
          <a:off x="533400" y="1219200"/>
          <a:ext cx="7591476" cy="53006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4" descr="grb.png"/>
          <p:cNvPicPr>
            <a:picLocks noChangeAspect="1"/>
          </p:cNvPicPr>
          <p:nvPr/>
        </p:nvPicPr>
        <p:blipFill>
          <a:blip r:embed="rId12" cstate="print"/>
          <a:stretch>
            <a:fillRect/>
          </a:stretch>
        </p:blipFill>
        <p:spPr>
          <a:xfrm>
            <a:off x="285720" y="6429396"/>
            <a:ext cx="285752" cy="285752"/>
          </a:xfrm>
          <a:prstGeom prst="rect">
            <a:avLst/>
          </a:prstGeom>
        </p:spPr>
      </p:pic>
      <p:sp>
        <p:nvSpPr>
          <p:cNvPr id="6" name="TextBox 5"/>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8" name="TextBox 7"/>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41919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6191A09A-D223-4EF1-B450-B6E1E2A866B3}"/>
                                            </p:graphicEl>
                                          </p:spTgt>
                                        </p:tgtEl>
                                        <p:attrNameLst>
                                          <p:attrName>style.visibility</p:attrName>
                                        </p:attrNameLst>
                                      </p:cBhvr>
                                      <p:to>
                                        <p:strVal val="visible"/>
                                      </p:to>
                                    </p:set>
                                    <p:animEffect transition="in" filter="wipe(down)">
                                      <p:cBhvr>
                                        <p:cTn id="7" dur="500"/>
                                        <p:tgtEl>
                                          <p:spTgt spid="7">
                                            <p:graphicEl>
                                              <a:dgm id="{6191A09A-D223-4EF1-B450-B6E1E2A866B3}"/>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EF41845B-DA23-49DD-B72D-3621A9F899AC}"/>
                                            </p:graphicEl>
                                          </p:spTgt>
                                        </p:tgtEl>
                                        <p:attrNameLst>
                                          <p:attrName>style.visibility</p:attrName>
                                        </p:attrNameLst>
                                      </p:cBhvr>
                                      <p:to>
                                        <p:strVal val="visible"/>
                                      </p:to>
                                    </p:set>
                                    <p:animEffect transition="in" filter="wipe(down)">
                                      <p:cBhvr>
                                        <p:cTn id="10" dur="500"/>
                                        <p:tgtEl>
                                          <p:spTgt spid="7">
                                            <p:graphicEl>
                                              <a:dgm id="{EF41845B-DA23-49DD-B72D-3621A9F899A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graphicEl>
                                              <a:dgm id="{98519247-D769-4255-944F-D6A316C1AC1E}"/>
                                            </p:graphicEl>
                                          </p:spTgt>
                                        </p:tgtEl>
                                        <p:attrNameLst>
                                          <p:attrName>style.visibility</p:attrName>
                                        </p:attrNameLst>
                                      </p:cBhvr>
                                      <p:to>
                                        <p:strVal val="visible"/>
                                      </p:to>
                                    </p:set>
                                    <p:animEffect transition="in" filter="wipe(down)">
                                      <p:cBhvr>
                                        <p:cTn id="15" dur="500"/>
                                        <p:tgtEl>
                                          <p:spTgt spid="7">
                                            <p:graphicEl>
                                              <a:dgm id="{98519247-D769-4255-944F-D6A316C1AC1E}"/>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graphicEl>
                                              <a:dgm id="{865E0BCA-3612-4F09-BB77-4097EDFC7FA5}"/>
                                            </p:graphicEl>
                                          </p:spTgt>
                                        </p:tgtEl>
                                        <p:attrNameLst>
                                          <p:attrName>style.visibility</p:attrName>
                                        </p:attrNameLst>
                                      </p:cBhvr>
                                      <p:to>
                                        <p:strVal val="visible"/>
                                      </p:to>
                                    </p:set>
                                    <p:animEffect transition="in" filter="wipe(down)">
                                      <p:cBhvr>
                                        <p:cTn id="18" dur="500"/>
                                        <p:tgtEl>
                                          <p:spTgt spid="7">
                                            <p:graphicEl>
                                              <a:dgm id="{865E0BCA-3612-4F09-BB77-4097EDFC7FA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graphicEl>
                                              <a:dgm id="{75B2BAAE-7080-41DA-A698-D57B2E6E26FA}"/>
                                            </p:graphicEl>
                                          </p:spTgt>
                                        </p:tgtEl>
                                        <p:attrNameLst>
                                          <p:attrName>style.visibility</p:attrName>
                                        </p:attrNameLst>
                                      </p:cBhvr>
                                      <p:to>
                                        <p:strVal val="visible"/>
                                      </p:to>
                                    </p:set>
                                    <p:animEffect transition="in" filter="wipe(down)">
                                      <p:cBhvr>
                                        <p:cTn id="23" dur="500"/>
                                        <p:tgtEl>
                                          <p:spTgt spid="7">
                                            <p:graphicEl>
                                              <a:dgm id="{75B2BAAE-7080-41DA-A698-D57B2E6E26FA}"/>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graphicEl>
                                              <a:dgm id="{F0141201-6881-4851-B8B4-37CF31804B34}"/>
                                            </p:graphicEl>
                                          </p:spTgt>
                                        </p:tgtEl>
                                        <p:attrNameLst>
                                          <p:attrName>style.visibility</p:attrName>
                                        </p:attrNameLst>
                                      </p:cBhvr>
                                      <p:to>
                                        <p:strVal val="visible"/>
                                      </p:to>
                                    </p:set>
                                    <p:animEffect transition="in" filter="wipe(down)">
                                      <p:cBhvr>
                                        <p:cTn id="26" dur="500"/>
                                        <p:tgtEl>
                                          <p:spTgt spid="7">
                                            <p:graphicEl>
                                              <a:dgm id="{F0141201-6881-4851-B8B4-37CF31804B34}"/>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graphicEl>
                                              <a:dgm id="{806A8633-0D9A-4E96-82EC-28E4E855848D}"/>
                                            </p:graphicEl>
                                          </p:spTgt>
                                        </p:tgtEl>
                                        <p:attrNameLst>
                                          <p:attrName>style.visibility</p:attrName>
                                        </p:attrNameLst>
                                      </p:cBhvr>
                                      <p:to>
                                        <p:strVal val="visible"/>
                                      </p:to>
                                    </p:set>
                                    <p:animEffect transition="in" filter="wipe(down)">
                                      <p:cBhvr>
                                        <p:cTn id="31" dur="500"/>
                                        <p:tgtEl>
                                          <p:spTgt spid="7">
                                            <p:graphicEl>
                                              <a:dgm id="{806A8633-0D9A-4E96-82EC-28E4E855848D}"/>
                                            </p:graphic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7">
                                            <p:graphicEl>
                                              <a:dgm id="{CE883741-35D6-454A-AB37-515F24FC1BD8}"/>
                                            </p:graphicEl>
                                          </p:spTgt>
                                        </p:tgtEl>
                                        <p:attrNameLst>
                                          <p:attrName>style.visibility</p:attrName>
                                        </p:attrNameLst>
                                      </p:cBhvr>
                                      <p:to>
                                        <p:strVal val="visible"/>
                                      </p:to>
                                    </p:set>
                                    <p:animEffect transition="in" filter="wipe(down)">
                                      <p:cBhvr>
                                        <p:cTn id="34" dur="500"/>
                                        <p:tgtEl>
                                          <p:spTgt spid="7">
                                            <p:graphicEl>
                                              <a:dgm id="{CE883741-35D6-454A-AB37-515F24FC1BD8}"/>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graphicEl>
                                              <a:dgm id="{7F93C629-77B9-47E3-9747-BADEEA8C0E01}"/>
                                            </p:graphicEl>
                                          </p:spTgt>
                                        </p:tgtEl>
                                        <p:attrNameLst>
                                          <p:attrName>style.visibility</p:attrName>
                                        </p:attrNameLst>
                                      </p:cBhvr>
                                      <p:to>
                                        <p:strVal val="visible"/>
                                      </p:to>
                                    </p:set>
                                    <p:animEffect transition="in" filter="wipe(down)">
                                      <p:cBhvr>
                                        <p:cTn id="39" dur="500"/>
                                        <p:tgtEl>
                                          <p:spTgt spid="7">
                                            <p:graphicEl>
                                              <a:dgm id="{7F93C629-77B9-47E3-9747-BADEEA8C0E01}"/>
                                            </p:graphic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
                                            <p:graphicEl>
                                              <a:dgm id="{A6440764-2985-424B-B13C-DD2EB70B9876}"/>
                                            </p:graphicEl>
                                          </p:spTgt>
                                        </p:tgtEl>
                                        <p:attrNameLst>
                                          <p:attrName>style.visibility</p:attrName>
                                        </p:attrNameLst>
                                      </p:cBhvr>
                                      <p:to>
                                        <p:strVal val="visible"/>
                                      </p:to>
                                    </p:set>
                                    <p:animEffect transition="in" filter="wipe(down)">
                                      <p:cBhvr>
                                        <p:cTn id="42" dur="500"/>
                                        <p:tgtEl>
                                          <p:spTgt spid="7">
                                            <p:graphicEl>
                                              <a:dgm id="{A6440764-2985-424B-B13C-DD2EB70B98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
            <a:ext cx="8077200" cy="762000"/>
          </a:xfrm>
        </p:spPr>
        <p:txBody>
          <a:bodyPr>
            <a:normAutofit fontScale="90000"/>
          </a:bodyPr>
          <a:lstStyle/>
          <a:p>
            <a:r>
              <a:rPr lang="ru-RU" sz="24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Закључење уговора о јавној набавци </a:t>
            </a:r>
            <a:br>
              <a:rPr lang="ru-RU" sz="24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br>
            <a:r>
              <a:rPr lang="ru-RU" sz="24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на основу оквирног споразума</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5" name="Rectangle 4"/>
          <p:cNvSpPr/>
          <p:nvPr/>
        </p:nvSpPr>
        <p:spPr>
          <a:xfrm>
            <a:off x="381000" y="5791200"/>
            <a:ext cx="7924800" cy="584775"/>
          </a:xfrm>
          <a:prstGeom prst="rect">
            <a:avLst/>
          </a:prstGeom>
          <a:solidFill>
            <a:srgbClr val="FFFF00"/>
          </a:solidFill>
          <a:ln>
            <a:solidFill>
              <a:schemeClr val="accent2">
                <a:lumMod val="50000"/>
              </a:schemeClr>
            </a:solidFill>
          </a:ln>
        </p:spPr>
        <p:txBody>
          <a:bodyPr wrap="square">
            <a:spAutoFit/>
          </a:bodyPr>
          <a:lstStyle/>
          <a:p>
            <a:pPr algn="ctr"/>
            <a:r>
              <a:rPr lang="ru-RU" sz="1600" b="1" dirty="0" smtClean="0">
                <a:solidFill>
                  <a:schemeClr val="accent2">
                    <a:lumMod val="50000"/>
                  </a:schemeClr>
                </a:solidFill>
                <a:latin typeface="Times New Roman" pitchFamily="18" charset="0"/>
                <a:cs typeface="Times New Roman" pitchFamily="18" charset="0"/>
              </a:rPr>
              <a:t>објављивање одлуке о додели уговора на Порталу јавних набавки и на својој интернет страници наручиоца (</a:t>
            </a:r>
            <a:r>
              <a:rPr lang="sr-Cyrl-CS" sz="1600" b="1" dirty="0" smtClean="0">
                <a:solidFill>
                  <a:schemeClr val="accent2">
                    <a:lumMod val="50000"/>
                  </a:schemeClr>
                </a:solidFill>
                <a:latin typeface="Times New Roman" pitchFamily="18" charset="0"/>
                <a:cs typeface="Times New Roman" pitchFamily="18" charset="0"/>
              </a:rPr>
              <a:t>код уговора након оквирног са више добављача).</a:t>
            </a:r>
            <a:r>
              <a:rPr lang="ru-RU" sz="1600" b="1" dirty="0" smtClean="0">
                <a:solidFill>
                  <a:schemeClr val="accent2">
                    <a:lumMod val="50000"/>
                  </a:schemeClr>
                </a:solidFill>
                <a:latin typeface="Times New Roman" pitchFamily="18" charset="0"/>
                <a:cs typeface="Times New Roman" pitchFamily="18" charset="0"/>
              </a:rPr>
              <a:t> </a:t>
            </a:r>
            <a:endParaRPr lang="en-US" sz="1600" b="1" dirty="0">
              <a:solidFill>
                <a:schemeClr val="accent2">
                  <a:lumMod val="50000"/>
                </a:schemeClr>
              </a:solidFill>
              <a:latin typeface="Times New Roman" pitchFamily="18" charset="0"/>
              <a:cs typeface="Times New Roman" pitchFamily="18" charset="0"/>
            </a:endParaRPr>
          </a:p>
        </p:txBody>
      </p:sp>
      <p:sp>
        <p:nvSpPr>
          <p:cNvPr id="12" name="Right Arrow 11"/>
          <p:cNvSpPr/>
          <p:nvPr/>
        </p:nvSpPr>
        <p:spPr>
          <a:xfrm>
            <a:off x="2895600" y="1219200"/>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657600" y="914400"/>
            <a:ext cx="4648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1"/>
                </a:solidFill>
                <a:latin typeface="Times New Roman" pitchFamily="18" charset="0"/>
                <a:cs typeface="Times New Roman" pitchFamily="18" charset="0"/>
              </a:rPr>
              <a:t>на основу услова предвиђених оквирним споразумом и понуде достављене у поступку јавне набавке за закључење оквирног споразума</a:t>
            </a:r>
            <a:endParaRPr lang="en-US" sz="1600" dirty="0">
              <a:solidFill>
                <a:schemeClr val="bg1"/>
              </a:solidFill>
            </a:endParaRPr>
          </a:p>
        </p:txBody>
      </p:sp>
      <p:sp>
        <p:nvSpPr>
          <p:cNvPr id="15" name="Rectangle 14"/>
          <p:cNvSpPr/>
          <p:nvPr/>
        </p:nvSpPr>
        <p:spPr>
          <a:xfrm>
            <a:off x="3657600" y="2057400"/>
            <a:ext cx="4648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1"/>
                </a:solidFill>
                <a:latin typeface="Times New Roman" pitchFamily="18" charset="0"/>
                <a:cs typeface="Times New Roman" pitchFamily="18" charset="0"/>
              </a:rPr>
              <a:t>према условима за доделу уговора утврђеним у оквирном споразуму, на основу већ достављених понуда добављача, без поновног отварања конкуренције међу добављачима</a:t>
            </a:r>
            <a:endParaRPr lang="en-US" sz="1600" dirty="0">
              <a:solidFill>
                <a:schemeClr val="bg1"/>
              </a:solidFill>
            </a:endParaRPr>
          </a:p>
        </p:txBody>
      </p:sp>
      <p:sp>
        <p:nvSpPr>
          <p:cNvPr id="16" name="Rectangle 15"/>
          <p:cNvSpPr/>
          <p:nvPr/>
        </p:nvSpPr>
        <p:spPr>
          <a:xfrm>
            <a:off x="3657600" y="3200400"/>
            <a:ext cx="4648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1"/>
                </a:solidFill>
                <a:latin typeface="Times New Roman" pitchFamily="18" charset="0"/>
                <a:cs typeface="Times New Roman" pitchFamily="18" charset="0"/>
              </a:rPr>
              <a:t>поновним отварањем конкуренције међу добављачима, ако оквирним споразумом нису утврђени сви услови за доделу </a:t>
            </a:r>
            <a:r>
              <a:rPr lang="sr-Cyrl-CS" sz="1600" dirty="0" smtClean="0">
                <a:solidFill>
                  <a:schemeClr val="bg1"/>
                </a:solidFill>
                <a:latin typeface="Times New Roman" pitchFamily="18" charset="0"/>
                <a:cs typeface="Times New Roman" pitchFamily="18" charset="0"/>
              </a:rPr>
              <a:t>уговора</a:t>
            </a:r>
          </a:p>
        </p:txBody>
      </p:sp>
      <p:sp>
        <p:nvSpPr>
          <p:cNvPr id="20" name="Bent Arrow 19"/>
          <p:cNvSpPr/>
          <p:nvPr/>
        </p:nvSpPr>
        <p:spPr>
          <a:xfrm>
            <a:off x="2590800" y="2286000"/>
            <a:ext cx="1066800" cy="7620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Bent Arrow 22"/>
          <p:cNvSpPr/>
          <p:nvPr/>
        </p:nvSpPr>
        <p:spPr>
          <a:xfrm flipV="1">
            <a:off x="2667000" y="3124200"/>
            <a:ext cx="990600" cy="762000"/>
          </a:xfrm>
          <a:prstGeom prst="bentArrow">
            <a:avLst>
              <a:gd name="adj1" fmla="val 25000"/>
              <a:gd name="adj2" fmla="val 25000"/>
              <a:gd name="adj3" fmla="val 25000"/>
              <a:gd name="adj4" fmla="val 377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p:cNvSpPr/>
          <p:nvPr/>
        </p:nvSpPr>
        <p:spPr>
          <a:xfrm>
            <a:off x="533400" y="2362200"/>
            <a:ext cx="24384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600" dirty="0" smtClean="0">
                <a:latin typeface="Times New Roman" pitchFamily="18" charset="0"/>
                <a:cs typeface="Times New Roman" pitchFamily="18" charset="0"/>
              </a:rPr>
              <a:t>Оквирни споразум са ВИШЕ добављача</a:t>
            </a:r>
            <a:endParaRPr lang="en-US" sz="1600" dirty="0">
              <a:latin typeface="Times New Roman" pitchFamily="18" charset="0"/>
              <a:cs typeface="Times New Roman" pitchFamily="18" charset="0"/>
            </a:endParaRPr>
          </a:p>
        </p:txBody>
      </p:sp>
      <p:sp>
        <p:nvSpPr>
          <p:cNvPr id="24" name="Rectangle 23"/>
          <p:cNvSpPr/>
          <p:nvPr/>
        </p:nvSpPr>
        <p:spPr>
          <a:xfrm>
            <a:off x="381000" y="4191000"/>
            <a:ext cx="2057400" cy="1569660"/>
          </a:xfrm>
          <a:prstGeom prst="rect">
            <a:avLst/>
          </a:prstGeom>
          <a:solidFill>
            <a:srgbClr val="92D050"/>
          </a:solidFill>
          <a:ln>
            <a:solidFill>
              <a:srgbClr val="00B050"/>
            </a:solidFill>
          </a:ln>
        </p:spPr>
        <p:txBody>
          <a:bodyPr wrap="square">
            <a:spAutoFit/>
          </a:bodyPr>
          <a:lstStyle/>
          <a:p>
            <a:pPr algn="ctr"/>
            <a:r>
              <a:rPr lang="ru-RU" sz="1600" dirty="0" smtClean="0"/>
              <a:t>Упућивање позива свим добављачима са којима је закључен оквирни споразум да поднесу понуду</a:t>
            </a:r>
          </a:p>
        </p:txBody>
      </p:sp>
      <p:sp>
        <p:nvSpPr>
          <p:cNvPr id="11" name="Oval 10"/>
          <p:cNvSpPr/>
          <p:nvPr/>
        </p:nvSpPr>
        <p:spPr>
          <a:xfrm>
            <a:off x="533400" y="838200"/>
            <a:ext cx="24384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600" dirty="0" smtClean="0">
                <a:latin typeface="Times New Roman" pitchFamily="18" charset="0"/>
                <a:cs typeface="Times New Roman" pitchFamily="18" charset="0"/>
              </a:rPr>
              <a:t>Оквирни споразум са ЈЕДНИМ добављачем</a:t>
            </a:r>
            <a:endParaRPr lang="en-US" sz="1600" dirty="0">
              <a:latin typeface="Times New Roman" pitchFamily="18" charset="0"/>
              <a:cs typeface="Times New Roman" pitchFamily="18" charset="0"/>
            </a:endParaRPr>
          </a:p>
        </p:txBody>
      </p:sp>
      <p:sp>
        <p:nvSpPr>
          <p:cNvPr id="34" name="Rectangle 33"/>
          <p:cNvSpPr/>
          <p:nvPr/>
        </p:nvSpPr>
        <p:spPr>
          <a:xfrm>
            <a:off x="2514600" y="4648200"/>
            <a:ext cx="1371600" cy="1077218"/>
          </a:xfrm>
          <a:prstGeom prst="rect">
            <a:avLst/>
          </a:prstGeom>
          <a:solidFill>
            <a:srgbClr val="92D050"/>
          </a:solidFill>
          <a:ln>
            <a:solidFill>
              <a:srgbClr val="00B050"/>
            </a:solidFill>
          </a:ln>
        </p:spPr>
        <p:txBody>
          <a:bodyPr wrap="square">
            <a:spAutoFit/>
          </a:bodyPr>
          <a:lstStyle/>
          <a:p>
            <a:pPr algn="ctr"/>
            <a:r>
              <a:rPr lang="ru-RU" sz="1600" dirty="0" smtClean="0"/>
              <a:t>примерени рок за подношење понуда</a:t>
            </a:r>
          </a:p>
        </p:txBody>
      </p:sp>
      <p:sp>
        <p:nvSpPr>
          <p:cNvPr id="35" name="Rectangle 34"/>
          <p:cNvSpPr/>
          <p:nvPr/>
        </p:nvSpPr>
        <p:spPr>
          <a:xfrm>
            <a:off x="4038600" y="4648200"/>
            <a:ext cx="1981200" cy="1077218"/>
          </a:xfrm>
          <a:prstGeom prst="rect">
            <a:avLst/>
          </a:prstGeom>
          <a:solidFill>
            <a:srgbClr val="92D050"/>
          </a:solidFill>
          <a:ln>
            <a:solidFill>
              <a:srgbClr val="00B050"/>
            </a:solidFill>
          </a:ln>
        </p:spPr>
        <p:txBody>
          <a:bodyPr wrap="square">
            <a:spAutoFit/>
          </a:bodyPr>
          <a:lstStyle/>
          <a:p>
            <a:pPr algn="ctr"/>
            <a:r>
              <a:rPr lang="ru-RU" sz="1600" dirty="0" smtClean="0"/>
              <a:t>понуде се не отварају пре истека рока за подношење понуда</a:t>
            </a:r>
          </a:p>
        </p:txBody>
      </p:sp>
      <p:sp>
        <p:nvSpPr>
          <p:cNvPr id="36" name="Rectangle 35"/>
          <p:cNvSpPr/>
          <p:nvPr/>
        </p:nvSpPr>
        <p:spPr>
          <a:xfrm>
            <a:off x="6096000" y="4419600"/>
            <a:ext cx="2209800" cy="1323439"/>
          </a:xfrm>
          <a:prstGeom prst="rect">
            <a:avLst/>
          </a:prstGeom>
          <a:solidFill>
            <a:srgbClr val="92D050"/>
          </a:solidFill>
          <a:ln>
            <a:solidFill>
              <a:srgbClr val="00B050"/>
            </a:solidFill>
          </a:ln>
        </p:spPr>
        <p:txBody>
          <a:bodyPr wrap="square">
            <a:spAutoFit/>
          </a:bodyPr>
          <a:lstStyle/>
          <a:p>
            <a:pPr algn="ctr"/>
            <a:r>
              <a:rPr lang="ru-RU" sz="1600" dirty="0" smtClean="0"/>
              <a:t>додела уговора  најповољнијој понуди на основу критеријума наведених у КД</a:t>
            </a:r>
          </a:p>
          <a:p>
            <a:pPr algn="ctr"/>
            <a:r>
              <a:rPr lang="ru-RU" sz="1600" dirty="0" smtClean="0"/>
              <a:t>за оквирни споразум</a:t>
            </a:r>
          </a:p>
        </p:txBody>
      </p:sp>
      <p:cxnSp>
        <p:nvCxnSpPr>
          <p:cNvPr id="38" name="Straight Arrow Connector 37"/>
          <p:cNvCxnSpPr/>
          <p:nvPr/>
        </p:nvCxnSpPr>
        <p:spPr>
          <a:xfrm flipV="1">
            <a:off x="2438400" y="4191000"/>
            <a:ext cx="2514600" cy="3048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3352800" y="4191000"/>
            <a:ext cx="1676400" cy="457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5" idx="0"/>
          </p:cNvCxnSpPr>
          <p:nvPr/>
        </p:nvCxnSpPr>
        <p:spPr>
          <a:xfrm rot="5400000" flipH="1" flipV="1">
            <a:off x="4800600" y="4419600"/>
            <a:ext cx="4572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0800000">
            <a:off x="5029200" y="4191000"/>
            <a:ext cx="1905000" cy="228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21" name="Picture 20" descr="grb.png"/>
          <p:cNvPicPr>
            <a:picLocks noChangeAspect="1"/>
          </p:cNvPicPr>
          <p:nvPr/>
        </p:nvPicPr>
        <p:blipFill>
          <a:blip r:embed="rId2" cstate="print"/>
          <a:stretch>
            <a:fillRect/>
          </a:stretch>
        </p:blipFill>
        <p:spPr>
          <a:xfrm>
            <a:off x="285720" y="6496048"/>
            <a:ext cx="285752" cy="285752"/>
          </a:xfrm>
          <a:prstGeom prst="rect">
            <a:avLst/>
          </a:prstGeom>
        </p:spPr>
      </p:pic>
      <p:sp>
        <p:nvSpPr>
          <p:cNvPr id="22" name="TextBox 21"/>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25" name="TextBox 24"/>
          <p:cNvSpPr txBox="1"/>
          <p:nvPr/>
        </p:nvSpPr>
        <p:spPr>
          <a:xfrm>
            <a:off x="341590" y="6260068"/>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33946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wipe(down)">
                                      <p:cBhvr>
                                        <p:cTn id="7" dur="500"/>
                                        <p:tgtEl>
                                          <p:spTgt spid="11">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wipe(down)">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down)">
                                      <p:cBhvr>
                                        <p:cTn id="18" dur="500"/>
                                        <p:tgtEl>
                                          <p:spTgt spid="13">
                                            <p:bg/>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wipe(down)">
                                      <p:cBhvr>
                                        <p:cTn id="21" dur="500"/>
                                        <p:tgtEl>
                                          <p:spTgt spid="1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4">
                                            <p:bg/>
                                          </p:spTgt>
                                        </p:tgtEl>
                                        <p:attrNameLst>
                                          <p:attrName>style.visibility</p:attrName>
                                        </p:attrNameLst>
                                      </p:cBhvr>
                                      <p:to>
                                        <p:strVal val="visible"/>
                                      </p:to>
                                    </p:set>
                                    <p:animEffect transition="in" filter="wipe(down)">
                                      <p:cBhvr>
                                        <p:cTn id="26" dur="500"/>
                                        <p:tgtEl>
                                          <p:spTgt spid="14">
                                            <p:bg/>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wipe(down)">
                                      <p:cBhvr>
                                        <p:cTn id="29" dur="500"/>
                                        <p:tgtEl>
                                          <p:spTgt spid="1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bg/>
                                          </p:spTgt>
                                        </p:tgtEl>
                                        <p:attrNameLst>
                                          <p:attrName>style.visibility</p:attrName>
                                        </p:attrNameLst>
                                      </p:cBhvr>
                                      <p:to>
                                        <p:strVal val="visible"/>
                                      </p:to>
                                    </p:set>
                                    <p:animEffect transition="in" filter="wipe(down)">
                                      <p:cBhvr>
                                        <p:cTn id="37" dur="500"/>
                                        <p:tgtEl>
                                          <p:spTgt spid="15">
                                            <p:bg/>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5">
                                            <p:txEl>
                                              <p:pRg st="0" end="0"/>
                                            </p:txEl>
                                          </p:spTgt>
                                        </p:tgtEl>
                                        <p:attrNameLst>
                                          <p:attrName>style.visibility</p:attrName>
                                        </p:attrNameLst>
                                      </p:cBhvr>
                                      <p:to>
                                        <p:strVal val="visible"/>
                                      </p:to>
                                    </p:set>
                                    <p:animEffect transition="in" filter="wipe(down)">
                                      <p:cBhvr>
                                        <p:cTn id="40" dur="500"/>
                                        <p:tgtEl>
                                          <p:spTgt spid="1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500"/>
                                        <p:tgtEl>
                                          <p:spTgt spid="2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6">
                                            <p:bg/>
                                          </p:spTgt>
                                        </p:tgtEl>
                                        <p:attrNameLst>
                                          <p:attrName>style.visibility</p:attrName>
                                        </p:attrNameLst>
                                      </p:cBhvr>
                                      <p:to>
                                        <p:strVal val="visible"/>
                                      </p:to>
                                    </p:set>
                                    <p:animEffect transition="in" filter="wipe(down)">
                                      <p:cBhvr>
                                        <p:cTn id="48" dur="500"/>
                                        <p:tgtEl>
                                          <p:spTgt spid="16">
                                            <p:bg/>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animEffect transition="in" filter="wipe(down)">
                                      <p:cBhvr>
                                        <p:cTn id="51" dur="500"/>
                                        <p:tgtEl>
                                          <p:spTgt spid="16">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4">
                                            <p:bg/>
                                          </p:spTgt>
                                        </p:tgtEl>
                                        <p:attrNameLst>
                                          <p:attrName>style.visibility</p:attrName>
                                        </p:attrNameLst>
                                      </p:cBhvr>
                                      <p:to>
                                        <p:strVal val="visible"/>
                                      </p:to>
                                    </p:set>
                                    <p:animEffect transition="in" filter="wipe(down)">
                                      <p:cBhvr>
                                        <p:cTn id="56" dur="500"/>
                                        <p:tgtEl>
                                          <p:spTgt spid="24">
                                            <p:bg/>
                                          </p:spTgt>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4">
                                            <p:txEl>
                                              <p:pRg st="0" end="0"/>
                                            </p:txEl>
                                          </p:spTgt>
                                        </p:tgtEl>
                                        <p:attrNameLst>
                                          <p:attrName>style.visibility</p:attrName>
                                        </p:attrNameLst>
                                      </p:cBhvr>
                                      <p:to>
                                        <p:strVal val="visible"/>
                                      </p:to>
                                    </p:set>
                                    <p:animEffect transition="in" filter="wipe(down)">
                                      <p:cBhvr>
                                        <p:cTn id="59" dur="500"/>
                                        <p:tgtEl>
                                          <p:spTgt spid="24">
                                            <p:txEl>
                                              <p:pRg st="0" end="0"/>
                                            </p:txEl>
                                          </p:spTgt>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4">
                                            <p:bg/>
                                          </p:spTgt>
                                        </p:tgtEl>
                                        <p:attrNameLst>
                                          <p:attrName>style.visibility</p:attrName>
                                        </p:attrNameLst>
                                      </p:cBhvr>
                                      <p:to>
                                        <p:strVal val="visible"/>
                                      </p:to>
                                    </p:set>
                                    <p:animEffect transition="in" filter="wipe(down)">
                                      <p:cBhvr>
                                        <p:cTn id="62" dur="500"/>
                                        <p:tgtEl>
                                          <p:spTgt spid="34">
                                            <p:bg/>
                                          </p:spTgt>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34">
                                            <p:txEl>
                                              <p:pRg st="0" end="0"/>
                                            </p:txEl>
                                          </p:spTgt>
                                        </p:tgtEl>
                                        <p:attrNameLst>
                                          <p:attrName>style.visibility</p:attrName>
                                        </p:attrNameLst>
                                      </p:cBhvr>
                                      <p:to>
                                        <p:strVal val="visible"/>
                                      </p:to>
                                    </p:set>
                                    <p:animEffect transition="in" filter="wipe(down)">
                                      <p:cBhvr>
                                        <p:cTn id="65" dur="500"/>
                                        <p:tgtEl>
                                          <p:spTgt spid="34">
                                            <p:txEl>
                                              <p:pRg st="0" end="0"/>
                                            </p:txEl>
                                          </p:spTgt>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35">
                                            <p:bg/>
                                          </p:spTgt>
                                        </p:tgtEl>
                                        <p:attrNameLst>
                                          <p:attrName>style.visibility</p:attrName>
                                        </p:attrNameLst>
                                      </p:cBhvr>
                                      <p:to>
                                        <p:strVal val="visible"/>
                                      </p:to>
                                    </p:set>
                                    <p:animEffect transition="in" filter="wipe(down)">
                                      <p:cBhvr>
                                        <p:cTn id="68" dur="500"/>
                                        <p:tgtEl>
                                          <p:spTgt spid="35">
                                            <p:bg/>
                                          </p:spTgt>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5">
                                            <p:txEl>
                                              <p:pRg st="0" end="0"/>
                                            </p:txEl>
                                          </p:spTgt>
                                        </p:tgtEl>
                                        <p:attrNameLst>
                                          <p:attrName>style.visibility</p:attrName>
                                        </p:attrNameLst>
                                      </p:cBhvr>
                                      <p:to>
                                        <p:strVal val="visible"/>
                                      </p:to>
                                    </p:set>
                                    <p:animEffect transition="in" filter="wipe(down)">
                                      <p:cBhvr>
                                        <p:cTn id="71" dur="500"/>
                                        <p:tgtEl>
                                          <p:spTgt spid="35">
                                            <p:txEl>
                                              <p:pRg st="0" end="0"/>
                                            </p:txEl>
                                          </p:spTgt>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36">
                                            <p:bg/>
                                          </p:spTgt>
                                        </p:tgtEl>
                                        <p:attrNameLst>
                                          <p:attrName>style.visibility</p:attrName>
                                        </p:attrNameLst>
                                      </p:cBhvr>
                                      <p:to>
                                        <p:strVal val="visible"/>
                                      </p:to>
                                    </p:set>
                                    <p:animEffect transition="in" filter="wipe(down)">
                                      <p:cBhvr>
                                        <p:cTn id="74" dur="500"/>
                                        <p:tgtEl>
                                          <p:spTgt spid="36">
                                            <p:bg/>
                                          </p:spTgt>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36">
                                            <p:txEl>
                                              <p:pRg st="0" end="0"/>
                                            </p:txEl>
                                          </p:spTgt>
                                        </p:tgtEl>
                                        <p:attrNameLst>
                                          <p:attrName>style.visibility</p:attrName>
                                        </p:attrNameLst>
                                      </p:cBhvr>
                                      <p:to>
                                        <p:strVal val="visible"/>
                                      </p:to>
                                    </p:set>
                                    <p:animEffect transition="in" filter="wipe(down)">
                                      <p:cBhvr>
                                        <p:cTn id="77" dur="500"/>
                                        <p:tgtEl>
                                          <p:spTgt spid="36">
                                            <p:txEl>
                                              <p:pRg st="0" end="0"/>
                                            </p:txEl>
                                          </p:spTgt>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36">
                                            <p:txEl>
                                              <p:pRg st="1" end="1"/>
                                            </p:txEl>
                                          </p:spTgt>
                                        </p:tgtEl>
                                        <p:attrNameLst>
                                          <p:attrName>style.visibility</p:attrName>
                                        </p:attrNameLst>
                                      </p:cBhvr>
                                      <p:to>
                                        <p:strVal val="visible"/>
                                      </p:to>
                                    </p:set>
                                    <p:animEffect transition="in" filter="wipe(down)">
                                      <p:cBhvr>
                                        <p:cTn id="80" dur="500"/>
                                        <p:tgtEl>
                                          <p:spTgt spid="36">
                                            <p:txEl>
                                              <p:pRg st="1" end="1"/>
                                            </p:txEl>
                                          </p:spTgt>
                                        </p:tgtEl>
                                      </p:cBhvr>
                                    </p:animEffect>
                                  </p:childTnLst>
                                </p:cTn>
                              </p:par>
                              <p:par>
                                <p:cTn id="81" presetID="22" presetClass="entr" presetSubtype="4" fill="hold"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down)">
                                      <p:cBhvr>
                                        <p:cTn id="83" dur="500"/>
                                        <p:tgtEl>
                                          <p:spTgt spid="38"/>
                                        </p:tgtEl>
                                      </p:cBhvr>
                                    </p:animEffect>
                                  </p:childTnLst>
                                </p:cTn>
                              </p:par>
                              <p:par>
                                <p:cTn id="84" presetID="22" presetClass="entr" presetSubtype="4" fill="hold" nodeType="with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wipe(down)">
                                      <p:cBhvr>
                                        <p:cTn id="86" dur="500"/>
                                        <p:tgtEl>
                                          <p:spTgt spid="41"/>
                                        </p:tgtEl>
                                      </p:cBhvr>
                                    </p:animEffect>
                                  </p:childTnLst>
                                </p:cTn>
                              </p:par>
                              <p:par>
                                <p:cTn id="87" presetID="22" presetClass="entr" presetSubtype="4" fill="hold" nodeType="with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wipe(down)">
                                      <p:cBhvr>
                                        <p:cTn id="89" dur="500"/>
                                        <p:tgtEl>
                                          <p:spTgt spid="42"/>
                                        </p:tgtEl>
                                      </p:cBhvr>
                                    </p:animEffect>
                                  </p:childTnLst>
                                </p:cTn>
                              </p:par>
                              <p:par>
                                <p:cTn id="90" presetID="22" presetClass="entr" presetSubtype="4" fill="hold" nodeType="with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wipe(down)">
                                      <p:cBhvr>
                                        <p:cTn id="92" dur="500"/>
                                        <p:tgtEl>
                                          <p:spTgt spid="4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5">
                                            <p:bg/>
                                          </p:spTgt>
                                        </p:tgtEl>
                                        <p:attrNameLst>
                                          <p:attrName>style.visibility</p:attrName>
                                        </p:attrNameLst>
                                      </p:cBhvr>
                                      <p:to>
                                        <p:strVal val="visible"/>
                                      </p:to>
                                    </p:set>
                                    <p:animEffect transition="in" filter="wipe(down)">
                                      <p:cBhvr>
                                        <p:cTn id="97" dur="500"/>
                                        <p:tgtEl>
                                          <p:spTgt spid="5">
                                            <p:bg/>
                                          </p:spTgt>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5">
                                            <p:txEl>
                                              <p:pRg st="0" end="0"/>
                                            </p:txEl>
                                          </p:spTgt>
                                        </p:tgtEl>
                                        <p:attrNameLst>
                                          <p:attrName>style.visibility</p:attrName>
                                        </p:attrNameLst>
                                      </p:cBhvr>
                                      <p:to>
                                        <p:strVal val="visible"/>
                                      </p:to>
                                    </p:set>
                                    <p:animEffect transition="in" filter="wipe(down)">
                                      <p:cBhvr>
                                        <p:cTn id="10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12" grpId="0" animBg="1"/>
      <p:bldP spid="13" grpId="0" build="allAtOnce" animBg="1"/>
      <p:bldP spid="15" grpId="0" uiExpand="1" build="allAtOnce" animBg="1"/>
      <p:bldP spid="16" grpId="0" build="allAtOnce" animBg="1"/>
      <p:bldP spid="20" grpId="0" animBg="1"/>
      <p:bldP spid="23" grpId="0" animBg="1"/>
      <p:bldP spid="14" grpId="0" build="allAtOnce" animBg="1"/>
      <p:bldP spid="24" grpId="0" build="allAtOnce" animBg="1"/>
      <p:bldP spid="11" grpId="0" build="allAtOnce" animBg="1"/>
      <p:bldP spid="34" grpId="0" build="allAtOnce" animBg="1"/>
      <p:bldP spid="35" grpId="0" build="allAtOnce" animBg="1"/>
      <p:bldP spid="36"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01000" cy="1143000"/>
          </a:xfrm>
        </p:spPr>
        <p:txBody>
          <a:bodyPr/>
          <a:lstStyle/>
          <a:p>
            <a:pPr algn="ctr"/>
            <a:r>
              <a:rPr lang="en-US" sz="40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O</a:t>
            </a:r>
            <a:r>
              <a:rPr lang="sr-Cyrl-CS" sz="40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ГЛАСИ ЈАВНИХ НАБАВКИ</a:t>
            </a:r>
            <a:endParaRPr lang="en-US" sz="40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Content Placeholder 5" descr="Oglas_Portal_JN.jpg"/>
          <p:cNvPicPr>
            <a:picLocks noGrp="1" noChangeAspect="1"/>
          </p:cNvPicPr>
          <p:nvPr>
            <p:ph idx="1"/>
          </p:nvPr>
        </p:nvPicPr>
        <p:blipFill>
          <a:blip r:embed="rId2" cstate="print"/>
          <a:stretch>
            <a:fillRect/>
          </a:stretch>
        </p:blipFill>
        <p:spPr>
          <a:xfrm>
            <a:off x="1451657" y="1935163"/>
            <a:ext cx="6240685" cy="4389437"/>
          </a:xfrm>
        </p:spPr>
      </p:pic>
      <p:sp>
        <p:nvSpPr>
          <p:cNvPr id="4" name="Slide Number Placeholder 3"/>
          <p:cNvSpPr>
            <a:spLocks noGrp="1"/>
          </p:cNvSpPr>
          <p:nvPr>
            <p:ph type="sldNum" sz="quarter" idx="12"/>
          </p:nvPr>
        </p:nvSpPr>
        <p:spPr/>
        <p:txBody>
          <a:bodyPr/>
          <a:lstStyle/>
          <a:p>
            <a:fld id="{7169F59C-0C7B-4C48-94D7-2B9C5247B2C7}" type="slidenum">
              <a:rPr lang="en-US" smtClean="0"/>
              <a:pPr/>
              <a:t>18</a:t>
            </a:fld>
            <a:endParaRPr lang="en-US"/>
          </a:p>
        </p:txBody>
      </p:sp>
      <p:pic>
        <p:nvPicPr>
          <p:cNvPr id="5" name="Picture 4" descr="grb.png"/>
          <p:cNvPicPr>
            <a:picLocks noChangeAspect="1"/>
          </p:cNvPicPr>
          <p:nvPr/>
        </p:nvPicPr>
        <p:blipFill>
          <a:blip r:embed="rId3" cstate="print"/>
          <a:stretch>
            <a:fillRect/>
          </a:stretch>
        </p:blipFill>
        <p:spPr>
          <a:xfrm>
            <a:off x="285720" y="6429396"/>
            <a:ext cx="285752" cy="285752"/>
          </a:xfrm>
          <a:prstGeom prst="rect">
            <a:avLst/>
          </a:prstGeom>
        </p:spPr>
      </p:pic>
      <p:sp>
        <p:nvSpPr>
          <p:cNvPr id="7" name="TextBox 6"/>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8" name="TextBox 7"/>
          <p:cNvSpPr txBox="1"/>
          <p:nvPr/>
        </p:nvSpPr>
        <p:spPr>
          <a:xfrm>
            <a:off x="341590" y="6260068"/>
            <a:ext cx="8802410" cy="369332"/>
          </a:xfrm>
          <a:prstGeom prst="rect">
            <a:avLst/>
          </a:prstGeom>
          <a:noFill/>
        </p:spPr>
        <p:txBody>
          <a:bodyPr wrap="none" rtlCol="0">
            <a:spAutoFit/>
          </a:bodyPr>
          <a:lstStyle/>
          <a:p>
            <a:r>
              <a:rPr lang="sr-Cyrl-CS" dirty="0" smtClean="0"/>
              <a: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620000" cy="228600"/>
          </a:xfrm>
        </p:spPr>
        <p:txBody>
          <a:bodyPr>
            <a:normAutofit fontScale="90000"/>
          </a:bodyPr>
          <a:lstStyle/>
          <a:p>
            <a:pPr lvl="0" algn="ctr"/>
            <a:r>
              <a:rPr lang="x-none" sz="2400" b="1"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Врсте </a:t>
            </a:r>
            <a:r>
              <a:rPr lang="en-US" sz="2400" b="1" dirty="0" err="1"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огла</a:t>
            </a:r>
            <a:r>
              <a:rPr lang="x-none" sz="2400" b="1"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 о </a:t>
            </a:r>
            <a:r>
              <a:rPr lang="en-US" sz="2400" b="1" dirty="0" err="1"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јавн</a:t>
            </a:r>
            <a:r>
              <a:rPr lang="x-none" sz="2400" b="1"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ој</a:t>
            </a:r>
            <a:r>
              <a:rPr lang="en-US" sz="24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наб</a:t>
            </a:r>
            <a:r>
              <a:rPr lang="sr-Cyrl-CS" sz="24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авци</a:t>
            </a:r>
            <a:r>
              <a:rPr lang="x-none" sz="28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x-none" sz="28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x-none" sz="2800" b="1" dirty="0">
              <a:effectLst>
                <a:outerShdw blurRad="38100" dist="38100" dir="2700000" algn="tl">
                  <a:srgbClr val="000000">
                    <a:alpha val="43137"/>
                  </a:srgbClr>
                </a:outerShdw>
              </a:effectLst>
            </a:endParaRPr>
          </a:p>
        </p:txBody>
      </p:sp>
      <p:graphicFrame>
        <p:nvGraphicFramePr>
          <p:cNvPr id="7" name="Table 6"/>
          <p:cNvGraphicFramePr>
            <a:graphicFrameLocks noGrp="1"/>
          </p:cNvGraphicFramePr>
          <p:nvPr>
            <p:extLst>
              <p:ext uri="{D42A27DB-BD31-4B8C-83A1-F6EECF244321}">
                <p14:modId xmlns:p14="http://schemas.microsoft.com/office/powerpoint/2010/main" val="959329623"/>
              </p:ext>
            </p:extLst>
          </p:nvPr>
        </p:nvGraphicFramePr>
        <p:xfrm>
          <a:off x="762000" y="457200"/>
          <a:ext cx="7467600" cy="5752860"/>
        </p:xfrm>
        <a:graphic>
          <a:graphicData uri="http://schemas.openxmlformats.org/drawingml/2006/table">
            <a:tbl>
              <a:tblPr firstRow="1" bandRow="1">
                <a:tableStyleId>{2D5ABB26-0587-4C30-8999-92F81FD0307C}</a:tableStyleId>
              </a:tblPr>
              <a:tblGrid>
                <a:gridCol w="739367"/>
                <a:gridCol w="6728233"/>
              </a:tblGrid>
              <a:tr h="372725">
                <a:tc>
                  <a:txBody>
                    <a:bodyPr/>
                    <a:lstStyle/>
                    <a:p>
                      <a:pPr algn="ctr"/>
                      <a:r>
                        <a:rPr lang="x-none" dirty="0" smtClean="0"/>
                        <a:t>1</a:t>
                      </a:r>
                      <a:endParaRPr lang="x-none" dirty="0"/>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CS" dirty="0" smtClean="0">
                          <a:latin typeface="Times New Roman" panose="02020603050405020304" pitchFamily="18" charset="0"/>
                          <a:cs typeface="Times New Roman" panose="02020603050405020304" pitchFamily="18" charset="0"/>
                        </a:rPr>
                        <a:t>претходно обавештење  </a:t>
                      </a:r>
                    </a:p>
                  </a:txBody>
                  <a:tcPr>
                    <a:solidFill>
                      <a:srgbClr val="FFC000"/>
                    </a:solidFill>
                  </a:tcPr>
                </a:tc>
              </a:tr>
              <a:tr h="372725">
                <a:tc>
                  <a:txBody>
                    <a:bodyPr/>
                    <a:lstStyle/>
                    <a:p>
                      <a:pPr algn="ctr"/>
                      <a:r>
                        <a:rPr lang="x-none" dirty="0" smtClean="0"/>
                        <a:t>2</a:t>
                      </a:r>
                      <a:endParaRPr lang="x-none" dirty="0"/>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CS" b="0" dirty="0" smtClean="0">
                          <a:latin typeface="Times New Roman" panose="02020603050405020304" pitchFamily="18" charset="0"/>
                          <a:cs typeface="Times New Roman" panose="02020603050405020304" pitchFamily="18" charset="0"/>
                        </a:rPr>
                        <a:t>позив за подношење понуд</a:t>
                      </a:r>
                      <a:r>
                        <a:rPr lang="x-none" b="0" dirty="0" smtClean="0">
                          <a:latin typeface="Times New Roman" panose="02020603050405020304" pitchFamily="18" charset="0"/>
                          <a:cs typeface="Times New Roman" panose="02020603050405020304" pitchFamily="18" charset="0"/>
                        </a:rPr>
                        <a:t>а и пријава </a:t>
                      </a:r>
                    </a:p>
                  </a:txBody>
                  <a:tcPr>
                    <a:solidFill>
                      <a:srgbClr val="FFFF00"/>
                    </a:solidFill>
                  </a:tcPr>
                </a:tc>
              </a:tr>
              <a:tr h="372725">
                <a:tc>
                  <a:txBody>
                    <a:bodyPr/>
                    <a:lstStyle/>
                    <a:p>
                      <a:pPr algn="ctr"/>
                      <a:r>
                        <a:rPr lang="x-none" dirty="0" smtClean="0"/>
                        <a:t>3</a:t>
                      </a:r>
                      <a:endParaRPr lang="x-none" dirty="0"/>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dirty="0" smtClean="0">
                          <a:latin typeface="Times New Roman" panose="02020603050405020304" pitchFamily="18" charset="0"/>
                          <a:cs typeface="Times New Roman" panose="02020603050405020304" pitchFamily="18" charset="0"/>
                        </a:rPr>
                        <a:t>обавештење о систему динамичне набавке</a:t>
                      </a:r>
                    </a:p>
                  </a:txBody>
                  <a:tcPr>
                    <a:solidFill>
                      <a:srgbClr val="FFC000"/>
                    </a:solidFill>
                  </a:tcPr>
                </a:tc>
              </a:tr>
              <a:tr h="372725">
                <a:tc>
                  <a:txBody>
                    <a:bodyPr/>
                    <a:lstStyle/>
                    <a:p>
                      <a:pPr algn="ctr"/>
                      <a:r>
                        <a:rPr lang="x-none" dirty="0" smtClean="0"/>
                        <a:t>4</a:t>
                      </a:r>
                      <a:endParaRPr lang="x-none" dirty="0"/>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CS" b="0" dirty="0" smtClean="0">
                          <a:latin typeface="Times New Roman" panose="02020603050405020304" pitchFamily="18" charset="0"/>
                          <a:cs typeface="Times New Roman" panose="02020603050405020304" pitchFamily="18" charset="0"/>
                        </a:rPr>
                        <a:t>позив за учешће на конкурс</a:t>
                      </a:r>
                      <a:r>
                        <a:rPr lang="x-none" b="0" dirty="0" smtClean="0">
                          <a:latin typeface="Times New Roman" panose="02020603050405020304" pitchFamily="18" charset="0"/>
                          <a:cs typeface="Times New Roman" panose="02020603050405020304" pitchFamily="18" charset="0"/>
                        </a:rPr>
                        <a:t>у</a:t>
                      </a:r>
                      <a:r>
                        <a:rPr lang="sr-Cyrl-CS" b="0" dirty="0" smtClean="0">
                          <a:latin typeface="Times New Roman" panose="02020603050405020304" pitchFamily="18" charset="0"/>
                          <a:cs typeface="Times New Roman" panose="02020603050405020304" pitchFamily="18" charset="0"/>
                        </a:rPr>
                        <a:t> за дизајн</a:t>
                      </a:r>
                      <a:endParaRPr lang="x-none" b="0" dirty="0" smtClean="0">
                        <a:latin typeface="Times New Roman" panose="02020603050405020304" pitchFamily="18" charset="0"/>
                        <a:cs typeface="Times New Roman" panose="02020603050405020304" pitchFamily="18" charset="0"/>
                      </a:endParaRPr>
                    </a:p>
                  </a:txBody>
                  <a:tcPr>
                    <a:solidFill>
                      <a:srgbClr val="FFFF00"/>
                    </a:solidFill>
                  </a:tcPr>
                </a:tc>
              </a:tr>
              <a:tr h="372725">
                <a:tc>
                  <a:txBody>
                    <a:bodyPr/>
                    <a:lstStyle/>
                    <a:p>
                      <a:pPr algn="ctr"/>
                      <a:r>
                        <a:rPr lang="x-none" dirty="0" smtClean="0"/>
                        <a:t>5</a:t>
                      </a:r>
                      <a:endParaRPr lang="x-none" dirty="0"/>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CS" b="0" dirty="0" smtClean="0">
                          <a:latin typeface="Times New Roman" panose="02020603050405020304" pitchFamily="18" charset="0"/>
                          <a:cs typeface="Times New Roman" panose="02020603050405020304" pitchFamily="18" charset="0"/>
                        </a:rPr>
                        <a:t>обавештење о признавању квалификације</a:t>
                      </a:r>
                      <a:endParaRPr lang="x-none" b="0" dirty="0" smtClean="0">
                        <a:latin typeface="Times New Roman" panose="02020603050405020304" pitchFamily="18" charset="0"/>
                        <a:cs typeface="Times New Roman" panose="02020603050405020304" pitchFamily="18" charset="0"/>
                      </a:endParaRPr>
                    </a:p>
                  </a:txBody>
                  <a:tcPr>
                    <a:solidFill>
                      <a:srgbClr val="FFC000"/>
                    </a:solidFill>
                  </a:tcPr>
                </a:tc>
              </a:tr>
              <a:tr h="372725">
                <a:tc>
                  <a:txBody>
                    <a:bodyPr/>
                    <a:lstStyle/>
                    <a:p>
                      <a:pPr algn="ctr"/>
                      <a:r>
                        <a:rPr lang="x-none" dirty="0" smtClean="0"/>
                        <a:t>6</a:t>
                      </a:r>
                      <a:endParaRPr lang="x-none" dirty="0"/>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CS" b="0" dirty="0" smtClean="0">
                          <a:latin typeface="Times New Roman" panose="02020603050405020304" pitchFamily="18" charset="0"/>
                          <a:cs typeface="Times New Roman" panose="02020603050405020304" pitchFamily="18" charset="0"/>
                        </a:rPr>
                        <a:t>обавештење о закљученом оквирном споразуму</a:t>
                      </a:r>
                      <a:endParaRPr lang="x-none" b="0" dirty="0" smtClean="0">
                        <a:latin typeface="Times New Roman" panose="02020603050405020304" pitchFamily="18" charset="0"/>
                        <a:cs typeface="Times New Roman" panose="02020603050405020304" pitchFamily="18" charset="0"/>
                      </a:endParaRPr>
                    </a:p>
                  </a:txBody>
                  <a:tcPr>
                    <a:solidFill>
                      <a:srgbClr val="FFFF00"/>
                    </a:solidFill>
                  </a:tcPr>
                </a:tc>
              </a:tr>
              <a:tr h="583049">
                <a:tc>
                  <a:txBody>
                    <a:bodyPr/>
                    <a:lstStyle/>
                    <a:p>
                      <a:pPr algn="ctr"/>
                      <a:r>
                        <a:rPr lang="x-none" dirty="0" smtClean="0"/>
                        <a:t>7</a:t>
                      </a:r>
                      <a:endParaRPr lang="x-none" dirty="0"/>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CS" dirty="0" smtClean="0">
                          <a:latin typeface="Times New Roman" panose="02020603050405020304" pitchFamily="18" charset="0"/>
                          <a:cs typeface="Times New Roman" panose="02020603050405020304" pitchFamily="18" charset="0"/>
                        </a:rPr>
                        <a:t>обавештење о покретању преговарачког поступка без објављивања позива за подношење понуда</a:t>
                      </a:r>
                      <a:endParaRPr lang="x-none" dirty="0" smtClean="0">
                        <a:latin typeface="Times New Roman" panose="02020603050405020304" pitchFamily="18" charset="0"/>
                        <a:cs typeface="Times New Roman" panose="02020603050405020304" pitchFamily="18" charset="0"/>
                      </a:endParaRPr>
                    </a:p>
                  </a:txBody>
                  <a:tcPr>
                    <a:solidFill>
                      <a:srgbClr val="FFC000"/>
                    </a:solidFill>
                  </a:tcPr>
                </a:tc>
              </a:tr>
              <a:tr h="372725">
                <a:tc>
                  <a:txBody>
                    <a:bodyPr/>
                    <a:lstStyle/>
                    <a:p>
                      <a:pPr algn="ctr"/>
                      <a:r>
                        <a:rPr lang="x-none" dirty="0" smtClean="0"/>
                        <a:t>8</a:t>
                      </a:r>
                      <a:endParaRPr lang="x-none" dirty="0"/>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CS" b="0" dirty="0" smtClean="0">
                          <a:latin typeface="Times New Roman" panose="02020603050405020304" pitchFamily="18" charset="0"/>
                          <a:cs typeface="Times New Roman" panose="02020603050405020304" pitchFamily="18" charset="0"/>
                        </a:rPr>
                        <a:t>обавештење о закљученом уговору</a:t>
                      </a:r>
                      <a:endParaRPr lang="x-none" b="0" dirty="0" smtClean="0">
                        <a:latin typeface="Times New Roman" panose="02020603050405020304" pitchFamily="18" charset="0"/>
                        <a:cs typeface="Times New Roman" panose="02020603050405020304" pitchFamily="18" charset="0"/>
                      </a:endParaRPr>
                    </a:p>
                  </a:txBody>
                  <a:tcPr>
                    <a:solidFill>
                      <a:srgbClr val="FFFF00"/>
                    </a:solidFill>
                  </a:tcPr>
                </a:tc>
              </a:tr>
              <a:tr h="372725">
                <a:tc>
                  <a:txBody>
                    <a:bodyPr/>
                    <a:lstStyle/>
                    <a:p>
                      <a:pPr algn="ctr"/>
                      <a:r>
                        <a:rPr lang="x-none" dirty="0" smtClean="0"/>
                        <a:t>9</a:t>
                      </a:r>
                      <a:endParaRPr lang="x-none" dirty="0"/>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b="0" dirty="0" smtClean="0">
                          <a:latin typeface="Times New Roman" panose="02020603050405020304" pitchFamily="18" charset="0"/>
                          <a:cs typeface="Times New Roman" panose="02020603050405020304" pitchFamily="18" charset="0"/>
                        </a:rPr>
                        <a:t>обавештење о резултатима конкурса</a:t>
                      </a:r>
                    </a:p>
                  </a:txBody>
                  <a:tcPr>
                    <a:solidFill>
                      <a:srgbClr val="FFFF00"/>
                    </a:solidFill>
                  </a:tcPr>
                </a:tc>
              </a:tr>
              <a:tr h="372725">
                <a:tc>
                  <a:txBody>
                    <a:bodyPr/>
                    <a:lstStyle/>
                    <a:p>
                      <a:pPr algn="ctr"/>
                      <a:r>
                        <a:rPr lang="x-none" dirty="0" smtClean="0"/>
                        <a:t>10</a:t>
                      </a:r>
                      <a:endParaRPr lang="x-none" dirty="0"/>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CS" dirty="0" smtClean="0">
                          <a:latin typeface="Times New Roman" panose="02020603050405020304" pitchFamily="18" charset="0"/>
                          <a:cs typeface="Times New Roman" panose="02020603050405020304" pitchFamily="18" charset="0"/>
                        </a:rPr>
                        <a:t>обавештење о обустави поступка јавне набавке</a:t>
                      </a:r>
                      <a:endParaRPr lang="x-none" dirty="0" smtClean="0">
                        <a:latin typeface="Times New Roman" panose="02020603050405020304" pitchFamily="18" charset="0"/>
                        <a:cs typeface="Times New Roman" panose="02020603050405020304" pitchFamily="18" charset="0"/>
                      </a:endParaRPr>
                    </a:p>
                  </a:txBody>
                  <a:tcPr>
                    <a:solidFill>
                      <a:srgbClr val="FFC000"/>
                    </a:solidFill>
                  </a:tcPr>
                </a:tc>
              </a:tr>
              <a:tr h="583049">
                <a:tc>
                  <a:txBody>
                    <a:bodyPr/>
                    <a:lstStyle/>
                    <a:p>
                      <a:pPr algn="ctr"/>
                      <a:r>
                        <a:rPr lang="sr-Cyrl-CS" dirty="0" smtClean="0">
                          <a:solidFill>
                            <a:schemeClr val="bg2"/>
                          </a:solidFill>
                        </a:rPr>
                        <a:t>11</a:t>
                      </a:r>
                      <a:endParaRPr lang="x-none" dirty="0">
                        <a:solidFill>
                          <a:schemeClr val="bg2"/>
                        </a:solidFill>
                      </a:endParaRPr>
                    </a:p>
                  </a:txBody>
                  <a:tcPr>
                    <a:solidFill>
                      <a:srgbClr val="00B050"/>
                    </a:solidFill>
                  </a:tcPr>
                </a:tc>
                <a:tc>
                  <a:txBody>
                    <a:bodyPr/>
                    <a:lstStyle/>
                    <a:p>
                      <a:r>
                        <a:rPr lang="ru-RU" sz="1800" kern="1200" baseline="0" dirty="0" smtClean="0">
                          <a:solidFill>
                            <a:schemeClr val="bg2"/>
                          </a:solidFill>
                          <a:latin typeface="Times New Roman" pitchFamily="18" charset="0"/>
                          <a:ea typeface="+mn-ea"/>
                          <a:cs typeface="Times New Roman" pitchFamily="18" charset="0"/>
                        </a:rPr>
                        <a:t>обавештење о продужењу рока за подношење понуда, односно пријава</a:t>
                      </a:r>
                    </a:p>
                  </a:txBody>
                  <a:tcPr>
                    <a:solidFill>
                      <a:srgbClr val="00B050"/>
                    </a:solidFill>
                  </a:tcPr>
                </a:tc>
              </a:tr>
              <a:tr h="372725">
                <a:tc>
                  <a:txBody>
                    <a:bodyPr/>
                    <a:lstStyle/>
                    <a:p>
                      <a:pPr algn="ctr"/>
                      <a:r>
                        <a:rPr lang="sr-Cyrl-CS" dirty="0" smtClean="0">
                          <a:solidFill>
                            <a:schemeClr val="bg2"/>
                          </a:solidFill>
                        </a:rPr>
                        <a:t>12</a:t>
                      </a:r>
                      <a:endParaRPr lang="x-none" dirty="0">
                        <a:solidFill>
                          <a:schemeClr val="bg2"/>
                        </a:solidFill>
                      </a:endParaRPr>
                    </a:p>
                  </a:txBody>
                  <a:tcP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baseline="0" dirty="0" smtClean="0">
                          <a:solidFill>
                            <a:schemeClr val="bg2"/>
                          </a:solidFill>
                          <a:latin typeface="Times New Roman" pitchFamily="18" charset="0"/>
                          <a:ea typeface="+mn-ea"/>
                          <a:cs typeface="Times New Roman" pitchFamily="18" charset="0"/>
                        </a:rPr>
                        <a:t>одлука о измени уговора о јавној набавци</a:t>
                      </a:r>
                      <a:endParaRPr lang="sr-Cyrl-CS" baseline="0" dirty="0" smtClean="0">
                        <a:solidFill>
                          <a:schemeClr val="bg2"/>
                        </a:solidFill>
                        <a:latin typeface="Times New Roman" pitchFamily="18" charset="0"/>
                        <a:cs typeface="Times New Roman" pitchFamily="18" charset="0"/>
                      </a:endParaRPr>
                    </a:p>
                  </a:txBody>
                  <a:tcPr>
                    <a:solidFill>
                      <a:srgbClr val="00B050"/>
                    </a:solidFill>
                  </a:tcPr>
                </a:tc>
              </a:tr>
              <a:tr h="372725">
                <a:tc>
                  <a:txBody>
                    <a:bodyPr/>
                    <a:lstStyle/>
                    <a:p>
                      <a:pPr algn="ctr"/>
                      <a:r>
                        <a:rPr lang="sr-Cyrl-CS" dirty="0" smtClean="0">
                          <a:solidFill>
                            <a:schemeClr val="bg2"/>
                          </a:solidFill>
                        </a:rPr>
                        <a:t>13</a:t>
                      </a:r>
                      <a:endParaRPr lang="x-none" dirty="0">
                        <a:solidFill>
                          <a:schemeClr val="bg2"/>
                        </a:solidFill>
                      </a:endParaRPr>
                    </a:p>
                  </a:txBody>
                  <a:tcP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baseline="0" dirty="0" smtClean="0">
                          <a:solidFill>
                            <a:schemeClr val="bg2"/>
                          </a:solidFill>
                          <a:latin typeface="Times New Roman" pitchFamily="18" charset="0"/>
                          <a:ea typeface="+mn-ea"/>
                          <a:cs typeface="Times New Roman" pitchFamily="18" charset="0"/>
                        </a:rPr>
                        <a:t>обавештење о поднетом захтеву за заштиту права</a:t>
                      </a:r>
                    </a:p>
                  </a:txBody>
                  <a:tcPr>
                    <a:solidFill>
                      <a:srgbClr val="00B050"/>
                    </a:solidFill>
                  </a:tcPr>
                </a:tc>
              </a:tr>
              <a:tr h="372725">
                <a:tc>
                  <a:txBody>
                    <a:bodyPr/>
                    <a:lstStyle/>
                    <a:p>
                      <a:pPr algn="ctr"/>
                      <a:r>
                        <a:rPr lang="sr-Cyrl-CS" dirty="0" smtClean="0">
                          <a:solidFill>
                            <a:schemeClr val="bg2"/>
                          </a:solidFill>
                        </a:rPr>
                        <a:t>14</a:t>
                      </a:r>
                      <a:endParaRPr lang="x-none" dirty="0">
                        <a:solidFill>
                          <a:schemeClr val="bg2"/>
                        </a:solidFill>
                      </a:endParaRPr>
                    </a:p>
                  </a:txBody>
                  <a:tcP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baseline="0" dirty="0" smtClean="0">
                          <a:solidFill>
                            <a:schemeClr val="bg2"/>
                          </a:solidFill>
                          <a:latin typeface="Times New Roman" pitchFamily="18" charset="0"/>
                          <a:ea typeface="+mn-ea"/>
                          <a:cs typeface="Times New Roman" pitchFamily="18" charset="0"/>
                        </a:rPr>
                        <a:t>обавештење о поништењу поступка јавне набавке</a:t>
                      </a:r>
                      <a:endParaRPr lang="sr-Cyrl-CS" baseline="0" dirty="0" smtClean="0">
                        <a:solidFill>
                          <a:schemeClr val="bg2"/>
                        </a:solidFill>
                        <a:latin typeface="Times New Roman" pitchFamily="18" charset="0"/>
                        <a:cs typeface="Times New Roman" pitchFamily="18" charset="0"/>
                      </a:endParaRPr>
                    </a:p>
                  </a:txBody>
                  <a:tcPr>
                    <a:solidFill>
                      <a:srgbClr val="00B050"/>
                    </a:solidFill>
                  </a:tcPr>
                </a:tc>
              </a:tr>
            </a:tbl>
          </a:graphicData>
        </a:graphic>
      </p:graphicFrame>
      <p:sp>
        <p:nvSpPr>
          <p:cNvPr id="5" name="Slide Number Placeholder 4"/>
          <p:cNvSpPr>
            <a:spLocks noGrp="1"/>
          </p:cNvSpPr>
          <p:nvPr>
            <p:ph type="sldNum" sz="quarter" idx="12"/>
          </p:nvPr>
        </p:nvSpPr>
        <p:spPr/>
        <p:txBody>
          <a:bodyPr/>
          <a:lstStyle/>
          <a:p>
            <a:fld id="{7169F59C-0C7B-4C48-94D7-2B9C5247B2C7}" type="slidenum">
              <a:rPr lang="en-US" smtClean="0"/>
              <a:pPr/>
              <a:t>19</a:t>
            </a:fld>
            <a:endParaRPr lang="en-US"/>
          </a:p>
        </p:txBody>
      </p:sp>
      <p:pic>
        <p:nvPicPr>
          <p:cNvPr id="6" name="Picture 5"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8" name="TextBox 7"/>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9" name="TextBox 8"/>
          <p:cNvSpPr txBox="1"/>
          <p:nvPr/>
        </p:nvSpPr>
        <p:spPr>
          <a:xfrm>
            <a:off x="341590" y="6260068"/>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407691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924800" cy="609600"/>
          </a:xfrm>
        </p:spPr>
        <p:txBody>
          <a:bodyPr>
            <a:noAutofit/>
          </a:bodyPr>
          <a:lstStyle/>
          <a:p>
            <a:pPr algn="ctr"/>
            <a:r>
              <a:rPr lang="sr-Cyrl-CS" sz="2800" b="1" u="sng" dirty="0" smtClean="0"/>
              <a:t>Највећи проблеми у примени ЗЈН:</a:t>
            </a:r>
            <a:r>
              <a:rPr lang="en-US" sz="2800" dirty="0" smtClean="0"/>
              <a:t/>
            </a:r>
            <a:br>
              <a:rPr lang="en-US" sz="2800" dirty="0" smtClean="0"/>
            </a:br>
            <a:endParaRPr lang="en-US" sz="2800" dirty="0" smtClean="0"/>
          </a:p>
        </p:txBody>
      </p:sp>
      <p:sp>
        <p:nvSpPr>
          <p:cNvPr id="3" name="Content Placeholder 2"/>
          <p:cNvSpPr>
            <a:spLocks noGrp="1"/>
          </p:cNvSpPr>
          <p:nvPr>
            <p:ph idx="1"/>
          </p:nvPr>
        </p:nvSpPr>
        <p:spPr>
          <a:xfrm>
            <a:off x="685800" y="1447800"/>
            <a:ext cx="7500990" cy="3881446"/>
          </a:xfrm>
        </p:spPr>
        <p:txBody>
          <a:bodyPr>
            <a:normAutofit/>
          </a:bodyPr>
          <a:lstStyle/>
          <a:p>
            <a:pPr algn="just">
              <a:buNone/>
            </a:pPr>
            <a:endParaRPr lang="en-US" sz="3200" dirty="0" smtClean="0"/>
          </a:p>
          <a:p>
            <a:pPr lvl="0" algn="just"/>
            <a:r>
              <a:rPr lang="sr-Cyrl-CS" sz="2800" dirty="0" smtClean="0">
                <a:latin typeface="Times New Roman" pitchFamily="18" charset="0"/>
                <a:cs typeface="Times New Roman" pitchFamily="18" charset="0"/>
              </a:rPr>
              <a:t>трајање поступка јавне набавке</a:t>
            </a:r>
            <a:endParaRPr lang="en-US" sz="2800" dirty="0" smtClean="0">
              <a:latin typeface="Times New Roman" pitchFamily="18" charset="0"/>
              <a:cs typeface="Times New Roman" pitchFamily="18" charset="0"/>
            </a:endParaRPr>
          </a:p>
          <a:p>
            <a:pPr lvl="0" algn="just"/>
            <a:r>
              <a:rPr lang="sr-Cyrl-CS" sz="2800" dirty="0" smtClean="0">
                <a:latin typeface="Times New Roman" pitchFamily="18" charset="0"/>
                <a:cs typeface="Times New Roman" pitchFamily="18" charset="0"/>
              </a:rPr>
              <a:t>све мање учешће понуђача у поступцима јавних набавки</a:t>
            </a:r>
            <a:endParaRPr lang="en-US" sz="2800" dirty="0" smtClean="0">
              <a:latin typeface="Times New Roman" pitchFamily="18" charset="0"/>
              <a:cs typeface="Times New Roman" pitchFamily="18" charset="0"/>
            </a:endParaRPr>
          </a:p>
          <a:p>
            <a:pPr lvl="0" algn="just"/>
            <a:r>
              <a:rPr lang="sr-Cyrl-CS" sz="2800" dirty="0" smtClean="0">
                <a:latin typeface="Times New Roman" pitchFamily="18" charset="0"/>
                <a:cs typeface="Times New Roman" pitchFamily="18" charset="0"/>
              </a:rPr>
              <a:t>неадекватност спровођења поступака јавних набавки за одређене набавке</a:t>
            </a:r>
            <a:endParaRPr lang="en-US" sz="2800" dirty="0" smtClean="0">
              <a:latin typeface="Times New Roman" pitchFamily="18" charset="0"/>
              <a:cs typeface="Times New Roman" pitchFamily="18" charset="0"/>
            </a:endParaRPr>
          </a:p>
          <a:p>
            <a:pPr lvl="0" algn="just"/>
            <a:r>
              <a:rPr lang="sr-Cyrl-CS" sz="2800" dirty="0" smtClean="0">
                <a:latin typeface="Times New Roman" pitchFamily="18" charset="0"/>
                <a:cs typeface="Times New Roman" pitchFamily="18" charset="0"/>
              </a:rPr>
              <a:t>крути захтеви у вези са планирањем набавки</a:t>
            </a:r>
          </a:p>
          <a:p>
            <a:pPr lvl="0" algn="just"/>
            <a:endParaRPr lang="en-US" sz="2800" dirty="0" smtClean="0">
              <a:latin typeface="Times New Roman" pitchFamily="18" charset="0"/>
              <a:cs typeface="Times New Roman" pitchFamily="18" charset="0"/>
            </a:endParaRPr>
          </a:p>
          <a:p>
            <a:pPr algn="just">
              <a:buNone/>
            </a:pPr>
            <a:endParaRPr lang="sr-Cyrl-CS" sz="3000" dirty="0" smtClean="0"/>
          </a:p>
          <a:p>
            <a:pPr algn="just">
              <a:buNone/>
            </a:pPr>
            <a:endParaRPr lang="sr-Cyrl-CS" dirty="0" smtClean="0"/>
          </a:p>
          <a:p>
            <a:pPr algn="just"/>
            <a:endParaRPr lang="en-US" dirty="0"/>
          </a:p>
        </p:txBody>
      </p:sp>
      <p:sp>
        <p:nvSpPr>
          <p:cNvPr id="4" name="Slide Number Placeholder 3"/>
          <p:cNvSpPr>
            <a:spLocks noGrp="1"/>
          </p:cNvSpPr>
          <p:nvPr>
            <p:ph type="sldNum" sz="quarter" idx="12"/>
          </p:nvPr>
        </p:nvSpPr>
        <p:spPr/>
        <p:txBody>
          <a:bodyPr/>
          <a:lstStyle/>
          <a:p>
            <a:fld id="{85A07A56-F3FC-49FB-BE4D-825E6D4EB787}" type="slidenum">
              <a:rPr lang="en-US" smtClean="0"/>
              <a:pPr/>
              <a:t>2</a:t>
            </a:fld>
            <a:endParaRPr lang="en-US"/>
          </a:p>
        </p:txBody>
      </p:sp>
      <p:pic>
        <p:nvPicPr>
          <p:cNvPr id="5" name="Picture 4"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6" name="TextBox 5"/>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7" name="TextBox 6"/>
          <p:cNvSpPr txBox="1"/>
          <p:nvPr/>
        </p:nvSpPr>
        <p:spPr>
          <a:xfrm>
            <a:off x="341590" y="6143644"/>
            <a:ext cx="8802410" cy="369332"/>
          </a:xfrm>
          <a:prstGeom prst="rect">
            <a:avLst/>
          </a:prstGeom>
          <a:noFill/>
        </p:spPr>
        <p:txBody>
          <a:bodyPr wrap="none" rtlCol="0">
            <a:spAutoFit/>
          </a:bodyPr>
          <a:lstStyle/>
          <a:p>
            <a:r>
              <a:rPr lang="sr-Cyrl-C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457200"/>
          </a:xfrm>
        </p:spPr>
        <p:txBody>
          <a:bodyPr>
            <a:noAutofit/>
          </a:bodyPr>
          <a:lstStyle/>
          <a:p>
            <a:pPr algn="ctr"/>
            <a:r>
              <a:rPr lang="x-none" sz="2000" b="1" smtClean="0">
                <a:solidFill>
                  <a:srgbClr val="0070C0"/>
                </a:solidFill>
                <a:latin typeface="Times New Roman" panose="02020603050405020304" pitchFamily="18" charset="0"/>
                <a:cs typeface="Times New Roman" panose="02020603050405020304" pitchFamily="18" charset="0"/>
              </a:rPr>
              <a:t/>
            </a:r>
            <a:br>
              <a:rPr lang="x-none" sz="2000" b="1" smtClean="0">
                <a:solidFill>
                  <a:srgbClr val="0070C0"/>
                </a:solidFill>
                <a:latin typeface="Times New Roman" panose="02020603050405020304" pitchFamily="18" charset="0"/>
                <a:cs typeface="Times New Roman" panose="02020603050405020304" pitchFamily="18" charset="0"/>
              </a:rPr>
            </a:br>
            <a:r>
              <a:rPr lang="en-US" sz="20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ОГЛАШАВАЊЕ ЈАВНИХ НАБ</a:t>
            </a:r>
            <a:r>
              <a:rPr lang="sr-Cyrl-CS" sz="20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a:t>
            </a:r>
            <a:r>
              <a:rPr lang="en-US" sz="20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ВКИ</a:t>
            </a:r>
            <a:r>
              <a:rPr lang="sr-Cyrl-CS" sz="20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У СЛУЖБЕНОМ ГЛАСНИКУ</a:t>
            </a:r>
            <a:r>
              <a:rPr lang="en-US" sz="20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x-none" sz="2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x-none" sz="2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x-none" sz="2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477000" y="1066800"/>
            <a:ext cx="2286000" cy="1676400"/>
          </a:xfrm>
          <a:solidFill>
            <a:srgbClr val="FFC000"/>
          </a:solidFill>
          <a:ln>
            <a:solidFill>
              <a:srgbClr val="FF0000"/>
            </a:solidFill>
          </a:ln>
        </p:spPr>
        <p:txBody>
          <a:bodyPr>
            <a:noAutofit/>
          </a:bodyPr>
          <a:lstStyle/>
          <a:p>
            <a:pPr marL="114300" indent="0">
              <a:buNone/>
            </a:pPr>
            <a:r>
              <a:rPr lang="sr-Cyrl-CS" sz="1600" dirty="0" smtClean="0">
                <a:latin typeface="Times New Roman" pitchFamily="18" charset="0"/>
                <a:cs typeface="Times New Roman" pitchFamily="18" charset="0"/>
              </a:rPr>
              <a:t>уколико је процењена вредност јавне набавке већа од 5.000.000 за добра и услуге, односно 10.000.000 за радове.</a:t>
            </a:r>
          </a:p>
          <a:p>
            <a:pPr marL="114300" indent="0" algn="just">
              <a:buNone/>
            </a:pPr>
            <a:endParaRPr lang="ru-RU" sz="1600" b="1" dirty="0" smtClean="0">
              <a:latin typeface="Times New Roman" pitchFamily="18" charset="0"/>
              <a:cs typeface="Times New Roman" pitchFamily="18" charset="0"/>
            </a:endParaRPr>
          </a:p>
          <a:p>
            <a:pPr marL="114300" lvl="0" indent="0" algn="just">
              <a:buNone/>
            </a:pPr>
            <a:endParaRPr lang="sr-Cyrl-C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169F59C-0C7B-4C48-94D7-2B9C5247B2C7}" type="slidenum">
              <a:rPr lang="en-US" smtClean="0"/>
              <a:pPr/>
              <a:t>20</a:t>
            </a:fld>
            <a:endParaRPr lang="en-US"/>
          </a:p>
        </p:txBody>
      </p:sp>
      <p:sp>
        <p:nvSpPr>
          <p:cNvPr id="5" name="Rectangle 4"/>
          <p:cNvSpPr/>
          <p:nvPr/>
        </p:nvSpPr>
        <p:spPr>
          <a:xfrm>
            <a:off x="533400" y="990600"/>
            <a:ext cx="5334000" cy="1754326"/>
          </a:xfrm>
          <a:prstGeom prst="rect">
            <a:avLst/>
          </a:prstGeom>
          <a:noFill/>
          <a:ln>
            <a:solidFill>
              <a:srgbClr val="FF0000"/>
            </a:solidFill>
          </a:ln>
        </p:spPr>
        <p:txBody>
          <a:bodyPr wrap="square">
            <a:spAutoFit/>
          </a:bodyPr>
          <a:lstStyle/>
          <a:p>
            <a:pPr marL="114300" lvl="0" indent="0" algn="just">
              <a:buNone/>
            </a:pPr>
            <a:r>
              <a:rPr lang="en-US" dirty="0" smtClean="0">
                <a:solidFill>
                  <a:srgbClr val="FF0000"/>
                </a:solidFill>
                <a:latin typeface="Times New Roman" pitchFamily="18" charset="0"/>
                <a:cs typeface="Times New Roman" pitchFamily="18" charset="0"/>
              </a:rPr>
              <a:t>- </a:t>
            </a:r>
            <a:r>
              <a:rPr lang="sr-Cyrl-CS" dirty="0" smtClean="0">
                <a:solidFill>
                  <a:srgbClr val="FF0000"/>
                </a:solidFill>
                <a:latin typeface="Times New Roman" pitchFamily="18" charset="0"/>
                <a:cs typeface="Times New Roman" pitchFamily="18" charset="0"/>
              </a:rPr>
              <a:t>позив за подношење понуд</a:t>
            </a:r>
            <a:r>
              <a:rPr lang="x-none" smtClean="0">
                <a:solidFill>
                  <a:srgbClr val="FF0000"/>
                </a:solidFill>
                <a:latin typeface="Times New Roman" pitchFamily="18" charset="0"/>
                <a:cs typeface="Times New Roman" pitchFamily="18" charset="0"/>
              </a:rPr>
              <a:t>а и пријава </a:t>
            </a:r>
          </a:p>
          <a:p>
            <a:pPr marL="114300" lvl="0" indent="0" algn="just">
              <a:buFontTx/>
              <a:buChar char="-"/>
            </a:pPr>
            <a:r>
              <a:rPr lang="en-US" dirty="0" smtClean="0">
                <a:solidFill>
                  <a:srgbClr val="FF0000"/>
                </a:solidFill>
                <a:latin typeface="Times New Roman" pitchFamily="18" charset="0"/>
                <a:cs typeface="Times New Roman" pitchFamily="18" charset="0"/>
              </a:rPr>
              <a:t> </a:t>
            </a:r>
            <a:r>
              <a:rPr lang="sr-Cyrl-CS" dirty="0" smtClean="0">
                <a:solidFill>
                  <a:srgbClr val="FF0000"/>
                </a:solidFill>
                <a:latin typeface="Times New Roman" pitchFamily="18" charset="0"/>
                <a:cs typeface="Times New Roman" pitchFamily="18" charset="0"/>
              </a:rPr>
              <a:t>позив за учешће на конкурс</a:t>
            </a:r>
            <a:r>
              <a:rPr lang="x-none" smtClean="0">
                <a:solidFill>
                  <a:srgbClr val="FF0000"/>
                </a:solidFill>
                <a:latin typeface="Times New Roman" pitchFamily="18" charset="0"/>
                <a:cs typeface="Times New Roman" pitchFamily="18" charset="0"/>
              </a:rPr>
              <a:t>у</a:t>
            </a:r>
            <a:r>
              <a:rPr lang="sr-Cyrl-CS" dirty="0" smtClean="0">
                <a:solidFill>
                  <a:srgbClr val="FF0000"/>
                </a:solidFill>
                <a:latin typeface="Times New Roman" pitchFamily="18" charset="0"/>
                <a:cs typeface="Times New Roman" pitchFamily="18" charset="0"/>
              </a:rPr>
              <a:t> за дизајн</a:t>
            </a:r>
            <a:endParaRPr lang="en-US" dirty="0" smtClean="0">
              <a:solidFill>
                <a:srgbClr val="FF0000"/>
              </a:solidFill>
              <a:latin typeface="Times New Roman" pitchFamily="18" charset="0"/>
              <a:cs typeface="Times New Roman" pitchFamily="18" charset="0"/>
            </a:endParaRPr>
          </a:p>
          <a:p>
            <a:pPr marL="114300" lvl="0" indent="0" algn="just">
              <a:buFontTx/>
              <a:buChar char="-"/>
            </a:pPr>
            <a:r>
              <a:rPr lang="en-US" dirty="0" smtClean="0">
                <a:solidFill>
                  <a:srgbClr val="FF0000"/>
                </a:solidFill>
                <a:latin typeface="Times New Roman" pitchFamily="18" charset="0"/>
                <a:cs typeface="Times New Roman" pitchFamily="18" charset="0"/>
              </a:rPr>
              <a:t> </a:t>
            </a:r>
            <a:r>
              <a:rPr lang="sr-Cyrl-CS" dirty="0" smtClean="0">
                <a:solidFill>
                  <a:srgbClr val="FF0000"/>
                </a:solidFill>
                <a:latin typeface="Times New Roman" pitchFamily="18" charset="0"/>
                <a:cs typeface="Times New Roman" pitchFamily="18" charset="0"/>
              </a:rPr>
              <a:t>обавештење о признавању квалификације</a:t>
            </a:r>
            <a:endParaRPr lang="en-US" dirty="0" smtClean="0">
              <a:solidFill>
                <a:srgbClr val="FF0000"/>
              </a:solidFill>
              <a:latin typeface="Times New Roman" pitchFamily="18" charset="0"/>
              <a:cs typeface="Times New Roman" pitchFamily="18" charset="0"/>
            </a:endParaRPr>
          </a:p>
          <a:p>
            <a:pPr marL="114300" lvl="0" indent="0" algn="just">
              <a:buFontTx/>
              <a:buChar char="-"/>
            </a:pPr>
            <a:r>
              <a:rPr lang="en-US" dirty="0" smtClean="0">
                <a:solidFill>
                  <a:srgbClr val="FF0000"/>
                </a:solidFill>
                <a:latin typeface="Times New Roman" pitchFamily="18" charset="0"/>
                <a:cs typeface="Times New Roman" pitchFamily="18" charset="0"/>
              </a:rPr>
              <a:t> </a:t>
            </a:r>
            <a:r>
              <a:rPr lang="sr-Cyrl-CS" dirty="0" smtClean="0">
                <a:solidFill>
                  <a:srgbClr val="FF0000"/>
                </a:solidFill>
                <a:latin typeface="Times New Roman" pitchFamily="18" charset="0"/>
                <a:cs typeface="Times New Roman" pitchFamily="18" charset="0"/>
              </a:rPr>
              <a:t>обавештење о закљученом оквирном споразуму</a:t>
            </a:r>
            <a:endParaRPr lang="en-US" dirty="0" smtClean="0">
              <a:solidFill>
                <a:srgbClr val="FF0000"/>
              </a:solidFill>
              <a:latin typeface="Times New Roman" pitchFamily="18" charset="0"/>
              <a:cs typeface="Times New Roman" pitchFamily="18" charset="0"/>
            </a:endParaRPr>
          </a:p>
          <a:p>
            <a:pPr marL="114300" lvl="0" indent="0" algn="just">
              <a:buFontTx/>
              <a:buChar char="-"/>
            </a:pPr>
            <a:r>
              <a:rPr lang="en-US" dirty="0" smtClean="0">
                <a:solidFill>
                  <a:srgbClr val="FF0000"/>
                </a:solidFill>
                <a:latin typeface="Times New Roman" pitchFamily="18" charset="0"/>
                <a:cs typeface="Times New Roman" pitchFamily="18" charset="0"/>
              </a:rPr>
              <a:t> </a:t>
            </a:r>
            <a:r>
              <a:rPr lang="x-none" smtClean="0">
                <a:solidFill>
                  <a:srgbClr val="FF0000"/>
                </a:solidFill>
                <a:latin typeface="Times New Roman" pitchFamily="18" charset="0"/>
                <a:cs typeface="Times New Roman" pitchFamily="18" charset="0"/>
              </a:rPr>
              <a:t>обавештење о резултатима конкурса</a:t>
            </a:r>
            <a:endParaRPr lang="en-US" dirty="0" smtClean="0">
              <a:solidFill>
                <a:srgbClr val="FF0000"/>
              </a:solidFill>
              <a:latin typeface="Times New Roman" pitchFamily="18" charset="0"/>
              <a:cs typeface="Times New Roman" pitchFamily="18" charset="0"/>
            </a:endParaRPr>
          </a:p>
          <a:p>
            <a:pPr marL="114300" lvl="0" indent="0" algn="just">
              <a:buFontTx/>
              <a:buChar char="-"/>
            </a:pPr>
            <a:r>
              <a:rPr lang="en-US" dirty="0" smtClean="0">
                <a:solidFill>
                  <a:srgbClr val="FF0000"/>
                </a:solidFill>
                <a:latin typeface="Times New Roman" pitchFamily="18" charset="0"/>
                <a:cs typeface="Times New Roman" pitchFamily="18" charset="0"/>
              </a:rPr>
              <a:t> </a:t>
            </a:r>
            <a:r>
              <a:rPr lang="sr-Cyrl-CS" dirty="0" smtClean="0">
                <a:solidFill>
                  <a:srgbClr val="FF0000"/>
                </a:solidFill>
                <a:latin typeface="Times New Roman" pitchFamily="18" charset="0"/>
                <a:cs typeface="Times New Roman" pitchFamily="18" charset="0"/>
              </a:rPr>
              <a:t>обавештење о обустави поступка јавне набавке</a:t>
            </a:r>
            <a:endParaRPr lang="x-none" smtClean="0">
              <a:solidFill>
                <a:srgbClr val="FF0000"/>
              </a:solidFill>
              <a:latin typeface="Times New Roman" pitchFamily="18" charset="0"/>
              <a:cs typeface="Times New Roman" pitchFamily="18" charset="0"/>
            </a:endParaRPr>
          </a:p>
        </p:txBody>
      </p:sp>
      <p:cxnSp>
        <p:nvCxnSpPr>
          <p:cNvPr id="9" name="Straight Arrow Connector 8"/>
          <p:cNvCxnSpPr>
            <a:stCxn id="5" idx="3"/>
            <a:endCxn id="3" idx="1"/>
          </p:cNvCxnSpPr>
          <p:nvPr/>
        </p:nvCxnSpPr>
        <p:spPr>
          <a:xfrm>
            <a:off x="5867400" y="1867763"/>
            <a:ext cx="609600" cy="37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33400" y="3429000"/>
            <a:ext cx="5334000" cy="369332"/>
          </a:xfrm>
          <a:prstGeom prst="rect">
            <a:avLst/>
          </a:prstGeom>
          <a:solidFill>
            <a:srgbClr val="00B050"/>
          </a:solidFill>
          <a:ln>
            <a:solidFill>
              <a:srgbClr val="002060"/>
            </a:solidFill>
          </a:ln>
        </p:spPr>
        <p:txBody>
          <a:bodyPr wrap="square">
            <a:spAutoFit/>
          </a:bodyPr>
          <a:lstStyle/>
          <a:p>
            <a:pPr marL="114300" indent="0" algn="just">
              <a:buNone/>
            </a:pPr>
            <a:r>
              <a:rPr lang="sr-Cyrl-CS" b="1" i="1" dirty="0" smtClean="0">
                <a:solidFill>
                  <a:schemeClr val="bg2"/>
                </a:solidFill>
                <a:latin typeface="Times New Roman" pitchFamily="18" charset="0"/>
                <a:cs typeface="Times New Roman" pitchFamily="18" charset="0"/>
              </a:rPr>
              <a:t>Сви огласи о јавним набавкама – свих 14</a:t>
            </a:r>
            <a:endParaRPr lang="x-none" smtClean="0">
              <a:solidFill>
                <a:schemeClr val="bg2"/>
              </a:solidFill>
              <a:latin typeface="Times New Roman" pitchFamily="18" charset="0"/>
              <a:cs typeface="Times New Roman" pitchFamily="18" charset="0"/>
            </a:endParaRPr>
          </a:p>
        </p:txBody>
      </p:sp>
      <p:sp>
        <p:nvSpPr>
          <p:cNvPr id="15" name="Content Placeholder 2"/>
          <p:cNvSpPr txBox="1">
            <a:spLocks/>
          </p:cNvSpPr>
          <p:nvPr/>
        </p:nvSpPr>
        <p:spPr>
          <a:xfrm>
            <a:off x="6477000" y="3124200"/>
            <a:ext cx="2286000" cy="1066800"/>
          </a:xfrm>
          <a:prstGeom prst="rect">
            <a:avLst/>
          </a:prstGeom>
          <a:solidFill>
            <a:srgbClr val="FFC000"/>
          </a:solidFill>
          <a:ln>
            <a:solidFill>
              <a:srgbClr val="FF0000"/>
            </a:solidFill>
          </a:ln>
        </p:spPr>
        <p:txBody>
          <a:bodyPr vert="horz" lIns="91440" tIns="45720" rIns="91440" bIns="45720" rtlCol="0">
            <a:noAutofit/>
          </a:bodyPr>
          <a:lstStyle/>
          <a:p>
            <a:pPr marL="11430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sr-Cyrl-CS" sz="1600" dirty="0" smtClean="0">
                <a:latin typeface="Times New Roman" pitchFamily="18" charset="0"/>
                <a:cs typeface="Times New Roman" pitchFamily="18" charset="0"/>
              </a:rPr>
              <a:t>у</a:t>
            </a:r>
            <a:r>
              <a:rPr kumimoji="0" lang="sr-Cyrl-CS" sz="1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колико је процењена вредност јавне набавке већа од 5.000.000 динара.</a:t>
            </a:r>
          </a:p>
          <a:p>
            <a:pPr marL="11430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11430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r-Cyrl-CS" sz="1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cxnSp>
        <p:nvCxnSpPr>
          <p:cNvPr id="16" name="Straight Arrow Connector 15"/>
          <p:cNvCxnSpPr>
            <a:stCxn id="14" idx="3"/>
          </p:cNvCxnSpPr>
          <p:nvPr/>
        </p:nvCxnSpPr>
        <p:spPr>
          <a:xfrm flipV="1">
            <a:off x="5867400" y="3582988"/>
            <a:ext cx="609600" cy="306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33400" y="4876800"/>
            <a:ext cx="7543800" cy="646331"/>
          </a:xfrm>
          <a:prstGeom prst="rect">
            <a:avLst/>
          </a:prstGeom>
          <a:ln>
            <a:solidFill>
              <a:srgbClr val="FF0000"/>
            </a:solidFill>
          </a:ln>
        </p:spPr>
        <p:txBody>
          <a:bodyPr wrap="square">
            <a:spAutoFit/>
          </a:bodyPr>
          <a:lstStyle/>
          <a:p>
            <a:pPr marL="114300" lvl="0" indent="0" algn="just">
              <a:buNone/>
            </a:pPr>
            <a:r>
              <a:rPr lang="sr-Cyrl-CS" b="1" dirty="0" smtClean="0">
                <a:latin typeface="Times New Roman" pitchFamily="18" charset="0"/>
                <a:cs typeface="Times New Roman" pitchFamily="18" charset="0"/>
              </a:rPr>
              <a:t>ОБАВЕЗНО – </a:t>
            </a:r>
            <a:r>
              <a:rPr lang="sr-Cyrl-CS" dirty="0" smtClean="0">
                <a:latin typeface="Times New Roman" pitchFamily="18" charset="0"/>
                <a:cs typeface="Times New Roman" pitchFamily="18" charset="0"/>
              </a:rPr>
              <a:t>барем једном годишње, на почетку године, истоврсне набавке </a:t>
            </a:r>
            <a:r>
              <a:rPr lang="ru-RU" dirty="0" smtClean="0">
                <a:latin typeface="Times New Roman" pitchFamily="18" charset="0"/>
                <a:cs typeface="Times New Roman" pitchFamily="18" charset="0"/>
              </a:rPr>
              <a:t>&gt;45</a:t>
            </a:r>
            <a:r>
              <a:rPr lang="x-none" smtClean="0">
                <a:latin typeface="Times New Roman" pitchFamily="18" charset="0"/>
                <a:cs typeface="Times New Roman" pitchFamily="18" charset="0"/>
              </a:rPr>
              <a:t>/60.000.000 динара </a:t>
            </a:r>
            <a:endParaRPr lang="en-US" dirty="0" smtClean="0">
              <a:latin typeface="Times New Roman" pitchFamily="18" charset="0"/>
              <a:cs typeface="Times New Roman" pitchFamily="18" charset="0"/>
            </a:endParaRPr>
          </a:p>
        </p:txBody>
      </p:sp>
      <p:sp>
        <p:nvSpPr>
          <p:cNvPr id="23" name="Title 1"/>
          <p:cNvSpPr txBox="1">
            <a:spLocks/>
          </p:cNvSpPr>
          <p:nvPr/>
        </p:nvSpPr>
        <p:spPr>
          <a:xfrm>
            <a:off x="533400" y="4191000"/>
            <a:ext cx="75438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x-none" sz="2000" b="1" i="0" u="none" strike="noStrike" kern="1200" cap="none" spc="0" normalizeH="0" baseline="0" noProof="0" smtClean="0">
                <a:ln>
                  <a:noFill/>
                </a:ln>
                <a:solidFill>
                  <a:srgbClr val="0070C0"/>
                </a:solidFill>
                <a:effectLst/>
                <a:uLnTx/>
                <a:uFillTx/>
                <a:latin typeface="Times New Roman" panose="02020603050405020304" pitchFamily="18" charset="0"/>
                <a:ea typeface="+mj-ea"/>
                <a:cs typeface="Times New Roman" panose="02020603050405020304" pitchFamily="18" charset="0"/>
              </a:rPr>
              <a:t/>
            </a:r>
            <a:br>
              <a:rPr kumimoji="0" lang="x-none" sz="2000" b="1" i="0" u="none" strike="noStrike" kern="1200" cap="none" spc="0" normalizeH="0" baseline="0" noProof="0" smtClean="0">
                <a:ln>
                  <a:noFill/>
                </a:ln>
                <a:solidFill>
                  <a:srgbClr val="0070C0"/>
                </a:solidFill>
                <a:effectLst/>
                <a:uLnTx/>
                <a:uFillTx/>
                <a:latin typeface="Times New Roman" panose="02020603050405020304" pitchFamily="18" charset="0"/>
                <a:ea typeface="+mj-ea"/>
                <a:cs typeface="Times New Roman" panose="02020603050405020304" pitchFamily="18" charset="0"/>
              </a:rPr>
            </a:br>
            <a:r>
              <a:rPr kumimoji="0" lang="en-US" sz="20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a:t>
            </a:r>
            <a:r>
              <a:rPr kumimoji="0" lang="sr-Cyrl-CS" sz="20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ПРЕТХОДНО ОБАВЕШТЕЊЕ</a:t>
            </a:r>
            <a:endParaRPr kumimoji="0" lang="x-none" sz="2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24" name="Rectangle 23"/>
          <p:cNvSpPr/>
          <p:nvPr/>
        </p:nvSpPr>
        <p:spPr>
          <a:xfrm>
            <a:off x="533400" y="5638800"/>
            <a:ext cx="7543800" cy="646331"/>
          </a:xfrm>
          <a:prstGeom prst="rect">
            <a:avLst/>
          </a:prstGeom>
          <a:solidFill>
            <a:srgbClr val="00B050"/>
          </a:solidFill>
          <a:ln>
            <a:solidFill>
              <a:srgbClr val="002060"/>
            </a:solidFill>
          </a:ln>
        </p:spPr>
        <p:txBody>
          <a:bodyPr wrap="square">
            <a:spAutoFit/>
          </a:bodyPr>
          <a:lstStyle/>
          <a:p>
            <a:pPr marL="114300" indent="0" algn="just">
              <a:buNone/>
            </a:pPr>
            <a:r>
              <a:rPr lang="sr-Cyrl-CS" b="1" i="1" dirty="0" smtClean="0">
                <a:solidFill>
                  <a:schemeClr val="bg2"/>
                </a:solidFill>
                <a:latin typeface="Times New Roman" pitchFamily="18" charset="0"/>
                <a:cs typeface="Times New Roman" pitchFamily="18" charset="0"/>
              </a:rPr>
              <a:t>МОГУЋНОСТ –</a:t>
            </a:r>
            <a:r>
              <a:rPr lang="sr-Latn-CS" b="1" i="1" dirty="0" smtClean="0">
                <a:solidFill>
                  <a:schemeClr val="bg2"/>
                </a:solidFill>
                <a:latin typeface="Times New Roman" pitchFamily="18" charset="0"/>
                <a:cs typeface="Times New Roman" pitchFamily="18" charset="0"/>
              </a:rPr>
              <a:t> </a:t>
            </a:r>
            <a:r>
              <a:rPr lang="sr-Cyrl-CS" b="1" i="1" dirty="0" smtClean="0">
                <a:solidFill>
                  <a:schemeClr val="bg2"/>
                </a:solidFill>
                <a:latin typeface="Times New Roman" pitchFamily="18" charset="0"/>
                <a:cs typeface="Times New Roman" pitchFamily="18" charset="0"/>
              </a:rPr>
              <a:t>било када, без обзира на процењену вредност јавне набавке</a:t>
            </a:r>
            <a:endParaRPr lang="x-none" smtClean="0">
              <a:solidFill>
                <a:schemeClr val="bg2"/>
              </a:solidFill>
              <a:latin typeface="Times New Roman" pitchFamily="18" charset="0"/>
              <a:cs typeface="Times New Roman" pitchFamily="18" charset="0"/>
            </a:endParaRPr>
          </a:p>
        </p:txBody>
      </p:sp>
      <p:cxnSp>
        <p:nvCxnSpPr>
          <p:cNvPr id="28" name="Straight Connector 27"/>
          <p:cNvCxnSpPr/>
          <p:nvPr/>
        </p:nvCxnSpPr>
        <p:spPr>
          <a:xfrm>
            <a:off x="609600" y="762000"/>
            <a:ext cx="5334000" cy="220980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33400" y="838200"/>
            <a:ext cx="5638800" cy="220980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33400" y="4648200"/>
            <a:ext cx="7848600" cy="91440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33400" y="4800600"/>
            <a:ext cx="7848600" cy="83820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7" name="Picture 16"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18" name="TextBox 17"/>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19" name="TextBox 18"/>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6196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wipe(down)">
                                      <p:cBhvr>
                                        <p:cTn id="13" dur="500"/>
                                        <p:tgtEl>
                                          <p:spTgt spid="5">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down)">
                                      <p:cBhvr>
                                        <p:cTn id="16" dur="500"/>
                                        <p:tgtEl>
                                          <p:spTgt spid="5">
                                            <p:txEl>
                                              <p:pRg st="0" end="0"/>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down)">
                                      <p:cBhvr>
                                        <p:cTn id="19" dur="500"/>
                                        <p:tgtEl>
                                          <p:spTgt spid="5">
                                            <p:txEl>
                                              <p:pRg st="1" end="1"/>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wipe(down)">
                                      <p:cBhvr>
                                        <p:cTn id="25" dur="500"/>
                                        <p:tgtEl>
                                          <p:spTgt spid="5">
                                            <p:txEl>
                                              <p:pRg st="3" end="3"/>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wipe(down)">
                                      <p:cBhvr>
                                        <p:cTn id="28" dur="500"/>
                                        <p:tgtEl>
                                          <p:spTgt spid="5">
                                            <p:txEl>
                                              <p:pRg st="4" end="4"/>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wipe(down)">
                                      <p:cBhvr>
                                        <p:cTn id="31" dur="500"/>
                                        <p:tgtEl>
                                          <p:spTgt spid="5">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bg/>
                                          </p:spTgt>
                                        </p:tgtEl>
                                        <p:attrNameLst>
                                          <p:attrName>style.visibility</p:attrName>
                                        </p:attrNameLst>
                                      </p:cBhvr>
                                      <p:to>
                                        <p:strVal val="visible"/>
                                      </p:to>
                                    </p:set>
                                    <p:anim calcmode="lin" valueType="num">
                                      <p:cBhvr additive="base">
                                        <p:cTn id="36" dur="500" fill="hold"/>
                                        <p:tgtEl>
                                          <p:spTgt spid="3">
                                            <p:bg/>
                                          </p:spTgt>
                                        </p:tgtEl>
                                        <p:attrNameLst>
                                          <p:attrName>ppt_x</p:attrName>
                                        </p:attrNameLst>
                                      </p:cBhvr>
                                      <p:tavLst>
                                        <p:tav tm="0">
                                          <p:val>
                                            <p:strVal val="#ppt_x"/>
                                          </p:val>
                                        </p:tav>
                                        <p:tav tm="100000">
                                          <p:val>
                                            <p:strVal val="#ppt_x"/>
                                          </p:val>
                                        </p:tav>
                                      </p:tavLst>
                                    </p:anim>
                                    <p:anim calcmode="lin" valueType="num">
                                      <p:cBhvr additive="base">
                                        <p:cTn id="37" dur="500" fill="hold"/>
                                        <p:tgtEl>
                                          <p:spTgt spid="3">
                                            <p:bg/>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 calcmode="lin" valueType="num">
                                      <p:cBhvr additive="base">
                                        <p:cTn id="4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42" presetID="22" presetClass="entr" presetSubtype="4"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cTn>
                              </p:par>
                              <p:par>
                                <p:cTn id="50" presetID="22" presetClass="entr" presetSubtype="4"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bg/>
                                          </p:spTgt>
                                        </p:tgtEl>
                                        <p:attrNameLst>
                                          <p:attrName>style.visibility</p:attrName>
                                        </p:attrNameLst>
                                      </p:cBhvr>
                                      <p:to>
                                        <p:strVal val="visible"/>
                                      </p:to>
                                    </p:set>
                                    <p:animEffect transition="in" filter="wipe(down)">
                                      <p:cBhvr>
                                        <p:cTn id="57" dur="500"/>
                                        <p:tgtEl>
                                          <p:spTgt spid="14">
                                            <p:bg/>
                                          </p:spTgt>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4">
                                            <p:txEl>
                                              <p:pRg st="0" end="0"/>
                                            </p:txEl>
                                          </p:spTgt>
                                        </p:tgtEl>
                                        <p:attrNameLst>
                                          <p:attrName>style.visibility</p:attrName>
                                        </p:attrNameLst>
                                      </p:cBhvr>
                                      <p:to>
                                        <p:strVal val="visible"/>
                                      </p:to>
                                    </p:set>
                                    <p:animEffect transition="in" filter="wipe(down)">
                                      <p:cBhvr>
                                        <p:cTn id="60" dur="500"/>
                                        <p:tgtEl>
                                          <p:spTgt spid="14">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down)">
                                      <p:cBhvr>
                                        <p:cTn id="65" dur="500"/>
                                        <p:tgtEl>
                                          <p:spTgt spid="16"/>
                                        </p:tgtEl>
                                      </p:cBhvr>
                                    </p:animEffect>
                                  </p:childTnLst>
                                </p:cTn>
                              </p:par>
                              <p:par>
                                <p:cTn id="66" presetID="2" presetClass="entr" presetSubtype="4" fill="hold" grpId="0" nodeType="withEffect">
                                  <p:stCondLst>
                                    <p:cond delay="0"/>
                                  </p:stCondLst>
                                  <p:childTnLst>
                                    <p:set>
                                      <p:cBhvr>
                                        <p:cTn id="67" dur="1" fill="hold">
                                          <p:stCondLst>
                                            <p:cond delay="0"/>
                                          </p:stCondLst>
                                        </p:cTn>
                                        <p:tgtEl>
                                          <p:spTgt spid="15">
                                            <p:bg/>
                                          </p:spTgt>
                                        </p:tgtEl>
                                        <p:attrNameLst>
                                          <p:attrName>style.visibility</p:attrName>
                                        </p:attrNameLst>
                                      </p:cBhvr>
                                      <p:to>
                                        <p:strVal val="visible"/>
                                      </p:to>
                                    </p:set>
                                    <p:anim calcmode="lin" valueType="num">
                                      <p:cBhvr additive="base">
                                        <p:cTn id="68"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69" dur="500" fill="hold"/>
                                        <p:tgtEl>
                                          <p:spTgt spid="15">
                                            <p:bg/>
                                          </p:spTgt>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15">
                                            <p:txEl>
                                              <p:pRg st="0" end="0"/>
                                            </p:txEl>
                                          </p:spTgt>
                                        </p:tgtEl>
                                        <p:attrNameLst>
                                          <p:attrName>style.visibility</p:attrName>
                                        </p:attrNameLst>
                                      </p:cBhvr>
                                      <p:to>
                                        <p:strVal val="visible"/>
                                      </p:to>
                                    </p:set>
                                    <p:anim calcmode="lin" valueType="num">
                                      <p:cBhvr additive="base">
                                        <p:cTn id="7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wipe(down)">
                                      <p:cBhvr>
                                        <p:cTn id="78" dur="500"/>
                                        <p:tgtEl>
                                          <p:spTgt spid="23">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22">
                                            <p:bg/>
                                          </p:spTgt>
                                        </p:tgtEl>
                                        <p:attrNameLst>
                                          <p:attrName>style.visibility</p:attrName>
                                        </p:attrNameLst>
                                      </p:cBhvr>
                                      <p:to>
                                        <p:strVal val="visible"/>
                                      </p:to>
                                    </p:set>
                                    <p:animEffect transition="in" filter="wipe(down)">
                                      <p:cBhvr>
                                        <p:cTn id="83" dur="500"/>
                                        <p:tgtEl>
                                          <p:spTgt spid="22">
                                            <p:bg/>
                                          </p:spTgt>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2">
                                            <p:txEl>
                                              <p:pRg st="0" end="0"/>
                                            </p:txEl>
                                          </p:spTgt>
                                        </p:tgtEl>
                                        <p:attrNameLst>
                                          <p:attrName>style.visibility</p:attrName>
                                        </p:attrNameLst>
                                      </p:cBhvr>
                                      <p:to>
                                        <p:strVal val="visible"/>
                                      </p:to>
                                    </p:set>
                                    <p:animEffect transition="in" filter="wipe(down)">
                                      <p:cBhvr>
                                        <p:cTn id="86" dur="500"/>
                                        <p:tgtEl>
                                          <p:spTgt spid="22">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down)">
                                      <p:cBhvr>
                                        <p:cTn id="91" dur="500"/>
                                        <p:tgtEl>
                                          <p:spTgt spid="37"/>
                                        </p:tgtEl>
                                      </p:cBhvr>
                                    </p:animEffect>
                                  </p:childTnLst>
                                </p:cTn>
                              </p:par>
                              <p:par>
                                <p:cTn id="92" presetID="22" presetClass="entr" presetSubtype="4" fill="hold" nodeType="with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wipe(down)">
                                      <p:cBhvr>
                                        <p:cTn id="94" dur="500"/>
                                        <p:tgtEl>
                                          <p:spTgt spid="35"/>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24">
                                            <p:bg/>
                                          </p:spTgt>
                                        </p:tgtEl>
                                        <p:attrNameLst>
                                          <p:attrName>style.visibility</p:attrName>
                                        </p:attrNameLst>
                                      </p:cBhvr>
                                      <p:to>
                                        <p:strVal val="visible"/>
                                      </p:to>
                                    </p:set>
                                    <p:animEffect transition="in" filter="wipe(down)">
                                      <p:cBhvr>
                                        <p:cTn id="99" dur="500"/>
                                        <p:tgtEl>
                                          <p:spTgt spid="24">
                                            <p:bg/>
                                          </p:spTgt>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24">
                                            <p:txEl>
                                              <p:pRg st="0" end="0"/>
                                            </p:txEl>
                                          </p:spTgt>
                                        </p:tgtEl>
                                        <p:attrNameLst>
                                          <p:attrName>style.visibility</p:attrName>
                                        </p:attrNameLst>
                                      </p:cBhvr>
                                      <p:to>
                                        <p:strVal val="visible"/>
                                      </p:to>
                                    </p:set>
                                    <p:animEffect transition="in" filter="wipe(down)">
                                      <p:cBhvr>
                                        <p:cTn id="10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allAtOnce" animBg="1"/>
      <p:bldP spid="5" grpId="0" uiExpand="1" build="allAtOnce" animBg="1"/>
      <p:bldP spid="14" grpId="0" build="allAtOnce" animBg="1"/>
      <p:bldP spid="15" grpId="0" build="allAtOnce" animBg="1"/>
      <p:bldP spid="22" grpId="0" build="allAtOnce" animBg="1"/>
      <p:bldP spid="23" grpId="0" build="allAtOnce"/>
      <p:bldP spid="24" grpId="0" uiExpand="1"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0"/>
            <a:ext cx="6858000" cy="1524000"/>
          </a:xfrm>
        </p:spPr>
        <p:txBody>
          <a:bodyPr>
            <a:normAutofit fontScale="92500" lnSpcReduction="10000"/>
          </a:bodyPr>
          <a:lstStyle/>
          <a:p>
            <a:pPr algn="ctr"/>
            <a:endParaRPr lang="x-none" sz="2800" dirty="0" smtClean="0">
              <a:solidFill>
                <a:schemeClr val="tx1"/>
              </a:solidFill>
            </a:endParaRPr>
          </a:p>
          <a:p>
            <a:pPr marL="514350" indent="-514350" algn="ctr"/>
            <a:r>
              <a:rPr lang="sr-Cyrl-CS" sz="3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КОНКУРСНА ДОКУМЕНТАЦИЈА</a:t>
            </a:r>
            <a:endParaRPr lang="sr-Latn-CS" sz="3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pPr marL="514350" indent="-514350" algn="ctr"/>
            <a:r>
              <a:rPr lang="sr-Cyrl-CS" sz="3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endParaRPr lang="x-none" sz="3200" dirty="0" smtClean="0">
              <a:solidFill>
                <a:srgbClr val="0070C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pic>
        <p:nvPicPr>
          <p:cNvPr id="5" name="Content Placeholder 4" descr="fifth-town-tender-docs-740688.JPG"/>
          <p:cNvPicPr>
            <a:picLocks noChangeAspect="1"/>
          </p:cNvPicPr>
          <p:nvPr/>
        </p:nvPicPr>
        <p:blipFill>
          <a:blip r:embed="rId2" cstate="print"/>
          <a:stretch>
            <a:fillRect/>
          </a:stretch>
        </p:blipFill>
        <p:spPr>
          <a:xfrm>
            <a:off x="1066800" y="1371600"/>
            <a:ext cx="6858000" cy="4724401"/>
          </a:xfrm>
          <a:prstGeom prst="rect">
            <a:avLst/>
          </a:prstGeom>
        </p:spPr>
      </p:pic>
      <p:pic>
        <p:nvPicPr>
          <p:cNvPr id="6" name="Picture 5" descr="grb.png"/>
          <p:cNvPicPr>
            <a:picLocks noChangeAspect="1"/>
          </p:cNvPicPr>
          <p:nvPr/>
        </p:nvPicPr>
        <p:blipFill>
          <a:blip r:embed="rId3" cstate="print"/>
          <a:stretch>
            <a:fillRect/>
          </a:stretch>
        </p:blipFill>
        <p:spPr>
          <a:xfrm>
            <a:off x="285720" y="6429396"/>
            <a:ext cx="285752" cy="285752"/>
          </a:xfrm>
          <a:prstGeom prst="rect">
            <a:avLst/>
          </a:prstGeom>
        </p:spPr>
      </p:pic>
      <p:sp>
        <p:nvSpPr>
          <p:cNvPr id="7" name="TextBox 6"/>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8" name="TextBox 7"/>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4244085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914400" y="0"/>
            <a:ext cx="7158062" cy="1143000"/>
          </a:xfrm>
        </p:spPr>
        <p:txBody>
          <a:bodyPr>
            <a:noAutofit/>
          </a:bodyPr>
          <a:lstStyle/>
          <a:p>
            <a:pPr algn="ctr">
              <a:defRPr/>
            </a:pPr>
            <a:r>
              <a:rPr lang="ru-RU"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ПРИПРЕМА И САДРЖИНА </a:t>
            </a:r>
            <a:br>
              <a:rPr lang="ru-RU"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КОНКУРСНЕ ДОКУМЕНТАЦИЈЕ </a:t>
            </a:r>
            <a:endPar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7169F59C-0C7B-4C48-94D7-2B9C5247B2C7}" type="slidenum">
              <a:rPr lang="en-US" smtClean="0"/>
              <a:pPr/>
              <a:t>22</a:t>
            </a:fld>
            <a:endParaRPr lang="en-US"/>
          </a:p>
        </p:txBody>
      </p:sp>
      <p:sp>
        <p:nvSpPr>
          <p:cNvPr id="5" name="Rectangle 4"/>
          <p:cNvSpPr/>
          <p:nvPr/>
        </p:nvSpPr>
        <p:spPr>
          <a:xfrm>
            <a:off x="533400" y="1143000"/>
            <a:ext cx="7848600" cy="2031325"/>
          </a:xfrm>
          <a:prstGeom prst="rect">
            <a:avLst/>
          </a:prstGeom>
          <a:noFill/>
          <a:ln>
            <a:solidFill>
              <a:srgbClr val="FF0000"/>
            </a:solidFill>
          </a:ln>
        </p:spPr>
        <p:txBody>
          <a:bodyPr wrap="square">
            <a:spAutoFit/>
          </a:bodyPr>
          <a:lstStyle/>
          <a:p>
            <a:pPr algn="just"/>
            <a:r>
              <a:rPr lang="sr-Cyrl-CS" dirty="0" smtClean="0">
                <a:latin typeface="Times New Roman" pitchFamily="18" charset="0"/>
                <a:cs typeface="Times New Roman" pitchFamily="18" charset="0"/>
              </a:rPr>
              <a:t>У случају јавних набавки код којих је позив за подношење понуде објављен на страном језику, наручилац је дужан да у конкурсној документацији наведе државни орган или организацију, односно орган или службу територијалне аутономије или локалне самоуправе где се могу благовремено добити и исправни подаци о пореским обавезама, заштити животне средине, заштити при запошљавању, условима рада и сл, а који су везани за извршење уговора о јавној набавци.</a:t>
            </a:r>
            <a:endParaRPr lang="en-US" dirty="0" smtClean="0">
              <a:latin typeface="Times New Roman" pitchFamily="18" charset="0"/>
              <a:cs typeface="Times New Roman" pitchFamily="18" charset="0"/>
            </a:endParaRPr>
          </a:p>
        </p:txBody>
      </p:sp>
      <p:cxnSp>
        <p:nvCxnSpPr>
          <p:cNvPr id="8" name="Straight Connector 7"/>
          <p:cNvCxnSpPr/>
          <p:nvPr/>
        </p:nvCxnSpPr>
        <p:spPr>
          <a:xfrm>
            <a:off x="609600" y="990600"/>
            <a:ext cx="7620000" cy="2362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57200" y="914400"/>
            <a:ext cx="7772400" cy="2514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09600" y="3886200"/>
            <a:ext cx="7696200" cy="1200329"/>
          </a:xfrm>
          <a:prstGeom prst="rect">
            <a:avLst/>
          </a:prstGeom>
          <a:ln>
            <a:solidFill>
              <a:srgbClr val="00B050"/>
            </a:solidFill>
          </a:ln>
        </p:spPr>
        <p:txBody>
          <a:bodyPr wrap="square">
            <a:spAutoFit/>
          </a:bodyPr>
          <a:lstStyle/>
          <a:p>
            <a:pPr algn="just">
              <a:buFont typeface="Wingdings" pitchFamily="2" charset="2"/>
              <a:buChar char="Ø"/>
              <a:defRPr/>
            </a:pPr>
            <a:r>
              <a:rPr lang="ru-RU" dirty="0" smtClean="0">
                <a:latin typeface="Times New Roman" panose="02020603050405020304" pitchFamily="18" charset="0"/>
                <a:cs typeface="Times New Roman" panose="02020603050405020304" pitchFamily="18" charset="0"/>
              </a:rPr>
              <a:t>У случају спровођења поступка јавне набавке чија је процењена вредност  већа од износа – 250.000.000 динара за добра и услуге и 500.000.000 динара за радове наручилац је у обавези да захтева банкарску гаранцију као средство обезбеђења за испуњење уговорних обавеза.</a:t>
            </a:r>
          </a:p>
        </p:txBody>
      </p:sp>
      <p:cxnSp>
        <p:nvCxnSpPr>
          <p:cNvPr id="14" name="Straight Connector 13"/>
          <p:cNvCxnSpPr>
            <a:endCxn id="13" idx="3"/>
          </p:cNvCxnSpPr>
          <p:nvPr/>
        </p:nvCxnSpPr>
        <p:spPr>
          <a:xfrm flipV="1">
            <a:off x="5638800" y="4486365"/>
            <a:ext cx="2667000" cy="2380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15000" y="4495800"/>
            <a:ext cx="25146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descr="grb.png"/>
          <p:cNvPicPr>
            <a:picLocks noChangeAspect="1"/>
          </p:cNvPicPr>
          <p:nvPr/>
        </p:nvPicPr>
        <p:blipFill>
          <a:blip r:embed="rId3" cstate="print"/>
          <a:stretch>
            <a:fillRect/>
          </a:stretch>
        </p:blipFill>
        <p:spPr>
          <a:xfrm>
            <a:off x="285720" y="6429396"/>
            <a:ext cx="285752" cy="285752"/>
          </a:xfrm>
          <a:prstGeom prst="rect">
            <a:avLst/>
          </a:prstGeom>
        </p:spPr>
      </p:pic>
      <p:sp>
        <p:nvSpPr>
          <p:cNvPr id="11" name="TextBox 10"/>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12" name="TextBox 11"/>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2560509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bg/>
                                          </p:spTgt>
                                        </p:tgtEl>
                                        <p:attrNameLst>
                                          <p:attrName>style.visibility</p:attrName>
                                        </p:attrNameLst>
                                      </p:cBhvr>
                                      <p:to>
                                        <p:strVal val="visible"/>
                                      </p:to>
                                    </p:set>
                                    <p:animEffect transition="in" filter="wipe(down)">
                                      <p:cBhvr>
                                        <p:cTn id="23" dur="500"/>
                                        <p:tgtEl>
                                          <p:spTgt spid="13">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wipe(down)">
                                      <p:cBhvr>
                                        <p:cTn id="26" dur="500"/>
                                        <p:tgtEl>
                                          <p:spTgt spid="1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22" presetClass="entr" presetSubtype="4"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13"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381000" y="333375"/>
            <a:ext cx="7772400" cy="1143000"/>
          </a:xfrm>
        </p:spPr>
        <p:txBody>
          <a:bodyPr>
            <a:normAutofit/>
          </a:bodyPr>
          <a:lstStyle/>
          <a:p>
            <a:pPr algn="ctr">
              <a:defRPr/>
            </a:pPr>
            <a:r>
              <a:rPr lang="ru-RU"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ИЗМЕНЕ И ДОПУНЕ </a:t>
            </a:r>
            <a:br>
              <a:rPr lang="ru-RU"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КОНКУРСНЕ ДОКУМЕНТАЦИЈЕ</a:t>
            </a:r>
            <a:endParaRPr 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9459" name="Content Placeholder 2"/>
          <p:cNvSpPr>
            <a:spLocks noGrp="1"/>
          </p:cNvSpPr>
          <p:nvPr>
            <p:ph idx="4294967295"/>
          </p:nvPr>
        </p:nvSpPr>
        <p:spPr>
          <a:xfrm>
            <a:off x="323528" y="1752600"/>
            <a:ext cx="7848872" cy="4772744"/>
          </a:xfrm>
        </p:spPr>
        <p:txBody>
          <a:bodyPr>
            <a:normAutofit/>
          </a:bodyPr>
          <a:lstStyle/>
          <a:p>
            <a:pPr marL="0" indent="0" algn="just">
              <a:buFont typeface="Wingdings" pitchFamily="2" charset="2"/>
              <a:buChar char="ü"/>
              <a:defRPr/>
            </a:pPr>
            <a:r>
              <a:rPr lang="ru-RU" sz="1800" dirty="0" smtClean="0">
                <a:latin typeface="Times New Roman" pitchFamily="18" charset="0"/>
                <a:cs typeface="Times New Roman" pitchFamily="18" charset="0"/>
              </a:rPr>
              <a:t> Заинтересовано лице може, у писаном облику тражити од наручиоца додатне информације или појашњења у вези са припремањем понуде, </a:t>
            </a:r>
            <a:r>
              <a:rPr lang="sr-Cyrl-CS" sz="1800" dirty="0" smtClean="0">
                <a:latin typeface="Times New Roman" pitchFamily="18" charset="0"/>
                <a:ea typeface="Times New Roman" pitchFamily="18" charset="0"/>
                <a:cs typeface="Times New Roman" pitchFamily="18" charset="0"/>
              </a:rPr>
              <a:t>, </a:t>
            </a:r>
            <a:r>
              <a:rPr lang="ru-RU" sz="1800" dirty="0" smtClean="0">
                <a:latin typeface="Times New Roman" pitchFamily="18" charset="0"/>
                <a:cs typeface="Times New Roman" pitchFamily="18" charset="0"/>
              </a:rPr>
              <a:t>најкасније пет дана пре истека рока за подношење понуде </a:t>
            </a:r>
            <a:r>
              <a:rPr lang="sr-Cyrl-CS" sz="1800" b="1" dirty="0" smtClean="0">
                <a:solidFill>
                  <a:srgbClr val="00B050"/>
                </a:solidFill>
                <a:latin typeface="Times New Roman" pitchFamily="18" charset="0"/>
                <a:ea typeface="Times New Roman" pitchFamily="18" charset="0"/>
                <a:cs typeface="Times New Roman" pitchFamily="18" charset="0"/>
              </a:rPr>
              <a:t>при чему може да укаже наручиоцу и на евентуално уочене недостатке и неправилности у конкурсној документацији.</a:t>
            </a:r>
            <a:endParaRPr lang="ru-RU" sz="1800" b="1" dirty="0" smtClean="0">
              <a:solidFill>
                <a:srgbClr val="00B050"/>
              </a:solidFill>
              <a:latin typeface="Times New Roman" pitchFamily="18" charset="0"/>
              <a:cs typeface="Times New Roman" pitchFamily="18" charset="0"/>
            </a:endParaRPr>
          </a:p>
          <a:p>
            <a:pPr marL="0" indent="0" algn="just">
              <a:buNone/>
              <a:defRPr/>
            </a:pPr>
            <a:endParaRPr lang="ru-RU" sz="1800" dirty="0" smtClean="0">
              <a:solidFill>
                <a:srgbClr val="000000"/>
              </a:solidFill>
              <a:latin typeface="Times New Roman" pitchFamily="18" charset="0"/>
              <a:cs typeface="Times New Roman" pitchFamily="18" charset="0"/>
            </a:endParaRPr>
          </a:p>
          <a:p>
            <a:pPr lvl="0" algn="just">
              <a:buFont typeface="Wingdings" pitchFamily="2" charset="2"/>
              <a:buChar char="ü"/>
              <a:defRPr/>
            </a:pPr>
            <a:r>
              <a:rPr lang="sr-Cyrl-CS" altLang="x-none" sz="1800" dirty="0" smtClean="0">
                <a:latin typeface="Times New Roman" pitchFamily="18" charset="0"/>
                <a:cs typeface="Times New Roman" pitchFamily="18" charset="0"/>
              </a:rPr>
              <a:t>Наручилац је дужан да у року од </a:t>
            </a:r>
            <a:r>
              <a:rPr lang="x-none" altLang="x-none" sz="1800" smtClean="0">
                <a:latin typeface="Times New Roman" pitchFamily="18" charset="0"/>
                <a:cs typeface="Times New Roman" pitchFamily="18" charset="0"/>
              </a:rPr>
              <a:t>три</a:t>
            </a:r>
            <a:r>
              <a:rPr lang="sr-Cyrl-CS" altLang="x-none" sz="1800" dirty="0" smtClean="0">
                <a:latin typeface="Times New Roman" pitchFamily="18" charset="0"/>
                <a:cs typeface="Times New Roman" pitchFamily="18" charset="0"/>
              </a:rPr>
              <a:t> дана од дана пријема захтева одговор на овај захтев:</a:t>
            </a:r>
          </a:p>
          <a:p>
            <a:pPr lvl="0" algn="just">
              <a:buFont typeface="Wingdings" pitchFamily="2" charset="2"/>
              <a:buChar char="Ø"/>
              <a:defRPr/>
            </a:pPr>
            <a:r>
              <a:rPr lang="sr-Cyrl-CS" altLang="x-none" sz="1800" dirty="0" smtClean="0">
                <a:latin typeface="Times New Roman" pitchFamily="18" charset="0"/>
                <a:cs typeface="Times New Roman" pitchFamily="18" charset="0"/>
              </a:rPr>
              <a:t>достави заинтересованом лицу</a:t>
            </a:r>
          </a:p>
          <a:p>
            <a:pPr lvl="0" algn="just">
              <a:buFont typeface="Wingdings" pitchFamily="2" charset="2"/>
              <a:buChar char="Ø"/>
              <a:defRPr/>
            </a:pPr>
            <a:r>
              <a:rPr lang="ru-RU" sz="1800" dirty="0" smtClean="0">
                <a:latin typeface="Times New Roman" pitchFamily="18" charset="0"/>
                <a:cs typeface="Times New Roman" pitchFamily="18" charset="0"/>
              </a:rPr>
              <a:t>објави на Порталу јавних набавки и на својој интернет страници</a:t>
            </a:r>
          </a:p>
          <a:p>
            <a:pPr marL="342900" indent="-342900">
              <a:buFont typeface="Arial" charset="0"/>
              <a:buAutoNum type="arabicPeriod" startAt="3"/>
              <a:defRPr/>
            </a:pPr>
            <a:endParaRPr lang="ru-RU" sz="1600" b="1" dirty="0" smtClean="0">
              <a:solidFill>
                <a:srgbClr val="000000"/>
              </a:solidFill>
              <a:latin typeface="Times New Roman" pitchFamily="18" charset="0"/>
              <a:cs typeface="Times New Roman" pitchFamily="18" charset="0"/>
            </a:endParaRPr>
          </a:p>
          <a:p>
            <a:pPr marL="342900" indent="-342900">
              <a:buFont typeface="Arial" charset="0"/>
              <a:buAutoNum type="arabicPeriod" startAt="3"/>
              <a:defRPr/>
            </a:pPr>
            <a:endParaRPr lang="ru-RU" sz="1600" b="1" dirty="0" smtClean="0">
              <a:solidFill>
                <a:srgbClr val="00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169F59C-0C7B-4C48-94D7-2B9C5247B2C7}" type="slidenum">
              <a:rPr lang="en-US" smtClean="0"/>
              <a:pPr/>
              <a:t>23</a:t>
            </a:fld>
            <a:endParaRPr lang="en-US" dirty="0"/>
          </a:p>
        </p:txBody>
      </p:sp>
      <p:cxnSp>
        <p:nvCxnSpPr>
          <p:cNvPr id="19" name="Straight Connector 18"/>
          <p:cNvCxnSpPr/>
          <p:nvPr/>
        </p:nvCxnSpPr>
        <p:spPr>
          <a:xfrm>
            <a:off x="762000" y="4191000"/>
            <a:ext cx="31242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838200" y="4191000"/>
            <a:ext cx="31242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descr="grb.png"/>
          <p:cNvPicPr>
            <a:picLocks noChangeAspect="1"/>
          </p:cNvPicPr>
          <p:nvPr/>
        </p:nvPicPr>
        <p:blipFill>
          <a:blip r:embed="rId3" cstate="print"/>
          <a:stretch>
            <a:fillRect/>
          </a:stretch>
        </p:blipFill>
        <p:spPr>
          <a:xfrm>
            <a:off x="285720" y="6429396"/>
            <a:ext cx="285752" cy="285752"/>
          </a:xfrm>
          <a:prstGeom prst="rect">
            <a:avLst/>
          </a:prstGeom>
        </p:spPr>
      </p:pic>
      <p:sp>
        <p:nvSpPr>
          <p:cNvPr id="8" name="TextBox 7"/>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9" name="TextBox 8"/>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1919083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down)">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wipe(down)">
                                      <p:cBhvr>
                                        <p:cTn id="12" dur="500"/>
                                        <p:tgtEl>
                                          <p:spTgt spid="194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animEffect transition="in" filter="wipe(down)">
                                      <p:cBhvr>
                                        <p:cTn id="17" dur="500"/>
                                        <p:tgtEl>
                                          <p:spTgt spid="1945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459">
                                            <p:txEl>
                                              <p:pRg st="4" end="4"/>
                                            </p:txEl>
                                          </p:spTgt>
                                        </p:tgtEl>
                                        <p:attrNameLst>
                                          <p:attrName>style.visibility</p:attrName>
                                        </p:attrNameLst>
                                      </p:cBhvr>
                                      <p:to>
                                        <p:strVal val="visible"/>
                                      </p:to>
                                    </p:set>
                                    <p:animEffect transition="in" filter="wipe(down)">
                                      <p:cBhvr>
                                        <p:cTn id="22" dur="500"/>
                                        <p:tgtEl>
                                          <p:spTgt spid="1945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2" presetClass="entr" presetSubtype="4"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
            <a:ext cx="7696200" cy="2971800"/>
          </a:xfrm>
        </p:spPr>
        <p:txBody>
          <a:bodyPr>
            <a:normAutofit/>
          </a:bodyPr>
          <a:lstStyle/>
          <a:p>
            <a:pPr algn="ctr"/>
            <a:endParaRPr lang="x-none" sz="2800" dirty="0" smtClean="0">
              <a:solidFill>
                <a:schemeClr val="tx1"/>
              </a:solidFill>
            </a:endParaRPr>
          </a:p>
          <a:p>
            <a:pPr marL="514350" indent="-514350" algn="ctr"/>
            <a:r>
              <a:rPr lang="sr-Cyrl-CS" sz="37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УСЛОВИ ЗА УЧЕШЋЕ У ПОСТУПКУ ЈАВНЕ НАБАВКЕ И ДОКАЗИВАЊЕ ИСПУЊЕНОСТИ УСЛОВА</a:t>
            </a:r>
            <a:endParaRPr lang="x-none" sz="3700" dirty="0" smtClean="0">
              <a:solidFill>
                <a:srgbClr val="0070C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pic>
        <p:nvPicPr>
          <p:cNvPr id="142338" name="Picture 2" descr="C:\Documents and Settings\daliborka\Desktop\1415\HiRes.jpg"/>
          <p:cNvPicPr>
            <a:picLocks noChangeAspect="1" noChangeArrowheads="1"/>
          </p:cNvPicPr>
          <p:nvPr/>
        </p:nvPicPr>
        <p:blipFill>
          <a:blip r:embed="rId2" cstate="print"/>
          <a:srcRect/>
          <a:stretch>
            <a:fillRect/>
          </a:stretch>
        </p:blipFill>
        <p:spPr bwMode="auto">
          <a:xfrm>
            <a:off x="1447800" y="2819400"/>
            <a:ext cx="6324600" cy="3197225"/>
          </a:xfrm>
          <a:prstGeom prst="rect">
            <a:avLst/>
          </a:prstGeom>
          <a:noFill/>
        </p:spPr>
      </p:pic>
      <p:sp>
        <p:nvSpPr>
          <p:cNvPr id="5" name="TextBox 4"/>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pic>
        <p:nvPicPr>
          <p:cNvPr id="6" name="Picture 5" descr="grb.png"/>
          <p:cNvPicPr>
            <a:picLocks noChangeAspect="1"/>
          </p:cNvPicPr>
          <p:nvPr/>
        </p:nvPicPr>
        <p:blipFill>
          <a:blip r:embed="rId3" cstate="print"/>
          <a:stretch>
            <a:fillRect/>
          </a:stretch>
        </p:blipFill>
        <p:spPr>
          <a:xfrm>
            <a:off x="285720" y="6429396"/>
            <a:ext cx="285752" cy="285752"/>
          </a:xfrm>
          <a:prstGeom prst="rect">
            <a:avLst/>
          </a:prstGeom>
        </p:spPr>
      </p:pic>
      <p:sp>
        <p:nvSpPr>
          <p:cNvPr id="7" name="TextBox 6"/>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4244085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p>
            <a:pPr algn="ctr"/>
            <a:r>
              <a:rPr lang="sr-Cyrl-C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ОБАВЕЗНИ </a:t>
            </a:r>
            <a:r>
              <a:rPr lang="x-none" sz="2200" b="1"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УСЛОВИ ЗА УЧЕШЋЕ У ПОСТУПКУ</a:t>
            </a:r>
            <a:endParaRPr lang="x-none"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graphicFrame>
        <p:nvGraphicFramePr>
          <p:cNvPr id="5" name="Diagram 4"/>
          <p:cNvGraphicFramePr/>
          <p:nvPr/>
        </p:nvGraphicFramePr>
        <p:xfrm>
          <a:off x="381000" y="762000"/>
          <a:ext cx="80010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ound Single Corner Rectangle 12"/>
          <p:cNvSpPr/>
          <p:nvPr/>
        </p:nvSpPr>
        <p:spPr>
          <a:xfrm>
            <a:off x="2057400" y="2362200"/>
            <a:ext cx="6324600" cy="609600"/>
          </a:xfrm>
          <a:prstGeom prst="round1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sr-Cyrl-CS" sz="1400" dirty="0" smtClean="0"/>
              <a:t>Да понуђачу није изречена мера забране обављања делатности, која је на снази у време објављивања односно слања позива за подношење понуда.</a:t>
            </a:r>
            <a:endParaRPr lang="en-US" sz="1400" dirty="0"/>
          </a:p>
        </p:txBody>
      </p:sp>
      <p:cxnSp>
        <p:nvCxnSpPr>
          <p:cNvPr id="8" name="Straight Connector 7"/>
          <p:cNvCxnSpPr/>
          <p:nvPr/>
        </p:nvCxnSpPr>
        <p:spPr>
          <a:xfrm flipV="1">
            <a:off x="228600" y="2362200"/>
            <a:ext cx="8305800" cy="60960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2209800"/>
            <a:ext cx="8458200" cy="83820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52400" y="4826675"/>
            <a:ext cx="8229600" cy="1569660"/>
          </a:xfrm>
          <a:prstGeom prst="rect">
            <a:avLst/>
          </a:prstGeom>
        </p:spPr>
        <p:txBody>
          <a:bodyPr wrap="square">
            <a:spAutoFit/>
          </a:bodyPr>
          <a:lstStyle/>
          <a:p>
            <a:pPr algn="just"/>
            <a:r>
              <a:rPr lang="sr-Cyrl-CS" sz="1600" dirty="0" smtClean="0">
                <a:cs typeface="Times New Roman" pitchFamily="18" charset="0"/>
              </a:rPr>
              <a:t>Наручилац је дужан да од понуђача или кандидата захтева да при састављању својих понуда изричито наведу: </a:t>
            </a:r>
          </a:p>
          <a:p>
            <a:pPr marL="342900" indent="-342900" algn="just">
              <a:buAutoNum type="arabicPeriod"/>
            </a:pPr>
            <a:r>
              <a:rPr lang="sr-Cyrl-CS" sz="1600" dirty="0" smtClean="0">
                <a:cs typeface="Times New Roman" pitchFamily="18" charset="0"/>
              </a:rPr>
              <a:t>да су поштовали обавезе које произлазе из важећих прописа о заштити на раду, запошљавању и условима рада, заштити животне средине</a:t>
            </a:r>
          </a:p>
          <a:p>
            <a:pPr marL="342900" indent="-342900">
              <a:buAutoNum type="arabicPeriod" startAt="2"/>
            </a:pPr>
            <a:r>
              <a:rPr lang="sr-Cyrl-CS" sz="1600" dirty="0" smtClean="0">
                <a:cs typeface="Times New Roman" pitchFamily="18" charset="0"/>
              </a:rPr>
              <a:t>да понуђач гарантује да је ималац права интелектуалне својине</a:t>
            </a:r>
          </a:p>
          <a:p>
            <a:pPr marL="342900" indent="-342900"/>
            <a:r>
              <a:rPr lang="sr-Cyrl-CS" sz="1600" b="1" dirty="0" smtClean="0">
                <a:solidFill>
                  <a:srgbClr val="00B050"/>
                </a:solidFill>
                <a:cs typeface="Times New Roman" pitchFamily="18" charset="0"/>
              </a:rPr>
              <a:t>2.    да немају забрану обављања делатности која је на снази у време подношења понуде</a:t>
            </a:r>
            <a:endParaRPr lang="en-US" sz="1600" b="1" dirty="0">
              <a:solidFill>
                <a:srgbClr val="00B050"/>
              </a:solidFill>
            </a:endParaRPr>
          </a:p>
        </p:txBody>
      </p:sp>
      <p:cxnSp>
        <p:nvCxnSpPr>
          <p:cNvPr id="22" name="Straight Connector 21"/>
          <p:cNvCxnSpPr/>
          <p:nvPr/>
        </p:nvCxnSpPr>
        <p:spPr>
          <a:xfrm>
            <a:off x="685800" y="5867400"/>
            <a:ext cx="60198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09600" y="5867400"/>
            <a:ext cx="60960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12" name="TextBox 11"/>
          <p:cNvSpPr txBox="1"/>
          <p:nvPr/>
        </p:nvSpPr>
        <p:spPr>
          <a:xfrm>
            <a:off x="341590" y="6260068"/>
            <a:ext cx="8802410" cy="369332"/>
          </a:xfrm>
          <a:prstGeom prst="rect">
            <a:avLst/>
          </a:prstGeom>
          <a:noFill/>
        </p:spPr>
        <p:txBody>
          <a:bodyPr wrap="none" rtlCol="0">
            <a:spAutoFit/>
          </a:bodyPr>
          <a:lstStyle/>
          <a:p>
            <a:r>
              <a:rPr lang="sr-Cyrl-CS" dirty="0" smtClean="0"/>
              <a:t>-----------------------------------------------------------------------------------------------------------------</a:t>
            </a:r>
            <a:endParaRPr lang="en-US" dirty="0"/>
          </a:p>
        </p:txBody>
      </p:sp>
      <p:pic>
        <p:nvPicPr>
          <p:cNvPr id="15" name="Picture 14" descr="grb.png"/>
          <p:cNvPicPr>
            <a:picLocks noChangeAspect="1"/>
          </p:cNvPicPr>
          <p:nvPr/>
        </p:nvPicPr>
        <p:blipFill>
          <a:blip r:embed="rId7" cstate="print"/>
          <a:stretch>
            <a:fillRect/>
          </a:stretch>
        </p:blipFill>
        <p:spPr>
          <a:xfrm>
            <a:off x="285720" y="6496048"/>
            <a:ext cx="285752" cy="285752"/>
          </a:xfrm>
          <a:prstGeom prst="rect">
            <a:avLst/>
          </a:prstGeom>
        </p:spPr>
      </p:pic>
    </p:spTree>
    <p:extLst>
      <p:ext uri="{BB962C8B-B14F-4D97-AF65-F5344CB8AC3E}">
        <p14:creationId xmlns:p14="http://schemas.microsoft.com/office/powerpoint/2010/main" val="99436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down)">
                                      <p:cBhvr>
                                        <p:cTn id="7" dur="500"/>
                                        <p:tgtEl>
                                          <p:spTgt spid="1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down)">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wipe(down)">
                                      <p:cBhvr>
                                        <p:cTn id="23" dur="500"/>
                                        <p:tgtEl>
                                          <p:spTgt spid="1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xEl>
                                              <p:pRg st="1" end="1"/>
                                            </p:txEl>
                                          </p:spTgt>
                                        </p:tgtEl>
                                        <p:attrNameLst>
                                          <p:attrName>style.visibility</p:attrName>
                                        </p:attrNameLst>
                                      </p:cBhvr>
                                      <p:to>
                                        <p:strVal val="visible"/>
                                      </p:to>
                                    </p:set>
                                    <p:animEffect transition="in" filter="wipe(down)">
                                      <p:cBhvr>
                                        <p:cTn id="28" dur="500"/>
                                        <p:tgtEl>
                                          <p:spTgt spid="1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8">
                                            <p:txEl>
                                              <p:pRg st="2" end="2"/>
                                            </p:txEl>
                                          </p:spTgt>
                                        </p:tgtEl>
                                        <p:attrNameLst>
                                          <p:attrName>style.visibility</p:attrName>
                                        </p:attrNameLst>
                                      </p:cBhvr>
                                      <p:to>
                                        <p:strVal val="visible"/>
                                      </p:to>
                                    </p:set>
                                    <p:animEffect transition="in" filter="wipe(down)">
                                      <p:cBhvr>
                                        <p:cTn id="33" dur="500"/>
                                        <p:tgtEl>
                                          <p:spTgt spid="1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par>
                                <p:cTn id="39" presetID="22" presetClass="entr" presetSubtype="4"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wipe(down)">
                                      <p:cBhvr>
                                        <p:cTn id="46"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1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82004" cy="573087"/>
          </a:xfrm>
        </p:spPr>
        <p:txBody>
          <a:bodyPr>
            <a:noAutofit/>
          </a:bodyPr>
          <a:lstStyle/>
          <a:p>
            <a:pPr algn="ctr" eaLnBrk="1" fontAlgn="auto" hangingPunct="1">
              <a:lnSpc>
                <a:spcPct val="80000"/>
              </a:lnSpc>
              <a:spcBef>
                <a:spcPct val="20000"/>
              </a:spcBef>
              <a:spcAft>
                <a:spcPts val="0"/>
              </a:spcAft>
              <a:defRPr/>
            </a:pPr>
            <a:r>
              <a:rPr lang="sr-Cyrl-CS" sz="23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ДОКАЗИВАЊЕ ИСПУЊЕНОСТИ  ОБАВЕЗНИХ УСЛОВА</a:t>
            </a:r>
            <a:endParaRPr lang="x-none" sz="2300" b="1" dirty="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80899" name="Content Placeholder 2"/>
          <p:cNvSpPr>
            <a:spLocks noGrp="1"/>
          </p:cNvSpPr>
          <p:nvPr>
            <p:ph idx="1"/>
          </p:nvPr>
        </p:nvSpPr>
        <p:spPr>
          <a:xfrm>
            <a:off x="468313" y="1447800"/>
            <a:ext cx="7913687" cy="5005388"/>
          </a:xfrm>
        </p:spPr>
        <p:txBody>
          <a:bodyPr>
            <a:normAutofit/>
          </a:bodyPr>
          <a:lstStyle/>
          <a:p>
            <a:pPr marL="0" indent="0" algn="just" eaLnBrk="1" hangingPunct="1">
              <a:lnSpc>
                <a:spcPct val="80000"/>
              </a:lnSpc>
              <a:buNone/>
              <a:defRPr/>
            </a:pPr>
            <a:endParaRPr lang="sr-Cyrl-CS" sz="1500" dirty="0">
              <a:latin typeface="Times New Roman" panose="02020603050405020304" pitchFamily="18" charset="0"/>
              <a:cs typeface="Times New Roman" panose="02020603050405020304" pitchFamily="18" charset="0"/>
            </a:endParaRPr>
          </a:p>
          <a:p>
            <a:pPr marL="0" indent="0" algn="just" eaLnBrk="1" hangingPunct="1">
              <a:lnSpc>
                <a:spcPct val="80000"/>
              </a:lnSpc>
              <a:defRPr/>
            </a:pPr>
            <a:endParaRPr lang="en-US" sz="1500" b="1" i="1" dirty="0" smtClean="0">
              <a:latin typeface="Times New Roman" panose="02020603050405020304" pitchFamily="18" charset="0"/>
              <a:cs typeface="Times New Roman" panose="02020603050405020304" pitchFamily="18" charset="0"/>
            </a:endParaRPr>
          </a:p>
        </p:txBody>
      </p:sp>
      <p:sp>
        <p:nvSpPr>
          <p:cNvPr id="4" name="Bevel 3"/>
          <p:cNvSpPr/>
          <p:nvPr/>
        </p:nvSpPr>
        <p:spPr>
          <a:xfrm>
            <a:off x="2667000" y="1828800"/>
            <a:ext cx="4267200" cy="1447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dirty="0" smtClean="0">
                <a:latin typeface="Times New Roman" panose="02020603050405020304" pitchFamily="18" charset="0"/>
                <a:cs typeface="Times New Roman" panose="02020603050405020304" pitchFamily="18" charset="0"/>
              </a:rPr>
              <a:t>понуђач је регистрован код надлежног органа - уписан у одговарајући регистар</a:t>
            </a:r>
            <a:endParaRPr lang="en-US" dirty="0"/>
          </a:p>
        </p:txBody>
      </p:sp>
      <p:sp>
        <p:nvSpPr>
          <p:cNvPr id="5" name="Donut 4"/>
          <p:cNvSpPr/>
          <p:nvPr/>
        </p:nvSpPr>
        <p:spPr>
          <a:xfrm>
            <a:off x="2971800" y="3429000"/>
            <a:ext cx="2819400" cy="16764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dirty="0" smtClean="0">
                <a:solidFill>
                  <a:schemeClr val="tx1"/>
                </a:solidFill>
              </a:rPr>
              <a:t>Извод из АПР-а</a:t>
            </a:r>
            <a:endParaRPr lang="en-US" dirty="0">
              <a:solidFill>
                <a:schemeClr val="tx1"/>
              </a:solidFill>
            </a:endParaRPr>
          </a:p>
        </p:txBody>
      </p:sp>
      <p:sp>
        <p:nvSpPr>
          <p:cNvPr id="16" name="Isosceles Triangle 15"/>
          <p:cNvSpPr/>
          <p:nvPr/>
        </p:nvSpPr>
        <p:spPr>
          <a:xfrm>
            <a:off x="2590800" y="609600"/>
            <a:ext cx="4695844" cy="762000"/>
          </a:xfrm>
          <a:prstGeom prst="triangle">
            <a:avLst>
              <a:gd name="adj" fmla="val 250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b="1" dirty="0" smtClean="0"/>
              <a:t>Чл. 75. ст.1. тач. 1)</a:t>
            </a:r>
            <a:endParaRPr lang="en-US" b="1" dirty="0"/>
          </a:p>
        </p:txBody>
      </p:sp>
      <p:sp>
        <p:nvSpPr>
          <p:cNvPr id="17" name="Teardrop 16"/>
          <p:cNvSpPr/>
          <p:nvPr/>
        </p:nvSpPr>
        <p:spPr>
          <a:xfrm>
            <a:off x="5867400" y="3962400"/>
            <a:ext cx="2438400" cy="15240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dirty="0" smtClean="0"/>
              <a:t>Упис у Регистар понуђача</a:t>
            </a:r>
            <a:endParaRPr lang="en-US" dirty="0"/>
          </a:p>
        </p:txBody>
      </p:sp>
      <p:cxnSp>
        <p:nvCxnSpPr>
          <p:cNvPr id="27" name="Curved Connector 21"/>
          <p:cNvCxnSpPr/>
          <p:nvPr/>
        </p:nvCxnSpPr>
        <p:spPr>
          <a:xfrm>
            <a:off x="5486400" y="3276600"/>
            <a:ext cx="1371600" cy="6858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Down Arrow 34"/>
          <p:cNvSpPr/>
          <p:nvPr/>
        </p:nvSpPr>
        <p:spPr>
          <a:xfrm>
            <a:off x="4419600" y="1371600"/>
            <a:ext cx="304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304800" y="3886200"/>
            <a:ext cx="1295400" cy="8382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600" dirty="0" smtClean="0"/>
              <a:t>Физичка лица</a:t>
            </a:r>
            <a:endParaRPr lang="en-US" sz="1600" dirty="0"/>
          </a:p>
        </p:txBody>
      </p:sp>
      <p:sp>
        <p:nvSpPr>
          <p:cNvPr id="38" name="Trapezoid 37"/>
          <p:cNvSpPr/>
          <p:nvPr/>
        </p:nvSpPr>
        <p:spPr>
          <a:xfrm>
            <a:off x="228600" y="2743200"/>
            <a:ext cx="1905000" cy="8382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600" dirty="0" smtClean="0"/>
              <a:t>Предузетници</a:t>
            </a:r>
            <a:endParaRPr lang="en-US" sz="1600" dirty="0"/>
          </a:p>
        </p:txBody>
      </p:sp>
      <p:sp>
        <p:nvSpPr>
          <p:cNvPr id="39" name="Trapezoid 38"/>
          <p:cNvSpPr/>
          <p:nvPr/>
        </p:nvSpPr>
        <p:spPr>
          <a:xfrm>
            <a:off x="228600" y="1752600"/>
            <a:ext cx="1676400" cy="6858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dirty="0" smtClean="0"/>
              <a:t>Правна лица</a:t>
            </a:r>
            <a:endParaRPr lang="en-US" dirty="0"/>
          </a:p>
        </p:txBody>
      </p:sp>
      <p:sp>
        <p:nvSpPr>
          <p:cNvPr id="47" name="Donut 46"/>
          <p:cNvSpPr/>
          <p:nvPr/>
        </p:nvSpPr>
        <p:spPr>
          <a:xfrm>
            <a:off x="2143108" y="5143512"/>
            <a:ext cx="4143404" cy="1143008"/>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dirty="0" smtClean="0">
                <a:solidFill>
                  <a:schemeClr val="tx1"/>
                </a:solidFill>
              </a:rPr>
              <a:t>Извод из другог одговарајућег регистра</a:t>
            </a:r>
            <a:endParaRPr lang="en-US" dirty="0">
              <a:solidFill>
                <a:schemeClr val="tx1"/>
              </a:solidFill>
            </a:endParaRPr>
          </a:p>
        </p:txBody>
      </p:sp>
      <p:cxnSp>
        <p:nvCxnSpPr>
          <p:cNvPr id="53" name="Straight Arrow Connector 52"/>
          <p:cNvCxnSpPr/>
          <p:nvPr/>
        </p:nvCxnSpPr>
        <p:spPr>
          <a:xfrm rot="16200000" flipH="1">
            <a:off x="1676399" y="2666999"/>
            <a:ext cx="1600202"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47" idx="1"/>
          </p:cNvCxnSpPr>
          <p:nvPr/>
        </p:nvCxnSpPr>
        <p:spPr>
          <a:xfrm rot="16200000" flipH="1">
            <a:off x="1272197" y="3833203"/>
            <a:ext cx="1729502" cy="12258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16200000" flipH="1">
            <a:off x="677050" y="4963338"/>
            <a:ext cx="490550" cy="126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1524000" y="3581400"/>
            <a:ext cx="1447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 name="Donut 75"/>
          <p:cNvSpPr/>
          <p:nvPr/>
        </p:nvSpPr>
        <p:spPr>
          <a:xfrm>
            <a:off x="214282" y="5214950"/>
            <a:ext cx="1524000" cy="9144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dirty="0" smtClean="0">
                <a:solidFill>
                  <a:schemeClr val="tx1"/>
                </a:solidFill>
              </a:rPr>
              <a:t>/</a:t>
            </a:r>
            <a:endParaRPr lang="en-US" dirty="0">
              <a:solidFill>
                <a:schemeClr val="tx1"/>
              </a:solidFill>
            </a:endParaRPr>
          </a:p>
        </p:txBody>
      </p:sp>
      <p:sp>
        <p:nvSpPr>
          <p:cNvPr id="80" name="Teardrop 79"/>
          <p:cNvSpPr/>
          <p:nvPr/>
        </p:nvSpPr>
        <p:spPr>
          <a:xfrm>
            <a:off x="1676400" y="3886200"/>
            <a:ext cx="914400" cy="9144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600" dirty="0" smtClean="0"/>
              <a:t>ИЛИ</a:t>
            </a:r>
            <a:endParaRPr lang="en-US" sz="1600" dirty="0"/>
          </a:p>
        </p:txBody>
      </p:sp>
      <p:sp>
        <p:nvSpPr>
          <p:cNvPr id="20" name="Slide Number Placeholder 19"/>
          <p:cNvSpPr>
            <a:spLocks noGrp="1"/>
          </p:cNvSpPr>
          <p:nvPr>
            <p:ph type="sldNum" sz="quarter" idx="12"/>
          </p:nvPr>
        </p:nvSpPr>
        <p:spPr/>
        <p:txBody>
          <a:bodyPr/>
          <a:lstStyle/>
          <a:p>
            <a:fld id="{B6F15528-21DE-4FAA-801E-634DDDAF4B2B}" type="slidenum">
              <a:rPr lang="en-US" smtClean="0"/>
              <a:pPr/>
              <a:t>26</a:t>
            </a:fld>
            <a:endParaRPr lang="en-US"/>
          </a:p>
        </p:txBody>
      </p:sp>
      <p:sp>
        <p:nvSpPr>
          <p:cNvPr id="25" name="TextBox 24"/>
          <p:cNvSpPr txBox="1"/>
          <p:nvPr/>
        </p:nvSpPr>
        <p:spPr>
          <a:xfrm>
            <a:off x="341590" y="6143644"/>
            <a:ext cx="8802410" cy="369332"/>
          </a:xfrm>
          <a:prstGeom prst="rect">
            <a:avLst/>
          </a:prstGeom>
          <a:noFill/>
        </p:spPr>
        <p:txBody>
          <a:bodyPr wrap="none" rtlCol="0">
            <a:spAutoFit/>
          </a:bodyPr>
          <a:lstStyle/>
          <a:p>
            <a:r>
              <a:rPr lang="sr-Cyrl-CS" dirty="0" smtClean="0"/>
              <a:t>-----------------------------------------------------------------------------------------------------------------</a:t>
            </a:r>
            <a:endParaRPr lang="en-US" dirty="0"/>
          </a:p>
        </p:txBody>
      </p:sp>
      <p:pic>
        <p:nvPicPr>
          <p:cNvPr id="26" name="Picture 25"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28" name="TextBox 27"/>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Tree>
    <p:extLst>
      <p:ext uri="{BB962C8B-B14F-4D97-AF65-F5344CB8AC3E}">
        <p14:creationId xmlns:p14="http://schemas.microsoft.com/office/powerpoint/2010/main" val="221481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bg/>
                                          </p:spTgt>
                                        </p:tgtEl>
                                        <p:attrNameLst>
                                          <p:attrName>style.visibility</p:attrName>
                                        </p:attrNameLst>
                                      </p:cBhvr>
                                      <p:to>
                                        <p:strVal val="visible"/>
                                      </p:to>
                                    </p:set>
                                    <p:anim calcmode="lin" valueType="num">
                                      <p:cBhvr additive="base">
                                        <p:cTn id="7"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bg/>
                                          </p:spTgt>
                                        </p:tgtEl>
                                        <p:attrNameLst>
                                          <p:attrName>style.visibility</p:attrName>
                                        </p:attrNameLst>
                                      </p:cBhvr>
                                      <p:to>
                                        <p:strVal val="visible"/>
                                      </p:to>
                                    </p:set>
                                    <p:anim calcmode="lin" valueType="num">
                                      <p:cBhvr additive="base">
                                        <p:cTn id="21"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4">
                                            <p:bg/>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
                                            <p:bg/>
                                          </p:spTgt>
                                        </p:tgtEl>
                                        <p:attrNameLst>
                                          <p:attrName>style.visibility</p:attrName>
                                        </p:attrNameLst>
                                      </p:cBhvr>
                                      <p:to>
                                        <p:strVal val="visible"/>
                                      </p:to>
                                    </p:set>
                                    <p:anim calcmode="lin" valueType="num">
                                      <p:cBhvr additive="base">
                                        <p:cTn id="31" dur="500" fill="hold"/>
                                        <p:tgtEl>
                                          <p:spTgt spid="39">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39">
                                            <p:bg/>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9">
                                            <p:txEl>
                                              <p:pRg st="0" end="0"/>
                                            </p:txEl>
                                          </p:spTgt>
                                        </p:tgtEl>
                                        <p:attrNameLst>
                                          <p:attrName>style.visibility</p:attrName>
                                        </p:attrNameLst>
                                      </p:cBhvr>
                                      <p:to>
                                        <p:strVal val="visible"/>
                                      </p:to>
                                    </p:set>
                                    <p:anim calcmode="lin" valueType="num">
                                      <p:cBhvr additive="base">
                                        <p:cTn id="35"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ppt_x"/>
                                          </p:val>
                                        </p:tav>
                                        <p:tav tm="100000">
                                          <p:val>
                                            <p:strVal val="#ppt_x"/>
                                          </p:val>
                                        </p:tav>
                                      </p:tavLst>
                                    </p:anim>
                                    <p:anim calcmode="lin" valueType="num">
                                      <p:cBhvr additive="base">
                                        <p:cTn id="4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bg/>
                                          </p:spTgt>
                                        </p:tgtEl>
                                        <p:attrNameLst>
                                          <p:attrName>style.visibility</p:attrName>
                                        </p:attrNameLst>
                                      </p:cBhvr>
                                      <p:to>
                                        <p:strVal val="visible"/>
                                      </p:to>
                                    </p:set>
                                    <p:anim calcmode="lin" valueType="num">
                                      <p:cBhvr additive="base">
                                        <p:cTn id="45" dur="500" fill="hold"/>
                                        <p:tgtEl>
                                          <p:spTgt spid="5">
                                            <p:bg/>
                                          </p:spTgt>
                                        </p:tgtEl>
                                        <p:attrNameLst>
                                          <p:attrName>ppt_x</p:attrName>
                                        </p:attrNameLst>
                                      </p:cBhvr>
                                      <p:tavLst>
                                        <p:tav tm="0">
                                          <p:val>
                                            <p:strVal val="#ppt_x"/>
                                          </p:val>
                                        </p:tav>
                                        <p:tav tm="100000">
                                          <p:val>
                                            <p:strVal val="#ppt_x"/>
                                          </p:val>
                                        </p:tav>
                                      </p:tavLst>
                                    </p:anim>
                                    <p:anim calcmode="lin" valueType="num">
                                      <p:cBhvr additive="base">
                                        <p:cTn id="46" dur="500" fill="hold"/>
                                        <p:tgtEl>
                                          <p:spTgt spid="5">
                                            <p:bg/>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additive="base">
                                        <p:cTn id="4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8">
                                            <p:bg/>
                                          </p:spTgt>
                                        </p:tgtEl>
                                        <p:attrNameLst>
                                          <p:attrName>style.visibility</p:attrName>
                                        </p:attrNameLst>
                                      </p:cBhvr>
                                      <p:to>
                                        <p:strVal val="visible"/>
                                      </p:to>
                                    </p:set>
                                    <p:anim calcmode="lin" valueType="num">
                                      <p:cBhvr additive="base">
                                        <p:cTn id="55" dur="500" fill="hold"/>
                                        <p:tgtEl>
                                          <p:spTgt spid="38">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38">
                                            <p:bg/>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8">
                                            <p:txEl>
                                              <p:pRg st="0" end="0"/>
                                            </p:txEl>
                                          </p:spTgt>
                                        </p:tgtEl>
                                        <p:attrNameLst>
                                          <p:attrName>style.visibility</p:attrName>
                                        </p:attrNameLst>
                                      </p:cBhvr>
                                      <p:to>
                                        <p:strVal val="visible"/>
                                      </p:to>
                                    </p:set>
                                    <p:anim calcmode="lin" valueType="num">
                                      <p:cBhvr additive="base">
                                        <p:cTn id="61"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additive="base">
                                        <p:cTn id="69" dur="500" fill="hold"/>
                                        <p:tgtEl>
                                          <p:spTgt spid="62"/>
                                        </p:tgtEl>
                                        <p:attrNameLst>
                                          <p:attrName>ppt_x</p:attrName>
                                        </p:attrNameLst>
                                      </p:cBhvr>
                                      <p:tavLst>
                                        <p:tav tm="0">
                                          <p:val>
                                            <p:strVal val="#ppt_x"/>
                                          </p:val>
                                        </p:tav>
                                        <p:tav tm="100000">
                                          <p:val>
                                            <p:strVal val="#ppt_x"/>
                                          </p:val>
                                        </p:tav>
                                      </p:tavLst>
                                    </p:anim>
                                    <p:anim calcmode="lin" valueType="num">
                                      <p:cBhvr additive="base">
                                        <p:cTn id="7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80">
                                            <p:bg/>
                                          </p:spTgt>
                                        </p:tgtEl>
                                        <p:attrNameLst>
                                          <p:attrName>style.visibility</p:attrName>
                                        </p:attrNameLst>
                                      </p:cBhvr>
                                      <p:to>
                                        <p:strVal val="visible"/>
                                      </p:to>
                                    </p:set>
                                    <p:anim calcmode="lin" valueType="num">
                                      <p:cBhvr additive="base">
                                        <p:cTn id="75" dur="500" fill="hold"/>
                                        <p:tgtEl>
                                          <p:spTgt spid="80">
                                            <p:bg/>
                                          </p:spTgt>
                                        </p:tgtEl>
                                        <p:attrNameLst>
                                          <p:attrName>ppt_x</p:attrName>
                                        </p:attrNameLst>
                                      </p:cBhvr>
                                      <p:tavLst>
                                        <p:tav tm="0">
                                          <p:val>
                                            <p:strVal val="#ppt_x"/>
                                          </p:val>
                                        </p:tav>
                                        <p:tav tm="100000">
                                          <p:val>
                                            <p:strVal val="#ppt_x"/>
                                          </p:val>
                                        </p:tav>
                                      </p:tavLst>
                                    </p:anim>
                                    <p:anim calcmode="lin" valueType="num">
                                      <p:cBhvr additive="base">
                                        <p:cTn id="76" dur="500" fill="hold"/>
                                        <p:tgtEl>
                                          <p:spTgt spid="80">
                                            <p:bg/>
                                          </p:spTgt>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80">
                                            <p:txEl>
                                              <p:pRg st="0" end="0"/>
                                            </p:txEl>
                                          </p:spTgt>
                                        </p:tgtEl>
                                        <p:attrNameLst>
                                          <p:attrName>style.visibility</p:attrName>
                                        </p:attrNameLst>
                                      </p:cBhvr>
                                      <p:to>
                                        <p:strVal val="visible"/>
                                      </p:to>
                                    </p:set>
                                    <p:anim calcmode="lin" valueType="num">
                                      <p:cBhvr additive="base">
                                        <p:cTn id="79" dur="500" fill="hold"/>
                                        <p:tgtEl>
                                          <p:spTgt spid="80">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7">
                                            <p:bg/>
                                          </p:spTgt>
                                        </p:tgtEl>
                                        <p:attrNameLst>
                                          <p:attrName>style.visibility</p:attrName>
                                        </p:attrNameLst>
                                      </p:cBhvr>
                                      <p:to>
                                        <p:strVal val="visible"/>
                                      </p:to>
                                    </p:set>
                                    <p:anim calcmode="lin" valueType="num">
                                      <p:cBhvr additive="base">
                                        <p:cTn id="85" dur="500" fill="hold"/>
                                        <p:tgtEl>
                                          <p:spTgt spid="47">
                                            <p:bg/>
                                          </p:spTgt>
                                        </p:tgtEl>
                                        <p:attrNameLst>
                                          <p:attrName>ppt_x</p:attrName>
                                        </p:attrNameLst>
                                      </p:cBhvr>
                                      <p:tavLst>
                                        <p:tav tm="0">
                                          <p:val>
                                            <p:strVal val="#ppt_x"/>
                                          </p:val>
                                        </p:tav>
                                        <p:tav tm="100000">
                                          <p:val>
                                            <p:strVal val="#ppt_x"/>
                                          </p:val>
                                        </p:tav>
                                      </p:tavLst>
                                    </p:anim>
                                    <p:anim calcmode="lin" valueType="num">
                                      <p:cBhvr additive="base">
                                        <p:cTn id="86" dur="500" fill="hold"/>
                                        <p:tgtEl>
                                          <p:spTgt spid="47">
                                            <p:bg/>
                                          </p:spTgt>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7">
                                            <p:txEl>
                                              <p:pRg st="0" end="0"/>
                                            </p:txEl>
                                          </p:spTgt>
                                        </p:tgtEl>
                                        <p:attrNameLst>
                                          <p:attrName>style.visibility</p:attrName>
                                        </p:attrNameLst>
                                      </p:cBhvr>
                                      <p:to>
                                        <p:strVal val="visible"/>
                                      </p:to>
                                    </p:set>
                                    <p:anim calcmode="lin" valueType="num">
                                      <p:cBhvr additive="base">
                                        <p:cTn id="89"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37">
                                            <p:bg/>
                                          </p:spTgt>
                                        </p:tgtEl>
                                        <p:attrNameLst>
                                          <p:attrName>style.visibility</p:attrName>
                                        </p:attrNameLst>
                                      </p:cBhvr>
                                      <p:to>
                                        <p:strVal val="visible"/>
                                      </p:to>
                                    </p:set>
                                    <p:anim calcmode="lin" valueType="num">
                                      <p:cBhvr additive="base">
                                        <p:cTn id="95" dur="500" fill="hold"/>
                                        <p:tgtEl>
                                          <p:spTgt spid="37">
                                            <p:bg/>
                                          </p:spTgt>
                                        </p:tgtEl>
                                        <p:attrNameLst>
                                          <p:attrName>ppt_x</p:attrName>
                                        </p:attrNameLst>
                                      </p:cBhvr>
                                      <p:tavLst>
                                        <p:tav tm="0">
                                          <p:val>
                                            <p:strVal val="#ppt_x"/>
                                          </p:val>
                                        </p:tav>
                                        <p:tav tm="100000">
                                          <p:val>
                                            <p:strVal val="#ppt_x"/>
                                          </p:val>
                                        </p:tav>
                                      </p:tavLst>
                                    </p:anim>
                                    <p:anim calcmode="lin" valueType="num">
                                      <p:cBhvr additive="base">
                                        <p:cTn id="96" dur="500" fill="hold"/>
                                        <p:tgtEl>
                                          <p:spTgt spid="37">
                                            <p:bg/>
                                          </p:spTgt>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 calcmode="lin" valueType="num">
                                      <p:cBhvr additive="base">
                                        <p:cTn id="99"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37">
                                            <p:txEl>
                                              <p:pRg st="0" end="0"/>
                                            </p:txEl>
                                          </p:spTgt>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63"/>
                                        </p:tgtEl>
                                        <p:attrNameLst>
                                          <p:attrName>style.visibility</p:attrName>
                                        </p:attrNameLst>
                                      </p:cBhvr>
                                      <p:to>
                                        <p:strVal val="visible"/>
                                      </p:to>
                                    </p:set>
                                    <p:anim calcmode="lin" valueType="num">
                                      <p:cBhvr additive="base">
                                        <p:cTn id="103" dur="500" fill="hold"/>
                                        <p:tgtEl>
                                          <p:spTgt spid="63"/>
                                        </p:tgtEl>
                                        <p:attrNameLst>
                                          <p:attrName>ppt_x</p:attrName>
                                        </p:attrNameLst>
                                      </p:cBhvr>
                                      <p:tavLst>
                                        <p:tav tm="0">
                                          <p:val>
                                            <p:strVal val="#ppt_x"/>
                                          </p:val>
                                        </p:tav>
                                        <p:tav tm="100000">
                                          <p:val>
                                            <p:strVal val="#ppt_x"/>
                                          </p:val>
                                        </p:tav>
                                      </p:tavLst>
                                    </p:anim>
                                    <p:anim calcmode="lin" valueType="num">
                                      <p:cBhvr additive="base">
                                        <p:cTn id="104"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76">
                                            <p:bg/>
                                          </p:spTgt>
                                        </p:tgtEl>
                                        <p:attrNameLst>
                                          <p:attrName>style.visibility</p:attrName>
                                        </p:attrNameLst>
                                      </p:cBhvr>
                                      <p:to>
                                        <p:strVal val="visible"/>
                                      </p:to>
                                    </p:set>
                                    <p:anim calcmode="lin" valueType="num">
                                      <p:cBhvr additive="base">
                                        <p:cTn id="109" dur="500" fill="hold"/>
                                        <p:tgtEl>
                                          <p:spTgt spid="76">
                                            <p:bg/>
                                          </p:spTgt>
                                        </p:tgtEl>
                                        <p:attrNameLst>
                                          <p:attrName>ppt_x</p:attrName>
                                        </p:attrNameLst>
                                      </p:cBhvr>
                                      <p:tavLst>
                                        <p:tav tm="0">
                                          <p:val>
                                            <p:strVal val="#ppt_x"/>
                                          </p:val>
                                        </p:tav>
                                        <p:tav tm="100000">
                                          <p:val>
                                            <p:strVal val="#ppt_x"/>
                                          </p:val>
                                        </p:tav>
                                      </p:tavLst>
                                    </p:anim>
                                    <p:anim calcmode="lin" valueType="num">
                                      <p:cBhvr additive="base">
                                        <p:cTn id="110" dur="500" fill="hold"/>
                                        <p:tgtEl>
                                          <p:spTgt spid="76">
                                            <p:bg/>
                                          </p:spTgt>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76">
                                            <p:txEl>
                                              <p:pRg st="0" end="0"/>
                                            </p:txEl>
                                          </p:spTgt>
                                        </p:tgtEl>
                                        <p:attrNameLst>
                                          <p:attrName>style.visibility</p:attrName>
                                        </p:attrNameLst>
                                      </p:cBhvr>
                                      <p:to>
                                        <p:strVal val="visible"/>
                                      </p:to>
                                    </p:set>
                                    <p:anim calcmode="lin" valueType="num">
                                      <p:cBhvr additive="base">
                                        <p:cTn id="113"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27"/>
                                        </p:tgtEl>
                                        <p:attrNameLst>
                                          <p:attrName>style.visibility</p:attrName>
                                        </p:attrNameLst>
                                      </p:cBhvr>
                                      <p:to>
                                        <p:strVal val="visible"/>
                                      </p:to>
                                    </p:set>
                                    <p:anim calcmode="lin" valueType="num">
                                      <p:cBhvr additive="base">
                                        <p:cTn id="119" dur="500" fill="hold"/>
                                        <p:tgtEl>
                                          <p:spTgt spid="27"/>
                                        </p:tgtEl>
                                        <p:attrNameLst>
                                          <p:attrName>ppt_x</p:attrName>
                                        </p:attrNameLst>
                                      </p:cBhvr>
                                      <p:tavLst>
                                        <p:tav tm="0">
                                          <p:val>
                                            <p:strVal val="#ppt_x"/>
                                          </p:val>
                                        </p:tav>
                                        <p:tav tm="100000">
                                          <p:val>
                                            <p:strVal val="#ppt_x"/>
                                          </p:val>
                                        </p:tav>
                                      </p:tavLst>
                                    </p:anim>
                                    <p:anim calcmode="lin" valueType="num">
                                      <p:cBhvr additive="base">
                                        <p:cTn id="120" dur="500" fill="hold"/>
                                        <p:tgtEl>
                                          <p:spTgt spid="27"/>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7">
                                            <p:bg/>
                                          </p:spTgt>
                                        </p:tgtEl>
                                        <p:attrNameLst>
                                          <p:attrName>style.visibility</p:attrName>
                                        </p:attrNameLst>
                                      </p:cBhvr>
                                      <p:to>
                                        <p:strVal val="visible"/>
                                      </p:to>
                                    </p:set>
                                    <p:anim calcmode="lin" valueType="num">
                                      <p:cBhvr additive="base">
                                        <p:cTn id="123"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124" dur="500" fill="hold"/>
                                        <p:tgtEl>
                                          <p:spTgt spid="17">
                                            <p:bg/>
                                          </p:spTgt>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7">
                                            <p:txEl>
                                              <p:pRg st="0" end="0"/>
                                            </p:txEl>
                                          </p:spTgt>
                                        </p:tgtEl>
                                        <p:attrNameLst>
                                          <p:attrName>style.visibility</p:attrName>
                                        </p:attrNameLst>
                                      </p:cBhvr>
                                      <p:to>
                                        <p:strVal val="visible"/>
                                      </p:to>
                                    </p:set>
                                    <p:anim calcmode="lin" valueType="num">
                                      <p:cBhvr additive="base">
                                        <p:cTn id="12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16" grpId="0" build="allAtOnce" animBg="1"/>
      <p:bldP spid="17" grpId="0" build="allAtOnce" animBg="1"/>
      <p:bldP spid="35" grpId="0" animBg="1"/>
      <p:bldP spid="37" grpId="0" build="allAtOnce" animBg="1"/>
      <p:bldP spid="38" grpId="0" build="allAtOnce" animBg="1"/>
      <p:bldP spid="39" grpId="0" build="allAtOnce" animBg="1"/>
      <p:bldP spid="47" grpId="0" build="allAtOnce" animBg="1"/>
      <p:bldP spid="76" grpId="0" build="allAtOnce" animBg="1"/>
      <p:bldP spid="80" grpId="0"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324880" cy="573087"/>
          </a:xfrm>
        </p:spPr>
        <p:txBody>
          <a:bodyPr>
            <a:noAutofit/>
          </a:bodyPr>
          <a:lstStyle/>
          <a:p>
            <a:pPr algn="ctr" eaLnBrk="1" fontAlgn="auto" hangingPunct="1">
              <a:lnSpc>
                <a:spcPct val="80000"/>
              </a:lnSpc>
              <a:spcBef>
                <a:spcPct val="20000"/>
              </a:spcBef>
              <a:spcAft>
                <a:spcPts val="0"/>
              </a:spcAft>
              <a:defRPr/>
            </a:pPr>
            <a:r>
              <a:rPr lang="sr-Cyrl-CS" sz="23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ДОКАЗИВАЊЕ ИСПУЊЕНОСТИ  ОБАВЕЗНИХ УСЛОВА</a:t>
            </a:r>
            <a:endParaRPr lang="x-none" sz="2300" b="1" dirty="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80899" name="Content Placeholder 2"/>
          <p:cNvSpPr>
            <a:spLocks noGrp="1"/>
          </p:cNvSpPr>
          <p:nvPr>
            <p:ph idx="1"/>
          </p:nvPr>
        </p:nvSpPr>
        <p:spPr>
          <a:xfrm>
            <a:off x="468313" y="1447800"/>
            <a:ext cx="7913687" cy="5005388"/>
          </a:xfrm>
        </p:spPr>
        <p:txBody>
          <a:bodyPr>
            <a:normAutofit/>
          </a:bodyPr>
          <a:lstStyle/>
          <a:p>
            <a:pPr marL="0" indent="0" algn="just" eaLnBrk="1" hangingPunct="1">
              <a:lnSpc>
                <a:spcPct val="80000"/>
              </a:lnSpc>
              <a:buNone/>
              <a:defRPr/>
            </a:pPr>
            <a:endParaRPr lang="sr-Cyrl-CS" sz="1500" dirty="0" smtClean="0">
              <a:latin typeface="Times New Roman" panose="02020603050405020304" pitchFamily="18" charset="0"/>
              <a:cs typeface="Times New Roman" panose="02020603050405020304" pitchFamily="18" charset="0"/>
            </a:endParaRPr>
          </a:p>
          <a:p>
            <a:pPr marL="0" indent="0" algn="just" eaLnBrk="1" hangingPunct="1">
              <a:lnSpc>
                <a:spcPct val="80000"/>
              </a:lnSpc>
              <a:defRPr/>
            </a:pPr>
            <a:endParaRPr lang="en-US" sz="1500" b="1" i="1" dirty="0" smtClean="0">
              <a:latin typeface="Times New Roman" panose="02020603050405020304" pitchFamily="18" charset="0"/>
              <a:cs typeface="Times New Roman" panose="02020603050405020304" pitchFamily="18" charset="0"/>
            </a:endParaRPr>
          </a:p>
        </p:txBody>
      </p:sp>
      <p:sp>
        <p:nvSpPr>
          <p:cNvPr id="4" name="Bevel 3"/>
          <p:cNvSpPr/>
          <p:nvPr/>
        </p:nvSpPr>
        <p:spPr>
          <a:xfrm>
            <a:off x="533400" y="1371600"/>
            <a:ext cx="3200400" cy="1066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dirty="0" smtClean="0">
                <a:latin typeface="Times New Roman" panose="02020603050405020304" pitchFamily="18" charset="0"/>
                <a:cs typeface="Times New Roman" panose="02020603050405020304" pitchFamily="18" charset="0"/>
              </a:rPr>
              <a:t>понуђач и његов законски заступник није осуђиван за кривична дела:</a:t>
            </a:r>
            <a:endParaRPr lang="en-US" dirty="0"/>
          </a:p>
        </p:txBody>
      </p:sp>
      <p:sp>
        <p:nvSpPr>
          <p:cNvPr id="16" name="Isosceles Triangle 15"/>
          <p:cNvSpPr/>
          <p:nvPr/>
        </p:nvSpPr>
        <p:spPr>
          <a:xfrm>
            <a:off x="685800" y="533400"/>
            <a:ext cx="7543800" cy="533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b="1" dirty="0" smtClean="0"/>
              <a:t>Чл. 75. ст. 1. тач. 2)</a:t>
            </a:r>
            <a:endParaRPr lang="en-US" b="1" dirty="0"/>
          </a:p>
        </p:txBody>
      </p:sp>
      <p:sp>
        <p:nvSpPr>
          <p:cNvPr id="17" name="Teardrop 16"/>
          <p:cNvSpPr/>
          <p:nvPr/>
        </p:nvSpPr>
        <p:spPr>
          <a:xfrm>
            <a:off x="457200" y="5029200"/>
            <a:ext cx="1676400" cy="10668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dirty="0" smtClean="0"/>
              <a:t>Упис у Регистар понуђача</a:t>
            </a:r>
            <a:endParaRPr lang="en-US" dirty="0"/>
          </a:p>
        </p:txBody>
      </p:sp>
      <p:sp>
        <p:nvSpPr>
          <p:cNvPr id="35" name="Down Arrow 34"/>
          <p:cNvSpPr/>
          <p:nvPr/>
        </p:nvSpPr>
        <p:spPr>
          <a:xfrm>
            <a:off x="2819400" y="10668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886200" y="1219200"/>
            <a:ext cx="2209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600" dirty="0" smtClean="0">
                <a:latin typeface="Times New Roman" panose="02020603050405020304" pitchFamily="18" charset="0"/>
                <a:cs typeface="Times New Roman" panose="02020603050405020304" pitchFamily="18" charset="0"/>
              </a:rPr>
              <a:t>као члан организоване криминалне групе</a:t>
            </a:r>
            <a:endParaRPr lang="en-US" sz="1600" dirty="0"/>
          </a:p>
        </p:txBody>
      </p:sp>
      <p:sp>
        <p:nvSpPr>
          <p:cNvPr id="19" name="Rounded Rectangle 18"/>
          <p:cNvSpPr/>
          <p:nvPr/>
        </p:nvSpPr>
        <p:spPr>
          <a:xfrm>
            <a:off x="7162800" y="1828800"/>
            <a:ext cx="1143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600" dirty="0" smtClean="0">
                <a:latin typeface="Times New Roman" panose="02020603050405020304" pitchFamily="18" charset="0"/>
                <a:cs typeface="Times New Roman" panose="02020603050405020304" pitchFamily="18" charset="0"/>
              </a:rPr>
              <a:t>преваре</a:t>
            </a:r>
            <a:endParaRPr lang="en-US" sz="1600" dirty="0"/>
          </a:p>
        </p:txBody>
      </p:sp>
      <p:sp>
        <p:nvSpPr>
          <p:cNvPr id="20" name="Rounded Rectangle 19"/>
          <p:cNvSpPr/>
          <p:nvPr/>
        </p:nvSpPr>
        <p:spPr>
          <a:xfrm>
            <a:off x="3886200" y="1828800"/>
            <a:ext cx="1295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600" dirty="0" smtClean="0">
                <a:latin typeface="Times New Roman" panose="02020603050405020304" pitchFamily="18" charset="0"/>
                <a:cs typeface="Times New Roman" panose="02020603050405020304" pitchFamily="18" charset="0"/>
              </a:rPr>
              <a:t>против привреде</a:t>
            </a:r>
            <a:endParaRPr lang="en-US" sz="1600" dirty="0"/>
          </a:p>
        </p:txBody>
      </p:sp>
      <p:sp>
        <p:nvSpPr>
          <p:cNvPr id="21" name="Rounded Rectangle 20"/>
          <p:cNvSpPr/>
          <p:nvPr/>
        </p:nvSpPr>
        <p:spPr>
          <a:xfrm>
            <a:off x="5334000" y="1828800"/>
            <a:ext cx="1752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600" dirty="0" smtClean="0">
                <a:latin typeface="Times New Roman" panose="02020603050405020304" pitchFamily="18" charset="0"/>
                <a:cs typeface="Times New Roman" panose="02020603050405020304" pitchFamily="18" charset="0"/>
              </a:rPr>
              <a:t>против животне средине</a:t>
            </a:r>
            <a:endParaRPr lang="en-US" sz="1600" dirty="0"/>
          </a:p>
        </p:txBody>
      </p:sp>
      <p:sp>
        <p:nvSpPr>
          <p:cNvPr id="23" name="Rounded Rectangle 22"/>
          <p:cNvSpPr/>
          <p:nvPr/>
        </p:nvSpPr>
        <p:spPr>
          <a:xfrm>
            <a:off x="6172200" y="1219200"/>
            <a:ext cx="2209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600" dirty="0" smtClean="0">
                <a:latin typeface="Times New Roman" panose="02020603050405020304" pitchFamily="18" charset="0"/>
                <a:cs typeface="Times New Roman" panose="02020603050405020304" pitchFamily="18" charset="0"/>
              </a:rPr>
              <a:t>примања или давања мита</a:t>
            </a:r>
            <a:endParaRPr lang="en-US" sz="1600" dirty="0"/>
          </a:p>
        </p:txBody>
      </p:sp>
      <p:sp>
        <p:nvSpPr>
          <p:cNvPr id="116" name="Trapezoid 115"/>
          <p:cNvSpPr/>
          <p:nvPr/>
        </p:nvSpPr>
        <p:spPr>
          <a:xfrm>
            <a:off x="914400" y="3962400"/>
            <a:ext cx="1905000" cy="8382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700" dirty="0" smtClean="0"/>
              <a:t>Предузетници</a:t>
            </a:r>
            <a:endParaRPr lang="en-US" sz="1700" dirty="0"/>
          </a:p>
        </p:txBody>
      </p:sp>
      <p:sp>
        <p:nvSpPr>
          <p:cNvPr id="117" name="Plaque 116"/>
          <p:cNvSpPr/>
          <p:nvPr/>
        </p:nvSpPr>
        <p:spPr>
          <a:xfrm>
            <a:off x="2895600" y="2590800"/>
            <a:ext cx="3886200" cy="11430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smtClean="0">
                <a:latin typeface="Times New Roman" pitchFamily="18" charset="0"/>
                <a:cs typeface="Times New Roman" pitchFamily="18" charset="0"/>
              </a:rPr>
              <a:t>извод из казнене евиденције основног суда на чијем је подручју седиште домаћег правног лица, односно седиште представништва или огранка страног правног лица</a:t>
            </a:r>
            <a:endParaRPr lang="en-US" sz="1500" dirty="0"/>
          </a:p>
        </p:txBody>
      </p:sp>
      <p:sp>
        <p:nvSpPr>
          <p:cNvPr id="119" name="Plaque 118"/>
          <p:cNvSpPr/>
          <p:nvPr/>
        </p:nvSpPr>
        <p:spPr>
          <a:xfrm>
            <a:off x="3357554" y="3857628"/>
            <a:ext cx="3886200" cy="9144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defRPr/>
            </a:pPr>
            <a:r>
              <a:rPr lang="ru-RU" sz="1600" dirty="0" smtClean="0">
                <a:latin typeface="Times New Roman" pitchFamily="18" charset="0"/>
                <a:cs typeface="Times New Roman" pitchFamily="18" charset="0"/>
              </a:rPr>
              <a:t>извод из казнене евиденције Посебног одељења (за организовани криминал) Вишег суда у Београду</a:t>
            </a:r>
            <a:endParaRPr lang="x-none" sz="1600" dirty="0">
              <a:latin typeface="Times New Roman" pitchFamily="18" charset="0"/>
              <a:cs typeface="Times New Roman" pitchFamily="18" charset="0"/>
            </a:endParaRPr>
          </a:p>
        </p:txBody>
      </p:sp>
      <p:sp>
        <p:nvSpPr>
          <p:cNvPr id="120" name="Plaque 119"/>
          <p:cNvSpPr/>
          <p:nvPr/>
        </p:nvSpPr>
        <p:spPr>
          <a:xfrm>
            <a:off x="4429124" y="5072074"/>
            <a:ext cx="3886200" cy="11430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FFFF00"/>
                </a:solidFill>
                <a:latin typeface="Times New Roman" pitchFamily="18" charset="0"/>
                <a:cs typeface="Times New Roman" pitchFamily="18" charset="0"/>
              </a:rPr>
              <a:t>уверење из казнене евиденције надлежне полицијске управе МУП </a:t>
            </a:r>
            <a:r>
              <a:rPr lang="ru-RU" sz="1400" dirty="0" smtClean="0">
                <a:latin typeface="Times New Roman" pitchFamily="18" charset="0"/>
                <a:cs typeface="Times New Roman" pitchFamily="18" charset="0"/>
              </a:rPr>
              <a:t>за законског заступника – захтев за издавање овог уверења може се поднети према месту рођења, али и према месту пребивалишта</a:t>
            </a:r>
            <a:endParaRPr lang="en-US" sz="1400" dirty="0"/>
          </a:p>
        </p:txBody>
      </p:sp>
      <p:sp>
        <p:nvSpPr>
          <p:cNvPr id="121" name="Trapezoid 120"/>
          <p:cNvSpPr/>
          <p:nvPr/>
        </p:nvSpPr>
        <p:spPr>
          <a:xfrm>
            <a:off x="2438400" y="5181600"/>
            <a:ext cx="1295400" cy="8382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600" dirty="0" smtClean="0"/>
              <a:t>Физичка лица</a:t>
            </a:r>
            <a:endParaRPr lang="en-US" sz="1600" dirty="0"/>
          </a:p>
        </p:txBody>
      </p:sp>
      <p:sp>
        <p:nvSpPr>
          <p:cNvPr id="122" name="Trapezoid 121"/>
          <p:cNvSpPr/>
          <p:nvPr/>
        </p:nvSpPr>
        <p:spPr>
          <a:xfrm>
            <a:off x="838200" y="2895600"/>
            <a:ext cx="1295400" cy="8382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dirty="0" smtClean="0"/>
              <a:t>Правна лица</a:t>
            </a:r>
            <a:endParaRPr lang="en-US" dirty="0"/>
          </a:p>
        </p:txBody>
      </p:sp>
      <p:cxnSp>
        <p:nvCxnSpPr>
          <p:cNvPr id="124" name="Straight Arrow Connector 123"/>
          <p:cNvCxnSpPr>
            <a:endCxn id="117" idx="1"/>
          </p:cNvCxnSpPr>
          <p:nvPr/>
        </p:nvCxnSpPr>
        <p:spPr>
          <a:xfrm flipV="1">
            <a:off x="1981200" y="3162300"/>
            <a:ext cx="9144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endCxn id="120" idx="1"/>
          </p:cNvCxnSpPr>
          <p:nvPr/>
        </p:nvCxnSpPr>
        <p:spPr>
          <a:xfrm>
            <a:off x="1990724" y="3319474"/>
            <a:ext cx="2438400" cy="2324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22" idx="3"/>
            <a:endCxn id="119" idx="1"/>
          </p:cNvCxnSpPr>
          <p:nvPr/>
        </p:nvCxnSpPr>
        <p:spPr>
          <a:xfrm>
            <a:off x="2028825" y="3314700"/>
            <a:ext cx="1328729" cy="1000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121" idx="3"/>
            <a:endCxn id="120" idx="1"/>
          </p:cNvCxnSpPr>
          <p:nvPr/>
        </p:nvCxnSpPr>
        <p:spPr>
          <a:xfrm>
            <a:off x="3629025" y="5600700"/>
            <a:ext cx="800099" cy="428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16" idx="3"/>
            <a:endCxn id="120" idx="1"/>
          </p:cNvCxnSpPr>
          <p:nvPr/>
        </p:nvCxnSpPr>
        <p:spPr>
          <a:xfrm>
            <a:off x="2714625" y="4381500"/>
            <a:ext cx="1714499" cy="12620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8" name="Curved Connector 137"/>
          <p:cNvCxnSpPr>
            <a:stCxn id="17" idx="5"/>
            <a:endCxn id="4" idx="4"/>
          </p:cNvCxnSpPr>
          <p:nvPr/>
        </p:nvCxnSpPr>
        <p:spPr>
          <a:xfrm rot="16200000" flipV="1">
            <a:off x="-1022162" y="3460563"/>
            <a:ext cx="3280429" cy="169303"/>
          </a:xfrm>
          <a:prstGeom prst="curvedConnector4">
            <a:avLst>
              <a:gd name="adj1" fmla="val 39489"/>
              <a:gd name="adj2" fmla="val 280032"/>
            </a:avLst>
          </a:prstGeom>
          <a:ln>
            <a:tailEnd type="arrow"/>
          </a:ln>
        </p:spPr>
        <p:style>
          <a:lnRef idx="1">
            <a:schemeClr val="accent1"/>
          </a:lnRef>
          <a:fillRef idx="0">
            <a:schemeClr val="accent1"/>
          </a:fillRef>
          <a:effectRef idx="0">
            <a:schemeClr val="accent1"/>
          </a:effectRef>
          <a:fontRef idx="minor">
            <a:schemeClr val="tx1"/>
          </a:fontRef>
        </p:style>
      </p:cxnSp>
      <p:sp>
        <p:nvSpPr>
          <p:cNvPr id="148" name="Rectangle 147"/>
          <p:cNvSpPr/>
          <p:nvPr/>
        </p:nvSpPr>
        <p:spPr>
          <a:xfrm>
            <a:off x="7429520" y="2786058"/>
            <a:ext cx="1500198" cy="1754326"/>
          </a:xfrm>
          <a:prstGeom prst="rect">
            <a:avLst/>
          </a:prstGeom>
          <a:solidFill>
            <a:srgbClr val="FFC000"/>
          </a:solidFill>
          <a:ln>
            <a:solidFill>
              <a:srgbClr val="FF0000"/>
            </a:solidFill>
          </a:ln>
        </p:spPr>
        <p:txBody>
          <a:bodyPr wrap="square">
            <a:spAutoFit/>
          </a:bodyPr>
          <a:lstStyle/>
          <a:p>
            <a:pPr algn="ctr">
              <a:buClr>
                <a:srgbClr val="FFFFCC"/>
              </a:buClr>
              <a:buSzPct val="70000"/>
              <a:defRPr/>
            </a:pPr>
            <a:r>
              <a:rPr lang="sr-Cyrl-CS" sz="1200" b="1" dirty="0" smtClean="0">
                <a:solidFill>
                  <a:srgbClr val="FF0000"/>
                </a:solidFill>
                <a:latin typeface="Times New Roman" panose="02020603050405020304" pitchFamily="18" charset="0"/>
                <a:cs typeface="Times New Roman" panose="02020603050405020304" pitchFamily="18" charset="0"/>
              </a:rPr>
              <a:t>- потврде не смеју бити старије од два месеца пре дана отварања понуда (ажурирања листе код квалификационог поступка)</a:t>
            </a:r>
            <a:endParaRPr lang="sr-Cyrl-CS" sz="1200" b="1" dirty="0">
              <a:solidFill>
                <a:srgbClr val="FF0000"/>
              </a:solidFill>
              <a:latin typeface="Times New Roman" panose="02020603050405020304" pitchFamily="18" charset="0"/>
              <a:cs typeface="Times New Roman" panose="02020603050405020304" pitchFamily="18" charset="0"/>
            </a:endParaRPr>
          </a:p>
        </p:txBody>
      </p:sp>
      <p:sp>
        <p:nvSpPr>
          <p:cNvPr id="26" name="Slide Number Placeholder 25"/>
          <p:cNvSpPr>
            <a:spLocks noGrp="1"/>
          </p:cNvSpPr>
          <p:nvPr>
            <p:ph type="sldNum" sz="quarter" idx="12"/>
          </p:nvPr>
        </p:nvSpPr>
        <p:spPr/>
        <p:txBody>
          <a:bodyPr/>
          <a:lstStyle/>
          <a:p>
            <a:fld id="{B6F15528-21DE-4FAA-801E-634DDDAF4B2B}" type="slidenum">
              <a:rPr lang="en-US" smtClean="0"/>
              <a:pPr/>
              <a:t>27</a:t>
            </a:fld>
            <a:endParaRPr lang="en-US"/>
          </a:p>
        </p:txBody>
      </p:sp>
      <p:sp>
        <p:nvSpPr>
          <p:cNvPr id="29" name="TextBox 28"/>
          <p:cNvSpPr txBox="1"/>
          <p:nvPr/>
        </p:nvSpPr>
        <p:spPr>
          <a:xfrm>
            <a:off x="341590" y="6143644"/>
            <a:ext cx="8802410" cy="369332"/>
          </a:xfrm>
          <a:prstGeom prst="rect">
            <a:avLst/>
          </a:prstGeom>
          <a:noFill/>
        </p:spPr>
        <p:txBody>
          <a:bodyPr wrap="none" rtlCol="0">
            <a:spAutoFit/>
          </a:bodyPr>
          <a:lstStyle/>
          <a:p>
            <a:r>
              <a:rPr lang="sr-Cyrl-CS" dirty="0" smtClean="0"/>
              <a:t>-----------------------------------------------------------------------------------------------------------------</a:t>
            </a:r>
            <a:endParaRPr lang="en-US" dirty="0"/>
          </a:p>
        </p:txBody>
      </p:sp>
      <p:pic>
        <p:nvPicPr>
          <p:cNvPr id="30" name="Picture 29"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31" name="TextBox 30"/>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Tree>
    <p:extLst>
      <p:ext uri="{BB962C8B-B14F-4D97-AF65-F5344CB8AC3E}">
        <p14:creationId xmlns:p14="http://schemas.microsoft.com/office/powerpoint/2010/main" val="221481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bg/>
                                          </p:spTgt>
                                        </p:tgtEl>
                                        <p:attrNameLst>
                                          <p:attrName>style.visibility</p:attrName>
                                        </p:attrNameLst>
                                      </p:cBhvr>
                                      <p:to>
                                        <p:strVal val="visible"/>
                                      </p:to>
                                    </p:set>
                                    <p:anim calcmode="lin" valueType="num">
                                      <p:cBhvr additive="base">
                                        <p:cTn id="7"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bg/>
                                          </p:spTgt>
                                        </p:tgtEl>
                                        <p:attrNameLst>
                                          <p:attrName>style.visibility</p:attrName>
                                        </p:attrNameLst>
                                      </p:cBhvr>
                                      <p:to>
                                        <p:strVal val="visible"/>
                                      </p:to>
                                    </p:set>
                                    <p:anim calcmode="lin" valueType="num">
                                      <p:cBhvr additive="base">
                                        <p:cTn id="21"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4">
                                            <p:bg/>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bg/>
                                          </p:spTgt>
                                        </p:tgtEl>
                                        <p:attrNameLst>
                                          <p:attrName>style.visibility</p:attrName>
                                        </p:attrNameLst>
                                      </p:cBhvr>
                                      <p:to>
                                        <p:strVal val="visible"/>
                                      </p:to>
                                    </p:set>
                                    <p:anim calcmode="lin" valueType="num">
                                      <p:cBhvr additive="base">
                                        <p:cTn id="31"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bg/>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 calcmode="lin" valueType="num">
                                      <p:cBhvr additive="base">
                                        <p:cTn id="3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3">
                                            <p:bg/>
                                          </p:spTgt>
                                        </p:tgtEl>
                                        <p:attrNameLst>
                                          <p:attrName>style.visibility</p:attrName>
                                        </p:attrNameLst>
                                      </p:cBhvr>
                                      <p:to>
                                        <p:strVal val="visible"/>
                                      </p:to>
                                    </p:set>
                                    <p:anim calcmode="lin" valueType="num">
                                      <p:cBhvr additive="base">
                                        <p:cTn id="41" dur="500" fill="hold"/>
                                        <p:tgtEl>
                                          <p:spTgt spid="23">
                                            <p:bg/>
                                          </p:spTgt>
                                        </p:tgtEl>
                                        <p:attrNameLst>
                                          <p:attrName>ppt_x</p:attrName>
                                        </p:attrNameLst>
                                      </p:cBhvr>
                                      <p:tavLst>
                                        <p:tav tm="0">
                                          <p:val>
                                            <p:strVal val="#ppt_x"/>
                                          </p:val>
                                        </p:tav>
                                        <p:tav tm="100000">
                                          <p:val>
                                            <p:strVal val="#ppt_x"/>
                                          </p:val>
                                        </p:tav>
                                      </p:tavLst>
                                    </p:anim>
                                    <p:anim calcmode="lin" valueType="num">
                                      <p:cBhvr additive="base">
                                        <p:cTn id="42" dur="500" fill="hold"/>
                                        <p:tgtEl>
                                          <p:spTgt spid="23">
                                            <p:bg/>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3">
                                            <p:txEl>
                                              <p:pRg st="0" end="0"/>
                                            </p:txEl>
                                          </p:spTgt>
                                        </p:tgtEl>
                                        <p:attrNameLst>
                                          <p:attrName>style.visibility</p:attrName>
                                        </p:attrNameLst>
                                      </p:cBhvr>
                                      <p:to>
                                        <p:strVal val="visible"/>
                                      </p:to>
                                    </p:set>
                                    <p:anim calcmode="lin" valueType="num">
                                      <p:cBhvr additive="base">
                                        <p:cTn id="4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0">
                                            <p:bg/>
                                          </p:spTgt>
                                        </p:tgtEl>
                                        <p:attrNameLst>
                                          <p:attrName>style.visibility</p:attrName>
                                        </p:attrNameLst>
                                      </p:cBhvr>
                                      <p:to>
                                        <p:strVal val="visible"/>
                                      </p:to>
                                    </p:set>
                                    <p:anim calcmode="lin" valueType="num">
                                      <p:cBhvr additive="base">
                                        <p:cTn id="51"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52" dur="500" fill="hold"/>
                                        <p:tgtEl>
                                          <p:spTgt spid="20">
                                            <p:bg/>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 calcmode="lin" valueType="num">
                                      <p:cBhvr additive="base">
                                        <p:cTn id="5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bg/>
                                          </p:spTgt>
                                        </p:tgtEl>
                                        <p:attrNameLst>
                                          <p:attrName>style.visibility</p:attrName>
                                        </p:attrNameLst>
                                      </p:cBhvr>
                                      <p:to>
                                        <p:strVal val="visible"/>
                                      </p:to>
                                    </p:set>
                                    <p:anim calcmode="lin" valueType="num">
                                      <p:cBhvr additive="base">
                                        <p:cTn id="61"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62" dur="500" fill="hold"/>
                                        <p:tgtEl>
                                          <p:spTgt spid="21">
                                            <p:bg/>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1">
                                            <p:txEl>
                                              <p:pRg st="0" end="0"/>
                                            </p:txEl>
                                          </p:spTgt>
                                        </p:tgtEl>
                                        <p:attrNameLst>
                                          <p:attrName>style.visibility</p:attrName>
                                        </p:attrNameLst>
                                      </p:cBhvr>
                                      <p:to>
                                        <p:strVal val="visible"/>
                                      </p:to>
                                    </p:set>
                                    <p:anim calcmode="lin" valueType="num">
                                      <p:cBhvr additive="base">
                                        <p:cTn id="65"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9">
                                            <p:bg/>
                                          </p:spTgt>
                                        </p:tgtEl>
                                        <p:attrNameLst>
                                          <p:attrName>style.visibility</p:attrName>
                                        </p:attrNameLst>
                                      </p:cBhvr>
                                      <p:to>
                                        <p:strVal val="visible"/>
                                      </p:to>
                                    </p:set>
                                    <p:anim calcmode="lin" valueType="num">
                                      <p:cBhvr additive="base">
                                        <p:cTn id="71"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72" dur="500" fill="hold"/>
                                        <p:tgtEl>
                                          <p:spTgt spid="19">
                                            <p:bg/>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9">
                                            <p:txEl>
                                              <p:pRg st="0" end="0"/>
                                            </p:txEl>
                                          </p:spTgt>
                                        </p:tgtEl>
                                        <p:attrNameLst>
                                          <p:attrName>style.visibility</p:attrName>
                                        </p:attrNameLst>
                                      </p:cBhvr>
                                      <p:to>
                                        <p:strVal val="visible"/>
                                      </p:to>
                                    </p:set>
                                    <p:anim calcmode="lin" valueType="num">
                                      <p:cBhvr additive="base">
                                        <p:cTn id="7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22">
                                            <p:bg/>
                                          </p:spTgt>
                                        </p:tgtEl>
                                        <p:attrNameLst>
                                          <p:attrName>style.visibility</p:attrName>
                                        </p:attrNameLst>
                                      </p:cBhvr>
                                      <p:to>
                                        <p:strVal val="visible"/>
                                      </p:to>
                                    </p:set>
                                    <p:anim calcmode="lin" valueType="num">
                                      <p:cBhvr additive="base">
                                        <p:cTn id="81" dur="500" fill="hold"/>
                                        <p:tgtEl>
                                          <p:spTgt spid="122">
                                            <p:bg/>
                                          </p:spTgt>
                                        </p:tgtEl>
                                        <p:attrNameLst>
                                          <p:attrName>ppt_x</p:attrName>
                                        </p:attrNameLst>
                                      </p:cBhvr>
                                      <p:tavLst>
                                        <p:tav tm="0">
                                          <p:val>
                                            <p:strVal val="#ppt_x"/>
                                          </p:val>
                                        </p:tav>
                                        <p:tav tm="100000">
                                          <p:val>
                                            <p:strVal val="#ppt_x"/>
                                          </p:val>
                                        </p:tav>
                                      </p:tavLst>
                                    </p:anim>
                                    <p:anim calcmode="lin" valueType="num">
                                      <p:cBhvr additive="base">
                                        <p:cTn id="82" dur="500" fill="hold"/>
                                        <p:tgtEl>
                                          <p:spTgt spid="122">
                                            <p:bg/>
                                          </p:spTgt>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22">
                                            <p:txEl>
                                              <p:pRg st="0" end="0"/>
                                            </p:txEl>
                                          </p:spTgt>
                                        </p:tgtEl>
                                        <p:attrNameLst>
                                          <p:attrName>style.visibility</p:attrName>
                                        </p:attrNameLst>
                                      </p:cBhvr>
                                      <p:to>
                                        <p:strVal val="visible"/>
                                      </p:to>
                                    </p:set>
                                    <p:anim calcmode="lin" valueType="num">
                                      <p:cBhvr additive="base">
                                        <p:cTn id="85" dur="500" fill="hold"/>
                                        <p:tgtEl>
                                          <p:spTgt spid="122">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24"/>
                                        </p:tgtEl>
                                        <p:attrNameLst>
                                          <p:attrName>style.visibility</p:attrName>
                                        </p:attrNameLst>
                                      </p:cBhvr>
                                      <p:to>
                                        <p:strVal val="visible"/>
                                      </p:to>
                                    </p:set>
                                    <p:anim calcmode="lin" valueType="num">
                                      <p:cBhvr additive="base">
                                        <p:cTn id="91" dur="500" fill="hold"/>
                                        <p:tgtEl>
                                          <p:spTgt spid="124"/>
                                        </p:tgtEl>
                                        <p:attrNameLst>
                                          <p:attrName>ppt_x</p:attrName>
                                        </p:attrNameLst>
                                      </p:cBhvr>
                                      <p:tavLst>
                                        <p:tav tm="0">
                                          <p:val>
                                            <p:strVal val="#ppt_x"/>
                                          </p:val>
                                        </p:tav>
                                        <p:tav tm="100000">
                                          <p:val>
                                            <p:strVal val="#ppt_x"/>
                                          </p:val>
                                        </p:tav>
                                      </p:tavLst>
                                    </p:anim>
                                    <p:anim calcmode="lin" valueType="num">
                                      <p:cBhvr additive="base">
                                        <p:cTn id="92" dur="500" fill="hold"/>
                                        <p:tgtEl>
                                          <p:spTgt spid="12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17">
                                            <p:bg/>
                                          </p:spTgt>
                                        </p:tgtEl>
                                        <p:attrNameLst>
                                          <p:attrName>style.visibility</p:attrName>
                                        </p:attrNameLst>
                                      </p:cBhvr>
                                      <p:to>
                                        <p:strVal val="visible"/>
                                      </p:to>
                                    </p:set>
                                    <p:anim calcmode="lin" valueType="num">
                                      <p:cBhvr additive="base">
                                        <p:cTn id="95" dur="500" fill="hold"/>
                                        <p:tgtEl>
                                          <p:spTgt spid="117">
                                            <p:bg/>
                                          </p:spTgt>
                                        </p:tgtEl>
                                        <p:attrNameLst>
                                          <p:attrName>ppt_x</p:attrName>
                                        </p:attrNameLst>
                                      </p:cBhvr>
                                      <p:tavLst>
                                        <p:tav tm="0">
                                          <p:val>
                                            <p:strVal val="#ppt_x"/>
                                          </p:val>
                                        </p:tav>
                                        <p:tav tm="100000">
                                          <p:val>
                                            <p:strVal val="#ppt_x"/>
                                          </p:val>
                                        </p:tav>
                                      </p:tavLst>
                                    </p:anim>
                                    <p:anim calcmode="lin" valueType="num">
                                      <p:cBhvr additive="base">
                                        <p:cTn id="96" dur="500" fill="hold"/>
                                        <p:tgtEl>
                                          <p:spTgt spid="117">
                                            <p:bg/>
                                          </p:spTgt>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17">
                                            <p:txEl>
                                              <p:pRg st="0" end="0"/>
                                            </p:txEl>
                                          </p:spTgt>
                                        </p:tgtEl>
                                        <p:attrNameLst>
                                          <p:attrName>style.visibility</p:attrName>
                                        </p:attrNameLst>
                                      </p:cBhvr>
                                      <p:to>
                                        <p:strVal val="visible"/>
                                      </p:to>
                                    </p:set>
                                    <p:anim calcmode="lin" valueType="num">
                                      <p:cBhvr additive="base">
                                        <p:cTn id="99" dur="500" fill="hold"/>
                                        <p:tgtEl>
                                          <p:spTgt spid="117">
                                            <p:txEl>
                                              <p:pRg st="0" end="0"/>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1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127"/>
                                        </p:tgtEl>
                                        <p:attrNameLst>
                                          <p:attrName>style.visibility</p:attrName>
                                        </p:attrNameLst>
                                      </p:cBhvr>
                                      <p:to>
                                        <p:strVal val="visible"/>
                                      </p:to>
                                    </p:set>
                                    <p:anim calcmode="lin" valueType="num">
                                      <p:cBhvr additive="base">
                                        <p:cTn id="105" dur="500" fill="hold"/>
                                        <p:tgtEl>
                                          <p:spTgt spid="127"/>
                                        </p:tgtEl>
                                        <p:attrNameLst>
                                          <p:attrName>ppt_x</p:attrName>
                                        </p:attrNameLst>
                                      </p:cBhvr>
                                      <p:tavLst>
                                        <p:tav tm="0">
                                          <p:val>
                                            <p:strVal val="#ppt_x"/>
                                          </p:val>
                                        </p:tav>
                                        <p:tav tm="100000">
                                          <p:val>
                                            <p:strVal val="#ppt_x"/>
                                          </p:val>
                                        </p:tav>
                                      </p:tavLst>
                                    </p:anim>
                                    <p:anim calcmode="lin" valueType="num">
                                      <p:cBhvr additive="base">
                                        <p:cTn id="106" dur="500" fill="hold"/>
                                        <p:tgtEl>
                                          <p:spTgt spid="127"/>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119">
                                            <p:bg/>
                                          </p:spTgt>
                                        </p:tgtEl>
                                        <p:attrNameLst>
                                          <p:attrName>style.visibility</p:attrName>
                                        </p:attrNameLst>
                                      </p:cBhvr>
                                      <p:to>
                                        <p:strVal val="visible"/>
                                      </p:to>
                                    </p:set>
                                    <p:anim calcmode="lin" valueType="num">
                                      <p:cBhvr additive="base">
                                        <p:cTn id="109" dur="500" fill="hold"/>
                                        <p:tgtEl>
                                          <p:spTgt spid="119">
                                            <p:bg/>
                                          </p:spTgt>
                                        </p:tgtEl>
                                        <p:attrNameLst>
                                          <p:attrName>ppt_x</p:attrName>
                                        </p:attrNameLst>
                                      </p:cBhvr>
                                      <p:tavLst>
                                        <p:tav tm="0">
                                          <p:val>
                                            <p:strVal val="#ppt_x"/>
                                          </p:val>
                                        </p:tav>
                                        <p:tav tm="100000">
                                          <p:val>
                                            <p:strVal val="#ppt_x"/>
                                          </p:val>
                                        </p:tav>
                                      </p:tavLst>
                                    </p:anim>
                                    <p:anim calcmode="lin" valueType="num">
                                      <p:cBhvr additive="base">
                                        <p:cTn id="110" dur="500" fill="hold"/>
                                        <p:tgtEl>
                                          <p:spTgt spid="119">
                                            <p:bg/>
                                          </p:spTgt>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119">
                                            <p:txEl>
                                              <p:pRg st="0" end="0"/>
                                            </p:txEl>
                                          </p:spTgt>
                                        </p:tgtEl>
                                        <p:attrNameLst>
                                          <p:attrName>style.visibility</p:attrName>
                                        </p:attrNameLst>
                                      </p:cBhvr>
                                      <p:to>
                                        <p:strVal val="visible"/>
                                      </p:to>
                                    </p:set>
                                    <p:anim calcmode="lin" valueType="num">
                                      <p:cBhvr additive="base">
                                        <p:cTn id="113" dur="500" fill="hold"/>
                                        <p:tgtEl>
                                          <p:spTgt spid="119">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1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126"/>
                                        </p:tgtEl>
                                        <p:attrNameLst>
                                          <p:attrName>style.visibility</p:attrName>
                                        </p:attrNameLst>
                                      </p:cBhvr>
                                      <p:to>
                                        <p:strVal val="visible"/>
                                      </p:to>
                                    </p:set>
                                    <p:anim calcmode="lin" valueType="num">
                                      <p:cBhvr additive="base">
                                        <p:cTn id="119" dur="500" fill="hold"/>
                                        <p:tgtEl>
                                          <p:spTgt spid="126"/>
                                        </p:tgtEl>
                                        <p:attrNameLst>
                                          <p:attrName>ppt_x</p:attrName>
                                        </p:attrNameLst>
                                      </p:cBhvr>
                                      <p:tavLst>
                                        <p:tav tm="0">
                                          <p:val>
                                            <p:strVal val="#ppt_x"/>
                                          </p:val>
                                        </p:tav>
                                        <p:tav tm="100000">
                                          <p:val>
                                            <p:strVal val="#ppt_x"/>
                                          </p:val>
                                        </p:tav>
                                      </p:tavLst>
                                    </p:anim>
                                    <p:anim calcmode="lin" valueType="num">
                                      <p:cBhvr additive="base">
                                        <p:cTn id="120" dur="500" fill="hold"/>
                                        <p:tgtEl>
                                          <p:spTgt spid="126"/>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20">
                                            <p:bg/>
                                          </p:spTgt>
                                        </p:tgtEl>
                                        <p:attrNameLst>
                                          <p:attrName>style.visibility</p:attrName>
                                        </p:attrNameLst>
                                      </p:cBhvr>
                                      <p:to>
                                        <p:strVal val="visible"/>
                                      </p:to>
                                    </p:set>
                                    <p:anim calcmode="lin" valueType="num">
                                      <p:cBhvr additive="base">
                                        <p:cTn id="123" dur="500" fill="hold"/>
                                        <p:tgtEl>
                                          <p:spTgt spid="120">
                                            <p:bg/>
                                          </p:spTgt>
                                        </p:tgtEl>
                                        <p:attrNameLst>
                                          <p:attrName>ppt_x</p:attrName>
                                        </p:attrNameLst>
                                      </p:cBhvr>
                                      <p:tavLst>
                                        <p:tav tm="0">
                                          <p:val>
                                            <p:strVal val="#ppt_x"/>
                                          </p:val>
                                        </p:tav>
                                        <p:tav tm="100000">
                                          <p:val>
                                            <p:strVal val="#ppt_x"/>
                                          </p:val>
                                        </p:tav>
                                      </p:tavLst>
                                    </p:anim>
                                    <p:anim calcmode="lin" valueType="num">
                                      <p:cBhvr additive="base">
                                        <p:cTn id="124" dur="500" fill="hold"/>
                                        <p:tgtEl>
                                          <p:spTgt spid="120">
                                            <p:bg/>
                                          </p:spTgt>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20">
                                            <p:txEl>
                                              <p:pRg st="0" end="0"/>
                                            </p:txEl>
                                          </p:spTgt>
                                        </p:tgtEl>
                                        <p:attrNameLst>
                                          <p:attrName>style.visibility</p:attrName>
                                        </p:attrNameLst>
                                      </p:cBhvr>
                                      <p:to>
                                        <p:strVal val="visible"/>
                                      </p:to>
                                    </p:set>
                                    <p:anim calcmode="lin" valueType="num">
                                      <p:cBhvr additive="base">
                                        <p:cTn id="127" dur="500" fill="hold"/>
                                        <p:tgtEl>
                                          <p:spTgt spid="120">
                                            <p:txEl>
                                              <p:pRg st="0" end="0"/>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1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116">
                                            <p:bg/>
                                          </p:spTgt>
                                        </p:tgtEl>
                                        <p:attrNameLst>
                                          <p:attrName>style.visibility</p:attrName>
                                        </p:attrNameLst>
                                      </p:cBhvr>
                                      <p:to>
                                        <p:strVal val="visible"/>
                                      </p:to>
                                    </p:set>
                                    <p:anim calcmode="lin" valueType="num">
                                      <p:cBhvr additive="base">
                                        <p:cTn id="133" dur="500" fill="hold"/>
                                        <p:tgtEl>
                                          <p:spTgt spid="116">
                                            <p:bg/>
                                          </p:spTgt>
                                        </p:tgtEl>
                                        <p:attrNameLst>
                                          <p:attrName>ppt_x</p:attrName>
                                        </p:attrNameLst>
                                      </p:cBhvr>
                                      <p:tavLst>
                                        <p:tav tm="0">
                                          <p:val>
                                            <p:strVal val="#ppt_x"/>
                                          </p:val>
                                        </p:tav>
                                        <p:tav tm="100000">
                                          <p:val>
                                            <p:strVal val="#ppt_x"/>
                                          </p:val>
                                        </p:tav>
                                      </p:tavLst>
                                    </p:anim>
                                    <p:anim calcmode="lin" valueType="num">
                                      <p:cBhvr additive="base">
                                        <p:cTn id="134" dur="500" fill="hold"/>
                                        <p:tgtEl>
                                          <p:spTgt spid="116">
                                            <p:bg/>
                                          </p:spTgt>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116">
                                            <p:txEl>
                                              <p:pRg st="0" end="0"/>
                                            </p:txEl>
                                          </p:spTgt>
                                        </p:tgtEl>
                                        <p:attrNameLst>
                                          <p:attrName>style.visibility</p:attrName>
                                        </p:attrNameLst>
                                      </p:cBhvr>
                                      <p:to>
                                        <p:strVal val="visible"/>
                                      </p:to>
                                    </p:set>
                                    <p:anim calcmode="lin" valueType="num">
                                      <p:cBhvr additive="base">
                                        <p:cTn id="137" dur="500" fill="hold"/>
                                        <p:tgtEl>
                                          <p:spTgt spid="116">
                                            <p:txEl>
                                              <p:pRg st="0" end="0"/>
                                            </p:txEl>
                                          </p:spTgt>
                                        </p:tgtEl>
                                        <p:attrNameLst>
                                          <p:attrName>ppt_x</p:attrName>
                                        </p:attrNameLst>
                                      </p:cBhvr>
                                      <p:tavLst>
                                        <p:tav tm="0">
                                          <p:val>
                                            <p:strVal val="#ppt_x"/>
                                          </p:val>
                                        </p:tav>
                                        <p:tav tm="100000">
                                          <p:val>
                                            <p:strVal val="#ppt_x"/>
                                          </p:val>
                                        </p:tav>
                                      </p:tavLst>
                                    </p:anim>
                                    <p:anim calcmode="lin" valueType="num">
                                      <p:cBhvr additive="base">
                                        <p:cTn id="138" dur="500" fill="hold"/>
                                        <p:tgtEl>
                                          <p:spTgt spid="1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nodeType="clickEffect">
                                  <p:stCondLst>
                                    <p:cond delay="0"/>
                                  </p:stCondLst>
                                  <p:childTnLst>
                                    <p:set>
                                      <p:cBhvr>
                                        <p:cTn id="142" dur="1" fill="hold">
                                          <p:stCondLst>
                                            <p:cond delay="0"/>
                                          </p:stCondLst>
                                        </p:cTn>
                                        <p:tgtEl>
                                          <p:spTgt spid="133"/>
                                        </p:tgtEl>
                                        <p:attrNameLst>
                                          <p:attrName>style.visibility</p:attrName>
                                        </p:attrNameLst>
                                      </p:cBhvr>
                                      <p:to>
                                        <p:strVal val="visible"/>
                                      </p:to>
                                    </p:set>
                                    <p:anim calcmode="lin" valueType="num">
                                      <p:cBhvr additive="base">
                                        <p:cTn id="143" dur="500" fill="hold"/>
                                        <p:tgtEl>
                                          <p:spTgt spid="133"/>
                                        </p:tgtEl>
                                        <p:attrNameLst>
                                          <p:attrName>ppt_x</p:attrName>
                                        </p:attrNameLst>
                                      </p:cBhvr>
                                      <p:tavLst>
                                        <p:tav tm="0">
                                          <p:val>
                                            <p:strVal val="#ppt_x"/>
                                          </p:val>
                                        </p:tav>
                                        <p:tav tm="100000">
                                          <p:val>
                                            <p:strVal val="#ppt_x"/>
                                          </p:val>
                                        </p:tav>
                                      </p:tavLst>
                                    </p:anim>
                                    <p:anim calcmode="lin" valueType="num">
                                      <p:cBhvr additive="base">
                                        <p:cTn id="144"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121">
                                            <p:bg/>
                                          </p:spTgt>
                                        </p:tgtEl>
                                        <p:attrNameLst>
                                          <p:attrName>style.visibility</p:attrName>
                                        </p:attrNameLst>
                                      </p:cBhvr>
                                      <p:to>
                                        <p:strVal val="visible"/>
                                      </p:to>
                                    </p:set>
                                    <p:anim calcmode="lin" valueType="num">
                                      <p:cBhvr additive="base">
                                        <p:cTn id="149" dur="500" fill="hold"/>
                                        <p:tgtEl>
                                          <p:spTgt spid="121">
                                            <p:bg/>
                                          </p:spTgt>
                                        </p:tgtEl>
                                        <p:attrNameLst>
                                          <p:attrName>ppt_x</p:attrName>
                                        </p:attrNameLst>
                                      </p:cBhvr>
                                      <p:tavLst>
                                        <p:tav tm="0">
                                          <p:val>
                                            <p:strVal val="#ppt_x"/>
                                          </p:val>
                                        </p:tav>
                                        <p:tav tm="100000">
                                          <p:val>
                                            <p:strVal val="#ppt_x"/>
                                          </p:val>
                                        </p:tav>
                                      </p:tavLst>
                                    </p:anim>
                                    <p:anim calcmode="lin" valueType="num">
                                      <p:cBhvr additive="base">
                                        <p:cTn id="150" dur="500" fill="hold"/>
                                        <p:tgtEl>
                                          <p:spTgt spid="121">
                                            <p:bg/>
                                          </p:spTgt>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121">
                                            <p:txEl>
                                              <p:pRg st="0" end="0"/>
                                            </p:txEl>
                                          </p:spTgt>
                                        </p:tgtEl>
                                        <p:attrNameLst>
                                          <p:attrName>style.visibility</p:attrName>
                                        </p:attrNameLst>
                                      </p:cBhvr>
                                      <p:to>
                                        <p:strVal val="visible"/>
                                      </p:to>
                                    </p:set>
                                    <p:anim calcmode="lin" valueType="num">
                                      <p:cBhvr additive="base">
                                        <p:cTn id="153" dur="500" fill="hold"/>
                                        <p:tgtEl>
                                          <p:spTgt spid="121">
                                            <p:txEl>
                                              <p:pRg st="0" end="0"/>
                                            </p:txEl>
                                          </p:spTgt>
                                        </p:tgtEl>
                                        <p:attrNameLst>
                                          <p:attrName>ppt_x</p:attrName>
                                        </p:attrNameLst>
                                      </p:cBhvr>
                                      <p:tavLst>
                                        <p:tav tm="0">
                                          <p:val>
                                            <p:strVal val="#ppt_x"/>
                                          </p:val>
                                        </p:tav>
                                        <p:tav tm="100000">
                                          <p:val>
                                            <p:strVal val="#ppt_x"/>
                                          </p:val>
                                        </p:tav>
                                      </p:tavLst>
                                    </p:anim>
                                    <p:anim calcmode="lin" valueType="num">
                                      <p:cBhvr additive="base">
                                        <p:cTn id="154" dur="500" fill="hold"/>
                                        <p:tgtEl>
                                          <p:spTgt spid="1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nodeType="clickEffect">
                                  <p:stCondLst>
                                    <p:cond delay="0"/>
                                  </p:stCondLst>
                                  <p:childTnLst>
                                    <p:set>
                                      <p:cBhvr>
                                        <p:cTn id="158" dur="1" fill="hold">
                                          <p:stCondLst>
                                            <p:cond delay="0"/>
                                          </p:stCondLst>
                                        </p:cTn>
                                        <p:tgtEl>
                                          <p:spTgt spid="132"/>
                                        </p:tgtEl>
                                        <p:attrNameLst>
                                          <p:attrName>style.visibility</p:attrName>
                                        </p:attrNameLst>
                                      </p:cBhvr>
                                      <p:to>
                                        <p:strVal val="visible"/>
                                      </p:to>
                                    </p:set>
                                    <p:anim calcmode="lin" valueType="num">
                                      <p:cBhvr additive="base">
                                        <p:cTn id="159" dur="500" fill="hold"/>
                                        <p:tgtEl>
                                          <p:spTgt spid="132"/>
                                        </p:tgtEl>
                                        <p:attrNameLst>
                                          <p:attrName>ppt_x</p:attrName>
                                        </p:attrNameLst>
                                      </p:cBhvr>
                                      <p:tavLst>
                                        <p:tav tm="0">
                                          <p:val>
                                            <p:strVal val="#ppt_x"/>
                                          </p:val>
                                        </p:tav>
                                        <p:tav tm="100000">
                                          <p:val>
                                            <p:strVal val="#ppt_x"/>
                                          </p:val>
                                        </p:tav>
                                      </p:tavLst>
                                    </p:anim>
                                    <p:anim calcmode="lin" valueType="num">
                                      <p:cBhvr additive="base">
                                        <p:cTn id="160"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4" fill="hold" nodeType="clickEffect">
                                  <p:stCondLst>
                                    <p:cond delay="0"/>
                                  </p:stCondLst>
                                  <p:childTnLst>
                                    <p:set>
                                      <p:cBhvr>
                                        <p:cTn id="164" dur="1" fill="hold">
                                          <p:stCondLst>
                                            <p:cond delay="0"/>
                                          </p:stCondLst>
                                        </p:cTn>
                                        <p:tgtEl>
                                          <p:spTgt spid="138"/>
                                        </p:tgtEl>
                                        <p:attrNameLst>
                                          <p:attrName>style.visibility</p:attrName>
                                        </p:attrNameLst>
                                      </p:cBhvr>
                                      <p:to>
                                        <p:strVal val="visible"/>
                                      </p:to>
                                    </p:set>
                                    <p:anim calcmode="lin" valueType="num">
                                      <p:cBhvr additive="base">
                                        <p:cTn id="165" dur="500" fill="hold"/>
                                        <p:tgtEl>
                                          <p:spTgt spid="138"/>
                                        </p:tgtEl>
                                        <p:attrNameLst>
                                          <p:attrName>ppt_x</p:attrName>
                                        </p:attrNameLst>
                                      </p:cBhvr>
                                      <p:tavLst>
                                        <p:tav tm="0">
                                          <p:val>
                                            <p:strVal val="#ppt_x"/>
                                          </p:val>
                                        </p:tav>
                                        <p:tav tm="100000">
                                          <p:val>
                                            <p:strVal val="#ppt_x"/>
                                          </p:val>
                                        </p:tav>
                                      </p:tavLst>
                                    </p:anim>
                                    <p:anim calcmode="lin" valueType="num">
                                      <p:cBhvr additive="base">
                                        <p:cTn id="166" dur="500" fill="hold"/>
                                        <p:tgtEl>
                                          <p:spTgt spid="138"/>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17">
                                            <p:bg/>
                                          </p:spTgt>
                                        </p:tgtEl>
                                        <p:attrNameLst>
                                          <p:attrName>style.visibility</p:attrName>
                                        </p:attrNameLst>
                                      </p:cBhvr>
                                      <p:to>
                                        <p:strVal val="visible"/>
                                      </p:to>
                                    </p:set>
                                    <p:anim calcmode="lin" valueType="num">
                                      <p:cBhvr additive="base">
                                        <p:cTn id="169"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170" dur="500" fill="hold"/>
                                        <p:tgtEl>
                                          <p:spTgt spid="17">
                                            <p:bg/>
                                          </p:spTgt>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17">
                                            <p:txEl>
                                              <p:pRg st="0" end="0"/>
                                            </p:txEl>
                                          </p:spTgt>
                                        </p:tgtEl>
                                        <p:attrNameLst>
                                          <p:attrName>style.visibility</p:attrName>
                                        </p:attrNameLst>
                                      </p:cBhvr>
                                      <p:to>
                                        <p:strVal val="visible"/>
                                      </p:to>
                                    </p:set>
                                    <p:anim calcmode="lin" valueType="num">
                                      <p:cBhvr additive="base">
                                        <p:cTn id="17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7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2" presetClass="entr" presetSubtype="4" fill="hold" grpId="0" nodeType="clickEffect">
                                  <p:stCondLst>
                                    <p:cond delay="0"/>
                                  </p:stCondLst>
                                  <p:childTnLst>
                                    <p:set>
                                      <p:cBhvr>
                                        <p:cTn id="178" dur="1" fill="hold">
                                          <p:stCondLst>
                                            <p:cond delay="0"/>
                                          </p:stCondLst>
                                        </p:cTn>
                                        <p:tgtEl>
                                          <p:spTgt spid="148">
                                            <p:bg/>
                                          </p:spTgt>
                                        </p:tgtEl>
                                        <p:attrNameLst>
                                          <p:attrName>style.visibility</p:attrName>
                                        </p:attrNameLst>
                                      </p:cBhvr>
                                      <p:to>
                                        <p:strVal val="visible"/>
                                      </p:to>
                                    </p:set>
                                    <p:anim calcmode="lin" valueType="num">
                                      <p:cBhvr additive="base">
                                        <p:cTn id="179" dur="500" fill="hold"/>
                                        <p:tgtEl>
                                          <p:spTgt spid="148">
                                            <p:bg/>
                                          </p:spTgt>
                                        </p:tgtEl>
                                        <p:attrNameLst>
                                          <p:attrName>ppt_x</p:attrName>
                                        </p:attrNameLst>
                                      </p:cBhvr>
                                      <p:tavLst>
                                        <p:tav tm="0">
                                          <p:val>
                                            <p:strVal val="#ppt_x"/>
                                          </p:val>
                                        </p:tav>
                                        <p:tav tm="100000">
                                          <p:val>
                                            <p:strVal val="#ppt_x"/>
                                          </p:val>
                                        </p:tav>
                                      </p:tavLst>
                                    </p:anim>
                                    <p:anim calcmode="lin" valueType="num">
                                      <p:cBhvr additive="base">
                                        <p:cTn id="180" dur="500" fill="hold"/>
                                        <p:tgtEl>
                                          <p:spTgt spid="148">
                                            <p:bg/>
                                          </p:spTgt>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148">
                                            <p:txEl>
                                              <p:pRg st="0" end="0"/>
                                            </p:txEl>
                                          </p:spTgt>
                                        </p:tgtEl>
                                        <p:attrNameLst>
                                          <p:attrName>style.visibility</p:attrName>
                                        </p:attrNameLst>
                                      </p:cBhvr>
                                      <p:to>
                                        <p:strVal val="visible"/>
                                      </p:to>
                                    </p:set>
                                    <p:anim calcmode="lin" valueType="num">
                                      <p:cBhvr additive="base">
                                        <p:cTn id="183" dur="500" fill="hold"/>
                                        <p:tgtEl>
                                          <p:spTgt spid="148">
                                            <p:txEl>
                                              <p:pRg st="0" end="0"/>
                                            </p:txEl>
                                          </p:spTgt>
                                        </p:tgtEl>
                                        <p:attrNameLst>
                                          <p:attrName>ppt_x</p:attrName>
                                        </p:attrNameLst>
                                      </p:cBhvr>
                                      <p:tavLst>
                                        <p:tav tm="0">
                                          <p:val>
                                            <p:strVal val="#ppt_x"/>
                                          </p:val>
                                        </p:tav>
                                        <p:tav tm="100000">
                                          <p:val>
                                            <p:strVal val="#ppt_x"/>
                                          </p:val>
                                        </p:tav>
                                      </p:tavLst>
                                    </p:anim>
                                    <p:anim calcmode="lin" valueType="num">
                                      <p:cBhvr additive="base">
                                        <p:cTn id="184" dur="500" fill="hold"/>
                                        <p:tgtEl>
                                          <p:spTgt spid="14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16" grpId="0" build="allAtOnce" animBg="1"/>
      <p:bldP spid="17" grpId="0" build="allAtOnce" animBg="1"/>
      <p:bldP spid="35" grpId="0" animBg="1"/>
      <p:bldP spid="13" grpId="0" build="allAtOnce" animBg="1"/>
      <p:bldP spid="19" grpId="0" build="allAtOnce" animBg="1"/>
      <p:bldP spid="20" grpId="0" build="allAtOnce" animBg="1"/>
      <p:bldP spid="21" grpId="0" build="allAtOnce" animBg="1"/>
      <p:bldP spid="23" grpId="0" build="allAtOnce" animBg="1"/>
      <p:bldP spid="116" grpId="0" build="allAtOnce" animBg="1"/>
      <p:bldP spid="117" grpId="0" build="allAtOnce" animBg="1"/>
      <p:bldP spid="119" grpId="0" build="allAtOnce" animBg="1"/>
      <p:bldP spid="120" grpId="0" build="allAtOnce" animBg="1"/>
      <p:bldP spid="121" grpId="0" build="allAtOnce" animBg="1"/>
      <p:bldP spid="122" grpId="0" build="allAtOnce" animBg="1"/>
      <p:bldP spid="148"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142844" y="928670"/>
            <a:ext cx="3071834" cy="100013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stCxn id="39" idx="3"/>
            <a:endCxn id="5" idx="1"/>
          </p:cNvCxnSpPr>
          <p:nvPr/>
        </p:nvCxnSpPr>
        <p:spPr>
          <a:xfrm>
            <a:off x="1819275" y="2705100"/>
            <a:ext cx="1453824" cy="1043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0"/>
            <a:ext cx="7918450" cy="573087"/>
          </a:xfrm>
        </p:spPr>
        <p:txBody>
          <a:bodyPr>
            <a:noAutofit/>
          </a:bodyPr>
          <a:lstStyle/>
          <a:p>
            <a:pPr algn="ctr" eaLnBrk="1" fontAlgn="auto" hangingPunct="1">
              <a:lnSpc>
                <a:spcPct val="80000"/>
              </a:lnSpc>
              <a:spcBef>
                <a:spcPct val="20000"/>
              </a:spcBef>
              <a:spcAft>
                <a:spcPts val="0"/>
              </a:spcAft>
              <a:defRPr/>
            </a:pPr>
            <a:r>
              <a:rPr lang="sr-Cyrl-CS" sz="21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ДОКАЗИВАЊЕ ИСПУЊЕНОСТИ  ОБАВЕЗНИХ УСЛОВА</a:t>
            </a:r>
            <a:endParaRPr lang="x-none" sz="2100" b="1" dirty="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80899" name="Content Placeholder 2"/>
          <p:cNvSpPr>
            <a:spLocks noGrp="1"/>
          </p:cNvSpPr>
          <p:nvPr>
            <p:ph idx="1"/>
          </p:nvPr>
        </p:nvSpPr>
        <p:spPr>
          <a:xfrm>
            <a:off x="468313" y="1447800"/>
            <a:ext cx="7913687" cy="5005388"/>
          </a:xfrm>
        </p:spPr>
        <p:txBody>
          <a:bodyPr>
            <a:normAutofit/>
          </a:bodyPr>
          <a:lstStyle/>
          <a:p>
            <a:pPr marL="0" indent="0" algn="just" eaLnBrk="1" hangingPunct="1">
              <a:lnSpc>
                <a:spcPct val="80000"/>
              </a:lnSpc>
              <a:buNone/>
              <a:defRPr/>
            </a:pPr>
            <a:endParaRPr lang="sr-Cyrl-CS" sz="1500" dirty="0">
              <a:latin typeface="Times New Roman" panose="02020603050405020304" pitchFamily="18" charset="0"/>
              <a:cs typeface="Times New Roman" panose="02020603050405020304" pitchFamily="18" charset="0"/>
            </a:endParaRPr>
          </a:p>
          <a:p>
            <a:pPr marL="0" indent="0" algn="just" eaLnBrk="1" hangingPunct="1">
              <a:lnSpc>
                <a:spcPct val="80000"/>
              </a:lnSpc>
              <a:defRPr/>
            </a:pPr>
            <a:endParaRPr lang="en-US" sz="1500" b="1" i="1" dirty="0" smtClean="0">
              <a:latin typeface="Times New Roman" panose="02020603050405020304" pitchFamily="18" charset="0"/>
              <a:cs typeface="Times New Roman" panose="02020603050405020304" pitchFamily="18" charset="0"/>
            </a:endParaRPr>
          </a:p>
        </p:txBody>
      </p:sp>
      <p:sp>
        <p:nvSpPr>
          <p:cNvPr id="4" name="Bevel 3"/>
          <p:cNvSpPr/>
          <p:nvPr/>
        </p:nvSpPr>
        <p:spPr>
          <a:xfrm>
            <a:off x="3357554" y="1500174"/>
            <a:ext cx="4038600" cy="16002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600" dirty="0" smtClean="0">
                <a:solidFill>
                  <a:schemeClr val="tx1"/>
                </a:solidFill>
                <a:latin typeface="Times New Roman" panose="02020603050405020304" pitchFamily="18" charset="0"/>
                <a:cs typeface="Times New Roman" panose="02020603050405020304" pitchFamily="18" charset="0"/>
              </a:rPr>
              <a:t>понуђачу није изречена мера забране обављања делатности која је на снази у време објављивања односно слања позива за подношење понуда</a:t>
            </a:r>
            <a:endParaRPr lang="en-US" sz="1600" dirty="0">
              <a:solidFill>
                <a:schemeClr val="tx1"/>
              </a:solidFill>
            </a:endParaRPr>
          </a:p>
        </p:txBody>
      </p:sp>
      <p:sp>
        <p:nvSpPr>
          <p:cNvPr id="5" name="Donut 4"/>
          <p:cNvSpPr/>
          <p:nvPr/>
        </p:nvSpPr>
        <p:spPr>
          <a:xfrm>
            <a:off x="2971800" y="3581400"/>
            <a:ext cx="2057400" cy="1143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kern="0" dirty="0" smtClean="0">
                <a:solidFill>
                  <a:schemeClr val="tx1"/>
                </a:solidFill>
                <a:latin typeface="Times New Roman" panose="02020603050405020304" pitchFamily="18" charset="0"/>
                <a:cs typeface="Times New Roman" panose="02020603050405020304" pitchFamily="18" charset="0"/>
              </a:rPr>
              <a:t>потврда Привредног суда</a:t>
            </a:r>
            <a:endParaRPr lang="en-US" dirty="0">
              <a:solidFill>
                <a:schemeClr val="tx1"/>
              </a:solidFill>
            </a:endParaRPr>
          </a:p>
        </p:txBody>
      </p:sp>
      <p:sp>
        <p:nvSpPr>
          <p:cNvPr id="16" name="Isosceles Triangle 15"/>
          <p:cNvSpPr/>
          <p:nvPr/>
        </p:nvSpPr>
        <p:spPr>
          <a:xfrm>
            <a:off x="3357554" y="428604"/>
            <a:ext cx="4357718" cy="642942"/>
          </a:xfrm>
          <a:prstGeom prst="triangle">
            <a:avLst>
              <a:gd name="adj" fmla="val 757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600" b="1" dirty="0" smtClean="0"/>
              <a:t>Чл. 75. ст. 1. тач. 3)</a:t>
            </a:r>
            <a:endParaRPr lang="en-US" sz="1600" b="1" dirty="0"/>
          </a:p>
        </p:txBody>
      </p:sp>
      <p:sp>
        <p:nvSpPr>
          <p:cNvPr id="17" name="Teardrop 16"/>
          <p:cNvSpPr/>
          <p:nvPr/>
        </p:nvSpPr>
        <p:spPr>
          <a:xfrm>
            <a:off x="6000760" y="4857760"/>
            <a:ext cx="1676400" cy="11430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dirty="0" smtClean="0"/>
              <a:t>Упис у Регистар понуђача</a:t>
            </a:r>
            <a:endParaRPr lang="en-US" dirty="0"/>
          </a:p>
        </p:txBody>
      </p:sp>
      <p:cxnSp>
        <p:nvCxnSpPr>
          <p:cNvPr id="27" name="Curved Connector 21"/>
          <p:cNvCxnSpPr/>
          <p:nvPr/>
        </p:nvCxnSpPr>
        <p:spPr>
          <a:xfrm rot="5400000">
            <a:off x="6429388" y="3929066"/>
            <a:ext cx="1714512" cy="14287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Down Arrow 34"/>
          <p:cNvSpPr/>
          <p:nvPr/>
        </p:nvSpPr>
        <p:spPr>
          <a:xfrm>
            <a:off x="5286380" y="1071546"/>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381000" y="4953000"/>
            <a:ext cx="1295400" cy="8382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600" dirty="0" smtClean="0"/>
              <a:t>Физичка лица</a:t>
            </a:r>
            <a:endParaRPr lang="en-US" sz="1600" dirty="0"/>
          </a:p>
        </p:txBody>
      </p:sp>
      <p:sp>
        <p:nvSpPr>
          <p:cNvPr id="38" name="Trapezoid 37"/>
          <p:cNvSpPr/>
          <p:nvPr/>
        </p:nvSpPr>
        <p:spPr>
          <a:xfrm>
            <a:off x="152400" y="3276600"/>
            <a:ext cx="1905000" cy="8382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600" dirty="0" smtClean="0"/>
              <a:t>Предузетници</a:t>
            </a:r>
            <a:endParaRPr lang="en-US" sz="1600" dirty="0"/>
          </a:p>
        </p:txBody>
      </p:sp>
      <p:sp>
        <p:nvSpPr>
          <p:cNvPr id="39" name="Trapezoid 38"/>
          <p:cNvSpPr/>
          <p:nvPr/>
        </p:nvSpPr>
        <p:spPr>
          <a:xfrm>
            <a:off x="228600" y="2362200"/>
            <a:ext cx="1676400" cy="6858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dirty="0" smtClean="0"/>
              <a:t>Правна лица</a:t>
            </a:r>
            <a:endParaRPr lang="en-US" dirty="0"/>
          </a:p>
        </p:txBody>
      </p:sp>
      <p:sp>
        <p:nvSpPr>
          <p:cNvPr id="47" name="Donut 46"/>
          <p:cNvSpPr/>
          <p:nvPr/>
        </p:nvSpPr>
        <p:spPr>
          <a:xfrm>
            <a:off x="2743200" y="4800600"/>
            <a:ext cx="3048000" cy="12192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kern="0" dirty="0" smtClean="0">
                <a:solidFill>
                  <a:schemeClr val="tx1"/>
                </a:solidFill>
                <a:latin typeface="Times New Roman" panose="02020603050405020304" pitchFamily="18" charset="0"/>
                <a:cs typeface="Times New Roman" panose="02020603050405020304" pitchFamily="18" charset="0"/>
              </a:rPr>
              <a:t>потврда АПР-а</a:t>
            </a:r>
            <a:endParaRPr lang="en-US" dirty="0">
              <a:solidFill>
                <a:schemeClr val="tx1"/>
              </a:solidFill>
            </a:endParaRPr>
          </a:p>
        </p:txBody>
      </p:sp>
      <p:cxnSp>
        <p:nvCxnSpPr>
          <p:cNvPr id="53" name="Straight Arrow Connector 52"/>
          <p:cNvCxnSpPr>
            <a:stCxn id="39" idx="3"/>
          </p:cNvCxnSpPr>
          <p:nvPr/>
        </p:nvCxnSpPr>
        <p:spPr>
          <a:xfrm>
            <a:off x="1819275" y="2705100"/>
            <a:ext cx="1228725" cy="2324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16200000" flipH="1">
            <a:off x="1783549" y="4145749"/>
            <a:ext cx="1038220" cy="10334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37" idx="3"/>
            <a:endCxn id="5" idx="3"/>
          </p:cNvCxnSpPr>
          <p:nvPr/>
        </p:nvCxnSpPr>
        <p:spPr>
          <a:xfrm flipV="1">
            <a:off x="1571625" y="4557012"/>
            <a:ext cx="1701474" cy="815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5" idx="2"/>
          </p:cNvCxnSpPr>
          <p:nvPr/>
        </p:nvCxnSpPr>
        <p:spPr>
          <a:xfrm>
            <a:off x="1981200" y="3886200"/>
            <a:ext cx="9906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0" name="Teardrop 79"/>
          <p:cNvSpPr/>
          <p:nvPr/>
        </p:nvSpPr>
        <p:spPr>
          <a:xfrm>
            <a:off x="2057400" y="4038600"/>
            <a:ext cx="762000" cy="7620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200" dirty="0" smtClean="0"/>
              <a:t>ИЛИ</a:t>
            </a:r>
            <a:endParaRPr lang="en-US" sz="1200" dirty="0"/>
          </a:p>
        </p:txBody>
      </p:sp>
      <p:sp>
        <p:nvSpPr>
          <p:cNvPr id="20" name="Teardrop 19"/>
          <p:cNvSpPr/>
          <p:nvPr/>
        </p:nvSpPr>
        <p:spPr>
          <a:xfrm>
            <a:off x="2057400" y="3200400"/>
            <a:ext cx="1066800" cy="609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200" dirty="0" smtClean="0"/>
              <a:t>ИЛИ</a:t>
            </a:r>
            <a:endParaRPr lang="en-US" sz="1200" dirty="0"/>
          </a:p>
        </p:txBody>
      </p:sp>
      <p:sp>
        <p:nvSpPr>
          <p:cNvPr id="32" name="Rectangle 31"/>
          <p:cNvSpPr/>
          <p:nvPr/>
        </p:nvSpPr>
        <p:spPr>
          <a:xfrm>
            <a:off x="7500958" y="2786058"/>
            <a:ext cx="1500198" cy="1892826"/>
          </a:xfrm>
          <a:prstGeom prst="rect">
            <a:avLst/>
          </a:prstGeom>
          <a:solidFill>
            <a:srgbClr val="FFC000"/>
          </a:solidFill>
          <a:ln>
            <a:solidFill>
              <a:srgbClr val="FF0000"/>
            </a:solidFill>
          </a:ln>
        </p:spPr>
        <p:txBody>
          <a:bodyPr wrap="square">
            <a:spAutoFit/>
          </a:bodyPr>
          <a:lstStyle/>
          <a:p>
            <a:pPr algn="ctr">
              <a:buClr>
                <a:srgbClr val="FFFFCC"/>
              </a:buClr>
              <a:buSzPct val="70000"/>
              <a:defRPr/>
            </a:pPr>
            <a:r>
              <a:rPr lang="sr-Cyrl-CS" sz="1300" dirty="0" smtClean="0">
                <a:solidFill>
                  <a:srgbClr val="FF0000"/>
                </a:solidFill>
                <a:latin typeface="Times New Roman" panose="02020603050405020304" pitchFamily="18" charset="0"/>
                <a:cs typeface="Times New Roman" panose="02020603050405020304" pitchFamily="18" charset="0"/>
              </a:rPr>
              <a:t>- потврде не смеју бити старије од два месеца пре дана отварања понуда (ажурирања листе код квалификационог поступка)</a:t>
            </a:r>
            <a:endParaRPr lang="sr-Cyrl-CS" sz="1300" dirty="0">
              <a:solidFill>
                <a:srgbClr val="FF0000"/>
              </a:solidFill>
              <a:latin typeface="Times New Roman" panose="02020603050405020304" pitchFamily="18" charset="0"/>
              <a:cs typeface="Times New Roman" panose="02020603050405020304" pitchFamily="18" charset="0"/>
            </a:endParaRPr>
          </a:p>
        </p:txBody>
      </p:sp>
      <p:sp>
        <p:nvSpPr>
          <p:cNvPr id="46" name="Rectangle 45"/>
          <p:cNvSpPr/>
          <p:nvPr/>
        </p:nvSpPr>
        <p:spPr>
          <a:xfrm>
            <a:off x="142844" y="928670"/>
            <a:ext cx="3143272" cy="954107"/>
          </a:xfrm>
          <a:prstGeom prst="rect">
            <a:avLst/>
          </a:prstGeom>
        </p:spPr>
        <p:txBody>
          <a:bodyPr wrap="square">
            <a:spAutoFit/>
          </a:bodyPr>
          <a:lstStyle/>
          <a:p>
            <a:pPr algn="ctr"/>
            <a:r>
              <a:rPr lang="ru-RU" sz="1400" dirty="0" smtClean="0">
                <a:solidFill>
                  <a:srgbClr val="C00000"/>
                </a:solidFill>
              </a:rPr>
              <a:t>Потврде морају бити издате након објављивања, односно </a:t>
            </a:r>
            <a:endParaRPr lang="en-US" sz="1400" dirty="0" smtClean="0">
              <a:solidFill>
                <a:srgbClr val="C00000"/>
              </a:solidFill>
            </a:endParaRPr>
          </a:p>
          <a:p>
            <a:pPr algn="ctr"/>
            <a:r>
              <a:rPr lang="ru-RU" sz="1400" dirty="0" smtClean="0">
                <a:solidFill>
                  <a:srgbClr val="C00000"/>
                </a:solidFill>
              </a:rPr>
              <a:t>слања позива за подношење </a:t>
            </a:r>
            <a:endParaRPr lang="en-US" sz="1400" dirty="0" smtClean="0">
              <a:solidFill>
                <a:srgbClr val="C00000"/>
              </a:solidFill>
            </a:endParaRPr>
          </a:p>
          <a:p>
            <a:pPr algn="ctr"/>
            <a:r>
              <a:rPr lang="ru-RU" sz="1400" dirty="0" smtClean="0">
                <a:solidFill>
                  <a:srgbClr val="C00000"/>
                </a:solidFill>
              </a:rPr>
              <a:t>понуда</a:t>
            </a:r>
            <a:endParaRPr lang="en-US" sz="1400" dirty="0">
              <a:solidFill>
                <a:srgbClr val="C00000"/>
              </a:solidFill>
            </a:endParaRPr>
          </a:p>
        </p:txBody>
      </p:sp>
      <p:sp>
        <p:nvSpPr>
          <p:cNvPr id="67" name="Donut 66"/>
          <p:cNvSpPr/>
          <p:nvPr/>
        </p:nvSpPr>
        <p:spPr>
          <a:xfrm>
            <a:off x="5072066" y="3571876"/>
            <a:ext cx="2133600" cy="1143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kern="0" dirty="0" smtClean="0">
                <a:solidFill>
                  <a:schemeClr val="tx1"/>
                </a:solidFill>
                <a:latin typeface="Times New Roman" panose="02020603050405020304" pitchFamily="18" charset="0"/>
                <a:cs typeface="Times New Roman" panose="02020603050405020304" pitchFamily="18" charset="0"/>
              </a:rPr>
              <a:t>потврда Прекршајног суда</a:t>
            </a:r>
            <a:endParaRPr lang="en-US" dirty="0">
              <a:solidFill>
                <a:schemeClr val="tx1"/>
              </a:solidFill>
            </a:endParaRPr>
          </a:p>
        </p:txBody>
      </p:sp>
      <p:cxnSp>
        <p:nvCxnSpPr>
          <p:cNvPr id="70" name="Straight Arrow Connector 69"/>
          <p:cNvCxnSpPr>
            <a:stCxn id="39" idx="3"/>
            <a:endCxn id="67" idx="1"/>
          </p:cNvCxnSpPr>
          <p:nvPr/>
        </p:nvCxnSpPr>
        <p:spPr>
          <a:xfrm>
            <a:off x="1819275" y="2705100"/>
            <a:ext cx="3565250" cy="10341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5" name="Teardrop 74"/>
          <p:cNvSpPr/>
          <p:nvPr/>
        </p:nvSpPr>
        <p:spPr>
          <a:xfrm>
            <a:off x="2057400" y="2514600"/>
            <a:ext cx="457200" cy="6096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200" dirty="0" smtClean="0"/>
              <a:t>И</a:t>
            </a:r>
            <a:endParaRPr lang="en-US" sz="1200" dirty="0"/>
          </a:p>
        </p:txBody>
      </p:sp>
      <p:sp>
        <p:nvSpPr>
          <p:cNvPr id="28" name="Slide Number Placeholder 27"/>
          <p:cNvSpPr>
            <a:spLocks noGrp="1"/>
          </p:cNvSpPr>
          <p:nvPr>
            <p:ph type="sldNum" sz="quarter" idx="12"/>
          </p:nvPr>
        </p:nvSpPr>
        <p:spPr/>
        <p:txBody>
          <a:bodyPr/>
          <a:lstStyle/>
          <a:p>
            <a:fld id="{B6F15528-21DE-4FAA-801E-634DDDAF4B2B}" type="slidenum">
              <a:rPr lang="en-US" smtClean="0"/>
              <a:pPr/>
              <a:t>28</a:t>
            </a:fld>
            <a:endParaRPr lang="en-US"/>
          </a:p>
        </p:txBody>
      </p:sp>
      <p:sp>
        <p:nvSpPr>
          <p:cNvPr id="42" name="TextBox 41"/>
          <p:cNvSpPr txBox="1"/>
          <p:nvPr/>
        </p:nvSpPr>
        <p:spPr>
          <a:xfrm>
            <a:off x="341590" y="6143644"/>
            <a:ext cx="8802410" cy="369332"/>
          </a:xfrm>
          <a:prstGeom prst="rect">
            <a:avLst/>
          </a:prstGeom>
          <a:noFill/>
        </p:spPr>
        <p:txBody>
          <a:bodyPr wrap="none" rtlCol="0">
            <a:spAutoFit/>
          </a:bodyPr>
          <a:lstStyle/>
          <a:p>
            <a:r>
              <a:rPr lang="sr-Cyrl-CS" dirty="0" smtClean="0"/>
              <a:t>-----------------------------------------------------------------------------------------------------------------</a:t>
            </a:r>
            <a:endParaRPr lang="en-US" dirty="0"/>
          </a:p>
        </p:txBody>
      </p:sp>
      <p:pic>
        <p:nvPicPr>
          <p:cNvPr id="43" name="Picture 42"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44" name="TextBox 43"/>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34" name="Multiply 33"/>
          <p:cNvSpPr/>
          <p:nvPr/>
        </p:nvSpPr>
        <p:spPr>
          <a:xfrm>
            <a:off x="-2895600" y="-1828800"/>
            <a:ext cx="14782800" cy="10134600"/>
          </a:xfrm>
          <a:prstGeom prst="mathMultiply">
            <a:avLst>
              <a:gd name="adj1" fmla="val 731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81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918450" cy="573087"/>
          </a:xfrm>
        </p:spPr>
        <p:txBody>
          <a:bodyPr>
            <a:noAutofit/>
          </a:bodyPr>
          <a:lstStyle/>
          <a:p>
            <a:pPr algn="ctr" eaLnBrk="1" fontAlgn="auto" hangingPunct="1">
              <a:lnSpc>
                <a:spcPct val="80000"/>
              </a:lnSpc>
              <a:spcBef>
                <a:spcPct val="20000"/>
              </a:spcBef>
              <a:spcAft>
                <a:spcPts val="0"/>
              </a:spcAft>
              <a:defRPr/>
            </a:pPr>
            <a:r>
              <a:rPr lang="sr-Cyrl-CS" sz="2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ДОКАЗИВАЊЕ ИСПУЊЕНОСТИ  ОБАВЕЗНИХ УСЛОВА</a:t>
            </a:r>
            <a:endParaRPr lang="x-none" sz="2200" b="1" dirty="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80899" name="Content Placeholder 2"/>
          <p:cNvSpPr>
            <a:spLocks noGrp="1"/>
          </p:cNvSpPr>
          <p:nvPr>
            <p:ph idx="1"/>
          </p:nvPr>
        </p:nvSpPr>
        <p:spPr>
          <a:xfrm>
            <a:off x="468313" y="1447800"/>
            <a:ext cx="7913687" cy="5005388"/>
          </a:xfrm>
        </p:spPr>
        <p:txBody>
          <a:bodyPr>
            <a:normAutofit/>
          </a:bodyPr>
          <a:lstStyle/>
          <a:p>
            <a:pPr marL="0" indent="0" algn="just" eaLnBrk="1" hangingPunct="1">
              <a:lnSpc>
                <a:spcPct val="80000"/>
              </a:lnSpc>
              <a:buNone/>
              <a:defRPr/>
            </a:pPr>
            <a:endParaRPr lang="sr-Cyrl-CS" sz="1500" dirty="0">
              <a:latin typeface="Times New Roman" panose="02020603050405020304" pitchFamily="18" charset="0"/>
              <a:cs typeface="Times New Roman" panose="02020603050405020304" pitchFamily="18" charset="0"/>
            </a:endParaRPr>
          </a:p>
          <a:p>
            <a:pPr marL="0" indent="0" algn="just" eaLnBrk="1" hangingPunct="1">
              <a:lnSpc>
                <a:spcPct val="80000"/>
              </a:lnSpc>
              <a:defRPr/>
            </a:pPr>
            <a:endParaRPr lang="en-US" sz="1500" b="1" i="1" dirty="0" smtClean="0">
              <a:latin typeface="Times New Roman" panose="02020603050405020304" pitchFamily="18" charset="0"/>
              <a:cs typeface="Times New Roman" panose="02020603050405020304" pitchFamily="18" charset="0"/>
            </a:endParaRPr>
          </a:p>
        </p:txBody>
      </p:sp>
      <p:sp>
        <p:nvSpPr>
          <p:cNvPr id="4" name="Bevel 3"/>
          <p:cNvSpPr/>
          <p:nvPr/>
        </p:nvSpPr>
        <p:spPr>
          <a:xfrm>
            <a:off x="381000" y="1524000"/>
            <a:ext cx="5105400" cy="1066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600" dirty="0" smtClean="0">
                <a:solidFill>
                  <a:schemeClr val="bg1"/>
                </a:solidFill>
                <a:latin typeface="Times New Roman" panose="02020603050405020304" pitchFamily="18" charset="0"/>
                <a:cs typeface="Times New Roman" panose="02020603050405020304" pitchFamily="18" charset="0"/>
              </a:rPr>
              <a:t>понуђач је измирио доспеле порезе, доприносе и друге јавне дажбине у складу са прописима РС или стране државе када има седиште на њеној територији</a:t>
            </a:r>
            <a:endParaRPr lang="en-US" sz="1600" dirty="0">
              <a:solidFill>
                <a:schemeClr val="bg1"/>
              </a:solidFill>
            </a:endParaRPr>
          </a:p>
        </p:txBody>
      </p:sp>
      <p:sp>
        <p:nvSpPr>
          <p:cNvPr id="5" name="Donut 4"/>
          <p:cNvSpPr/>
          <p:nvPr/>
        </p:nvSpPr>
        <p:spPr>
          <a:xfrm>
            <a:off x="2643174" y="4572008"/>
            <a:ext cx="4643470" cy="16764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600" kern="0" dirty="0" smtClean="0">
                <a:solidFill>
                  <a:schemeClr val="tx1"/>
                </a:solidFill>
                <a:latin typeface="Times New Roman" panose="02020603050405020304" pitchFamily="18" charset="0"/>
                <a:cs typeface="Times New Roman" panose="02020603050405020304" pitchFamily="18" charset="0"/>
              </a:rPr>
              <a:t>уверење надлежне локалне самоуправе да је измирио обавезе по основу изворних локалних прихода</a:t>
            </a:r>
            <a:endParaRPr lang="en-US" sz="1700" dirty="0">
              <a:solidFill>
                <a:schemeClr val="tx1"/>
              </a:solidFill>
            </a:endParaRPr>
          </a:p>
        </p:txBody>
      </p:sp>
      <p:sp>
        <p:nvSpPr>
          <p:cNvPr id="16" name="Isosceles Triangle 15"/>
          <p:cNvSpPr/>
          <p:nvPr/>
        </p:nvSpPr>
        <p:spPr>
          <a:xfrm>
            <a:off x="457200" y="533400"/>
            <a:ext cx="4953000" cy="762000"/>
          </a:xfrm>
          <a:prstGeom prst="triangle">
            <a:avLst>
              <a:gd name="adj" fmla="val 238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b="1" dirty="0" smtClean="0"/>
              <a:t>Чл.75. ст. 1. тач. 4)</a:t>
            </a:r>
            <a:endParaRPr lang="en-US" b="1" dirty="0"/>
          </a:p>
        </p:txBody>
      </p:sp>
      <p:sp>
        <p:nvSpPr>
          <p:cNvPr id="17" name="Teardrop 16"/>
          <p:cNvSpPr/>
          <p:nvPr/>
        </p:nvSpPr>
        <p:spPr>
          <a:xfrm>
            <a:off x="5791200" y="1447800"/>
            <a:ext cx="1924072" cy="8382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dirty="0" smtClean="0"/>
              <a:t>Упис у Регистар понуђача</a:t>
            </a:r>
            <a:endParaRPr lang="en-US" dirty="0"/>
          </a:p>
        </p:txBody>
      </p:sp>
      <p:sp>
        <p:nvSpPr>
          <p:cNvPr id="35" name="Down Arrow 34"/>
          <p:cNvSpPr/>
          <p:nvPr/>
        </p:nvSpPr>
        <p:spPr>
          <a:xfrm>
            <a:off x="2514600" y="1295400"/>
            <a:ext cx="3048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228600" y="5410200"/>
            <a:ext cx="1905000" cy="6096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dirty="0" smtClean="0"/>
              <a:t>Физичка лица</a:t>
            </a:r>
            <a:endParaRPr lang="en-US" dirty="0"/>
          </a:p>
        </p:txBody>
      </p:sp>
      <p:sp>
        <p:nvSpPr>
          <p:cNvPr id="38" name="Trapezoid 37"/>
          <p:cNvSpPr/>
          <p:nvPr/>
        </p:nvSpPr>
        <p:spPr>
          <a:xfrm>
            <a:off x="228600" y="4419600"/>
            <a:ext cx="1905000" cy="6096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dirty="0" smtClean="0"/>
              <a:t>Предузетници</a:t>
            </a:r>
            <a:endParaRPr lang="en-US" dirty="0"/>
          </a:p>
        </p:txBody>
      </p:sp>
      <p:sp>
        <p:nvSpPr>
          <p:cNvPr id="39" name="Trapezoid 38"/>
          <p:cNvSpPr/>
          <p:nvPr/>
        </p:nvSpPr>
        <p:spPr>
          <a:xfrm>
            <a:off x="381000" y="3505200"/>
            <a:ext cx="1676400" cy="6096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dirty="0" smtClean="0"/>
              <a:t>Правна лица</a:t>
            </a:r>
            <a:endParaRPr lang="en-US" dirty="0"/>
          </a:p>
        </p:txBody>
      </p:sp>
      <p:cxnSp>
        <p:nvCxnSpPr>
          <p:cNvPr id="62" name="Straight Arrow Connector 61"/>
          <p:cNvCxnSpPr>
            <a:stCxn id="39" idx="3"/>
            <a:endCxn id="31" idx="2"/>
          </p:cNvCxnSpPr>
          <p:nvPr/>
        </p:nvCxnSpPr>
        <p:spPr>
          <a:xfrm flipV="1">
            <a:off x="1981200" y="3590924"/>
            <a:ext cx="447660" cy="2190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37" idx="3"/>
            <a:endCxn id="5" idx="2"/>
          </p:cNvCxnSpPr>
          <p:nvPr/>
        </p:nvCxnSpPr>
        <p:spPr>
          <a:xfrm flipV="1">
            <a:off x="2057400" y="5410208"/>
            <a:ext cx="585774" cy="304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Donut 30"/>
          <p:cNvSpPr/>
          <p:nvPr/>
        </p:nvSpPr>
        <p:spPr>
          <a:xfrm>
            <a:off x="2428860" y="2714620"/>
            <a:ext cx="4857784" cy="1752608"/>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700" kern="0" dirty="0" smtClean="0">
                <a:solidFill>
                  <a:schemeClr val="tx1"/>
                </a:solidFill>
                <a:latin typeface="Times New Roman" panose="02020603050405020304" pitchFamily="18" charset="0"/>
                <a:cs typeface="Times New Roman" panose="02020603050405020304" pitchFamily="18" charset="0"/>
              </a:rPr>
              <a:t>уверење Пореске управе Министарства финансија и привреде да је измирио доспеле порезе и доприносе</a:t>
            </a:r>
            <a:endParaRPr lang="en-US" sz="1700" dirty="0">
              <a:solidFill>
                <a:schemeClr val="tx1"/>
              </a:solidFill>
            </a:endParaRPr>
          </a:p>
        </p:txBody>
      </p:sp>
      <p:cxnSp>
        <p:nvCxnSpPr>
          <p:cNvPr id="43" name="Straight Arrow Connector 42"/>
          <p:cNvCxnSpPr>
            <a:stCxn id="39" idx="3"/>
          </p:cNvCxnSpPr>
          <p:nvPr/>
        </p:nvCxnSpPr>
        <p:spPr>
          <a:xfrm>
            <a:off x="1981200" y="3810000"/>
            <a:ext cx="12192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7" idx="3"/>
            <a:endCxn id="31" idx="3"/>
          </p:cNvCxnSpPr>
          <p:nvPr/>
        </p:nvCxnSpPr>
        <p:spPr>
          <a:xfrm flipV="1">
            <a:off x="2057400" y="4210565"/>
            <a:ext cx="1082866" cy="15044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2057400" y="4143380"/>
            <a:ext cx="871526" cy="6572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8" idx="3"/>
          </p:cNvCxnSpPr>
          <p:nvPr/>
        </p:nvCxnSpPr>
        <p:spPr>
          <a:xfrm>
            <a:off x="2057400" y="4724400"/>
            <a:ext cx="871526" cy="2762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Curved Connector 21"/>
          <p:cNvCxnSpPr>
            <a:endCxn id="17" idx="5"/>
          </p:cNvCxnSpPr>
          <p:nvPr/>
        </p:nvCxnSpPr>
        <p:spPr>
          <a:xfrm flipV="1">
            <a:off x="5486400" y="1570551"/>
            <a:ext cx="586574" cy="111266"/>
          </a:xfrm>
          <a:prstGeom prst="curvedConnector4">
            <a:avLst>
              <a:gd name="adj1" fmla="val 25981"/>
              <a:gd name="adj2" fmla="val 415776"/>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7429520" y="3143248"/>
            <a:ext cx="1571636" cy="1692771"/>
          </a:xfrm>
          <a:prstGeom prst="rect">
            <a:avLst/>
          </a:prstGeom>
          <a:solidFill>
            <a:srgbClr val="FFC000"/>
          </a:solidFill>
          <a:ln>
            <a:solidFill>
              <a:srgbClr val="FF0000"/>
            </a:solidFill>
          </a:ln>
        </p:spPr>
        <p:txBody>
          <a:bodyPr wrap="square">
            <a:spAutoFit/>
          </a:bodyPr>
          <a:lstStyle/>
          <a:p>
            <a:pPr algn="ctr">
              <a:buClr>
                <a:srgbClr val="FFFFCC"/>
              </a:buClr>
              <a:buSzPct val="70000"/>
              <a:defRPr/>
            </a:pPr>
            <a:r>
              <a:rPr lang="sr-Cyrl-CS" sz="1300" b="1" dirty="0" smtClean="0">
                <a:solidFill>
                  <a:srgbClr val="FF0000"/>
                </a:solidFill>
                <a:latin typeface="Times New Roman" panose="02020603050405020304" pitchFamily="18" charset="0"/>
                <a:cs typeface="Times New Roman" panose="02020603050405020304" pitchFamily="18" charset="0"/>
              </a:rPr>
              <a:t>- </a:t>
            </a:r>
            <a:r>
              <a:rPr lang="sr-Cyrl-CS" sz="1300" dirty="0" smtClean="0">
                <a:solidFill>
                  <a:srgbClr val="FF0000"/>
                </a:solidFill>
                <a:latin typeface="Times New Roman" panose="02020603050405020304" pitchFamily="18" charset="0"/>
                <a:cs typeface="Times New Roman" panose="02020603050405020304" pitchFamily="18" charset="0"/>
              </a:rPr>
              <a:t>потврде не смеју бити старије од два месеца пре дана отварања понуда (ажурирања листе код квалификационог поступка)</a:t>
            </a:r>
            <a:endParaRPr lang="sr-Cyrl-CS" sz="1300" dirty="0">
              <a:solidFill>
                <a:srgbClr val="FF0000"/>
              </a:solidFill>
              <a:latin typeface="Times New Roman" panose="02020603050405020304" pitchFamily="18" charset="0"/>
              <a:cs typeface="Times New Roman" panose="02020603050405020304" pitchFamily="18" charset="0"/>
            </a:endParaRPr>
          </a:p>
        </p:txBody>
      </p:sp>
      <p:sp>
        <p:nvSpPr>
          <p:cNvPr id="21" name="Slide Number Placeholder 20"/>
          <p:cNvSpPr>
            <a:spLocks noGrp="1"/>
          </p:cNvSpPr>
          <p:nvPr>
            <p:ph type="sldNum" sz="quarter" idx="12"/>
          </p:nvPr>
        </p:nvSpPr>
        <p:spPr/>
        <p:txBody>
          <a:bodyPr/>
          <a:lstStyle/>
          <a:p>
            <a:fld id="{B6F15528-21DE-4FAA-801E-634DDDAF4B2B}" type="slidenum">
              <a:rPr lang="en-US" smtClean="0"/>
              <a:pPr/>
              <a:t>29</a:t>
            </a:fld>
            <a:endParaRPr lang="en-US"/>
          </a:p>
        </p:txBody>
      </p:sp>
      <p:sp>
        <p:nvSpPr>
          <p:cNvPr id="32" name="TextBox 31"/>
          <p:cNvSpPr txBox="1"/>
          <p:nvPr/>
        </p:nvSpPr>
        <p:spPr>
          <a:xfrm>
            <a:off x="341590" y="6143644"/>
            <a:ext cx="8802410" cy="369332"/>
          </a:xfrm>
          <a:prstGeom prst="rect">
            <a:avLst/>
          </a:prstGeom>
          <a:noFill/>
        </p:spPr>
        <p:txBody>
          <a:bodyPr wrap="none" rtlCol="0">
            <a:spAutoFit/>
          </a:bodyPr>
          <a:lstStyle/>
          <a:p>
            <a:r>
              <a:rPr lang="sr-Cyrl-CS" dirty="0" smtClean="0"/>
              <a:t>-----------------------------------------------------------------------------------------------------------------</a:t>
            </a:r>
            <a:endParaRPr lang="en-US" dirty="0"/>
          </a:p>
        </p:txBody>
      </p:sp>
      <p:pic>
        <p:nvPicPr>
          <p:cNvPr id="33" name="Picture 32"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34" name="TextBox 33"/>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Tree>
    <p:extLst>
      <p:ext uri="{BB962C8B-B14F-4D97-AF65-F5344CB8AC3E}">
        <p14:creationId xmlns:p14="http://schemas.microsoft.com/office/powerpoint/2010/main" val="221481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bg/>
                                          </p:spTgt>
                                        </p:tgtEl>
                                        <p:attrNameLst>
                                          <p:attrName>style.visibility</p:attrName>
                                        </p:attrNameLst>
                                      </p:cBhvr>
                                      <p:to>
                                        <p:strVal val="visible"/>
                                      </p:to>
                                    </p:set>
                                    <p:anim calcmode="lin" valueType="num">
                                      <p:cBhvr additive="base">
                                        <p:cTn id="7"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bg/>
                                          </p:spTgt>
                                        </p:tgtEl>
                                        <p:attrNameLst>
                                          <p:attrName>style.visibility</p:attrName>
                                        </p:attrNameLst>
                                      </p:cBhvr>
                                      <p:to>
                                        <p:strVal val="visible"/>
                                      </p:to>
                                    </p:set>
                                    <p:anim calcmode="lin" valueType="num">
                                      <p:cBhvr additive="base">
                                        <p:cTn id="21"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4">
                                            <p:bg/>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
                                            <p:bg/>
                                          </p:spTgt>
                                        </p:tgtEl>
                                        <p:attrNameLst>
                                          <p:attrName>style.visibility</p:attrName>
                                        </p:attrNameLst>
                                      </p:cBhvr>
                                      <p:to>
                                        <p:strVal val="visible"/>
                                      </p:to>
                                    </p:set>
                                    <p:anim calcmode="lin" valueType="num">
                                      <p:cBhvr additive="base">
                                        <p:cTn id="31" dur="500" fill="hold"/>
                                        <p:tgtEl>
                                          <p:spTgt spid="39">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39">
                                            <p:bg/>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9">
                                            <p:txEl>
                                              <p:pRg st="0" end="0"/>
                                            </p:txEl>
                                          </p:spTgt>
                                        </p:tgtEl>
                                        <p:attrNameLst>
                                          <p:attrName>style.visibility</p:attrName>
                                        </p:attrNameLst>
                                      </p:cBhvr>
                                      <p:to>
                                        <p:strVal val="visible"/>
                                      </p:to>
                                    </p:set>
                                    <p:anim calcmode="lin" valueType="num">
                                      <p:cBhvr additive="base">
                                        <p:cTn id="35"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2"/>
                                        </p:tgtEl>
                                        <p:attrNameLst>
                                          <p:attrName>style.visibility</p:attrName>
                                        </p:attrNameLst>
                                      </p:cBhvr>
                                      <p:to>
                                        <p:strVal val="visible"/>
                                      </p:to>
                                    </p:set>
                                    <p:anim calcmode="lin" valueType="num">
                                      <p:cBhvr additive="base">
                                        <p:cTn id="39" dur="500" fill="hold"/>
                                        <p:tgtEl>
                                          <p:spTgt spid="62"/>
                                        </p:tgtEl>
                                        <p:attrNameLst>
                                          <p:attrName>ppt_x</p:attrName>
                                        </p:attrNameLst>
                                      </p:cBhvr>
                                      <p:tavLst>
                                        <p:tav tm="0">
                                          <p:val>
                                            <p:strVal val="#ppt_x"/>
                                          </p:val>
                                        </p:tav>
                                        <p:tav tm="100000">
                                          <p:val>
                                            <p:strVal val="#ppt_x"/>
                                          </p:val>
                                        </p:tav>
                                      </p:tavLst>
                                    </p:anim>
                                    <p:anim calcmode="lin" valueType="num">
                                      <p:cBhvr additive="base">
                                        <p:cTn id="4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1">
                                            <p:bg/>
                                          </p:spTgt>
                                        </p:tgtEl>
                                        <p:attrNameLst>
                                          <p:attrName>style.visibility</p:attrName>
                                        </p:attrNameLst>
                                      </p:cBhvr>
                                      <p:to>
                                        <p:strVal val="visible"/>
                                      </p:to>
                                    </p:set>
                                    <p:anim calcmode="lin" valueType="num">
                                      <p:cBhvr additive="base">
                                        <p:cTn id="45" dur="500" fill="hold"/>
                                        <p:tgtEl>
                                          <p:spTgt spid="31">
                                            <p:bg/>
                                          </p:spTgt>
                                        </p:tgtEl>
                                        <p:attrNameLst>
                                          <p:attrName>ppt_x</p:attrName>
                                        </p:attrNameLst>
                                      </p:cBhvr>
                                      <p:tavLst>
                                        <p:tav tm="0">
                                          <p:val>
                                            <p:strVal val="#ppt_x"/>
                                          </p:val>
                                        </p:tav>
                                        <p:tav tm="100000">
                                          <p:val>
                                            <p:strVal val="#ppt_x"/>
                                          </p:val>
                                        </p:tav>
                                      </p:tavLst>
                                    </p:anim>
                                    <p:anim calcmode="lin" valueType="num">
                                      <p:cBhvr additive="base">
                                        <p:cTn id="46" dur="500" fill="hold"/>
                                        <p:tgtEl>
                                          <p:spTgt spid="31">
                                            <p:bg/>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1">
                                            <p:txEl>
                                              <p:pRg st="0" end="0"/>
                                            </p:txEl>
                                          </p:spTgt>
                                        </p:tgtEl>
                                        <p:attrNameLst>
                                          <p:attrName>style.visibility</p:attrName>
                                        </p:attrNameLst>
                                      </p:cBhvr>
                                      <p:to>
                                        <p:strVal val="visible"/>
                                      </p:to>
                                    </p:set>
                                    <p:anim calcmode="lin" valueType="num">
                                      <p:cBhvr additive="base">
                                        <p:cTn id="49"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ppt_x"/>
                                          </p:val>
                                        </p:tav>
                                        <p:tav tm="100000">
                                          <p:val>
                                            <p:strVal val="#ppt_x"/>
                                          </p:val>
                                        </p:tav>
                                      </p:tavLst>
                                    </p:anim>
                                    <p:anim calcmode="lin" valueType="num">
                                      <p:cBhvr additive="base">
                                        <p:cTn id="56" dur="500" fill="hold"/>
                                        <p:tgtEl>
                                          <p:spTgt spid="4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
                                            <p:bg/>
                                          </p:spTgt>
                                        </p:tgtEl>
                                        <p:attrNameLst>
                                          <p:attrName>style.visibility</p:attrName>
                                        </p:attrNameLst>
                                      </p:cBhvr>
                                      <p:to>
                                        <p:strVal val="visible"/>
                                      </p:to>
                                    </p:set>
                                    <p:anim calcmode="lin" valueType="num">
                                      <p:cBhvr additive="base">
                                        <p:cTn id="59" dur="500" fill="hold"/>
                                        <p:tgtEl>
                                          <p:spTgt spid="5">
                                            <p:bg/>
                                          </p:spTgt>
                                        </p:tgtEl>
                                        <p:attrNameLst>
                                          <p:attrName>ppt_x</p:attrName>
                                        </p:attrNameLst>
                                      </p:cBhvr>
                                      <p:tavLst>
                                        <p:tav tm="0">
                                          <p:val>
                                            <p:strVal val="#ppt_x"/>
                                          </p:val>
                                        </p:tav>
                                        <p:tav tm="100000">
                                          <p:val>
                                            <p:strVal val="#ppt_x"/>
                                          </p:val>
                                        </p:tav>
                                      </p:tavLst>
                                    </p:anim>
                                    <p:anim calcmode="lin" valueType="num">
                                      <p:cBhvr additive="base">
                                        <p:cTn id="60" dur="500" fill="hold"/>
                                        <p:tgtEl>
                                          <p:spTgt spid="5">
                                            <p:bg/>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
                                            <p:txEl>
                                              <p:pRg st="0" end="0"/>
                                            </p:txEl>
                                          </p:spTgt>
                                        </p:tgtEl>
                                        <p:attrNameLst>
                                          <p:attrName>style.visibility</p:attrName>
                                        </p:attrNameLst>
                                      </p:cBhvr>
                                      <p:to>
                                        <p:strVal val="visible"/>
                                      </p:to>
                                    </p:set>
                                    <p:anim calcmode="lin" valueType="num">
                                      <p:cBhvr additive="base">
                                        <p:cTn id="6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8">
                                            <p:bg/>
                                          </p:spTgt>
                                        </p:tgtEl>
                                        <p:attrNameLst>
                                          <p:attrName>style.visibility</p:attrName>
                                        </p:attrNameLst>
                                      </p:cBhvr>
                                      <p:to>
                                        <p:strVal val="visible"/>
                                      </p:to>
                                    </p:set>
                                    <p:anim calcmode="lin" valueType="num">
                                      <p:cBhvr additive="base">
                                        <p:cTn id="69" dur="500" fill="hold"/>
                                        <p:tgtEl>
                                          <p:spTgt spid="38">
                                            <p:bg/>
                                          </p:spTgt>
                                        </p:tgtEl>
                                        <p:attrNameLst>
                                          <p:attrName>ppt_x</p:attrName>
                                        </p:attrNameLst>
                                      </p:cBhvr>
                                      <p:tavLst>
                                        <p:tav tm="0">
                                          <p:val>
                                            <p:strVal val="#ppt_x"/>
                                          </p:val>
                                        </p:tav>
                                        <p:tav tm="100000">
                                          <p:val>
                                            <p:strVal val="#ppt_x"/>
                                          </p:val>
                                        </p:tav>
                                      </p:tavLst>
                                    </p:anim>
                                    <p:anim calcmode="lin" valueType="num">
                                      <p:cBhvr additive="base">
                                        <p:cTn id="70" dur="500" fill="hold"/>
                                        <p:tgtEl>
                                          <p:spTgt spid="38">
                                            <p:bg/>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8">
                                            <p:txEl>
                                              <p:pRg st="0" end="0"/>
                                            </p:txEl>
                                          </p:spTgt>
                                        </p:tgtEl>
                                        <p:attrNameLst>
                                          <p:attrName>style.visibility</p:attrName>
                                        </p:attrNameLst>
                                      </p:cBhvr>
                                      <p:to>
                                        <p:strVal val="visible"/>
                                      </p:to>
                                    </p:set>
                                    <p:anim calcmode="lin" valueType="num">
                                      <p:cBhvr additive="base">
                                        <p:cTn id="73"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500" fill="hold"/>
                                        <p:tgtEl>
                                          <p:spTgt spid="51"/>
                                        </p:tgtEl>
                                        <p:attrNameLst>
                                          <p:attrName>ppt_x</p:attrName>
                                        </p:attrNameLst>
                                      </p:cBhvr>
                                      <p:tavLst>
                                        <p:tav tm="0">
                                          <p:val>
                                            <p:strVal val="#ppt_x"/>
                                          </p:val>
                                        </p:tav>
                                        <p:tav tm="100000">
                                          <p:val>
                                            <p:strVal val="#ppt_x"/>
                                          </p:val>
                                        </p:tav>
                                      </p:tavLst>
                                    </p:anim>
                                    <p:anim calcmode="lin" valueType="num">
                                      <p:cBhvr additive="base">
                                        <p:cTn id="78" dur="500" fill="hold"/>
                                        <p:tgtEl>
                                          <p:spTgt spid="51"/>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additive="base">
                                        <p:cTn id="81" dur="500" fill="hold"/>
                                        <p:tgtEl>
                                          <p:spTgt spid="54"/>
                                        </p:tgtEl>
                                        <p:attrNameLst>
                                          <p:attrName>ppt_x</p:attrName>
                                        </p:attrNameLst>
                                      </p:cBhvr>
                                      <p:tavLst>
                                        <p:tav tm="0">
                                          <p:val>
                                            <p:strVal val="#ppt_x"/>
                                          </p:val>
                                        </p:tav>
                                        <p:tav tm="100000">
                                          <p:val>
                                            <p:strVal val="#ppt_x"/>
                                          </p:val>
                                        </p:tav>
                                      </p:tavLst>
                                    </p:anim>
                                    <p:anim calcmode="lin" valueType="num">
                                      <p:cBhvr additive="base">
                                        <p:cTn id="8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7">
                                            <p:bg/>
                                          </p:spTgt>
                                        </p:tgtEl>
                                        <p:attrNameLst>
                                          <p:attrName>style.visibility</p:attrName>
                                        </p:attrNameLst>
                                      </p:cBhvr>
                                      <p:to>
                                        <p:strVal val="visible"/>
                                      </p:to>
                                    </p:set>
                                    <p:anim calcmode="lin" valueType="num">
                                      <p:cBhvr additive="base">
                                        <p:cTn id="87" dur="500" fill="hold"/>
                                        <p:tgtEl>
                                          <p:spTgt spid="37">
                                            <p:bg/>
                                          </p:spTgt>
                                        </p:tgtEl>
                                        <p:attrNameLst>
                                          <p:attrName>ppt_x</p:attrName>
                                        </p:attrNameLst>
                                      </p:cBhvr>
                                      <p:tavLst>
                                        <p:tav tm="0">
                                          <p:val>
                                            <p:strVal val="#ppt_x"/>
                                          </p:val>
                                        </p:tav>
                                        <p:tav tm="100000">
                                          <p:val>
                                            <p:strVal val="#ppt_x"/>
                                          </p:val>
                                        </p:tav>
                                      </p:tavLst>
                                    </p:anim>
                                    <p:anim calcmode="lin" valueType="num">
                                      <p:cBhvr additive="base">
                                        <p:cTn id="88" dur="500" fill="hold"/>
                                        <p:tgtEl>
                                          <p:spTgt spid="37">
                                            <p:bg/>
                                          </p:spTgt>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7">
                                            <p:txEl>
                                              <p:pRg st="0" end="0"/>
                                            </p:txEl>
                                          </p:spTgt>
                                        </p:tgtEl>
                                        <p:attrNameLst>
                                          <p:attrName>style.visibility</p:attrName>
                                        </p:attrNameLst>
                                      </p:cBhvr>
                                      <p:to>
                                        <p:strVal val="visible"/>
                                      </p:to>
                                    </p:set>
                                    <p:anim calcmode="lin" valueType="num">
                                      <p:cBhvr additive="base">
                                        <p:cTn id="91"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7">
                                            <p:txEl>
                                              <p:pRg st="0" end="0"/>
                                            </p:txEl>
                                          </p:spTgt>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8"/>
                                        </p:tgtEl>
                                        <p:attrNameLst>
                                          <p:attrName>style.visibility</p:attrName>
                                        </p:attrNameLst>
                                      </p:cBhvr>
                                      <p:to>
                                        <p:strVal val="visible"/>
                                      </p:to>
                                    </p:set>
                                    <p:anim calcmode="lin" valueType="num">
                                      <p:cBhvr additive="base">
                                        <p:cTn id="95" dur="500" fill="hold"/>
                                        <p:tgtEl>
                                          <p:spTgt spid="48"/>
                                        </p:tgtEl>
                                        <p:attrNameLst>
                                          <p:attrName>ppt_x</p:attrName>
                                        </p:attrNameLst>
                                      </p:cBhvr>
                                      <p:tavLst>
                                        <p:tav tm="0">
                                          <p:val>
                                            <p:strVal val="#ppt_x"/>
                                          </p:val>
                                        </p:tav>
                                        <p:tav tm="100000">
                                          <p:val>
                                            <p:strVal val="#ppt_x"/>
                                          </p:val>
                                        </p:tav>
                                      </p:tavLst>
                                    </p:anim>
                                    <p:anim calcmode="lin" valueType="num">
                                      <p:cBhvr additive="base">
                                        <p:cTn id="96" dur="500" fill="hold"/>
                                        <p:tgtEl>
                                          <p:spTgt spid="48"/>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63"/>
                                        </p:tgtEl>
                                        <p:attrNameLst>
                                          <p:attrName>style.visibility</p:attrName>
                                        </p:attrNameLst>
                                      </p:cBhvr>
                                      <p:to>
                                        <p:strVal val="visible"/>
                                      </p:to>
                                    </p:set>
                                    <p:anim calcmode="lin" valueType="num">
                                      <p:cBhvr additive="base">
                                        <p:cTn id="99" dur="500" fill="hold"/>
                                        <p:tgtEl>
                                          <p:spTgt spid="63"/>
                                        </p:tgtEl>
                                        <p:attrNameLst>
                                          <p:attrName>ppt_x</p:attrName>
                                        </p:attrNameLst>
                                      </p:cBhvr>
                                      <p:tavLst>
                                        <p:tav tm="0">
                                          <p:val>
                                            <p:strVal val="#ppt_x"/>
                                          </p:val>
                                        </p:tav>
                                        <p:tav tm="100000">
                                          <p:val>
                                            <p:strVal val="#ppt_x"/>
                                          </p:val>
                                        </p:tav>
                                      </p:tavLst>
                                    </p:anim>
                                    <p:anim calcmode="lin" valueType="num">
                                      <p:cBhvr additive="base">
                                        <p:cTn id="10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58"/>
                                        </p:tgtEl>
                                        <p:attrNameLst>
                                          <p:attrName>style.visibility</p:attrName>
                                        </p:attrNameLst>
                                      </p:cBhvr>
                                      <p:to>
                                        <p:strVal val="visible"/>
                                      </p:to>
                                    </p:set>
                                    <p:anim calcmode="lin" valueType="num">
                                      <p:cBhvr additive="base">
                                        <p:cTn id="105" dur="500" fill="hold"/>
                                        <p:tgtEl>
                                          <p:spTgt spid="58"/>
                                        </p:tgtEl>
                                        <p:attrNameLst>
                                          <p:attrName>ppt_x</p:attrName>
                                        </p:attrNameLst>
                                      </p:cBhvr>
                                      <p:tavLst>
                                        <p:tav tm="0">
                                          <p:val>
                                            <p:strVal val="#ppt_x"/>
                                          </p:val>
                                        </p:tav>
                                        <p:tav tm="100000">
                                          <p:val>
                                            <p:strVal val="#ppt_x"/>
                                          </p:val>
                                        </p:tav>
                                      </p:tavLst>
                                    </p:anim>
                                    <p:anim calcmode="lin" valueType="num">
                                      <p:cBhvr additive="base">
                                        <p:cTn id="106" dur="500" fill="hold"/>
                                        <p:tgtEl>
                                          <p:spTgt spid="58"/>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17">
                                            <p:bg/>
                                          </p:spTgt>
                                        </p:tgtEl>
                                        <p:attrNameLst>
                                          <p:attrName>style.visibility</p:attrName>
                                        </p:attrNameLst>
                                      </p:cBhvr>
                                      <p:to>
                                        <p:strVal val="visible"/>
                                      </p:to>
                                    </p:set>
                                    <p:anim calcmode="lin" valueType="num">
                                      <p:cBhvr additive="base">
                                        <p:cTn id="109"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110" dur="500" fill="hold"/>
                                        <p:tgtEl>
                                          <p:spTgt spid="17">
                                            <p:bg/>
                                          </p:spTgt>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17">
                                            <p:txEl>
                                              <p:pRg st="0" end="0"/>
                                            </p:txEl>
                                          </p:spTgt>
                                        </p:tgtEl>
                                        <p:attrNameLst>
                                          <p:attrName>style.visibility</p:attrName>
                                        </p:attrNameLst>
                                      </p:cBhvr>
                                      <p:to>
                                        <p:strVal val="visible"/>
                                      </p:to>
                                    </p:set>
                                    <p:anim calcmode="lin" valueType="num">
                                      <p:cBhvr additive="base">
                                        <p:cTn id="1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66">
                                            <p:bg/>
                                          </p:spTgt>
                                        </p:tgtEl>
                                        <p:attrNameLst>
                                          <p:attrName>style.visibility</p:attrName>
                                        </p:attrNameLst>
                                      </p:cBhvr>
                                      <p:to>
                                        <p:strVal val="visible"/>
                                      </p:to>
                                    </p:set>
                                    <p:anim calcmode="lin" valueType="num">
                                      <p:cBhvr additive="base">
                                        <p:cTn id="119" dur="500" fill="hold"/>
                                        <p:tgtEl>
                                          <p:spTgt spid="66">
                                            <p:bg/>
                                          </p:spTgt>
                                        </p:tgtEl>
                                        <p:attrNameLst>
                                          <p:attrName>ppt_x</p:attrName>
                                        </p:attrNameLst>
                                      </p:cBhvr>
                                      <p:tavLst>
                                        <p:tav tm="0">
                                          <p:val>
                                            <p:strVal val="#ppt_x"/>
                                          </p:val>
                                        </p:tav>
                                        <p:tav tm="100000">
                                          <p:val>
                                            <p:strVal val="#ppt_x"/>
                                          </p:val>
                                        </p:tav>
                                      </p:tavLst>
                                    </p:anim>
                                    <p:anim calcmode="lin" valueType="num">
                                      <p:cBhvr additive="base">
                                        <p:cTn id="120" dur="500" fill="hold"/>
                                        <p:tgtEl>
                                          <p:spTgt spid="66">
                                            <p:bg/>
                                          </p:spTgt>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66">
                                            <p:txEl>
                                              <p:pRg st="0" end="0"/>
                                            </p:txEl>
                                          </p:spTgt>
                                        </p:tgtEl>
                                        <p:attrNameLst>
                                          <p:attrName>style.visibility</p:attrName>
                                        </p:attrNameLst>
                                      </p:cBhvr>
                                      <p:to>
                                        <p:strVal val="visible"/>
                                      </p:to>
                                    </p:set>
                                    <p:anim calcmode="lin" valueType="num">
                                      <p:cBhvr additive="base">
                                        <p:cTn id="123"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6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16" grpId="0" build="allAtOnce" animBg="1"/>
      <p:bldP spid="17" grpId="0" build="allAtOnce" animBg="1"/>
      <p:bldP spid="35" grpId="0" animBg="1"/>
      <p:bldP spid="37" grpId="0" build="allAtOnce" animBg="1"/>
      <p:bldP spid="38" grpId="0" build="allAtOnce" animBg="1"/>
      <p:bldP spid="39" grpId="0" build="allAtOnce" animBg="1"/>
      <p:bldP spid="31" grpId="0" build="allAtOnce" animBg="1"/>
      <p:bldP spid="66"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924800" cy="609600"/>
          </a:xfrm>
        </p:spPr>
        <p:txBody>
          <a:bodyPr>
            <a:noAutofit/>
          </a:bodyPr>
          <a:lstStyle/>
          <a:p>
            <a:pPr lvl="0" algn="ctr"/>
            <a:r>
              <a:rPr lang="sr-Cyrl-CS" sz="2800" b="1" u="sng" dirty="0" smtClean="0"/>
              <a:t>Очекивани ефекти измена и допуна ЗЈН:</a:t>
            </a:r>
            <a:endParaRPr lang="en-US" sz="2800" dirty="0" smtClean="0"/>
          </a:p>
        </p:txBody>
      </p:sp>
      <p:sp>
        <p:nvSpPr>
          <p:cNvPr id="3" name="Content Placeholder 2"/>
          <p:cNvSpPr>
            <a:spLocks noGrp="1"/>
          </p:cNvSpPr>
          <p:nvPr>
            <p:ph idx="1"/>
          </p:nvPr>
        </p:nvSpPr>
        <p:spPr>
          <a:xfrm>
            <a:off x="609600" y="1752600"/>
            <a:ext cx="7500990" cy="3881446"/>
          </a:xfrm>
        </p:spPr>
        <p:txBody>
          <a:bodyPr>
            <a:normAutofit/>
          </a:bodyPr>
          <a:lstStyle/>
          <a:p>
            <a:pPr algn="just">
              <a:buNone/>
            </a:pPr>
            <a:endParaRPr lang="en-US" sz="3200" dirty="0" smtClean="0">
              <a:latin typeface="Times New Roman" pitchFamily="18" charset="0"/>
              <a:cs typeface="Times New Roman" pitchFamily="18" charset="0"/>
            </a:endParaRPr>
          </a:p>
          <a:p>
            <a:pPr lvl="0" algn="just"/>
            <a:r>
              <a:rPr lang="sr-Cyrl-CS" sz="3200" dirty="0" smtClean="0">
                <a:latin typeface="Times New Roman" pitchFamily="18" charset="0"/>
                <a:cs typeface="Times New Roman" pitchFamily="18" charset="0"/>
              </a:rPr>
              <a:t>повећање ефикасности и економичности поступака јавних набавки</a:t>
            </a:r>
            <a:endParaRPr lang="en-US" sz="3200" dirty="0" smtClean="0">
              <a:latin typeface="Times New Roman" pitchFamily="18" charset="0"/>
              <a:cs typeface="Times New Roman" pitchFamily="18" charset="0"/>
            </a:endParaRPr>
          </a:p>
          <a:p>
            <a:pPr lvl="0" algn="just"/>
            <a:r>
              <a:rPr lang="sr-Cyrl-CS" sz="3200" dirty="0" smtClean="0">
                <a:latin typeface="Times New Roman" pitchFamily="18" charset="0"/>
                <a:cs typeface="Times New Roman" pitchFamily="18" charset="0"/>
              </a:rPr>
              <a:t>јачање транспарентности </a:t>
            </a:r>
            <a:endParaRPr lang="en-US" sz="3200" dirty="0" smtClean="0">
              <a:latin typeface="Times New Roman" pitchFamily="18" charset="0"/>
              <a:cs typeface="Times New Roman" pitchFamily="18" charset="0"/>
            </a:endParaRPr>
          </a:p>
          <a:p>
            <a:pPr lvl="0" algn="just"/>
            <a:r>
              <a:rPr lang="sr-Cyrl-CS" sz="3200" dirty="0" smtClean="0">
                <a:latin typeface="Times New Roman" pitchFamily="18" charset="0"/>
                <a:cs typeface="Times New Roman" pitchFamily="18" charset="0"/>
              </a:rPr>
              <a:t>јачање интензитета конкуренције</a:t>
            </a:r>
            <a:endParaRPr lang="en-US" sz="3200" dirty="0" smtClean="0">
              <a:latin typeface="Times New Roman" pitchFamily="18" charset="0"/>
              <a:cs typeface="Times New Roman" pitchFamily="18" charset="0"/>
            </a:endParaRPr>
          </a:p>
          <a:p>
            <a:pPr algn="just">
              <a:buNone/>
            </a:pPr>
            <a:endParaRPr lang="sr-Cyrl-CS" sz="3000" dirty="0" smtClean="0">
              <a:latin typeface="Times New Roman" pitchFamily="18" charset="0"/>
              <a:cs typeface="Times New Roman" pitchFamily="18" charset="0"/>
            </a:endParaRPr>
          </a:p>
          <a:p>
            <a:pPr algn="just">
              <a:buNone/>
            </a:pPr>
            <a:endParaRPr lang="sr-Cyrl-CS"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5A07A56-F3FC-49FB-BE4D-825E6D4EB787}" type="slidenum">
              <a:rPr lang="en-US" smtClean="0"/>
              <a:pPr/>
              <a:t>3</a:t>
            </a:fld>
            <a:endParaRPr lang="en-US"/>
          </a:p>
        </p:txBody>
      </p:sp>
      <p:pic>
        <p:nvPicPr>
          <p:cNvPr id="5" name="Picture 4"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6" name="TextBox 5"/>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7" name="TextBox 6"/>
          <p:cNvSpPr txBox="1"/>
          <p:nvPr/>
        </p:nvSpPr>
        <p:spPr>
          <a:xfrm>
            <a:off x="341590" y="6143644"/>
            <a:ext cx="8802410" cy="369332"/>
          </a:xfrm>
          <a:prstGeom prst="rect">
            <a:avLst/>
          </a:prstGeom>
          <a:noFill/>
        </p:spPr>
        <p:txBody>
          <a:bodyPr wrap="none" rtlCol="0">
            <a:spAutoFit/>
          </a:bodyPr>
          <a:lstStyle/>
          <a:p>
            <a:r>
              <a:rPr lang="sr-Cyrl-C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918450" cy="573087"/>
          </a:xfrm>
        </p:spPr>
        <p:txBody>
          <a:bodyPr>
            <a:noAutofit/>
          </a:bodyPr>
          <a:lstStyle/>
          <a:p>
            <a:pPr algn="ctr" eaLnBrk="1" fontAlgn="auto" hangingPunct="1">
              <a:lnSpc>
                <a:spcPct val="80000"/>
              </a:lnSpc>
              <a:spcBef>
                <a:spcPct val="20000"/>
              </a:spcBef>
              <a:spcAft>
                <a:spcPts val="0"/>
              </a:spcAft>
              <a:defRPr/>
            </a:pPr>
            <a:r>
              <a:rPr lang="sr-Cyrl-CS" sz="21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ДОКАЗИВАЊЕ ИСПУЊЕНОСТИ  ОБАВЕЗНИХ УСЛОВА</a:t>
            </a:r>
            <a:endParaRPr lang="x-none" sz="2100" b="1" dirty="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80899" name="Content Placeholder 2"/>
          <p:cNvSpPr>
            <a:spLocks noGrp="1"/>
          </p:cNvSpPr>
          <p:nvPr>
            <p:ph idx="1"/>
          </p:nvPr>
        </p:nvSpPr>
        <p:spPr>
          <a:xfrm>
            <a:off x="468313" y="1447800"/>
            <a:ext cx="7913687" cy="5005388"/>
          </a:xfrm>
        </p:spPr>
        <p:txBody>
          <a:bodyPr>
            <a:normAutofit/>
          </a:bodyPr>
          <a:lstStyle/>
          <a:p>
            <a:pPr marL="0" indent="0" algn="just" eaLnBrk="1" hangingPunct="1">
              <a:lnSpc>
                <a:spcPct val="80000"/>
              </a:lnSpc>
              <a:buNone/>
              <a:defRPr/>
            </a:pPr>
            <a:endParaRPr lang="sr-Cyrl-CS" sz="1500" dirty="0">
              <a:latin typeface="Times New Roman" panose="02020603050405020304" pitchFamily="18" charset="0"/>
              <a:cs typeface="Times New Roman" panose="02020603050405020304" pitchFamily="18" charset="0"/>
            </a:endParaRPr>
          </a:p>
          <a:p>
            <a:pPr marL="0" indent="0" algn="just" eaLnBrk="1" hangingPunct="1">
              <a:lnSpc>
                <a:spcPct val="80000"/>
              </a:lnSpc>
              <a:defRPr/>
            </a:pPr>
            <a:endParaRPr lang="en-US" sz="1500" b="1" i="1" dirty="0" smtClean="0">
              <a:latin typeface="Times New Roman" panose="02020603050405020304" pitchFamily="18" charset="0"/>
              <a:cs typeface="Times New Roman" panose="02020603050405020304" pitchFamily="18" charset="0"/>
            </a:endParaRPr>
          </a:p>
        </p:txBody>
      </p:sp>
      <p:sp>
        <p:nvSpPr>
          <p:cNvPr id="4" name="Bevel 3"/>
          <p:cNvSpPr/>
          <p:nvPr/>
        </p:nvSpPr>
        <p:spPr>
          <a:xfrm>
            <a:off x="285720" y="1524000"/>
            <a:ext cx="6429420" cy="1066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600" dirty="0" smtClean="0">
                <a:solidFill>
                  <a:schemeClr val="bg1"/>
                </a:solidFill>
                <a:latin typeface="Times New Roman" panose="02020603050405020304" pitchFamily="18" charset="0"/>
                <a:cs typeface="Times New Roman" panose="02020603050405020304" pitchFamily="18" charset="0"/>
              </a:rPr>
              <a:t>понуђач мора да има важећу дозволу надлежног органа за обављање делатности која је предмет ЈН, ако је дозвола предвиђена посебним прописом</a:t>
            </a:r>
            <a:endParaRPr lang="en-US" sz="1600" dirty="0">
              <a:solidFill>
                <a:schemeClr val="bg1"/>
              </a:solidFill>
            </a:endParaRPr>
          </a:p>
        </p:txBody>
      </p:sp>
      <p:sp>
        <p:nvSpPr>
          <p:cNvPr id="5" name="Donut 4"/>
          <p:cNvSpPr/>
          <p:nvPr/>
        </p:nvSpPr>
        <p:spPr>
          <a:xfrm>
            <a:off x="2743200" y="2786058"/>
            <a:ext cx="4043378" cy="285752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r-Cyrl-CS" sz="1600" dirty="0" smtClean="0">
                <a:solidFill>
                  <a:schemeClr val="tx1"/>
                </a:solidFill>
              </a:rPr>
              <a:t>важећа дозволе за обављање одговарајуће делатности, издате од стране надлежног органа</a:t>
            </a:r>
            <a:endParaRPr lang="en-US" sz="1600" dirty="0">
              <a:solidFill>
                <a:schemeClr val="tx1"/>
              </a:solidFill>
            </a:endParaRPr>
          </a:p>
        </p:txBody>
      </p:sp>
      <p:sp>
        <p:nvSpPr>
          <p:cNvPr id="16" name="Isosceles Triangle 15"/>
          <p:cNvSpPr/>
          <p:nvPr/>
        </p:nvSpPr>
        <p:spPr>
          <a:xfrm>
            <a:off x="457200" y="533400"/>
            <a:ext cx="5543560" cy="762000"/>
          </a:xfrm>
          <a:prstGeom prst="triangle">
            <a:avLst>
              <a:gd name="adj" fmla="val 301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b="1" dirty="0" smtClean="0"/>
              <a:t>Чл.75. ст. 1. тач. 5)</a:t>
            </a:r>
            <a:endParaRPr lang="en-US" b="1" dirty="0"/>
          </a:p>
        </p:txBody>
      </p:sp>
      <p:sp>
        <p:nvSpPr>
          <p:cNvPr id="35" name="Down Arrow 34"/>
          <p:cNvSpPr/>
          <p:nvPr/>
        </p:nvSpPr>
        <p:spPr>
          <a:xfrm>
            <a:off x="2514600" y="1295400"/>
            <a:ext cx="3810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304800" y="4724400"/>
            <a:ext cx="2057400" cy="6096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dirty="0" smtClean="0"/>
              <a:t>Физичка лица</a:t>
            </a:r>
            <a:endParaRPr lang="en-US" dirty="0"/>
          </a:p>
        </p:txBody>
      </p:sp>
      <p:sp>
        <p:nvSpPr>
          <p:cNvPr id="38" name="Trapezoid 37"/>
          <p:cNvSpPr/>
          <p:nvPr/>
        </p:nvSpPr>
        <p:spPr>
          <a:xfrm>
            <a:off x="381000" y="3886200"/>
            <a:ext cx="1905000" cy="6096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dirty="0" smtClean="0"/>
              <a:t>Предузетници</a:t>
            </a:r>
            <a:endParaRPr lang="en-US" dirty="0"/>
          </a:p>
        </p:txBody>
      </p:sp>
      <p:sp>
        <p:nvSpPr>
          <p:cNvPr id="39" name="Trapezoid 38"/>
          <p:cNvSpPr/>
          <p:nvPr/>
        </p:nvSpPr>
        <p:spPr>
          <a:xfrm>
            <a:off x="457200" y="3048000"/>
            <a:ext cx="1676400" cy="6096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dirty="0" smtClean="0"/>
              <a:t>Правна лица</a:t>
            </a:r>
            <a:endParaRPr lang="en-US" dirty="0"/>
          </a:p>
        </p:txBody>
      </p:sp>
      <p:cxnSp>
        <p:nvCxnSpPr>
          <p:cNvPr id="43" name="Straight Arrow Connector 42"/>
          <p:cNvCxnSpPr>
            <a:stCxn id="39" idx="3"/>
          </p:cNvCxnSpPr>
          <p:nvPr/>
        </p:nvCxnSpPr>
        <p:spPr>
          <a:xfrm>
            <a:off x="2057400" y="3352800"/>
            <a:ext cx="914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37" idx="3"/>
          </p:cNvCxnSpPr>
          <p:nvPr/>
        </p:nvCxnSpPr>
        <p:spPr>
          <a:xfrm flipV="1">
            <a:off x="2286000" y="4786322"/>
            <a:ext cx="642926" cy="2428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8" idx="3"/>
            <a:endCxn id="5" idx="2"/>
          </p:cNvCxnSpPr>
          <p:nvPr/>
        </p:nvCxnSpPr>
        <p:spPr>
          <a:xfrm>
            <a:off x="2209800" y="4191000"/>
            <a:ext cx="533400" cy="23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6858016" y="2143116"/>
            <a:ext cx="2038336" cy="2893100"/>
          </a:xfrm>
          <a:prstGeom prst="rect">
            <a:avLst/>
          </a:prstGeom>
          <a:solidFill>
            <a:srgbClr val="FFC000"/>
          </a:solidFill>
          <a:ln>
            <a:solidFill>
              <a:srgbClr val="FF0000"/>
            </a:solidFill>
          </a:ln>
        </p:spPr>
        <p:txBody>
          <a:bodyPr wrap="square">
            <a:spAutoFit/>
          </a:bodyPr>
          <a:lstStyle/>
          <a:p>
            <a:pPr algn="ctr">
              <a:buClr>
                <a:srgbClr val="FFFFCC"/>
              </a:buClr>
              <a:buSzPct val="70000"/>
              <a:defRPr/>
            </a:pPr>
            <a:r>
              <a:rPr lang="sr-Cyrl-CS" sz="1400" dirty="0" smtClean="0">
                <a:solidFill>
                  <a:srgbClr val="FF0000"/>
                </a:solidFill>
                <a:latin typeface="Times New Roman" panose="02020603050405020304" pitchFamily="18" charset="0"/>
                <a:cs typeface="Times New Roman" panose="02020603050405020304" pitchFamily="18" charset="0"/>
              </a:rPr>
              <a:t>- </a:t>
            </a:r>
            <a:r>
              <a:rPr lang="sr-Cyrl-CS" sz="1400" dirty="0" smtClean="0">
                <a:solidFill>
                  <a:srgbClr val="FF0000"/>
                </a:solidFill>
                <a:cs typeface="Times New Roman" panose="02020603050405020304" pitchFamily="18" charset="0"/>
              </a:rPr>
              <a:t>изузетно понуђач може да уместо своје достави дозволу подизвођача ако се та дозвола тиче управо посла који ће обавити подизвођач, али само ако вредност тог посла, а за који треба таква дозвола, не прелази 10% укупне вредности јавне набавке</a:t>
            </a:r>
            <a:endParaRPr lang="sr-Cyrl-CS" sz="1400" dirty="0">
              <a:solidFill>
                <a:srgbClr val="FF0000"/>
              </a:solidFill>
              <a:cs typeface="Times New Roman" panose="02020603050405020304" pitchFamily="18" charset="0"/>
            </a:endParaRPr>
          </a:p>
        </p:txBody>
      </p:sp>
      <p:sp>
        <p:nvSpPr>
          <p:cNvPr id="15" name="Slide Number Placeholder 14"/>
          <p:cNvSpPr>
            <a:spLocks noGrp="1"/>
          </p:cNvSpPr>
          <p:nvPr>
            <p:ph type="sldNum" sz="quarter" idx="12"/>
          </p:nvPr>
        </p:nvSpPr>
        <p:spPr/>
        <p:txBody>
          <a:bodyPr/>
          <a:lstStyle/>
          <a:p>
            <a:fld id="{B6F15528-21DE-4FAA-801E-634DDDAF4B2B}" type="slidenum">
              <a:rPr lang="en-US" smtClean="0"/>
              <a:pPr/>
              <a:t>30</a:t>
            </a:fld>
            <a:endParaRPr lang="en-US"/>
          </a:p>
        </p:txBody>
      </p:sp>
      <p:sp>
        <p:nvSpPr>
          <p:cNvPr id="23" name="TextBox 22"/>
          <p:cNvSpPr txBox="1"/>
          <p:nvPr/>
        </p:nvSpPr>
        <p:spPr>
          <a:xfrm>
            <a:off x="341590" y="6143644"/>
            <a:ext cx="8802410" cy="369332"/>
          </a:xfrm>
          <a:prstGeom prst="rect">
            <a:avLst/>
          </a:prstGeom>
          <a:noFill/>
        </p:spPr>
        <p:txBody>
          <a:bodyPr wrap="none" rtlCol="0">
            <a:spAutoFit/>
          </a:bodyPr>
          <a:lstStyle/>
          <a:p>
            <a:r>
              <a:rPr lang="sr-Cyrl-CS" dirty="0" smtClean="0"/>
              <a:t>-----------------------------------------------------------------------------------------------------------------</a:t>
            </a:r>
            <a:endParaRPr lang="en-US" dirty="0"/>
          </a:p>
        </p:txBody>
      </p:sp>
      <p:pic>
        <p:nvPicPr>
          <p:cNvPr id="24" name="Picture 23"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25" name="TextBox 24"/>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Tree>
    <p:extLst>
      <p:ext uri="{BB962C8B-B14F-4D97-AF65-F5344CB8AC3E}">
        <p14:creationId xmlns:p14="http://schemas.microsoft.com/office/powerpoint/2010/main" val="221481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bg/>
                                          </p:spTgt>
                                        </p:tgtEl>
                                        <p:attrNameLst>
                                          <p:attrName>style.visibility</p:attrName>
                                        </p:attrNameLst>
                                      </p:cBhvr>
                                      <p:to>
                                        <p:strVal val="visible"/>
                                      </p:to>
                                    </p:set>
                                    <p:anim calcmode="lin" valueType="num">
                                      <p:cBhvr additive="base">
                                        <p:cTn id="7"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bg/>
                                          </p:spTgt>
                                        </p:tgtEl>
                                        <p:attrNameLst>
                                          <p:attrName>style.visibility</p:attrName>
                                        </p:attrNameLst>
                                      </p:cBhvr>
                                      <p:to>
                                        <p:strVal val="visible"/>
                                      </p:to>
                                    </p:set>
                                    <p:anim calcmode="lin" valueType="num">
                                      <p:cBhvr additive="base">
                                        <p:cTn id="21"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4">
                                            <p:bg/>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
                                            <p:bg/>
                                          </p:spTgt>
                                        </p:tgtEl>
                                        <p:attrNameLst>
                                          <p:attrName>style.visibility</p:attrName>
                                        </p:attrNameLst>
                                      </p:cBhvr>
                                      <p:to>
                                        <p:strVal val="visible"/>
                                      </p:to>
                                    </p:set>
                                    <p:anim calcmode="lin" valueType="num">
                                      <p:cBhvr additive="base">
                                        <p:cTn id="31" dur="500" fill="hold"/>
                                        <p:tgtEl>
                                          <p:spTgt spid="39">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39">
                                            <p:bg/>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9">
                                            <p:txEl>
                                              <p:pRg st="0" end="0"/>
                                            </p:txEl>
                                          </p:spTgt>
                                        </p:tgtEl>
                                        <p:attrNameLst>
                                          <p:attrName>style.visibility</p:attrName>
                                        </p:attrNameLst>
                                      </p:cBhvr>
                                      <p:to>
                                        <p:strVal val="visible"/>
                                      </p:to>
                                    </p:set>
                                    <p:anim calcmode="lin" valueType="num">
                                      <p:cBhvr additive="base">
                                        <p:cTn id="35"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ppt_x"/>
                                          </p:val>
                                        </p:tav>
                                        <p:tav tm="100000">
                                          <p:val>
                                            <p:strVal val="#ppt_x"/>
                                          </p:val>
                                        </p:tav>
                                      </p:tavLst>
                                    </p:anim>
                                    <p:anim calcmode="lin" valueType="num">
                                      <p:cBhvr additive="base">
                                        <p:cTn id="4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bg/>
                                          </p:spTgt>
                                        </p:tgtEl>
                                        <p:attrNameLst>
                                          <p:attrName>style.visibility</p:attrName>
                                        </p:attrNameLst>
                                      </p:cBhvr>
                                      <p:to>
                                        <p:strVal val="visible"/>
                                      </p:to>
                                    </p:set>
                                    <p:anim calcmode="lin" valueType="num">
                                      <p:cBhvr additive="base">
                                        <p:cTn id="45" dur="500" fill="hold"/>
                                        <p:tgtEl>
                                          <p:spTgt spid="5">
                                            <p:bg/>
                                          </p:spTgt>
                                        </p:tgtEl>
                                        <p:attrNameLst>
                                          <p:attrName>ppt_x</p:attrName>
                                        </p:attrNameLst>
                                      </p:cBhvr>
                                      <p:tavLst>
                                        <p:tav tm="0">
                                          <p:val>
                                            <p:strVal val="#ppt_x"/>
                                          </p:val>
                                        </p:tav>
                                        <p:tav tm="100000">
                                          <p:val>
                                            <p:strVal val="#ppt_x"/>
                                          </p:val>
                                        </p:tav>
                                      </p:tavLst>
                                    </p:anim>
                                    <p:anim calcmode="lin" valueType="num">
                                      <p:cBhvr additive="base">
                                        <p:cTn id="46" dur="500" fill="hold"/>
                                        <p:tgtEl>
                                          <p:spTgt spid="5">
                                            <p:bg/>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additive="base">
                                        <p:cTn id="4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8">
                                            <p:bg/>
                                          </p:spTgt>
                                        </p:tgtEl>
                                        <p:attrNameLst>
                                          <p:attrName>style.visibility</p:attrName>
                                        </p:attrNameLst>
                                      </p:cBhvr>
                                      <p:to>
                                        <p:strVal val="visible"/>
                                      </p:to>
                                    </p:set>
                                    <p:anim calcmode="lin" valueType="num">
                                      <p:cBhvr additive="base">
                                        <p:cTn id="55" dur="500" fill="hold"/>
                                        <p:tgtEl>
                                          <p:spTgt spid="38">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38">
                                            <p:bg/>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8">
                                            <p:txEl>
                                              <p:pRg st="0" end="0"/>
                                            </p:txEl>
                                          </p:spTgt>
                                        </p:tgtEl>
                                        <p:attrNameLst>
                                          <p:attrName>style.visibility</p:attrName>
                                        </p:attrNameLst>
                                      </p:cBhvr>
                                      <p:to>
                                        <p:strVal val="visible"/>
                                      </p:to>
                                    </p:set>
                                    <p:anim calcmode="lin" valueType="num">
                                      <p:cBhvr additive="base">
                                        <p:cTn id="59"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additive="base">
                                        <p:cTn id="63" dur="500" fill="hold"/>
                                        <p:tgtEl>
                                          <p:spTgt spid="54"/>
                                        </p:tgtEl>
                                        <p:attrNameLst>
                                          <p:attrName>ppt_x</p:attrName>
                                        </p:attrNameLst>
                                      </p:cBhvr>
                                      <p:tavLst>
                                        <p:tav tm="0">
                                          <p:val>
                                            <p:strVal val="#ppt_x"/>
                                          </p:val>
                                        </p:tav>
                                        <p:tav tm="100000">
                                          <p:val>
                                            <p:strVal val="#ppt_x"/>
                                          </p:val>
                                        </p:tav>
                                      </p:tavLst>
                                    </p:anim>
                                    <p:anim calcmode="lin" valueType="num">
                                      <p:cBhvr additive="base">
                                        <p:cTn id="6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7">
                                            <p:bg/>
                                          </p:spTgt>
                                        </p:tgtEl>
                                        <p:attrNameLst>
                                          <p:attrName>style.visibility</p:attrName>
                                        </p:attrNameLst>
                                      </p:cBhvr>
                                      <p:to>
                                        <p:strVal val="visible"/>
                                      </p:to>
                                    </p:set>
                                    <p:anim calcmode="lin" valueType="num">
                                      <p:cBhvr additive="base">
                                        <p:cTn id="69" dur="500" fill="hold"/>
                                        <p:tgtEl>
                                          <p:spTgt spid="37">
                                            <p:bg/>
                                          </p:spTgt>
                                        </p:tgtEl>
                                        <p:attrNameLst>
                                          <p:attrName>ppt_x</p:attrName>
                                        </p:attrNameLst>
                                      </p:cBhvr>
                                      <p:tavLst>
                                        <p:tav tm="0">
                                          <p:val>
                                            <p:strVal val="#ppt_x"/>
                                          </p:val>
                                        </p:tav>
                                        <p:tav tm="100000">
                                          <p:val>
                                            <p:strVal val="#ppt_x"/>
                                          </p:val>
                                        </p:tav>
                                      </p:tavLst>
                                    </p:anim>
                                    <p:anim calcmode="lin" valueType="num">
                                      <p:cBhvr additive="base">
                                        <p:cTn id="70" dur="500" fill="hold"/>
                                        <p:tgtEl>
                                          <p:spTgt spid="37">
                                            <p:bg/>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7">
                                            <p:txEl>
                                              <p:pRg st="0" end="0"/>
                                            </p:txEl>
                                          </p:spTgt>
                                        </p:tgtEl>
                                        <p:attrNameLst>
                                          <p:attrName>style.visibility</p:attrName>
                                        </p:attrNameLst>
                                      </p:cBhvr>
                                      <p:to>
                                        <p:strVal val="visible"/>
                                      </p:to>
                                    </p:set>
                                    <p:anim calcmode="lin" valueType="num">
                                      <p:cBhvr additive="base">
                                        <p:cTn id="73"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7">
                                            <p:txEl>
                                              <p:pRg st="0" end="0"/>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500" fill="hold"/>
                                        <p:tgtEl>
                                          <p:spTgt spid="51"/>
                                        </p:tgtEl>
                                        <p:attrNameLst>
                                          <p:attrName>ppt_x</p:attrName>
                                        </p:attrNameLst>
                                      </p:cBhvr>
                                      <p:tavLst>
                                        <p:tav tm="0">
                                          <p:val>
                                            <p:strVal val="#ppt_x"/>
                                          </p:val>
                                        </p:tav>
                                        <p:tav tm="100000">
                                          <p:val>
                                            <p:strVal val="#ppt_x"/>
                                          </p:val>
                                        </p:tav>
                                      </p:tavLst>
                                    </p:anim>
                                    <p:anim calcmode="lin" valueType="num">
                                      <p:cBhvr additive="base">
                                        <p:cTn id="7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66">
                                            <p:bg/>
                                          </p:spTgt>
                                        </p:tgtEl>
                                        <p:attrNameLst>
                                          <p:attrName>style.visibility</p:attrName>
                                        </p:attrNameLst>
                                      </p:cBhvr>
                                      <p:to>
                                        <p:strVal val="visible"/>
                                      </p:to>
                                    </p:set>
                                    <p:anim calcmode="lin" valueType="num">
                                      <p:cBhvr additive="base">
                                        <p:cTn id="83" dur="500" fill="hold"/>
                                        <p:tgtEl>
                                          <p:spTgt spid="66">
                                            <p:bg/>
                                          </p:spTgt>
                                        </p:tgtEl>
                                        <p:attrNameLst>
                                          <p:attrName>ppt_x</p:attrName>
                                        </p:attrNameLst>
                                      </p:cBhvr>
                                      <p:tavLst>
                                        <p:tav tm="0">
                                          <p:val>
                                            <p:strVal val="#ppt_x"/>
                                          </p:val>
                                        </p:tav>
                                        <p:tav tm="100000">
                                          <p:val>
                                            <p:strVal val="#ppt_x"/>
                                          </p:val>
                                        </p:tav>
                                      </p:tavLst>
                                    </p:anim>
                                    <p:anim calcmode="lin" valueType="num">
                                      <p:cBhvr additive="base">
                                        <p:cTn id="84" dur="500" fill="hold"/>
                                        <p:tgtEl>
                                          <p:spTgt spid="66">
                                            <p:bg/>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66">
                                            <p:txEl>
                                              <p:pRg st="0" end="0"/>
                                            </p:txEl>
                                          </p:spTgt>
                                        </p:tgtEl>
                                        <p:attrNameLst>
                                          <p:attrName>style.visibility</p:attrName>
                                        </p:attrNameLst>
                                      </p:cBhvr>
                                      <p:to>
                                        <p:strVal val="visible"/>
                                      </p:to>
                                    </p:set>
                                    <p:anim calcmode="lin" valueType="num">
                                      <p:cBhvr additive="base">
                                        <p:cTn id="87"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6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16" grpId="0" build="allAtOnce" animBg="1"/>
      <p:bldP spid="35" grpId="0" animBg="1"/>
      <p:bldP spid="37" grpId="0" build="allAtOnce" animBg="1"/>
      <p:bldP spid="38" grpId="0" build="allAtOnce" animBg="1"/>
      <p:bldP spid="39" grpId="0" build="allAtOnce" animBg="1"/>
      <p:bldP spid="66" grpId="0"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762000" y="1676400"/>
            <a:ext cx="7239000" cy="533400"/>
          </a:xfrm>
        </p:spPr>
        <p:txBody>
          <a:bodyPr>
            <a:noAutofit/>
          </a:bodyPr>
          <a:lstStyle/>
          <a:p>
            <a:pPr marL="0" indent="0" algn="just" eaLnBrk="1" hangingPunct="1">
              <a:buClr>
                <a:srgbClr val="FFFFCC"/>
              </a:buClr>
              <a:buSzPct val="70000"/>
              <a:buFont typeface="Arial" charset="0"/>
              <a:buNone/>
            </a:pPr>
            <a:r>
              <a:rPr lang="sr-Cyrl-CS" altLang="en-US" sz="2800" dirty="0" smtClean="0">
                <a:latin typeface="Times New Roman" panose="02020603050405020304" pitchFamily="18" charset="0"/>
                <a:cs typeface="Times New Roman" panose="02020603050405020304" pitchFamily="18" charset="0"/>
              </a:rPr>
              <a:t>Финансијски капацитет </a:t>
            </a:r>
            <a:endParaRPr lang="sr-Cyrl-CS" altLang="en-US" sz="1800" b="1"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
        <p:nvSpPr>
          <p:cNvPr id="5" name="Title 1"/>
          <p:cNvSpPr txBox="1">
            <a:spLocks/>
          </p:cNvSpPr>
          <p:nvPr/>
        </p:nvSpPr>
        <p:spPr>
          <a:xfrm>
            <a:off x="457200" y="0"/>
            <a:ext cx="7391400" cy="8683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r-Cyrl-C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ДОДАТНИ </a:t>
            </a:r>
            <a:r>
              <a:rPr kumimoji="0" lang="x-none" sz="2200" b="1" i="0" u="none" strike="noStrike" kern="1200" cap="none" spc="0" normalizeH="0" baseline="0" noProof="0" smtClean="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УСЛОВИ ЗА УЧЕШЋЕ У ПОСТУПКУ</a:t>
            </a:r>
            <a:endParaRPr kumimoji="0" lang="x-none" sz="22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6" name="Rectangle 5"/>
          <p:cNvSpPr/>
          <p:nvPr/>
        </p:nvSpPr>
        <p:spPr>
          <a:xfrm>
            <a:off x="838200" y="2667000"/>
            <a:ext cx="7239000" cy="1785104"/>
          </a:xfrm>
          <a:prstGeom prst="rect">
            <a:avLst/>
          </a:prstGeom>
          <a:solidFill>
            <a:srgbClr val="00B050"/>
          </a:solidFill>
        </p:spPr>
        <p:txBody>
          <a:bodyPr wrap="square">
            <a:spAutoFit/>
          </a:bodyPr>
          <a:lstStyle/>
          <a:p>
            <a:pPr algn="just"/>
            <a:r>
              <a:rPr lang="ru-RU" sz="2200" dirty="0" smtClean="0">
                <a:solidFill>
                  <a:schemeClr val="bg1"/>
                </a:solidFill>
              </a:rPr>
              <a:t>Минимални годишњи приход који се тражи од понуђача </a:t>
            </a:r>
            <a:r>
              <a:rPr lang="ru-RU" sz="2200" b="1" u="sng" dirty="0" smtClean="0">
                <a:solidFill>
                  <a:schemeClr val="bg1"/>
                </a:solidFill>
              </a:rPr>
              <a:t>не сме бити већи од двоструке процењене вредности јавне набавке</a:t>
            </a:r>
            <a:r>
              <a:rPr lang="ru-RU" sz="2200" dirty="0" smtClean="0">
                <a:solidFill>
                  <a:schemeClr val="bg1"/>
                </a:solidFill>
              </a:rPr>
              <a:t>, осим у изузетним случајевима када је то неопходно због посебних ризика повезаних са предметом јавне набавке.</a:t>
            </a:r>
            <a:endParaRPr lang="sr-Cyrl-CS" altLang="en-US" sz="2200" dirty="0" smtClean="0">
              <a:solidFill>
                <a:schemeClr val="bg1"/>
              </a:solidFill>
              <a:latin typeface="Times New Roman" panose="02020603050405020304" pitchFamily="18" charset="0"/>
              <a:cs typeface="Times New Roman" panose="02020603050405020304" pitchFamily="18" charset="0"/>
            </a:endParaRPr>
          </a:p>
        </p:txBody>
      </p:sp>
      <p:pic>
        <p:nvPicPr>
          <p:cNvPr id="7" name="Picture 6"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8" name="TextBox 7"/>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9" name="TextBox 8"/>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333954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wipe(down)">
                                      <p:cBhvr>
                                        <p:cTn id="13" dur="500"/>
                                        <p:tgtEl>
                                          <p:spTgt spid="6">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down)">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allAtOnce"/>
      <p:bldP spid="6" grpId="0"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792162"/>
          </a:xfrm>
        </p:spPr>
        <p:txBody>
          <a:bodyPr>
            <a:normAutofit/>
          </a:bodyPr>
          <a:lstStyle/>
          <a:p>
            <a:pPr algn="ctr" eaLnBrk="1" hangingPunct="1"/>
            <a:r>
              <a:rPr lang="sr-Cyrl-CS" alt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ИЗЈАВА КАО </a:t>
            </a:r>
            <a:r>
              <a:rPr lang="x-none" altLang="en-US" sz="2200" b="1"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ДОКАЗИВАЊЕ ИСПУЊЕНОСТИ УСЛОВА</a:t>
            </a:r>
            <a:endParaRPr lang="en-US" alt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762000"/>
            <a:ext cx="8001000" cy="1905000"/>
          </a:xfrm>
          <a:solidFill>
            <a:srgbClr val="FF0000"/>
          </a:solidFill>
        </p:spPr>
        <p:txBody>
          <a:bodyPr>
            <a:normAutofit/>
          </a:bodyPr>
          <a:lstStyle/>
          <a:p>
            <a:pPr marL="0" indent="0" algn="just" eaLnBrk="1" fontAlgn="auto" hangingPunct="1">
              <a:spcAft>
                <a:spcPts val="0"/>
              </a:spcAft>
              <a:buClr>
                <a:schemeClr val="accent3"/>
              </a:buClr>
              <a:buFont typeface="Wingdings" pitchFamily="2" charset="2"/>
              <a:buChar char="v"/>
              <a:defRPr/>
            </a:pPr>
            <a:r>
              <a:rPr lang="sr-Cyrl-CS" sz="1800" dirty="0" smtClean="0">
                <a:solidFill>
                  <a:schemeClr val="bg1"/>
                </a:solidFill>
                <a:latin typeface="Times New Roman" panose="02020603050405020304" pitchFamily="18" charset="0"/>
                <a:cs typeface="Times New Roman" panose="02020603050405020304" pitchFamily="18" charset="0"/>
              </a:rPr>
              <a:t>ј</a:t>
            </a:r>
            <a:r>
              <a:rPr lang="x-none" sz="1800" smtClean="0">
                <a:solidFill>
                  <a:schemeClr val="bg1"/>
                </a:solidFill>
                <a:latin typeface="Times New Roman" panose="02020603050405020304" pitchFamily="18" charset="0"/>
                <a:cs typeface="Times New Roman" panose="02020603050405020304" pitchFamily="18" charset="0"/>
              </a:rPr>
              <a:t>авн</a:t>
            </a:r>
            <a:r>
              <a:rPr lang="sr-Cyrl-CS" sz="1800" dirty="0" smtClean="0">
                <a:solidFill>
                  <a:schemeClr val="bg1"/>
                </a:solidFill>
                <a:latin typeface="Times New Roman" panose="02020603050405020304" pitchFamily="18" charset="0"/>
                <a:cs typeface="Times New Roman" panose="02020603050405020304" pitchFamily="18" charset="0"/>
              </a:rPr>
              <a:t>а</a:t>
            </a:r>
            <a:r>
              <a:rPr lang="x-none" sz="1800" smtClean="0">
                <a:solidFill>
                  <a:schemeClr val="bg1"/>
                </a:solidFill>
                <a:latin typeface="Times New Roman" panose="02020603050405020304" pitchFamily="18" charset="0"/>
                <a:cs typeface="Times New Roman" panose="02020603050405020304" pitchFamily="18" charset="0"/>
              </a:rPr>
              <a:t> </a:t>
            </a:r>
            <a:r>
              <a:rPr lang="x-none" sz="1800" dirty="0" smtClean="0">
                <a:solidFill>
                  <a:schemeClr val="bg1"/>
                </a:solidFill>
                <a:latin typeface="Times New Roman" panose="02020603050405020304" pitchFamily="18" charset="0"/>
                <a:cs typeface="Times New Roman" panose="02020603050405020304" pitchFamily="18" charset="0"/>
              </a:rPr>
              <a:t>набавке мале вредности</a:t>
            </a:r>
          </a:p>
          <a:p>
            <a:pPr marL="0" indent="0" algn="just">
              <a:buClr>
                <a:schemeClr val="accent3"/>
              </a:buClr>
              <a:buFont typeface="Wingdings" pitchFamily="2" charset="2"/>
              <a:buChar char="v"/>
              <a:defRPr/>
            </a:pPr>
            <a:r>
              <a:rPr lang="x-none" sz="1800" smtClean="0">
                <a:solidFill>
                  <a:schemeClr val="bg1"/>
                </a:solidFill>
                <a:latin typeface="Times New Roman" panose="02020603050405020304" pitchFamily="18" charset="0"/>
                <a:cs typeface="Times New Roman" panose="02020603050405020304" pitchFamily="18" charset="0"/>
              </a:rPr>
              <a:t> </a:t>
            </a:r>
            <a:r>
              <a:rPr lang="sr-Cyrl-CS" sz="1800" dirty="0" smtClean="0">
                <a:solidFill>
                  <a:schemeClr val="bg1"/>
                </a:solidFill>
                <a:latin typeface="Times New Roman" panose="02020603050405020304" pitchFamily="18" charset="0"/>
                <a:cs typeface="Times New Roman" panose="02020603050405020304" pitchFamily="18" charset="0"/>
              </a:rPr>
              <a:t>п</a:t>
            </a:r>
            <a:r>
              <a:rPr lang="x-none" sz="1800" smtClean="0">
                <a:solidFill>
                  <a:schemeClr val="bg1"/>
                </a:solidFill>
                <a:latin typeface="Times New Roman" panose="02020603050405020304" pitchFamily="18" charset="0"/>
                <a:cs typeface="Times New Roman" panose="02020603050405020304" pitchFamily="18" charset="0"/>
              </a:rPr>
              <a:t>реговара</a:t>
            </a:r>
            <a:r>
              <a:rPr lang="sr-Cyrl-CS" sz="1800" dirty="0" smtClean="0">
                <a:solidFill>
                  <a:schemeClr val="bg1"/>
                </a:solidFill>
                <a:latin typeface="Times New Roman" panose="02020603050405020304" pitchFamily="18" charset="0"/>
                <a:cs typeface="Times New Roman" panose="02020603050405020304" pitchFamily="18" charset="0"/>
              </a:rPr>
              <a:t>чки поступак </a:t>
            </a:r>
            <a:r>
              <a:rPr lang="x-none" sz="1800" smtClean="0">
                <a:solidFill>
                  <a:schemeClr val="bg1"/>
                </a:solidFill>
                <a:latin typeface="Times New Roman" panose="02020603050405020304" pitchFamily="18" charset="0"/>
                <a:cs typeface="Times New Roman" panose="02020603050405020304" pitchFamily="18" charset="0"/>
              </a:rPr>
              <a:t> </a:t>
            </a:r>
            <a:r>
              <a:rPr lang="x-none" sz="1800" dirty="0" smtClean="0">
                <a:solidFill>
                  <a:schemeClr val="bg1"/>
                </a:solidFill>
                <a:latin typeface="Times New Roman" panose="02020603050405020304" pitchFamily="18" charset="0"/>
                <a:cs typeface="Times New Roman" panose="02020603050405020304" pitchFamily="18" charset="0"/>
              </a:rPr>
              <a:t>због хитности </a:t>
            </a:r>
          </a:p>
          <a:p>
            <a:pPr marL="0" indent="0" algn="just" eaLnBrk="1" fontAlgn="auto" hangingPunct="1">
              <a:spcAft>
                <a:spcPts val="0"/>
              </a:spcAft>
              <a:buClr>
                <a:schemeClr val="accent3"/>
              </a:buClr>
              <a:buFont typeface="Wingdings" pitchFamily="2" charset="2"/>
              <a:buChar char="v"/>
              <a:defRPr/>
            </a:pPr>
            <a:r>
              <a:rPr lang="x-none" sz="1800" smtClean="0">
                <a:solidFill>
                  <a:schemeClr val="bg1"/>
                </a:solidFill>
                <a:latin typeface="Times New Roman" panose="02020603050405020304" pitchFamily="18" charset="0"/>
                <a:cs typeface="Times New Roman" panose="02020603050405020304" pitchFamily="18" charset="0"/>
              </a:rPr>
              <a:t> </a:t>
            </a:r>
            <a:r>
              <a:rPr lang="sr-Cyrl-CS" sz="1800" dirty="0" smtClean="0">
                <a:solidFill>
                  <a:schemeClr val="bg1"/>
                </a:solidFill>
                <a:latin typeface="Times New Roman" panose="02020603050405020304" pitchFamily="18" charset="0"/>
                <a:cs typeface="Times New Roman" panose="02020603050405020304" pitchFamily="18" charset="0"/>
              </a:rPr>
              <a:t>п</a:t>
            </a:r>
            <a:r>
              <a:rPr lang="x-none" sz="1800" smtClean="0">
                <a:solidFill>
                  <a:schemeClr val="bg1"/>
                </a:solidFill>
                <a:latin typeface="Times New Roman" panose="02020603050405020304" pitchFamily="18" charset="0"/>
                <a:cs typeface="Times New Roman" panose="02020603050405020304" pitchFamily="18" charset="0"/>
              </a:rPr>
              <a:t>реговара</a:t>
            </a:r>
            <a:r>
              <a:rPr lang="sr-Cyrl-CS" sz="1800" dirty="0" smtClean="0">
                <a:solidFill>
                  <a:schemeClr val="bg1"/>
                </a:solidFill>
                <a:latin typeface="Times New Roman" panose="02020603050405020304" pitchFamily="18" charset="0"/>
                <a:cs typeface="Times New Roman" panose="02020603050405020304" pitchFamily="18" charset="0"/>
              </a:rPr>
              <a:t>чки поступак </a:t>
            </a:r>
            <a:r>
              <a:rPr lang="x-none" sz="1800" smtClean="0">
                <a:solidFill>
                  <a:schemeClr val="bg1"/>
                </a:solidFill>
                <a:latin typeface="Times New Roman" panose="02020603050405020304" pitchFamily="18" charset="0"/>
                <a:cs typeface="Times New Roman" panose="02020603050405020304" pitchFamily="18" charset="0"/>
              </a:rPr>
              <a:t>са </a:t>
            </a:r>
            <a:r>
              <a:rPr lang="x-none" sz="1800" dirty="0" smtClean="0">
                <a:solidFill>
                  <a:schemeClr val="bg1"/>
                </a:solidFill>
                <a:latin typeface="Times New Roman" panose="02020603050405020304" pitchFamily="18" charset="0"/>
                <a:cs typeface="Times New Roman" panose="02020603050405020304" pitchFamily="18" charset="0"/>
              </a:rPr>
              <a:t>одређеним понуђачем због техничких односно уметничких разлога</a:t>
            </a:r>
          </a:p>
          <a:p>
            <a:pPr marL="0" indent="0" algn="just" eaLnBrk="1" fontAlgn="auto" hangingPunct="1">
              <a:spcAft>
                <a:spcPts val="0"/>
              </a:spcAft>
              <a:buClr>
                <a:schemeClr val="accent3"/>
              </a:buClr>
              <a:buFont typeface="Wingdings" pitchFamily="2" charset="2"/>
              <a:buChar char="ü"/>
              <a:defRPr/>
            </a:pPr>
            <a:r>
              <a:rPr lang="x-none" sz="1800" smtClean="0">
                <a:solidFill>
                  <a:schemeClr val="bg1"/>
                </a:solidFill>
                <a:latin typeface="Times New Roman" panose="02020603050405020304" pitchFamily="18" charset="0"/>
                <a:cs typeface="Times New Roman" panose="02020603050405020304" pitchFamily="18" charset="0"/>
              </a:rPr>
              <a:t>Код </a:t>
            </a:r>
            <a:r>
              <a:rPr lang="x-none" sz="1800" dirty="0" smtClean="0">
                <a:solidFill>
                  <a:schemeClr val="bg1"/>
                </a:solidFill>
                <a:latin typeface="Times New Roman" panose="02020603050405020304" pitchFamily="18" charset="0"/>
                <a:cs typeface="Times New Roman" panose="02020603050405020304" pitchFamily="18" charset="0"/>
              </a:rPr>
              <a:t>оба случаја преговарачког поступка изјава </a:t>
            </a:r>
            <a:r>
              <a:rPr lang="x-none" sz="1800" smtClean="0">
                <a:solidFill>
                  <a:schemeClr val="bg1"/>
                </a:solidFill>
                <a:latin typeface="Times New Roman" panose="02020603050405020304" pitchFamily="18" charset="0"/>
                <a:cs typeface="Times New Roman" panose="02020603050405020304" pitchFamily="18" charset="0"/>
              </a:rPr>
              <a:t>могућа </a:t>
            </a:r>
            <a:r>
              <a:rPr lang="sr-Cyrl-CS" sz="1800" dirty="0" smtClean="0">
                <a:solidFill>
                  <a:schemeClr val="bg1"/>
                </a:solidFill>
                <a:latin typeface="Times New Roman" panose="02020603050405020304" pitchFamily="18" charset="0"/>
                <a:cs typeface="Times New Roman" panose="02020603050405020304" pitchFamily="18" charset="0"/>
              </a:rPr>
              <a:t>само</a:t>
            </a:r>
            <a:r>
              <a:rPr lang="x-none" sz="1800" smtClean="0">
                <a:solidFill>
                  <a:schemeClr val="bg1"/>
                </a:solidFill>
                <a:latin typeface="Times New Roman" panose="02020603050405020304" pitchFamily="18" charset="0"/>
                <a:cs typeface="Times New Roman" panose="02020603050405020304" pitchFamily="18" charset="0"/>
              </a:rPr>
              <a:t> </a:t>
            </a:r>
            <a:r>
              <a:rPr lang="x-none" sz="1800" dirty="0" smtClean="0">
                <a:solidFill>
                  <a:schemeClr val="bg1"/>
                </a:solidFill>
                <a:latin typeface="Times New Roman" panose="02020603050405020304" pitchFamily="18" charset="0"/>
                <a:cs typeface="Times New Roman" panose="02020603050405020304" pitchFamily="18" charset="0"/>
              </a:rPr>
              <a:t>када је процењена вредност мања </a:t>
            </a:r>
            <a:r>
              <a:rPr lang="x-none" sz="1800" smtClean="0">
                <a:solidFill>
                  <a:schemeClr val="bg1"/>
                </a:solidFill>
                <a:latin typeface="Times New Roman" panose="02020603050405020304" pitchFamily="18" charset="0"/>
                <a:cs typeface="Times New Roman" panose="02020603050405020304" pitchFamily="18" charset="0"/>
              </a:rPr>
              <a:t>од </a:t>
            </a:r>
            <a:r>
              <a:rPr lang="sr-Cyrl-CS" sz="1800" dirty="0" smtClean="0">
                <a:solidFill>
                  <a:schemeClr val="bg1"/>
                </a:solidFill>
                <a:latin typeface="Times New Roman" panose="02020603050405020304" pitchFamily="18" charset="0"/>
                <a:cs typeface="Times New Roman" panose="02020603050405020304" pitchFamily="18" charset="0"/>
              </a:rPr>
              <a:t> горњег лимира ЈН мале вредности</a:t>
            </a:r>
            <a:r>
              <a:rPr lang="sr-Cyrl-CS" sz="1800" b="1" dirty="0" smtClean="0">
                <a:solidFill>
                  <a:schemeClr val="bg1"/>
                </a:solidFill>
                <a:latin typeface="Times New Roman" panose="02020603050405020304" pitchFamily="18" charset="0"/>
                <a:cs typeface="Times New Roman" panose="02020603050405020304" pitchFamily="18" charset="0"/>
              </a:rPr>
              <a:t>.</a:t>
            </a:r>
            <a:endParaRPr lang="x-none" sz="1800" dirty="0" smtClean="0">
              <a:solidFill>
                <a:schemeClr val="bg1"/>
              </a:solidFill>
              <a:latin typeface="Times New Roman" panose="02020603050405020304" pitchFamily="18" charset="0"/>
              <a:cs typeface="Times New Roman" panose="02020603050405020304" pitchFamily="18" charset="0"/>
            </a:endParaRPr>
          </a:p>
          <a:p>
            <a:pPr marL="0" indent="0" eaLnBrk="1" fontAlgn="auto" hangingPunct="1">
              <a:spcAft>
                <a:spcPts val="0"/>
              </a:spcAft>
              <a:buClr>
                <a:schemeClr val="accent3"/>
              </a:buClr>
              <a:buFont typeface="Arial" charset="0"/>
              <a:buNone/>
              <a:defRPr/>
            </a:pPr>
            <a:endParaRPr lang="en-US" sz="1800" dirty="0">
              <a:solidFill>
                <a:schemeClr val="bg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
        <p:nvSpPr>
          <p:cNvPr id="5" name="Rectangle 4"/>
          <p:cNvSpPr/>
          <p:nvPr/>
        </p:nvSpPr>
        <p:spPr>
          <a:xfrm>
            <a:off x="457200" y="762000"/>
            <a:ext cx="8001000" cy="2031325"/>
          </a:xfrm>
          <a:prstGeom prst="rect">
            <a:avLst/>
          </a:prstGeom>
          <a:solidFill>
            <a:srgbClr val="00B050"/>
          </a:solidFill>
        </p:spPr>
        <p:txBody>
          <a:bodyPr wrap="square">
            <a:spAutoFit/>
          </a:bodyPr>
          <a:lstStyle/>
          <a:p>
            <a:endParaRPr lang="sr-Cyrl-CS" dirty="0" smtClean="0">
              <a:solidFill>
                <a:schemeClr val="bg1"/>
              </a:solidFill>
              <a:latin typeface="Times New Roman" pitchFamily="18" charset="0"/>
              <a:cs typeface="Times New Roman" pitchFamily="18" charset="0"/>
            </a:endParaRPr>
          </a:p>
          <a:p>
            <a:pPr algn="ctr"/>
            <a:r>
              <a:rPr lang="sr-Cyrl-CS" dirty="0" smtClean="0">
                <a:solidFill>
                  <a:schemeClr val="bg1"/>
                </a:solidFill>
                <a:latin typeface="Times New Roman" pitchFamily="18" charset="0"/>
                <a:cs typeface="Times New Roman" pitchFamily="18" charset="0"/>
              </a:rPr>
              <a:t>Наручилац може одредити у конкурсној документацији да се испуњеност свих или појединих услова, осим услова из члана 75. став 1. тачка 5) ЗЈН, доказује достављањем изјаве којом понуђач под пуном материјалном и кривичном одговорношћу потврђује да испуњава услове.</a:t>
            </a:r>
          </a:p>
          <a:p>
            <a:pPr algn="ctr"/>
            <a:endParaRPr lang="sr-Cyrl-CS" dirty="0" smtClean="0">
              <a:solidFill>
                <a:schemeClr val="bg1"/>
              </a:solidFill>
              <a:latin typeface="Times New Roman" pitchFamily="18" charset="0"/>
              <a:cs typeface="Times New Roman" pitchFamily="18" charset="0"/>
            </a:endParaRPr>
          </a:p>
          <a:p>
            <a:endParaRPr lang="en-US" dirty="0">
              <a:solidFill>
                <a:schemeClr val="bg1"/>
              </a:solidFill>
              <a:latin typeface="Times New Roman" pitchFamily="18" charset="0"/>
              <a:cs typeface="Times New Roman" pitchFamily="18" charset="0"/>
            </a:endParaRPr>
          </a:p>
        </p:txBody>
      </p:sp>
      <p:sp>
        <p:nvSpPr>
          <p:cNvPr id="6" name="Rectangle 5"/>
          <p:cNvSpPr/>
          <p:nvPr/>
        </p:nvSpPr>
        <p:spPr>
          <a:xfrm>
            <a:off x="457200" y="4343400"/>
            <a:ext cx="8001000" cy="923330"/>
          </a:xfrm>
          <a:prstGeom prst="rect">
            <a:avLst/>
          </a:prstGeom>
          <a:solidFill>
            <a:srgbClr val="FFC000"/>
          </a:solidFill>
          <a:ln>
            <a:solidFill>
              <a:schemeClr val="accent2">
                <a:lumMod val="50000"/>
              </a:schemeClr>
            </a:solidFill>
          </a:ln>
        </p:spPr>
        <p:txBody>
          <a:bodyPr wrap="square">
            <a:spAutoFit/>
          </a:bodyPr>
          <a:lstStyle/>
          <a:p>
            <a:pPr algn="just"/>
            <a:r>
              <a:rPr lang="ru-RU" dirty="0" smtClean="0"/>
              <a:t>Наручилац није дужан да поступи на овај начин у случају поступка јавне набавке мале вредности и преговарачког поступка из члана 36. став 1. тач. 2) и 3) ЗЈН процењене вредности испод </a:t>
            </a:r>
            <a:r>
              <a:rPr lang="sr-Cyrl-CS" dirty="0" smtClean="0"/>
              <a:t>5.000.000 динара.</a:t>
            </a:r>
            <a:endParaRPr lang="en-US" dirty="0"/>
          </a:p>
        </p:txBody>
      </p:sp>
      <p:sp>
        <p:nvSpPr>
          <p:cNvPr id="7" name="Rectangle 6"/>
          <p:cNvSpPr/>
          <p:nvPr/>
        </p:nvSpPr>
        <p:spPr>
          <a:xfrm>
            <a:off x="457200" y="2819400"/>
            <a:ext cx="8001000" cy="1477328"/>
          </a:xfrm>
          <a:prstGeom prst="rect">
            <a:avLst/>
          </a:prstGeom>
          <a:solidFill>
            <a:srgbClr val="FFFF00"/>
          </a:solidFill>
          <a:ln>
            <a:solidFill>
              <a:schemeClr val="accent2">
                <a:lumMod val="50000"/>
              </a:schemeClr>
            </a:solidFill>
          </a:ln>
        </p:spPr>
        <p:txBody>
          <a:bodyPr wrap="square">
            <a:spAutoFit/>
          </a:bodyPr>
          <a:lstStyle/>
          <a:p>
            <a:pPr algn="just"/>
            <a:r>
              <a:rPr lang="ru-RU" b="1" dirty="0" smtClean="0">
                <a:solidFill>
                  <a:schemeClr val="accent2">
                    <a:lumMod val="50000"/>
                  </a:schemeClr>
                </a:solidFill>
              </a:rPr>
              <a:t>У том случају, наручилац је пре доношења одлуке о додели уговора дужан да од понуђача чија је понуда оцењена као најповољнија затражи да достави </a:t>
            </a:r>
            <a:r>
              <a:rPr lang="ru-RU" b="1" u="sng" dirty="0" smtClean="0">
                <a:solidFill>
                  <a:schemeClr val="accent2">
                    <a:lumMod val="50000"/>
                  </a:schemeClr>
                </a:solidFill>
              </a:rPr>
              <a:t>копију</a:t>
            </a:r>
            <a:r>
              <a:rPr lang="ru-RU" b="1" dirty="0" smtClean="0">
                <a:solidFill>
                  <a:schemeClr val="accent2">
                    <a:lumMod val="50000"/>
                  </a:schemeClr>
                </a:solidFill>
              </a:rPr>
              <a:t> захтеваних доказа о испуњености услова, а може и да затражи </a:t>
            </a:r>
            <a:r>
              <a:rPr lang="ru-RU" b="1" u="sng" dirty="0" smtClean="0">
                <a:solidFill>
                  <a:schemeClr val="accent2">
                    <a:lumMod val="50000"/>
                  </a:schemeClr>
                </a:solidFill>
              </a:rPr>
              <a:t>на увид оригинал или оверену копију </a:t>
            </a:r>
            <a:r>
              <a:rPr lang="ru-RU" b="1" dirty="0" smtClean="0">
                <a:solidFill>
                  <a:schemeClr val="accent2">
                    <a:lumMod val="50000"/>
                  </a:schemeClr>
                </a:solidFill>
              </a:rPr>
              <a:t>свих или појединих доказа, а доказе може да затражи и од осталих понуђача. </a:t>
            </a:r>
            <a:endParaRPr lang="en-US" b="1" dirty="0">
              <a:solidFill>
                <a:schemeClr val="accent2">
                  <a:lumMod val="50000"/>
                </a:schemeClr>
              </a:solidFill>
            </a:endParaRPr>
          </a:p>
        </p:txBody>
      </p:sp>
      <p:sp>
        <p:nvSpPr>
          <p:cNvPr id="8" name="Rectangle 7"/>
          <p:cNvSpPr/>
          <p:nvPr/>
        </p:nvSpPr>
        <p:spPr>
          <a:xfrm>
            <a:off x="457200" y="5257800"/>
            <a:ext cx="8001000" cy="923330"/>
          </a:xfrm>
          <a:prstGeom prst="rect">
            <a:avLst/>
          </a:prstGeom>
          <a:solidFill>
            <a:schemeClr val="accent3">
              <a:lumMod val="40000"/>
              <a:lumOff val="60000"/>
            </a:schemeClr>
          </a:solidFill>
          <a:ln>
            <a:solidFill>
              <a:schemeClr val="accent2">
                <a:lumMod val="50000"/>
              </a:schemeClr>
            </a:solidFill>
          </a:ln>
        </p:spPr>
        <p:txBody>
          <a:bodyPr wrap="square">
            <a:spAutoFit/>
          </a:bodyPr>
          <a:lstStyle/>
          <a:p>
            <a:pPr algn="just"/>
            <a:r>
              <a:rPr lang="ru-RU" dirty="0" smtClean="0">
                <a:solidFill>
                  <a:schemeClr val="tx2"/>
                </a:solidFill>
              </a:rPr>
              <a:t>Наручилац није дужан да од понуђача затражи достављање свих или појединих доказа уколико за истог понуђача поседује одговарајуће доказе из других поступака јавних набавки код тог наручиоца.</a:t>
            </a:r>
          </a:p>
        </p:txBody>
      </p:sp>
      <p:pic>
        <p:nvPicPr>
          <p:cNvPr id="9" name="Picture 8"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10" name="TextBox 9"/>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11" name="TextBox 10"/>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4559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bg/>
                                          </p:spTgt>
                                        </p:tgtEl>
                                        <p:attrNameLst>
                                          <p:attrName>style.visibility</p:attrName>
                                        </p:attrNameLst>
                                      </p:cBhvr>
                                      <p:to>
                                        <p:strVal val="visible"/>
                                      </p:to>
                                    </p:set>
                                    <p:animEffect transition="in" filter="wipe(down)">
                                      <p:cBhvr>
                                        <p:cTn id="24" dur="500"/>
                                        <p:tgtEl>
                                          <p:spTgt spid="5">
                                            <p:bg/>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down)">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Effect transition="in" filter="wipe(down)">
                                      <p:cBhvr>
                                        <p:cTn id="32" dur="500"/>
                                        <p:tgtEl>
                                          <p:spTgt spid="7">
                                            <p:bg/>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wipe(down)">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
                                            <p:bg/>
                                          </p:spTgt>
                                        </p:tgtEl>
                                        <p:attrNameLst>
                                          <p:attrName>style.visibility</p:attrName>
                                        </p:attrNameLst>
                                      </p:cBhvr>
                                      <p:to>
                                        <p:strVal val="visible"/>
                                      </p:to>
                                    </p:set>
                                    <p:animEffect transition="in" filter="wipe(down)">
                                      <p:cBhvr>
                                        <p:cTn id="40" dur="500"/>
                                        <p:tgtEl>
                                          <p:spTgt spid="6">
                                            <p:bg/>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wipe(down)">
                                      <p:cBhvr>
                                        <p:cTn id="43" dur="500"/>
                                        <p:tgtEl>
                                          <p:spTgt spid="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8">
                                            <p:bg/>
                                          </p:spTgt>
                                        </p:tgtEl>
                                        <p:attrNameLst>
                                          <p:attrName>style.visibility</p:attrName>
                                        </p:attrNameLst>
                                      </p:cBhvr>
                                      <p:to>
                                        <p:strVal val="visible"/>
                                      </p:to>
                                    </p:set>
                                    <p:animEffect transition="in" filter="wipe(down)">
                                      <p:cBhvr>
                                        <p:cTn id="48" dur="500"/>
                                        <p:tgtEl>
                                          <p:spTgt spid="8">
                                            <p:bg/>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Effect transition="in" filter="wipe(down)">
                                      <p:cBhvr>
                                        <p:cTn id="5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5" grpId="0" build="allAtOnce" animBg="1"/>
      <p:bldP spid="6" grpId="0" build="allAtOnce" animBg="1"/>
      <p:bldP spid="7" grpId="0" build="allAtOnce" animBg="1"/>
      <p:bldP spid="8" grpId="0"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0"/>
            <a:ext cx="7086600" cy="1981200"/>
          </a:xfrm>
        </p:spPr>
        <p:txBody>
          <a:bodyPr>
            <a:normAutofit/>
          </a:bodyPr>
          <a:lstStyle/>
          <a:p>
            <a:pPr algn="ctr"/>
            <a:endParaRPr lang="x-none" sz="2800" dirty="0" smtClean="0">
              <a:solidFill>
                <a:schemeClr val="tx1"/>
              </a:solidFill>
            </a:endParaRPr>
          </a:p>
          <a:p>
            <a:pPr marL="514350" indent="-514350" algn="ctr"/>
            <a:r>
              <a:rPr lang="sr-Cyrl-CS" sz="40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ТЕХНИЧКЕ СПЕЦИФИКАЦИЈЕ</a:t>
            </a:r>
            <a:endParaRPr lang="x-none" sz="4000" dirty="0" smtClean="0">
              <a:solidFill>
                <a:srgbClr val="0070C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pic>
        <p:nvPicPr>
          <p:cNvPr id="141315" name="Picture 3" descr="C:\Documents and Settings\daliborka\Desktop\1415\15 - Art Board - 10mm - Technical Specification.jpg"/>
          <p:cNvPicPr>
            <a:picLocks noChangeAspect="1" noChangeArrowheads="1"/>
          </p:cNvPicPr>
          <p:nvPr/>
        </p:nvPicPr>
        <p:blipFill>
          <a:blip r:embed="rId2" cstate="print"/>
          <a:srcRect/>
          <a:stretch>
            <a:fillRect/>
          </a:stretch>
        </p:blipFill>
        <p:spPr bwMode="auto">
          <a:xfrm>
            <a:off x="1524000" y="2057400"/>
            <a:ext cx="5867400" cy="4267200"/>
          </a:xfrm>
          <a:prstGeom prst="rect">
            <a:avLst/>
          </a:prstGeom>
          <a:noFill/>
        </p:spPr>
      </p:pic>
      <p:pic>
        <p:nvPicPr>
          <p:cNvPr id="5" name="Picture 4" descr="grb.png"/>
          <p:cNvPicPr>
            <a:picLocks noChangeAspect="1"/>
          </p:cNvPicPr>
          <p:nvPr/>
        </p:nvPicPr>
        <p:blipFill>
          <a:blip r:embed="rId3" cstate="print"/>
          <a:stretch>
            <a:fillRect/>
          </a:stretch>
        </p:blipFill>
        <p:spPr>
          <a:xfrm>
            <a:off x="285720" y="6429396"/>
            <a:ext cx="285752" cy="285752"/>
          </a:xfrm>
          <a:prstGeom prst="rect">
            <a:avLst/>
          </a:prstGeom>
        </p:spPr>
      </p:pic>
      <p:sp>
        <p:nvSpPr>
          <p:cNvPr id="6" name="TextBox 5"/>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7" name="TextBox 6"/>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42440856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990600" y="381000"/>
            <a:ext cx="7696200" cy="400110"/>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Lst>
            </a:pPr>
            <a:r>
              <a:rPr kumimoji="0" lang="sr-Cyrl-CS" sz="20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Коришћење еколошких иенергетских спецификација и ознака</a:t>
            </a:r>
            <a:endParaRPr kumimoji="0" lang="en-US" sz="2000" b="0" i="0" u="none" strike="noStrike" cap="none" normalizeH="0" baseline="0" dirty="0" smtClean="0">
              <a:ln>
                <a:noFill/>
              </a:ln>
              <a:solidFill>
                <a:srgbClr val="0070C0"/>
              </a:solidFill>
              <a:effectLst/>
              <a:latin typeface="Arial" pitchFamily="34" charset="0"/>
            </a:endParaRPr>
          </a:p>
        </p:txBody>
      </p:sp>
      <p:sp>
        <p:nvSpPr>
          <p:cNvPr id="10243" name="Content Placeholder 2"/>
          <p:cNvSpPr>
            <a:spLocks noGrp="1"/>
          </p:cNvSpPr>
          <p:nvPr>
            <p:ph idx="1"/>
          </p:nvPr>
        </p:nvSpPr>
        <p:spPr>
          <a:xfrm>
            <a:off x="685800" y="1219200"/>
            <a:ext cx="8077200" cy="5287963"/>
          </a:xfrm>
        </p:spPr>
        <p:txBody>
          <a:bodyPr>
            <a:noAutofit/>
          </a:bodyPr>
          <a:lstStyle/>
          <a:p>
            <a:pPr algn="just"/>
            <a:r>
              <a:rPr lang="ru-RU" sz="1600" dirty="0" smtClean="0">
                <a:latin typeface="Times New Roman" pitchFamily="18" charset="0"/>
                <a:cs typeface="Times New Roman" pitchFamily="18" charset="0"/>
              </a:rPr>
              <a:t>Ако наручилац намерава да набави добра, услуге или радове са специфичним </a:t>
            </a:r>
            <a:r>
              <a:rPr lang="ru-RU" sz="1600" b="1" dirty="0" smtClean="0">
                <a:latin typeface="Times New Roman" pitchFamily="18" charset="0"/>
                <a:cs typeface="Times New Roman" pitchFamily="18" charset="0"/>
              </a:rPr>
              <a:t>еколошким, друштвеним или другим карактеристикама</a:t>
            </a:r>
            <a:r>
              <a:rPr lang="ru-RU" sz="1600" dirty="0" smtClean="0">
                <a:latin typeface="Times New Roman" pitchFamily="18" charset="0"/>
                <a:cs typeface="Times New Roman" pitchFamily="18" charset="0"/>
              </a:rPr>
              <a:t>, може у техничким спецификацијама, критеријумима за доделу уговора или условима за извршење уговора, захтевати одређене ознаке као доказ да добра, услуге или радови одговарају траженим карактеристикама под условом да су </a:t>
            </a:r>
            <a:r>
              <a:rPr lang="sr-Cyrl-CS" sz="1600" dirty="0" smtClean="0">
                <a:latin typeface="Times New Roman" pitchFamily="18" charset="0"/>
                <a:cs typeface="Times New Roman" pitchFamily="18" charset="0"/>
              </a:rPr>
              <a:t>испуњени сви следећи услови:</a:t>
            </a:r>
          </a:p>
          <a:p>
            <a:pPr algn="just">
              <a:buNone/>
            </a:pPr>
            <a:endParaRPr lang="sr-Cyrl-CS" sz="1600" dirty="0" smtClean="0">
              <a:latin typeface="Times New Roman" pitchFamily="18" charset="0"/>
              <a:cs typeface="Times New Roman" pitchFamily="18" charset="0"/>
            </a:endParaRPr>
          </a:p>
          <a:p>
            <a:pPr algn="just">
              <a:buNone/>
            </a:pPr>
            <a:r>
              <a:rPr lang="ru-RU" sz="1600" dirty="0" smtClean="0">
                <a:latin typeface="Times New Roman" pitchFamily="18" charset="0"/>
                <a:cs typeface="Times New Roman" pitchFamily="18" charset="0"/>
              </a:rPr>
              <a:t>	1) да се захтев за ознаку искључиво односи на </a:t>
            </a:r>
            <a:r>
              <a:rPr lang="ru-RU" sz="1600" u="sng" dirty="0" smtClean="0">
                <a:latin typeface="Times New Roman" pitchFamily="18" charset="0"/>
                <a:cs typeface="Times New Roman" pitchFamily="18" charset="0"/>
              </a:rPr>
              <a:t>критеријуме који су у вези са предметом јавне набавке</a:t>
            </a:r>
            <a:r>
              <a:rPr lang="ru-RU" sz="1600" dirty="0" smtClean="0">
                <a:latin typeface="Times New Roman" pitchFamily="18" charset="0"/>
                <a:cs typeface="Times New Roman" pitchFamily="18" charset="0"/>
              </a:rPr>
              <a:t> и да је </a:t>
            </a:r>
            <a:r>
              <a:rPr lang="ru-RU" sz="1600" u="sng" dirty="0" smtClean="0">
                <a:latin typeface="Times New Roman" pitchFamily="18" charset="0"/>
                <a:cs typeface="Times New Roman" pitchFamily="18" charset="0"/>
              </a:rPr>
              <a:t>одговарајући за дефинисање карактеристика </a:t>
            </a:r>
            <a:r>
              <a:rPr lang="ru-RU" sz="1600" dirty="0" smtClean="0">
                <a:latin typeface="Times New Roman" pitchFamily="18" charset="0"/>
                <a:cs typeface="Times New Roman" pitchFamily="18" charset="0"/>
              </a:rPr>
              <a:t>предмета јавне набавке;</a:t>
            </a:r>
          </a:p>
          <a:p>
            <a:pPr algn="just">
              <a:buNone/>
            </a:pPr>
            <a:r>
              <a:rPr lang="ru-RU" sz="1600" dirty="0" smtClean="0">
                <a:latin typeface="Times New Roman" pitchFamily="18" charset="0"/>
                <a:cs typeface="Times New Roman" pitchFamily="18" charset="0"/>
              </a:rPr>
              <a:t>	2) да је захтев за ознаку </a:t>
            </a:r>
            <a:r>
              <a:rPr lang="ru-RU" sz="1600" u="sng" dirty="0" smtClean="0">
                <a:latin typeface="Times New Roman" pitchFamily="18" charset="0"/>
                <a:cs typeface="Times New Roman" pitchFamily="18" charset="0"/>
              </a:rPr>
              <a:t>одређен на основу објективно проверљивих и недискриминаторских критеријума</a:t>
            </a:r>
            <a:r>
              <a:rPr lang="ru-RU" sz="1600" dirty="0" smtClean="0">
                <a:latin typeface="Times New Roman" pitchFamily="18" charset="0"/>
                <a:cs typeface="Times New Roman" pitchFamily="18" charset="0"/>
              </a:rPr>
              <a:t>;</a:t>
            </a:r>
          </a:p>
          <a:p>
            <a:pPr algn="just">
              <a:buNone/>
            </a:pPr>
            <a:r>
              <a:rPr lang="ru-RU" sz="1600" dirty="0" smtClean="0">
                <a:latin typeface="Times New Roman" pitchFamily="18" charset="0"/>
                <a:cs typeface="Times New Roman" pitchFamily="18" charset="0"/>
              </a:rPr>
              <a:t>	3) </a:t>
            </a:r>
            <a:r>
              <a:rPr lang="ru-RU" sz="1600" u="sng" dirty="0" smtClean="0">
                <a:latin typeface="Times New Roman" pitchFamily="18" charset="0"/>
                <a:cs typeface="Times New Roman" pitchFamily="18" charset="0"/>
              </a:rPr>
              <a:t>да су ознаке одређене у отвореном и транспарентном поступку </a:t>
            </a:r>
            <a:r>
              <a:rPr lang="ru-RU" sz="1600" dirty="0" smtClean="0">
                <a:latin typeface="Times New Roman" pitchFamily="18" charset="0"/>
                <a:cs typeface="Times New Roman" pitchFamily="18" charset="0"/>
              </a:rPr>
              <a:t>уз учешће свих интересних група, попут државних органа, корисника услуга, социјалних партнера, потрошача, произвођача, дистрибутера, невладиних организација и сл.;</a:t>
            </a:r>
          </a:p>
          <a:p>
            <a:pPr algn="just">
              <a:buNone/>
            </a:pPr>
            <a:r>
              <a:rPr lang="ru-RU" sz="1600" dirty="0" smtClean="0">
                <a:latin typeface="Times New Roman" pitchFamily="18" charset="0"/>
                <a:cs typeface="Times New Roman" pitchFamily="18" charset="0"/>
              </a:rPr>
              <a:t>	4) да су ознаке </a:t>
            </a:r>
            <a:r>
              <a:rPr lang="ru-RU" sz="1600" u="sng" dirty="0" smtClean="0">
                <a:latin typeface="Times New Roman" pitchFamily="18" charset="0"/>
                <a:cs typeface="Times New Roman" pitchFamily="18" charset="0"/>
              </a:rPr>
              <a:t>доступне свим заинтересованим лицима</a:t>
            </a:r>
            <a:r>
              <a:rPr lang="ru-RU" sz="1600" dirty="0" smtClean="0">
                <a:latin typeface="Times New Roman" pitchFamily="18" charset="0"/>
                <a:cs typeface="Times New Roman" pitchFamily="18" charset="0"/>
              </a:rPr>
              <a:t>;</a:t>
            </a:r>
          </a:p>
          <a:p>
            <a:pPr algn="just">
              <a:buNone/>
            </a:pPr>
            <a:r>
              <a:rPr lang="ru-RU" sz="1600" dirty="0" smtClean="0">
                <a:latin typeface="Times New Roman" pitchFamily="18" charset="0"/>
                <a:cs typeface="Times New Roman" pitchFamily="18" charset="0"/>
              </a:rPr>
              <a:t>	5) да су </a:t>
            </a:r>
            <a:r>
              <a:rPr lang="ru-RU" sz="1600" u="sng" dirty="0" smtClean="0">
                <a:latin typeface="Times New Roman" pitchFamily="18" charset="0"/>
                <a:cs typeface="Times New Roman" pitchFamily="18" charset="0"/>
              </a:rPr>
              <a:t>захтеви за ознаком одређени од стране трећег лица над којим заинтересовано лице, односно понуђач </a:t>
            </a:r>
            <a:r>
              <a:rPr lang="ru-RU" sz="1600" dirty="0" smtClean="0">
                <a:latin typeface="Times New Roman" pitchFamily="18" charset="0"/>
                <a:cs typeface="Times New Roman" pitchFamily="18" charset="0"/>
              </a:rPr>
              <a:t>који се пријавио за добијање ознаке </a:t>
            </a:r>
            <a:r>
              <a:rPr lang="ru-RU" sz="1600" u="sng" dirty="0" smtClean="0">
                <a:latin typeface="Times New Roman" pitchFamily="18" charset="0"/>
                <a:cs typeface="Times New Roman" pitchFamily="18" charset="0"/>
              </a:rPr>
              <a:t>не може вршити одлучујући утицај</a:t>
            </a:r>
            <a:r>
              <a:rPr lang="ru-RU" sz="1600" dirty="0" smtClean="0">
                <a:latin typeface="Times New Roman" pitchFamily="18" charset="0"/>
                <a:cs typeface="Times New Roman" pitchFamily="18" charset="0"/>
              </a:rPr>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
        <p:nvSpPr>
          <p:cNvPr id="10242" name="Title 1"/>
          <p:cNvSpPr>
            <a:spLocks noGrp="1"/>
          </p:cNvSpPr>
          <p:nvPr>
            <p:ph type="title"/>
          </p:nvPr>
        </p:nvSpPr>
        <p:spPr>
          <a:xfrm>
            <a:off x="990600" y="381000"/>
            <a:ext cx="7772400" cy="411162"/>
          </a:xfrm>
          <a:solidFill>
            <a:srgbClr val="00B050"/>
          </a:solidFill>
        </p:spPr>
        <p:txBody>
          <a:bodyPr>
            <a:normAutofit fontScale="90000"/>
          </a:bodyPr>
          <a:lstStyle/>
          <a:p>
            <a:pPr algn="ctr"/>
            <a:r>
              <a:rPr lang="sr-Cyrl-CS" altLang="en-US" sz="22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ОЗНАКЕ</a:t>
            </a:r>
            <a:endParaRPr lang="en-US" altLang="en-US" sz="22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7" name="TextBox 6"/>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8" name="TextBox 7"/>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195715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242"/>
                                        </p:tgtEl>
                                        <p:attrNameLst>
                                          <p:attrName>style.visibility</p:attrName>
                                        </p:attrNameLst>
                                      </p:cBhvr>
                                      <p:to>
                                        <p:strVal val="visible"/>
                                      </p:to>
                                    </p:set>
                                    <p:animEffect transition="in" filter="wipe(down)">
                                      <p:cBhvr>
                                        <p:cTn id="15" dur="500"/>
                                        <p:tgtEl>
                                          <p:spTgt spid="1024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243">
                                            <p:txEl>
                                              <p:pRg st="0" end="0"/>
                                            </p:txEl>
                                          </p:spTgt>
                                        </p:tgtEl>
                                        <p:attrNameLst>
                                          <p:attrName>style.visibility</p:attrName>
                                        </p:attrNameLst>
                                      </p:cBhvr>
                                      <p:to>
                                        <p:strVal val="visible"/>
                                      </p:to>
                                    </p:set>
                                    <p:anim calcmode="lin" valueType="num">
                                      <p:cBhvr additive="base">
                                        <p:cTn id="20"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243">
                                            <p:txEl>
                                              <p:pRg st="2" end="2"/>
                                            </p:txEl>
                                          </p:spTgt>
                                        </p:tgtEl>
                                        <p:attrNameLst>
                                          <p:attrName>style.visibility</p:attrName>
                                        </p:attrNameLst>
                                      </p:cBhvr>
                                      <p:to>
                                        <p:strVal val="visible"/>
                                      </p:to>
                                    </p:set>
                                    <p:anim calcmode="lin" valueType="num">
                                      <p:cBhvr additive="base">
                                        <p:cTn id="26"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243">
                                            <p:txEl>
                                              <p:pRg st="3" end="3"/>
                                            </p:txEl>
                                          </p:spTgt>
                                        </p:tgtEl>
                                        <p:attrNameLst>
                                          <p:attrName>style.visibility</p:attrName>
                                        </p:attrNameLst>
                                      </p:cBhvr>
                                      <p:to>
                                        <p:strVal val="visible"/>
                                      </p:to>
                                    </p:set>
                                    <p:anim calcmode="lin" valueType="num">
                                      <p:cBhvr additive="base">
                                        <p:cTn id="32"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243">
                                            <p:txEl>
                                              <p:pRg st="4" end="4"/>
                                            </p:txEl>
                                          </p:spTgt>
                                        </p:tgtEl>
                                        <p:attrNameLst>
                                          <p:attrName>style.visibility</p:attrName>
                                        </p:attrNameLst>
                                      </p:cBhvr>
                                      <p:to>
                                        <p:strVal val="visible"/>
                                      </p:to>
                                    </p:set>
                                    <p:anim calcmode="lin" valueType="num">
                                      <p:cBhvr additive="base">
                                        <p:cTn id="38"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0243">
                                            <p:txEl>
                                              <p:pRg st="5" end="5"/>
                                            </p:txEl>
                                          </p:spTgt>
                                        </p:tgtEl>
                                        <p:attrNameLst>
                                          <p:attrName>style.visibility</p:attrName>
                                        </p:attrNameLst>
                                      </p:cBhvr>
                                      <p:to>
                                        <p:strVal val="visible"/>
                                      </p:to>
                                    </p:set>
                                    <p:anim calcmode="lin" valueType="num">
                                      <p:cBhvr additive="base">
                                        <p:cTn id="44"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0243">
                                            <p:txEl>
                                              <p:pRg st="6" end="6"/>
                                            </p:txEl>
                                          </p:spTgt>
                                        </p:tgtEl>
                                        <p:attrNameLst>
                                          <p:attrName>style.visibility</p:attrName>
                                        </p:attrNameLst>
                                      </p:cBhvr>
                                      <p:to>
                                        <p:strVal val="visible"/>
                                      </p:to>
                                    </p:set>
                                    <p:anim calcmode="lin" valueType="num">
                                      <p:cBhvr additive="base">
                                        <p:cTn id="50"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2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10243" grpId="0" build="allAtOnce"/>
      <p:bldP spid="102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19200"/>
            <a:ext cx="8229600" cy="4906963"/>
          </a:xfrm>
        </p:spPr>
        <p:txBody>
          <a:bodyPr>
            <a:noAutofit/>
          </a:bodyPr>
          <a:lstStyle/>
          <a:p>
            <a:pPr algn="just"/>
            <a:r>
              <a:rPr lang="ru-RU" sz="1800" dirty="0" smtClean="0">
                <a:latin typeface="Times New Roman" pitchFamily="18" charset="0"/>
                <a:cs typeface="Times New Roman" pitchFamily="18" charset="0"/>
              </a:rPr>
              <a:t>Ако наручилац захтева тачно одређену ознаку, дужан је да </a:t>
            </a:r>
            <a:r>
              <a:rPr lang="ru-RU" sz="1800" u="sng" dirty="0" smtClean="0">
                <a:latin typeface="Times New Roman" pitchFamily="18" charset="0"/>
                <a:cs typeface="Times New Roman" pitchFamily="18" charset="0"/>
              </a:rPr>
              <a:t>прихвати све ознаке које</a:t>
            </a:r>
            <a:r>
              <a:rPr lang="ru-RU" sz="1800" dirty="0" smtClean="0">
                <a:latin typeface="Times New Roman" pitchFamily="18" charset="0"/>
                <a:cs typeface="Times New Roman" pitchFamily="18" charset="0"/>
              </a:rPr>
              <a:t> потврђују да добра, услуге или радови </a:t>
            </a:r>
            <a:r>
              <a:rPr lang="sr-Cyrl-CS" sz="1800" u="sng" dirty="0" smtClean="0">
                <a:latin typeface="Times New Roman" pitchFamily="18" charset="0"/>
                <a:cs typeface="Times New Roman" pitchFamily="18" charset="0"/>
              </a:rPr>
              <a:t>испуњавају захтеве одговарајуће ознаке.</a:t>
            </a:r>
          </a:p>
          <a:p>
            <a:pPr algn="just"/>
            <a:endParaRPr lang="sr-Cyrl-CS" sz="1800" dirty="0" smtClean="0">
              <a:latin typeface="Times New Roman" pitchFamily="18" charset="0"/>
              <a:cs typeface="Times New Roman" pitchFamily="18" charset="0"/>
            </a:endParaRPr>
          </a:p>
          <a:p>
            <a:pPr algn="just"/>
            <a:r>
              <a:rPr lang="ru-RU" sz="1800" dirty="0" smtClean="0">
                <a:latin typeface="Times New Roman" pitchFamily="18" charset="0"/>
                <a:cs typeface="Times New Roman" pitchFamily="18" charset="0"/>
              </a:rPr>
              <a:t>У ситуацији када </a:t>
            </a:r>
            <a:r>
              <a:rPr lang="ru-RU" sz="1800" u="sng" dirty="0" smtClean="0">
                <a:latin typeface="Times New Roman" pitchFamily="18" charset="0"/>
                <a:cs typeface="Times New Roman" pitchFamily="18" charset="0"/>
              </a:rPr>
              <a:t>заинтересовано лице очигледно није било у могућности да прибави одређену ознаку</a:t>
            </a:r>
            <a:r>
              <a:rPr lang="ru-RU" sz="1800" dirty="0" smtClean="0">
                <a:latin typeface="Times New Roman" pitchFamily="18" charset="0"/>
                <a:cs typeface="Times New Roman" pitchFamily="18" charset="0"/>
              </a:rPr>
              <a:t> коју је наручилац захтевао у конкурсној документацији или одговарајућу ознаку, </a:t>
            </a:r>
            <a:r>
              <a:rPr lang="ru-RU" sz="1800" u="sng" dirty="0" smtClean="0">
                <a:latin typeface="Times New Roman" pitchFamily="18" charset="0"/>
                <a:cs typeface="Times New Roman" pitchFamily="18" charset="0"/>
              </a:rPr>
              <a:t>наручилац је дужан да прихвати други одговарајући начин доказивања</a:t>
            </a:r>
            <a:r>
              <a:rPr lang="ru-RU" sz="1800" dirty="0" smtClean="0">
                <a:latin typeface="Times New Roman" pitchFamily="18" charset="0"/>
                <a:cs typeface="Times New Roman" pitchFamily="18" charset="0"/>
              </a:rPr>
              <a:t> који може обухватити и техничку документацију произвођача под условом да заинтересовано лице докаже да добра,услуге или радови које он нуди испуњавају захтеве одређене ознаке или одређене захтеве које је наручилац предвидео.</a:t>
            </a:r>
            <a:endParaRPr lang="en-US" altLang="en-US" sz="18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
        <p:nvSpPr>
          <p:cNvPr id="5" name="Title 1"/>
          <p:cNvSpPr txBox="1">
            <a:spLocks/>
          </p:cNvSpPr>
          <p:nvPr/>
        </p:nvSpPr>
        <p:spPr>
          <a:xfrm>
            <a:off x="381000" y="381000"/>
            <a:ext cx="8229600" cy="639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Cyrl-CS" altLang="en-US" sz="2200" b="1" i="0" u="none" strike="noStrike" kern="1200" cap="none" spc="0" normalizeH="0" baseline="0" noProof="0" smtClean="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ОЗНАКЕ</a:t>
            </a:r>
            <a:endParaRPr kumimoji="0" lang="en-US" altLang="en-US" sz="22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pic>
        <p:nvPicPr>
          <p:cNvPr id="6" name="Picture 5"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7" name="TextBox 6"/>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8" name="TextBox 7"/>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195715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 calcmode="lin" valueType="num">
                                      <p:cBhvr additive="base">
                                        <p:cTn id="13"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457200"/>
            <a:ext cx="7086600" cy="2133600"/>
          </a:xfrm>
        </p:spPr>
        <p:txBody>
          <a:bodyPr>
            <a:normAutofit/>
          </a:bodyPr>
          <a:lstStyle/>
          <a:p>
            <a:pPr algn="ctr"/>
            <a:endParaRPr lang="x-none" sz="2800" dirty="0" smtClean="0">
              <a:solidFill>
                <a:schemeClr val="tx1"/>
              </a:solidFill>
            </a:endParaRPr>
          </a:p>
          <a:p>
            <a:pPr marL="514350" indent="-514350" algn="ctr"/>
            <a:r>
              <a:rPr lang="sr-Cyrl-CS" sz="40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КРИТЕРИЈУМИ ЗА ДОДЕЛУ УГОВОРА</a:t>
            </a:r>
            <a:endParaRPr lang="x-none" sz="4000" dirty="0" smtClean="0">
              <a:solidFill>
                <a:srgbClr val="0070C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pic>
        <p:nvPicPr>
          <p:cNvPr id="140291" name="Picture 3" descr="C:\Documents and Settings\daliborka\Desktop\1415\ponderi.bmp"/>
          <p:cNvPicPr>
            <a:picLocks noChangeAspect="1" noChangeArrowheads="1"/>
          </p:cNvPicPr>
          <p:nvPr/>
        </p:nvPicPr>
        <p:blipFill>
          <a:blip r:embed="rId2" cstate="print"/>
          <a:srcRect/>
          <a:stretch>
            <a:fillRect/>
          </a:stretch>
        </p:blipFill>
        <p:spPr bwMode="auto">
          <a:xfrm>
            <a:off x="457200" y="2514600"/>
            <a:ext cx="7620000" cy="3733800"/>
          </a:xfrm>
          <a:prstGeom prst="rect">
            <a:avLst/>
          </a:prstGeom>
          <a:noFill/>
        </p:spPr>
      </p:pic>
      <p:pic>
        <p:nvPicPr>
          <p:cNvPr id="5" name="Picture 4" descr="grb.png"/>
          <p:cNvPicPr>
            <a:picLocks noChangeAspect="1"/>
          </p:cNvPicPr>
          <p:nvPr/>
        </p:nvPicPr>
        <p:blipFill>
          <a:blip r:embed="rId3" cstate="print"/>
          <a:stretch>
            <a:fillRect/>
          </a:stretch>
        </p:blipFill>
        <p:spPr>
          <a:xfrm>
            <a:off x="285720" y="6429396"/>
            <a:ext cx="285752" cy="285752"/>
          </a:xfrm>
          <a:prstGeom prst="rect">
            <a:avLst/>
          </a:prstGeom>
        </p:spPr>
      </p:pic>
      <p:sp>
        <p:nvSpPr>
          <p:cNvPr id="6" name="TextBox 5"/>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7" name="TextBox 6"/>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42440856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28600" y="2819400"/>
            <a:ext cx="8229600" cy="1020762"/>
          </a:xfrm>
        </p:spPr>
        <p:txBody>
          <a:bodyPr>
            <a:normAutofit/>
          </a:bodyPr>
          <a:lstStyle/>
          <a:p>
            <a:pPr algn="ctr"/>
            <a:r>
              <a:rPr lang="sr-Cyrl-CS" altLang="en-US" sz="20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Елементи критеријума </a:t>
            </a:r>
            <a:br>
              <a:rPr lang="sr-Cyrl-CS" altLang="en-US" sz="20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sr-Cyrl-CS" altLang="en-US" sz="20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економски најповољнија понуда</a:t>
            </a:r>
            <a:endParaRPr lang="en-US" altLang="en-US" sz="20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0179" name="Content Placeholder 2"/>
          <p:cNvSpPr>
            <a:spLocks noGrp="1"/>
          </p:cNvSpPr>
          <p:nvPr>
            <p:ph idx="1"/>
          </p:nvPr>
        </p:nvSpPr>
        <p:spPr>
          <a:xfrm>
            <a:off x="838200" y="4038600"/>
            <a:ext cx="7239000" cy="1828800"/>
          </a:xfrm>
        </p:spPr>
        <p:txBody>
          <a:bodyPr>
            <a:normAutofit/>
          </a:bodyPr>
          <a:lstStyle/>
          <a:p>
            <a:pPr marL="114300" indent="0">
              <a:buNone/>
            </a:pPr>
            <a:r>
              <a:rPr lang="sr-Cyrl-CS" altLang="en-US" sz="1800" dirty="0" smtClean="0">
                <a:latin typeface="Times New Roman" pitchFamily="18" charset="0"/>
                <a:cs typeface="Times New Roman" pitchFamily="18" charset="0"/>
              </a:rPr>
              <a:t>У члану 85. ЗЈН, у неисцрпној листи елемената критеријума, додата су још два, под редним бројевима 16) и 17):</a:t>
            </a:r>
          </a:p>
          <a:p>
            <a:pPr marL="114300" indent="0">
              <a:buNone/>
            </a:pPr>
            <a:endParaRPr lang="sr-Cyrl-CS" altLang="en-US" sz="1800" dirty="0" smtClean="0">
              <a:solidFill>
                <a:srgbClr val="FF0000"/>
              </a:solidFill>
              <a:latin typeface="Times New Roman" pitchFamily="18" charset="0"/>
              <a:cs typeface="Times New Roman" pitchFamily="18" charset="0"/>
            </a:endParaRPr>
          </a:p>
          <a:p>
            <a:pPr>
              <a:buFont typeface="Wingdings" pitchFamily="2" charset="2"/>
              <a:buChar char="Ø"/>
            </a:pPr>
            <a:r>
              <a:rPr lang="sr-Cyrl-CS" sz="1800" b="1" dirty="0" smtClean="0">
                <a:solidFill>
                  <a:srgbClr val="00B050"/>
                </a:solidFill>
                <a:latin typeface="Times New Roman" pitchFamily="18" charset="0"/>
                <a:cs typeface="Times New Roman" pitchFamily="18" charset="0"/>
              </a:rPr>
              <a:t>социјални критеријуми</a:t>
            </a:r>
          </a:p>
          <a:p>
            <a:pPr>
              <a:buFont typeface="Wingdings" pitchFamily="2" charset="2"/>
              <a:buChar char="Ø"/>
            </a:pPr>
            <a:r>
              <a:rPr lang="ru-RU" sz="1800" b="1" dirty="0" smtClean="0">
                <a:solidFill>
                  <a:srgbClr val="00B050"/>
                </a:solidFill>
                <a:latin typeface="Times New Roman" pitchFamily="18" charset="0"/>
                <a:cs typeface="Times New Roman" pitchFamily="18" charset="0"/>
              </a:rPr>
              <a:t>трошкови животног циклуса</a:t>
            </a:r>
          </a:p>
          <a:p>
            <a:endParaRPr lang="en-US" altLang="en-US" sz="18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
        <p:nvSpPr>
          <p:cNvPr id="5" name="Rectangle 4"/>
          <p:cNvSpPr/>
          <p:nvPr/>
        </p:nvSpPr>
        <p:spPr>
          <a:xfrm>
            <a:off x="838200" y="1219200"/>
            <a:ext cx="7010400" cy="1477328"/>
          </a:xfrm>
          <a:prstGeom prst="rect">
            <a:avLst/>
          </a:prstGeom>
        </p:spPr>
        <p:txBody>
          <a:bodyPr wrap="square">
            <a:spAutoFit/>
          </a:bodyPr>
          <a:lstStyle/>
          <a:p>
            <a:pPr algn="just"/>
            <a:r>
              <a:rPr lang="sr-Cyrl-CS" altLang="en-US" dirty="0" smtClean="0">
                <a:latin typeface="Times New Roman" panose="02020603050405020304" pitchFamily="18" charset="0"/>
                <a:cs typeface="Times New Roman" panose="02020603050405020304" pitchFamily="18" charset="0"/>
              </a:rPr>
              <a:t>Наручилац ће у конкурсној документацији одредити елементе критеријума </a:t>
            </a:r>
            <a:r>
              <a:rPr lang="sr-Cyrl-CS" altLang="en-US" b="1" dirty="0" smtClean="0">
                <a:solidFill>
                  <a:srgbClr val="00B050"/>
                </a:solidFill>
                <a:latin typeface="Times New Roman" panose="02020603050405020304" pitchFamily="18" charset="0"/>
                <a:cs typeface="Times New Roman" panose="02020603050405020304" pitchFamily="18" charset="0"/>
              </a:rPr>
              <a:t>односно начин </a:t>
            </a:r>
            <a:r>
              <a:rPr lang="sr-Cyrl-CS" altLang="en-US" dirty="0" smtClean="0">
                <a:latin typeface="Times New Roman" panose="02020603050405020304" pitchFamily="18" charset="0"/>
                <a:cs typeface="Times New Roman" panose="02020603050405020304" pitchFamily="18" charset="0"/>
              </a:rPr>
              <a:t>на основу којих ће </a:t>
            </a:r>
            <a:r>
              <a:rPr lang="x-none" altLang="en-US" smtClean="0">
                <a:latin typeface="Times New Roman" panose="02020603050405020304" pitchFamily="18" charset="0"/>
                <a:cs typeface="Times New Roman" panose="02020603050405020304" pitchFamily="18" charset="0"/>
              </a:rPr>
              <a:t>доделити уговор</a:t>
            </a:r>
            <a:r>
              <a:rPr lang="sr-Cyrl-CS" altLang="en-US" dirty="0" smtClean="0">
                <a:latin typeface="Times New Roman" panose="02020603050405020304" pitchFamily="18" charset="0"/>
                <a:cs typeface="Times New Roman" panose="02020603050405020304" pitchFamily="18" charset="0"/>
              </a:rPr>
              <a:t> у ситуацији када постоје две или више понуда са једнаким бројем пондера</a:t>
            </a:r>
            <a:r>
              <a:rPr lang="x-none" altLang="en-US" smtClean="0">
                <a:latin typeface="Times New Roman" panose="02020603050405020304" pitchFamily="18" charset="0"/>
                <a:cs typeface="Times New Roman" panose="02020603050405020304" pitchFamily="18" charset="0"/>
              </a:rPr>
              <a:t> или истом понуђеном ценом</a:t>
            </a:r>
            <a:r>
              <a:rPr lang="sr-Cyrl-CS" altLang="en-US" dirty="0" smtClean="0">
                <a:latin typeface="Times New Roman" panose="02020603050405020304" pitchFamily="18" charset="0"/>
                <a:cs typeface="Times New Roman" panose="02020603050405020304" pitchFamily="18" charset="0"/>
              </a:rPr>
              <a:t>. </a:t>
            </a:r>
          </a:p>
          <a:p>
            <a:pPr algn="just"/>
            <a:endParaRPr lang="sr-Cyrl-CS" altLang="en-US" dirty="0" smtClean="0">
              <a:latin typeface="Times New Roman" panose="02020603050405020304" pitchFamily="18" charset="0"/>
              <a:cs typeface="Times New Roman" panose="02020603050405020304" pitchFamily="18" charset="0"/>
            </a:endParaRPr>
          </a:p>
        </p:txBody>
      </p:sp>
      <p:sp>
        <p:nvSpPr>
          <p:cNvPr id="7" name="Rectangle 6"/>
          <p:cNvSpPr/>
          <p:nvPr/>
        </p:nvSpPr>
        <p:spPr>
          <a:xfrm>
            <a:off x="838200" y="304800"/>
            <a:ext cx="7010400" cy="769441"/>
          </a:xfrm>
          <a:prstGeom prst="rect">
            <a:avLst/>
          </a:prstGeom>
        </p:spPr>
        <p:txBody>
          <a:bodyPr wrap="square">
            <a:spAutoFit/>
          </a:bodyPr>
          <a:lstStyle/>
          <a:p>
            <a:pPr algn="ctr"/>
            <a:r>
              <a:rPr lang="sr-Cyrl-CS" altLang="en-US" sz="2200" b="1" dirty="0" smtClean="0">
                <a:solidFill>
                  <a:srgbClr val="0070C0"/>
                </a:solidFill>
                <a:latin typeface="Times New Roman" panose="02020603050405020304" pitchFamily="18" charset="0"/>
                <a:cs typeface="Times New Roman" panose="02020603050405020304" pitchFamily="18" charset="0"/>
              </a:rPr>
              <a:t>Резервни елемент критеријума </a:t>
            </a:r>
            <a:r>
              <a:rPr lang="sr-Cyrl-CS" altLang="en-US" sz="2200" b="1" dirty="0" smtClean="0">
                <a:solidFill>
                  <a:srgbClr val="00B050"/>
                </a:solidFill>
                <a:latin typeface="Times New Roman" panose="02020603050405020304" pitchFamily="18" charset="0"/>
                <a:cs typeface="Times New Roman" panose="02020603050405020304" pitchFamily="18" charset="0"/>
              </a:rPr>
              <a:t>или начин </a:t>
            </a:r>
            <a:r>
              <a:rPr lang="sr-Cyrl-CS" altLang="en-US" sz="2200" b="1" dirty="0" smtClean="0">
                <a:solidFill>
                  <a:srgbClr val="0070C0"/>
                </a:solidFill>
                <a:latin typeface="Times New Roman" panose="02020603050405020304" pitchFamily="18" charset="0"/>
                <a:cs typeface="Times New Roman" panose="02020603050405020304" pitchFamily="18" charset="0"/>
              </a:rPr>
              <a:t>за доделу уговора </a:t>
            </a:r>
            <a:r>
              <a:rPr lang="sr-Cyrl-CS" altLang="en-US" sz="2200" b="1" dirty="0" smtClean="0">
                <a:solidFill>
                  <a:srgbClr val="00B050"/>
                </a:solidFill>
                <a:latin typeface="Times New Roman" panose="02020603050405020304" pitchFamily="18" charset="0"/>
                <a:cs typeface="Times New Roman" panose="02020603050405020304" pitchFamily="18" charset="0"/>
              </a:rPr>
              <a:t>у случају једнаких понуда</a:t>
            </a:r>
            <a:endParaRPr lang="sr-Cyrl-CS" altLang="en-US" sz="2200" b="1" dirty="0" smtClean="0">
              <a:solidFill>
                <a:srgbClr val="0070C0"/>
              </a:solidFill>
              <a:latin typeface="Times New Roman" panose="02020603050405020304" pitchFamily="18" charset="0"/>
              <a:cs typeface="Times New Roman" panose="02020603050405020304" pitchFamily="18" charset="0"/>
            </a:endParaRPr>
          </a:p>
        </p:txBody>
      </p:sp>
      <p:pic>
        <p:nvPicPr>
          <p:cNvPr id="8" name="Picture 7"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9" name="TextBox 8"/>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10" name="TextBox 9"/>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59207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0178"/>
                                        </p:tgtEl>
                                        <p:attrNameLst>
                                          <p:attrName>style.visibility</p:attrName>
                                        </p:attrNameLst>
                                      </p:cBhvr>
                                      <p:to>
                                        <p:strVal val="visible"/>
                                      </p:to>
                                    </p:set>
                                    <p:animEffect transition="in" filter="wipe(down)">
                                      <p:cBhvr>
                                        <p:cTn id="17" dur="500"/>
                                        <p:tgtEl>
                                          <p:spTgt spid="5017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0179">
                                            <p:txEl>
                                              <p:pRg st="0" end="0"/>
                                            </p:txEl>
                                          </p:spTgt>
                                        </p:tgtEl>
                                        <p:attrNameLst>
                                          <p:attrName>style.visibility</p:attrName>
                                        </p:attrNameLst>
                                      </p:cBhvr>
                                      <p:to>
                                        <p:strVal val="visible"/>
                                      </p:to>
                                    </p:set>
                                    <p:anim calcmode="lin" valueType="num">
                                      <p:cBhvr additive="base">
                                        <p:cTn id="22"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0179">
                                            <p:txEl>
                                              <p:pRg st="2" end="2"/>
                                            </p:txEl>
                                          </p:spTgt>
                                        </p:tgtEl>
                                        <p:attrNameLst>
                                          <p:attrName>style.visibility</p:attrName>
                                        </p:attrNameLst>
                                      </p:cBhvr>
                                      <p:to>
                                        <p:strVal val="visible"/>
                                      </p:to>
                                    </p:set>
                                    <p:anim calcmode="lin" valueType="num">
                                      <p:cBhvr additive="base">
                                        <p:cTn id="28"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01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0179">
                                            <p:txEl>
                                              <p:pRg st="3" end="3"/>
                                            </p:txEl>
                                          </p:spTgt>
                                        </p:tgtEl>
                                        <p:attrNameLst>
                                          <p:attrName>style.visibility</p:attrName>
                                        </p:attrNameLst>
                                      </p:cBhvr>
                                      <p:to>
                                        <p:strVal val="visible"/>
                                      </p:to>
                                    </p:set>
                                    <p:anim calcmode="lin" valueType="num">
                                      <p:cBhvr additive="base">
                                        <p:cTn id="34" dur="5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01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allAtOnce"/>
      <p:bldP spid="5" grpId="0" build="allAtOnce"/>
      <p:bldP spid="7"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ctr"/>
            <a:r>
              <a:rPr lang="sr-Cyrl-CS" sz="4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ПОНУДА</a:t>
            </a:r>
            <a:endParaRPr lang="en-US" sz="4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169F59C-0C7B-4C48-94D7-2B9C5247B2C7}" type="slidenum">
              <a:rPr lang="en-US" smtClean="0"/>
              <a:pPr/>
              <a:t>38</a:t>
            </a:fld>
            <a:endParaRPr lang="en-US"/>
          </a:p>
        </p:txBody>
      </p:sp>
      <p:pic>
        <p:nvPicPr>
          <p:cNvPr id="7" name="Content Placeholder 6" descr="Business-documentation_2.jpg"/>
          <p:cNvPicPr>
            <a:picLocks noGrp="1" noChangeAspect="1"/>
          </p:cNvPicPr>
          <p:nvPr>
            <p:ph idx="1"/>
          </p:nvPr>
        </p:nvPicPr>
        <p:blipFill>
          <a:blip r:embed="rId2" cstate="print"/>
          <a:stretch>
            <a:fillRect/>
          </a:stretch>
        </p:blipFill>
        <p:spPr>
          <a:xfrm>
            <a:off x="1066800" y="1295400"/>
            <a:ext cx="6629400" cy="4572001"/>
          </a:xfrm>
        </p:spPr>
      </p:pic>
      <p:pic>
        <p:nvPicPr>
          <p:cNvPr id="5" name="Picture 4" descr="grb.png"/>
          <p:cNvPicPr>
            <a:picLocks noChangeAspect="1"/>
          </p:cNvPicPr>
          <p:nvPr/>
        </p:nvPicPr>
        <p:blipFill>
          <a:blip r:embed="rId3" cstate="print"/>
          <a:stretch>
            <a:fillRect/>
          </a:stretch>
        </p:blipFill>
        <p:spPr>
          <a:xfrm>
            <a:off x="285720" y="6429396"/>
            <a:ext cx="285752" cy="285752"/>
          </a:xfrm>
          <a:prstGeom prst="rect">
            <a:avLst/>
          </a:prstGeom>
        </p:spPr>
      </p:pic>
      <p:sp>
        <p:nvSpPr>
          <p:cNvPr id="6" name="TextBox 5"/>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8" name="TextBox 7"/>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381000"/>
            <a:ext cx="8229600" cy="639762"/>
          </a:xfrm>
        </p:spPr>
        <p:txBody>
          <a:bodyPr>
            <a:noAutofit/>
          </a:bodyPr>
          <a:lstStyle/>
          <a:p>
            <a:pPr algn="ctr"/>
            <a:r>
              <a:rPr lang="sr-Cyrl-CS" alt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ОБАВЕЗНА САДРЖИНА </a:t>
            </a:r>
            <a:br>
              <a:rPr lang="sr-Cyrl-CS" alt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sr-Cyrl-CS" alt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СПОРАЗУМА О ЗАЈЕДНИЧКОЈ ПОНУДИ</a:t>
            </a:r>
            <a:endParaRPr lang="en-US" altLang="en-U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graphicFrame>
        <p:nvGraphicFramePr>
          <p:cNvPr id="5" name="Table 4"/>
          <p:cNvGraphicFramePr>
            <a:graphicFrameLocks noGrp="1"/>
          </p:cNvGraphicFramePr>
          <p:nvPr/>
        </p:nvGraphicFramePr>
        <p:xfrm>
          <a:off x="914400" y="1600200"/>
          <a:ext cx="7086600" cy="3830320"/>
        </p:xfrm>
        <a:graphic>
          <a:graphicData uri="http://schemas.openxmlformats.org/drawingml/2006/table">
            <a:tbl>
              <a:tblPr firstRow="1" bandRow="1">
                <a:tableStyleId>{5C22544A-7EE6-4342-B048-85BDC9FD1C3A}</a:tableStyleId>
              </a:tblPr>
              <a:tblGrid>
                <a:gridCol w="531495"/>
                <a:gridCol w="6555105"/>
              </a:tblGrid>
              <a:tr h="887170">
                <a:tc>
                  <a:txBody>
                    <a:bodyPr/>
                    <a:lstStyle/>
                    <a:p>
                      <a:pPr algn="ctr"/>
                      <a:r>
                        <a:rPr lang="sr-Cyrl-CS" b="0" dirty="0" smtClean="0">
                          <a:solidFill>
                            <a:schemeClr val="accent2">
                              <a:lumMod val="50000"/>
                            </a:schemeClr>
                          </a:solidFill>
                        </a:rPr>
                        <a:t>1</a:t>
                      </a:r>
                      <a:endParaRPr lang="en-US" b="0" dirty="0">
                        <a:solidFill>
                          <a:schemeClr val="accent2">
                            <a:lumMod val="50000"/>
                          </a:schemeClr>
                        </a:solidFill>
                      </a:endParaRPr>
                    </a:p>
                  </a:txBody>
                  <a:tcPr>
                    <a:solidFill>
                      <a:schemeClr val="accent6">
                        <a:lumMod val="60000"/>
                        <a:lumOff val="40000"/>
                      </a:schemeClr>
                    </a:solidFill>
                  </a:tcPr>
                </a:tc>
                <a:tc>
                  <a:txBody>
                    <a:bodyPr/>
                    <a:lstStyle/>
                    <a:p>
                      <a:r>
                        <a:rPr lang="sr-Cyrl-CS" sz="1800" b="0" dirty="0" smtClean="0">
                          <a:solidFill>
                            <a:schemeClr val="accent2">
                              <a:lumMod val="50000"/>
                            </a:schemeClr>
                          </a:solidFill>
                          <a:latin typeface="Times New Roman" pitchFamily="18" charset="0"/>
                          <a:cs typeface="Times New Roman" pitchFamily="18" charset="0"/>
                        </a:rPr>
                        <a:t>члан групе који ће бити </a:t>
                      </a:r>
                      <a:r>
                        <a:rPr lang="sr-Cyrl-CS" sz="1800" b="1" dirty="0" smtClean="0">
                          <a:solidFill>
                            <a:schemeClr val="accent2">
                              <a:lumMod val="50000"/>
                            </a:schemeClr>
                          </a:solidFill>
                          <a:latin typeface="Times New Roman" pitchFamily="18" charset="0"/>
                          <a:cs typeface="Times New Roman" pitchFamily="18" charset="0"/>
                        </a:rPr>
                        <a:t>носилац</a:t>
                      </a:r>
                      <a:r>
                        <a:rPr lang="sr-Cyrl-CS" sz="1800" b="0" dirty="0" smtClean="0">
                          <a:solidFill>
                            <a:schemeClr val="accent2">
                              <a:lumMod val="50000"/>
                            </a:schemeClr>
                          </a:solidFill>
                          <a:latin typeface="Times New Roman" pitchFamily="18" charset="0"/>
                          <a:cs typeface="Times New Roman" pitchFamily="18" charset="0"/>
                        </a:rPr>
                        <a:t> посла, односно који ће </a:t>
                      </a:r>
                      <a:r>
                        <a:rPr lang="sr-Cyrl-CS" sz="1800" b="1" dirty="0" smtClean="0">
                          <a:solidFill>
                            <a:schemeClr val="accent2">
                              <a:lumMod val="50000"/>
                            </a:schemeClr>
                          </a:solidFill>
                          <a:latin typeface="Times New Roman" pitchFamily="18" charset="0"/>
                          <a:cs typeface="Times New Roman" pitchFamily="18" charset="0"/>
                        </a:rPr>
                        <a:t>поднети понуду </a:t>
                      </a:r>
                      <a:r>
                        <a:rPr lang="sr-Cyrl-CS" sz="1800" b="0" dirty="0" smtClean="0">
                          <a:solidFill>
                            <a:schemeClr val="accent2">
                              <a:lumMod val="50000"/>
                            </a:schemeClr>
                          </a:solidFill>
                          <a:latin typeface="Times New Roman" pitchFamily="18" charset="0"/>
                          <a:cs typeface="Times New Roman" pitchFamily="18" charset="0"/>
                        </a:rPr>
                        <a:t>и који ће </a:t>
                      </a:r>
                      <a:r>
                        <a:rPr lang="sr-Cyrl-CS" sz="1800" b="1" dirty="0" smtClean="0">
                          <a:solidFill>
                            <a:schemeClr val="accent2">
                              <a:lumMod val="50000"/>
                            </a:schemeClr>
                          </a:solidFill>
                          <a:latin typeface="Times New Roman" pitchFamily="18" charset="0"/>
                          <a:cs typeface="Times New Roman" pitchFamily="18" charset="0"/>
                        </a:rPr>
                        <a:t>заступати групу понуђача </a:t>
                      </a:r>
                      <a:r>
                        <a:rPr lang="sr-Cyrl-CS" sz="1800" b="0" dirty="0" smtClean="0">
                          <a:solidFill>
                            <a:schemeClr val="accent2">
                              <a:lumMod val="50000"/>
                            </a:schemeClr>
                          </a:solidFill>
                          <a:latin typeface="Times New Roman" pitchFamily="18" charset="0"/>
                          <a:cs typeface="Times New Roman" pitchFamily="18" charset="0"/>
                        </a:rPr>
                        <a:t>пред наручиоцем</a:t>
                      </a:r>
                      <a:endParaRPr lang="en-US" b="0" dirty="0">
                        <a:solidFill>
                          <a:schemeClr val="accent2">
                            <a:lumMod val="50000"/>
                          </a:schemeClr>
                        </a:solidFill>
                      </a:endParaRPr>
                    </a:p>
                  </a:txBody>
                  <a:tcPr>
                    <a:solidFill>
                      <a:schemeClr val="accent6">
                        <a:lumMod val="60000"/>
                        <a:lumOff val="40000"/>
                      </a:schemeClr>
                    </a:solidFill>
                  </a:tcPr>
                </a:tc>
              </a:tr>
              <a:tr h="513995">
                <a:tc>
                  <a:txBody>
                    <a:bodyPr/>
                    <a:lstStyle/>
                    <a:p>
                      <a:pPr algn="ctr"/>
                      <a:r>
                        <a:rPr lang="sr-Cyrl-CS" dirty="0" smtClean="0">
                          <a:solidFill>
                            <a:schemeClr val="accent2">
                              <a:lumMod val="50000"/>
                            </a:schemeClr>
                          </a:solidFill>
                        </a:rPr>
                        <a:t>2</a:t>
                      </a:r>
                      <a:endParaRPr lang="en-US" dirty="0">
                        <a:solidFill>
                          <a:schemeClr val="accent2">
                            <a:lumMod val="50000"/>
                          </a:schemeClr>
                        </a:solidFill>
                      </a:endParaRPr>
                    </a:p>
                  </a:txBody>
                  <a:tcPr>
                    <a:solidFill>
                      <a:schemeClr val="accent6">
                        <a:lumMod val="60000"/>
                        <a:lumOff val="40000"/>
                      </a:schemeClr>
                    </a:solidFill>
                  </a:tcPr>
                </a:tc>
                <a:tc>
                  <a:txBody>
                    <a:bodyPr/>
                    <a:lstStyle/>
                    <a:p>
                      <a:r>
                        <a:rPr lang="sr-Cyrl-CS" sz="1800" dirty="0" smtClean="0">
                          <a:solidFill>
                            <a:schemeClr val="accent2">
                              <a:lumMod val="50000"/>
                            </a:schemeClr>
                          </a:solidFill>
                          <a:latin typeface="Times New Roman" pitchFamily="18" charset="0"/>
                          <a:cs typeface="Times New Roman" pitchFamily="18" charset="0"/>
                        </a:rPr>
                        <a:t>понуђач који ће у име групе понуђача </a:t>
                      </a:r>
                      <a:r>
                        <a:rPr lang="sr-Cyrl-CS" sz="1800" b="1" dirty="0" smtClean="0">
                          <a:solidFill>
                            <a:schemeClr val="accent2">
                              <a:lumMod val="50000"/>
                            </a:schemeClr>
                          </a:solidFill>
                          <a:latin typeface="Times New Roman" pitchFamily="18" charset="0"/>
                          <a:cs typeface="Times New Roman" pitchFamily="18" charset="0"/>
                        </a:rPr>
                        <a:t>потписати уговор</a:t>
                      </a:r>
                      <a:endParaRPr lang="en-US" dirty="0">
                        <a:solidFill>
                          <a:schemeClr val="accent2">
                            <a:lumMod val="50000"/>
                          </a:schemeClr>
                        </a:solidFill>
                      </a:endParaRPr>
                    </a:p>
                  </a:txBody>
                  <a:tcPr>
                    <a:solidFill>
                      <a:schemeClr val="accent6">
                        <a:lumMod val="60000"/>
                        <a:lumOff val="40000"/>
                      </a:schemeClr>
                    </a:solidFill>
                  </a:tcPr>
                </a:tc>
              </a:tr>
              <a:tr h="513995">
                <a:tc>
                  <a:txBody>
                    <a:bodyPr/>
                    <a:lstStyle/>
                    <a:p>
                      <a:pPr algn="ctr"/>
                      <a:r>
                        <a:rPr lang="sr-Cyrl-CS" dirty="0" smtClean="0">
                          <a:solidFill>
                            <a:schemeClr val="accent2">
                              <a:lumMod val="50000"/>
                            </a:schemeClr>
                          </a:solidFill>
                        </a:rPr>
                        <a:t>3</a:t>
                      </a:r>
                      <a:endParaRPr lang="en-US" dirty="0">
                        <a:solidFill>
                          <a:schemeClr val="accent2">
                            <a:lumMod val="50000"/>
                          </a:schemeClr>
                        </a:solidFill>
                      </a:endParaRPr>
                    </a:p>
                  </a:txBody>
                  <a:tcPr>
                    <a:solidFill>
                      <a:schemeClr val="accent6">
                        <a:lumMod val="60000"/>
                        <a:lumOff val="40000"/>
                      </a:schemeClr>
                    </a:solidFill>
                  </a:tcPr>
                </a:tc>
                <a:tc>
                  <a:txBody>
                    <a:bodyPr/>
                    <a:lstStyle/>
                    <a:p>
                      <a:r>
                        <a:rPr lang="sr-Cyrl-CS" sz="1800" dirty="0" smtClean="0">
                          <a:solidFill>
                            <a:schemeClr val="accent2">
                              <a:lumMod val="50000"/>
                            </a:schemeClr>
                          </a:solidFill>
                          <a:latin typeface="Times New Roman" pitchFamily="18" charset="0"/>
                          <a:cs typeface="Times New Roman" pitchFamily="18" charset="0"/>
                        </a:rPr>
                        <a:t>понуђач који ће у име групе понуђача дати </a:t>
                      </a:r>
                      <a:r>
                        <a:rPr lang="sr-Cyrl-CS" sz="1800" b="1" dirty="0" smtClean="0">
                          <a:solidFill>
                            <a:schemeClr val="accent2">
                              <a:lumMod val="50000"/>
                            </a:schemeClr>
                          </a:solidFill>
                          <a:latin typeface="Times New Roman" pitchFamily="18" charset="0"/>
                          <a:cs typeface="Times New Roman" pitchFamily="18" charset="0"/>
                        </a:rPr>
                        <a:t>средство обезбеђења</a:t>
                      </a:r>
                      <a:endParaRPr lang="en-US" dirty="0">
                        <a:solidFill>
                          <a:schemeClr val="accent2">
                            <a:lumMod val="50000"/>
                          </a:schemeClr>
                        </a:solidFill>
                      </a:endParaRPr>
                    </a:p>
                  </a:txBody>
                  <a:tcPr>
                    <a:solidFill>
                      <a:schemeClr val="accent6">
                        <a:lumMod val="60000"/>
                        <a:lumOff val="40000"/>
                      </a:schemeClr>
                    </a:solidFill>
                  </a:tcPr>
                </a:tc>
              </a:tr>
              <a:tr h="513995">
                <a:tc>
                  <a:txBody>
                    <a:bodyPr/>
                    <a:lstStyle/>
                    <a:p>
                      <a:pPr algn="ctr"/>
                      <a:r>
                        <a:rPr lang="sr-Cyrl-CS" dirty="0" smtClean="0">
                          <a:solidFill>
                            <a:schemeClr val="accent2">
                              <a:lumMod val="50000"/>
                            </a:schemeClr>
                          </a:solidFill>
                        </a:rPr>
                        <a:t>4</a:t>
                      </a:r>
                      <a:endParaRPr lang="en-US" dirty="0">
                        <a:solidFill>
                          <a:schemeClr val="accent2">
                            <a:lumMod val="50000"/>
                          </a:schemeClr>
                        </a:solidFill>
                      </a:endParaRPr>
                    </a:p>
                  </a:txBody>
                  <a:tcPr>
                    <a:solidFill>
                      <a:schemeClr val="accent6">
                        <a:lumMod val="60000"/>
                        <a:lumOff val="40000"/>
                      </a:schemeClr>
                    </a:solidFill>
                  </a:tcPr>
                </a:tc>
                <a:tc>
                  <a:txBody>
                    <a:bodyPr/>
                    <a:lstStyle/>
                    <a:p>
                      <a:r>
                        <a:rPr lang="sr-Cyrl-CS" sz="1800" dirty="0" smtClean="0">
                          <a:solidFill>
                            <a:schemeClr val="accent2">
                              <a:lumMod val="50000"/>
                            </a:schemeClr>
                          </a:solidFill>
                          <a:latin typeface="Times New Roman" pitchFamily="18" charset="0"/>
                          <a:cs typeface="Times New Roman" pitchFamily="18" charset="0"/>
                        </a:rPr>
                        <a:t>понуђач који ће издати </a:t>
                      </a:r>
                      <a:r>
                        <a:rPr lang="sr-Cyrl-CS" sz="1800" b="1" dirty="0" smtClean="0">
                          <a:solidFill>
                            <a:schemeClr val="accent2">
                              <a:lumMod val="50000"/>
                            </a:schemeClr>
                          </a:solidFill>
                          <a:latin typeface="Times New Roman" pitchFamily="18" charset="0"/>
                          <a:cs typeface="Times New Roman" pitchFamily="18" charset="0"/>
                        </a:rPr>
                        <a:t>рачун</a:t>
                      </a:r>
                      <a:endParaRPr lang="en-US" dirty="0">
                        <a:solidFill>
                          <a:schemeClr val="accent2">
                            <a:lumMod val="50000"/>
                          </a:schemeClr>
                        </a:solidFill>
                      </a:endParaRPr>
                    </a:p>
                  </a:txBody>
                  <a:tcPr>
                    <a:solidFill>
                      <a:schemeClr val="accent6">
                        <a:lumMod val="60000"/>
                        <a:lumOff val="40000"/>
                      </a:schemeClr>
                    </a:solidFill>
                  </a:tcPr>
                </a:tc>
              </a:tr>
              <a:tr h="513995">
                <a:tc>
                  <a:txBody>
                    <a:bodyPr/>
                    <a:lstStyle/>
                    <a:p>
                      <a:pPr algn="ctr"/>
                      <a:r>
                        <a:rPr lang="sr-Cyrl-CS" dirty="0" smtClean="0">
                          <a:solidFill>
                            <a:schemeClr val="accent2">
                              <a:lumMod val="50000"/>
                            </a:schemeClr>
                          </a:solidFill>
                        </a:rPr>
                        <a:t>5</a:t>
                      </a:r>
                      <a:endParaRPr lang="en-US" dirty="0">
                        <a:solidFill>
                          <a:schemeClr val="accent2">
                            <a:lumMod val="50000"/>
                          </a:schemeClr>
                        </a:solidFill>
                      </a:endParaRPr>
                    </a:p>
                  </a:txBody>
                  <a:tcPr>
                    <a:solidFill>
                      <a:schemeClr val="accent6">
                        <a:lumMod val="60000"/>
                        <a:lumOff val="40000"/>
                      </a:schemeClr>
                    </a:solidFill>
                  </a:tcPr>
                </a:tc>
                <a:tc>
                  <a:txBody>
                    <a:bodyPr/>
                    <a:lstStyle/>
                    <a:p>
                      <a:r>
                        <a:rPr lang="sr-Cyrl-CS" sz="1800" dirty="0" smtClean="0">
                          <a:solidFill>
                            <a:schemeClr val="accent2">
                              <a:lumMod val="50000"/>
                            </a:schemeClr>
                          </a:solidFill>
                          <a:latin typeface="Times New Roman" pitchFamily="18" charset="0"/>
                          <a:cs typeface="Times New Roman" pitchFamily="18" charset="0"/>
                        </a:rPr>
                        <a:t>рачун на који ће бити извршено </a:t>
                      </a:r>
                      <a:r>
                        <a:rPr lang="sr-Cyrl-CS" sz="1800" b="1" dirty="0" smtClean="0">
                          <a:solidFill>
                            <a:schemeClr val="accent2">
                              <a:lumMod val="50000"/>
                            </a:schemeClr>
                          </a:solidFill>
                          <a:latin typeface="Times New Roman" pitchFamily="18" charset="0"/>
                          <a:cs typeface="Times New Roman" pitchFamily="18" charset="0"/>
                        </a:rPr>
                        <a:t>плаћање</a:t>
                      </a:r>
                      <a:endParaRPr lang="en-US" dirty="0">
                        <a:solidFill>
                          <a:schemeClr val="accent2">
                            <a:lumMod val="50000"/>
                          </a:schemeClr>
                        </a:solidFill>
                      </a:endParaRPr>
                    </a:p>
                  </a:txBody>
                  <a:tcPr>
                    <a:solidFill>
                      <a:schemeClr val="accent6">
                        <a:lumMod val="60000"/>
                        <a:lumOff val="40000"/>
                      </a:schemeClr>
                    </a:solidFill>
                  </a:tcPr>
                </a:tc>
              </a:tr>
              <a:tr h="887170">
                <a:tc>
                  <a:txBody>
                    <a:bodyPr/>
                    <a:lstStyle/>
                    <a:p>
                      <a:pPr algn="ctr"/>
                      <a:r>
                        <a:rPr lang="sr-Cyrl-CS" dirty="0" smtClean="0">
                          <a:solidFill>
                            <a:schemeClr val="accent2">
                              <a:lumMod val="50000"/>
                            </a:schemeClr>
                          </a:solidFill>
                        </a:rPr>
                        <a:t>6</a:t>
                      </a:r>
                      <a:endParaRPr lang="en-US" dirty="0">
                        <a:solidFill>
                          <a:schemeClr val="accent2">
                            <a:lumMod val="50000"/>
                          </a:schemeClr>
                        </a:solidFill>
                      </a:endParaRPr>
                    </a:p>
                  </a:txBody>
                  <a:tcPr>
                    <a:solidFill>
                      <a:schemeClr val="accent6">
                        <a:lumMod val="60000"/>
                        <a:lumOff val="40000"/>
                      </a:schemeClr>
                    </a:solidFill>
                  </a:tcPr>
                </a:tc>
                <a:tc>
                  <a:txBody>
                    <a:bodyPr/>
                    <a:lstStyle/>
                    <a:p>
                      <a:r>
                        <a:rPr lang="sr-Cyrl-CS" sz="1800" b="1" dirty="0" smtClean="0">
                          <a:solidFill>
                            <a:schemeClr val="accent2">
                              <a:lumMod val="50000"/>
                            </a:schemeClr>
                          </a:solidFill>
                          <a:latin typeface="Times New Roman" pitchFamily="18" charset="0"/>
                          <a:cs typeface="Times New Roman" pitchFamily="18" charset="0"/>
                        </a:rPr>
                        <a:t>обавезе</a:t>
                      </a:r>
                      <a:r>
                        <a:rPr lang="sr-Cyrl-CS" sz="1800" b="1" baseline="0" dirty="0" smtClean="0">
                          <a:solidFill>
                            <a:schemeClr val="accent2">
                              <a:lumMod val="50000"/>
                            </a:schemeClr>
                          </a:solidFill>
                          <a:latin typeface="Times New Roman" pitchFamily="18" charset="0"/>
                          <a:cs typeface="Times New Roman" pitchFamily="18" charset="0"/>
                        </a:rPr>
                        <a:t> </a:t>
                      </a:r>
                      <a:r>
                        <a:rPr lang="sr-Cyrl-CS" sz="1800" dirty="0" smtClean="0">
                          <a:solidFill>
                            <a:schemeClr val="accent2">
                              <a:lumMod val="50000"/>
                            </a:schemeClr>
                          </a:solidFill>
                          <a:latin typeface="Times New Roman" pitchFamily="18" charset="0"/>
                          <a:cs typeface="Times New Roman" pitchFamily="18" charset="0"/>
                        </a:rPr>
                        <a:t>сваког од понуђача из групе понуђача за извршење уговора</a:t>
                      </a:r>
                      <a:endParaRPr lang="en-US" dirty="0">
                        <a:solidFill>
                          <a:schemeClr val="accent2">
                            <a:lumMod val="50000"/>
                          </a:schemeClr>
                        </a:solidFill>
                      </a:endParaRPr>
                    </a:p>
                  </a:txBody>
                  <a:tcPr>
                    <a:solidFill>
                      <a:schemeClr val="accent6">
                        <a:lumMod val="60000"/>
                        <a:lumOff val="40000"/>
                      </a:schemeClr>
                    </a:solidFill>
                  </a:tcPr>
                </a:tc>
              </a:tr>
            </a:tbl>
          </a:graphicData>
        </a:graphic>
      </p:graphicFrame>
      <p:sp>
        <p:nvSpPr>
          <p:cNvPr id="7" name="Rectangle 6"/>
          <p:cNvSpPr/>
          <p:nvPr/>
        </p:nvSpPr>
        <p:spPr>
          <a:xfrm>
            <a:off x="914400" y="2438400"/>
            <a:ext cx="7086600" cy="2133600"/>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2800" dirty="0" smtClean="0">
                <a:solidFill>
                  <a:schemeClr val="accent2">
                    <a:lumMod val="50000"/>
                  </a:schemeClr>
                </a:solidFill>
              </a:rPr>
              <a:t>ОБРИСАНО</a:t>
            </a:r>
            <a:endParaRPr lang="en-US" sz="2800" dirty="0">
              <a:solidFill>
                <a:schemeClr val="accent2">
                  <a:lumMod val="50000"/>
                </a:schemeClr>
              </a:solidFill>
            </a:endParaRPr>
          </a:p>
        </p:txBody>
      </p:sp>
      <p:graphicFrame>
        <p:nvGraphicFramePr>
          <p:cNvPr id="10" name="Table 9"/>
          <p:cNvGraphicFramePr>
            <a:graphicFrameLocks noGrp="1"/>
          </p:cNvGraphicFramePr>
          <p:nvPr/>
        </p:nvGraphicFramePr>
        <p:xfrm>
          <a:off x="914400" y="4572000"/>
          <a:ext cx="7086600" cy="838200"/>
        </p:xfrm>
        <a:graphic>
          <a:graphicData uri="http://schemas.openxmlformats.org/drawingml/2006/table">
            <a:tbl>
              <a:tblPr firstRow="1" bandRow="1">
                <a:tableStyleId>{5C22544A-7EE6-4342-B048-85BDC9FD1C3A}</a:tableStyleId>
              </a:tblPr>
              <a:tblGrid>
                <a:gridCol w="516731"/>
                <a:gridCol w="6569869"/>
              </a:tblGrid>
              <a:tr h="838200">
                <a:tc>
                  <a:txBody>
                    <a:bodyPr/>
                    <a:lstStyle/>
                    <a:p>
                      <a:pPr algn="ctr"/>
                      <a:r>
                        <a:rPr lang="sr-Cyrl-CS" b="0" dirty="0" smtClean="0">
                          <a:solidFill>
                            <a:schemeClr val="accent2">
                              <a:lumMod val="50000"/>
                            </a:schemeClr>
                          </a:solidFill>
                        </a:rPr>
                        <a:t>2</a:t>
                      </a:r>
                      <a:endParaRPr lang="en-US" b="0" dirty="0">
                        <a:solidFill>
                          <a:schemeClr val="accent2">
                            <a:lumMod val="50000"/>
                          </a:schemeClr>
                        </a:solidFill>
                      </a:endParaRPr>
                    </a:p>
                  </a:txBody>
                  <a:tcP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Cyrl-CS" b="1" dirty="0" smtClean="0">
                          <a:solidFill>
                            <a:schemeClr val="accent2">
                              <a:lumMod val="50000"/>
                            </a:schemeClr>
                          </a:solidFill>
                          <a:latin typeface="Times New Roman" pitchFamily="18" charset="0"/>
                          <a:cs typeface="Times New Roman" pitchFamily="18" charset="0"/>
                        </a:rPr>
                        <a:t>опис послова </a:t>
                      </a:r>
                      <a:r>
                        <a:rPr lang="sr-Cyrl-CS" b="0" dirty="0" smtClean="0">
                          <a:solidFill>
                            <a:schemeClr val="accent2">
                              <a:lumMod val="50000"/>
                            </a:schemeClr>
                          </a:solidFill>
                          <a:latin typeface="Times New Roman" pitchFamily="18" charset="0"/>
                          <a:cs typeface="Times New Roman" pitchFamily="18" charset="0"/>
                        </a:rPr>
                        <a:t>сваког од понуђача из групе понуђача у извршењу уговора</a:t>
                      </a:r>
                      <a:endParaRPr lang="en-US" b="0" dirty="0" smtClean="0">
                        <a:solidFill>
                          <a:schemeClr val="accent2">
                            <a:lumMod val="50000"/>
                          </a:schemeClr>
                        </a:solidFill>
                        <a:latin typeface="Times New Roman" pitchFamily="18" charset="0"/>
                        <a:cs typeface="Times New Roman" pitchFamily="18" charset="0"/>
                      </a:endParaRPr>
                    </a:p>
                  </a:txBody>
                  <a:tcPr>
                    <a:solidFill>
                      <a:schemeClr val="accent6">
                        <a:lumMod val="60000"/>
                        <a:lumOff val="40000"/>
                      </a:schemeClr>
                    </a:solidFill>
                  </a:tcPr>
                </a:tc>
              </a:tr>
            </a:tbl>
          </a:graphicData>
        </a:graphic>
      </p:graphicFrame>
      <p:pic>
        <p:nvPicPr>
          <p:cNvPr id="8" name="Picture 7" descr="grb.png"/>
          <p:cNvPicPr>
            <a:picLocks noChangeAspect="1"/>
          </p:cNvPicPr>
          <p:nvPr/>
        </p:nvPicPr>
        <p:blipFill>
          <a:blip r:embed="rId3" cstate="print"/>
          <a:stretch>
            <a:fillRect/>
          </a:stretch>
        </p:blipFill>
        <p:spPr>
          <a:xfrm>
            <a:off x="285720" y="6429396"/>
            <a:ext cx="285752" cy="285752"/>
          </a:xfrm>
          <a:prstGeom prst="rect">
            <a:avLst/>
          </a:prstGeom>
        </p:spPr>
      </p:pic>
      <p:sp>
        <p:nvSpPr>
          <p:cNvPr id="9" name="TextBox 8"/>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11" name="TextBox 10"/>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17934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additive="base">
                                        <p:cTn id="7" dur="500" fill="hold"/>
                                        <p:tgtEl>
                                          <p:spTgt spid="64514"/>
                                        </p:tgtEl>
                                        <p:attrNameLst>
                                          <p:attrName>ppt_x</p:attrName>
                                        </p:attrNameLst>
                                      </p:cBhvr>
                                      <p:tavLst>
                                        <p:tav tm="0">
                                          <p:val>
                                            <p:strVal val="#ppt_x"/>
                                          </p:val>
                                        </p:tav>
                                        <p:tav tm="100000">
                                          <p:val>
                                            <p:strVal val="#ppt_x"/>
                                          </p:val>
                                        </p:tav>
                                      </p:tavLst>
                                    </p:anim>
                                    <p:anim calcmode="lin" valueType="num">
                                      <p:cBhvr additive="base">
                                        <p:cTn id="8" dur="500" fill="hold"/>
                                        <p:tgtEl>
                                          <p:spTgt spid="645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bg/>
                                          </p:spTgt>
                                        </p:tgtEl>
                                        <p:attrNameLst>
                                          <p:attrName>style.visibility</p:attrName>
                                        </p:attrNameLst>
                                      </p:cBhvr>
                                      <p:to>
                                        <p:strVal val="visible"/>
                                      </p:to>
                                    </p:set>
                                    <p:animEffect transition="in" filter="wipe(down)">
                                      <p:cBhvr>
                                        <p:cTn id="18" dur="500"/>
                                        <p:tgtEl>
                                          <p:spTgt spid="7">
                                            <p:bg/>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down)">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7"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924800" cy="609600"/>
          </a:xfrm>
        </p:spPr>
        <p:txBody>
          <a:bodyPr>
            <a:noAutofit/>
          </a:bodyPr>
          <a:lstStyle/>
          <a:p>
            <a:pPr algn="ctr"/>
            <a:r>
              <a:rPr lang="sr-Cyrl-CS" sz="3000" b="1" dirty="0" smtClean="0">
                <a:solidFill>
                  <a:schemeClr val="accent1"/>
                </a:solidFill>
                <a:effectLst>
                  <a:outerShdw blurRad="38100" dist="38100" dir="2700000" algn="tl">
                    <a:srgbClr val="000000">
                      <a:alpha val="43137"/>
                    </a:srgbClr>
                  </a:outerShdw>
                </a:effectLst>
              </a:rPr>
              <a:t>ЗАКОН О ИЗМЕНАМА И ДОПУН</a:t>
            </a:r>
            <a:r>
              <a:rPr lang="sr-Latn-CS" sz="3000" b="1" dirty="0" smtClean="0">
                <a:solidFill>
                  <a:schemeClr val="accent1"/>
                </a:solidFill>
                <a:effectLst>
                  <a:outerShdw blurRad="38100" dist="38100" dir="2700000" algn="tl">
                    <a:srgbClr val="000000">
                      <a:alpha val="43137"/>
                    </a:srgbClr>
                  </a:outerShdw>
                </a:effectLst>
              </a:rPr>
              <a:t>AMA</a:t>
            </a:r>
            <a:r>
              <a:rPr lang="sr-Cyrl-CS" sz="3000" b="1" dirty="0" smtClean="0">
                <a:solidFill>
                  <a:schemeClr val="accent1"/>
                </a:solidFill>
                <a:effectLst>
                  <a:outerShdw blurRad="38100" dist="38100" dir="2700000" algn="tl">
                    <a:srgbClr val="000000">
                      <a:alpha val="43137"/>
                    </a:srgbClr>
                  </a:outerShdw>
                </a:effectLst>
              </a:rPr>
              <a:t> </a:t>
            </a:r>
            <a:br>
              <a:rPr lang="sr-Cyrl-CS" sz="3000" b="1" dirty="0" smtClean="0">
                <a:solidFill>
                  <a:schemeClr val="accent1"/>
                </a:solidFill>
                <a:effectLst>
                  <a:outerShdw blurRad="38100" dist="38100" dir="2700000" algn="tl">
                    <a:srgbClr val="000000">
                      <a:alpha val="43137"/>
                    </a:srgbClr>
                  </a:outerShdw>
                </a:effectLst>
              </a:rPr>
            </a:br>
            <a:r>
              <a:rPr lang="sr-Cyrl-CS" sz="3000" b="1" dirty="0" smtClean="0">
                <a:solidFill>
                  <a:schemeClr val="accent1"/>
                </a:solidFill>
                <a:effectLst>
                  <a:outerShdw blurRad="38100" dist="38100" dir="2700000" algn="tl">
                    <a:srgbClr val="000000">
                      <a:alpha val="43137"/>
                    </a:srgbClr>
                  </a:outerShdw>
                </a:effectLst>
              </a:rPr>
              <a:t>ЗАКОНА О ЈАВНИМ НАБАВКАМА</a:t>
            </a:r>
            <a:endParaRPr lang="en-US" sz="3000" b="1"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752600"/>
            <a:ext cx="7500990" cy="4572000"/>
          </a:xfrm>
        </p:spPr>
        <p:txBody>
          <a:bodyPr>
            <a:normAutofit fontScale="92500"/>
          </a:bodyPr>
          <a:lstStyle/>
          <a:p>
            <a:endParaRPr lang="sr-Cyrl-CS" dirty="0" smtClean="0"/>
          </a:p>
          <a:p>
            <a:pPr algn="just">
              <a:buFont typeface="Wingdings" pitchFamily="2" charset="2"/>
              <a:buChar char="Ø"/>
            </a:pPr>
            <a:r>
              <a:rPr lang="sr-Cyrl-CS" sz="3000" dirty="0" smtClean="0">
                <a:latin typeface="Times New Roman" pitchFamily="18" charset="0"/>
                <a:cs typeface="Times New Roman" pitchFamily="18" charset="0"/>
              </a:rPr>
              <a:t>донесен </a:t>
            </a:r>
            <a:r>
              <a:rPr lang="sr-Latn-CS" sz="3000" dirty="0" smtClean="0">
                <a:latin typeface="Times New Roman" pitchFamily="18" charset="0"/>
                <a:cs typeface="Times New Roman" pitchFamily="18" charset="0"/>
              </a:rPr>
              <a:t>31</a:t>
            </a:r>
            <a:r>
              <a:rPr lang="sr-Cyrl-CS" sz="3000" dirty="0" smtClean="0">
                <a:latin typeface="Times New Roman" pitchFamily="18" charset="0"/>
                <a:cs typeface="Times New Roman" pitchFamily="18" charset="0"/>
              </a:rPr>
              <a:t>.0</a:t>
            </a:r>
            <a:r>
              <a:rPr lang="sr-Latn-CS" sz="3000" dirty="0" smtClean="0">
                <a:latin typeface="Times New Roman" pitchFamily="18" charset="0"/>
                <a:cs typeface="Times New Roman" pitchFamily="18" charset="0"/>
              </a:rPr>
              <a:t>7</a:t>
            </a:r>
            <a:r>
              <a:rPr lang="sr-Cyrl-CS" sz="3000" dirty="0" smtClean="0">
                <a:latin typeface="Times New Roman" pitchFamily="18" charset="0"/>
                <a:cs typeface="Times New Roman" pitchFamily="18" charset="0"/>
              </a:rPr>
              <a:t>.2015. године</a:t>
            </a:r>
          </a:p>
          <a:p>
            <a:pPr algn="just">
              <a:buFont typeface="Wingdings" pitchFamily="2" charset="2"/>
              <a:buChar char="Ø"/>
            </a:pPr>
            <a:r>
              <a:rPr lang="sr-Cyrl-CS" sz="3000" dirty="0" smtClean="0">
                <a:latin typeface="Times New Roman" pitchFamily="18" charset="0"/>
                <a:cs typeface="Times New Roman" pitchFamily="18" charset="0"/>
              </a:rPr>
              <a:t>објављен у Сл. гласнику РС, број</a:t>
            </a:r>
            <a:r>
              <a:rPr lang="sr-Latn-CS" sz="3000"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68</a:t>
            </a:r>
            <a:r>
              <a:rPr lang="sr-Cyrl-CS" sz="3000" dirty="0" smtClean="0">
                <a:latin typeface="Times New Roman" pitchFamily="18" charset="0"/>
                <a:cs typeface="Times New Roman" pitchFamily="18" charset="0"/>
              </a:rPr>
              <a:t>/2015 дана 04.08.2015. године</a:t>
            </a:r>
          </a:p>
          <a:p>
            <a:pPr algn="just">
              <a:buFont typeface="Wingdings" pitchFamily="2" charset="2"/>
              <a:buChar char="Ø"/>
            </a:pPr>
            <a:r>
              <a:rPr lang="sr-Cyrl-CS" sz="3000" dirty="0" smtClean="0">
                <a:latin typeface="Times New Roman" pitchFamily="18" charset="0"/>
                <a:cs typeface="Times New Roman" pitchFamily="18" charset="0"/>
              </a:rPr>
              <a:t>на снази и у примени од 1</a:t>
            </a:r>
            <a:r>
              <a:rPr lang="en-US" sz="3000" dirty="0" smtClean="0">
                <a:latin typeface="Times New Roman" pitchFamily="18" charset="0"/>
                <a:cs typeface="Times New Roman" pitchFamily="18" charset="0"/>
              </a:rPr>
              <a:t>2</a:t>
            </a:r>
            <a:r>
              <a:rPr lang="sr-Cyrl-CS" sz="3000" dirty="0" smtClean="0">
                <a:latin typeface="Times New Roman" pitchFamily="18" charset="0"/>
                <a:cs typeface="Times New Roman" pitchFamily="18" charset="0"/>
              </a:rPr>
              <a:t>.08.2015. године*</a:t>
            </a:r>
            <a:endParaRPr lang="sr-Cyrl-CS" sz="3000" dirty="0" smtClean="0"/>
          </a:p>
          <a:p>
            <a:pPr>
              <a:buNone/>
            </a:pPr>
            <a:endParaRPr lang="sr-Cyrl-CS" dirty="0" smtClean="0"/>
          </a:p>
          <a:p>
            <a:pPr>
              <a:buNone/>
            </a:pPr>
            <a:endParaRPr lang="sr-Cyrl-CS" dirty="0" smtClean="0"/>
          </a:p>
          <a:p>
            <a:pPr>
              <a:buNone/>
            </a:pPr>
            <a:endParaRPr lang="sr-Cyrl-CS" dirty="0" smtClean="0"/>
          </a:p>
          <a:p>
            <a:pPr>
              <a:buNone/>
            </a:pPr>
            <a:r>
              <a:rPr lang="en-US" sz="1600" dirty="0" smtClean="0">
                <a:latin typeface="Times New Roman" pitchFamily="18" charset="0"/>
                <a:cs typeface="Times New Roman" pitchFamily="18" charset="0"/>
              </a:rPr>
              <a:t> </a:t>
            </a:r>
            <a:r>
              <a:rPr lang="sr-Cyrl-CS" sz="1600" dirty="0" smtClean="0">
                <a:latin typeface="Times New Roman" pitchFamily="18" charset="0"/>
                <a:cs typeface="Times New Roman" pitchFamily="18" charset="0"/>
              </a:rPr>
              <a:t>*осим члана 51. ЗЈН – у примени од 01.01.2016. године</a:t>
            </a:r>
            <a:endParaRPr lang="sr-Cyrl-CS" sz="1600" dirty="0" smtClean="0"/>
          </a:p>
          <a:p>
            <a:pPr>
              <a:buNone/>
            </a:pPr>
            <a:endParaRPr lang="en-US" sz="1600" dirty="0"/>
          </a:p>
        </p:txBody>
      </p:sp>
      <p:sp>
        <p:nvSpPr>
          <p:cNvPr id="4" name="Slide Number Placeholder 3"/>
          <p:cNvSpPr>
            <a:spLocks noGrp="1"/>
          </p:cNvSpPr>
          <p:nvPr>
            <p:ph type="sldNum" sz="quarter" idx="12"/>
          </p:nvPr>
        </p:nvSpPr>
        <p:spPr/>
        <p:txBody>
          <a:bodyPr/>
          <a:lstStyle/>
          <a:p>
            <a:fld id="{85A07A56-F3FC-49FB-BE4D-825E6D4EB787}" type="slidenum">
              <a:rPr lang="en-US" smtClean="0"/>
              <a:pPr/>
              <a:t>4</a:t>
            </a:fld>
            <a:endParaRPr lang="en-US"/>
          </a:p>
        </p:txBody>
      </p:sp>
      <p:pic>
        <p:nvPicPr>
          <p:cNvPr id="5" name="Picture 4" descr="grb.png"/>
          <p:cNvPicPr>
            <a:picLocks noChangeAspect="1"/>
          </p:cNvPicPr>
          <p:nvPr/>
        </p:nvPicPr>
        <p:blipFill>
          <a:blip r:embed="rId3" cstate="print"/>
          <a:stretch>
            <a:fillRect/>
          </a:stretch>
        </p:blipFill>
        <p:spPr>
          <a:xfrm>
            <a:off x="285720" y="6429396"/>
            <a:ext cx="285752" cy="285752"/>
          </a:xfrm>
          <a:prstGeom prst="rect">
            <a:avLst/>
          </a:prstGeom>
        </p:spPr>
      </p:pic>
      <p:sp>
        <p:nvSpPr>
          <p:cNvPr id="6" name="TextBox 5"/>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7" name="TextBox 6"/>
          <p:cNvSpPr txBox="1"/>
          <p:nvPr/>
        </p:nvSpPr>
        <p:spPr>
          <a:xfrm>
            <a:off x="341590" y="6143644"/>
            <a:ext cx="8802410" cy="369332"/>
          </a:xfrm>
          <a:prstGeom prst="rect">
            <a:avLst/>
          </a:prstGeom>
          <a:noFill/>
        </p:spPr>
        <p:txBody>
          <a:bodyPr wrap="none" rtlCol="0">
            <a:spAutoFit/>
          </a:bodyPr>
          <a:lstStyle/>
          <a:p>
            <a:r>
              <a:rPr lang="sr-Cyrl-C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143000"/>
          </a:xfrm>
        </p:spPr>
        <p:txBody>
          <a:bodyPr/>
          <a:lstStyle/>
          <a:p>
            <a:pPr algn="ctr"/>
            <a:r>
              <a:rPr lang="sr-Cyrl-CS" sz="36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НЕГАТИВНЕ РЕФЕРЕНЦЕ</a:t>
            </a:r>
            <a:endParaRPr lang="en-US" sz="36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169F59C-0C7B-4C48-94D7-2B9C5247B2C7}" type="slidenum">
              <a:rPr lang="en-US" smtClean="0"/>
              <a:pPr/>
              <a:t>40</a:t>
            </a:fld>
            <a:endParaRPr lang="en-US"/>
          </a:p>
        </p:txBody>
      </p:sp>
      <p:pic>
        <p:nvPicPr>
          <p:cNvPr id="7" name="Content Placeholder 6" descr="images (6).jpg"/>
          <p:cNvPicPr>
            <a:picLocks noGrp="1" noChangeAspect="1"/>
          </p:cNvPicPr>
          <p:nvPr>
            <p:ph idx="1"/>
          </p:nvPr>
        </p:nvPicPr>
        <p:blipFill>
          <a:blip r:embed="rId2" cstate="print"/>
          <a:stretch>
            <a:fillRect/>
          </a:stretch>
        </p:blipFill>
        <p:spPr>
          <a:xfrm>
            <a:off x="1524000" y="1981200"/>
            <a:ext cx="6248400" cy="4114800"/>
          </a:xfrm>
        </p:spPr>
      </p:pic>
      <p:pic>
        <p:nvPicPr>
          <p:cNvPr id="5" name="Picture 4" descr="grb.png"/>
          <p:cNvPicPr>
            <a:picLocks noChangeAspect="1"/>
          </p:cNvPicPr>
          <p:nvPr/>
        </p:nvPicPr>
        <p:blipFill>
          <a:blip r:embed="rId3" cstate="print"/>
          <a:stretch>
            <a:fillRect/>
          </a:stretch>
        </p:blipFill>
        <p:spPr>
          <a:xfrm>
            <a:off x="285720" y="6429396"/>
            <a:ext cx="285752" cy="285752"/>
          </a:xfrm>
          <a:prstGeom prst="rect">
            <a:avLst/>
          </a:prstGeom>
        </p:spPr>
      </p:pic>
      <p:sp>
        <p:nvSpPr>
          <p:cNvPr id="6" name="TextBox 5"/>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8" name="TextBox 7"/>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9848430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
        <p:nvSpPr>
          <p:cNvPr id="12" name="Rectangle 11"/>
          <p:cNvSpPr/>
          <p:nvPr/>
        </p:nvSpPr>
        <p:spPr>
          <a:xfrm>
            <a:off x="990600" y="1447800"/>
            <a:ext cx="7086600" cy="646331"/>
          </a:xfrm>
          <a:prstGeom prst="rect">
            <a:avLst/>
          </a:prstGeom>
          <a:solidFill>
            <a:schemeClr val="accent5">
              <a:lumMod val="60000"/>
              <a:lumOff val="40000"/>
            </a:schemeClr>
          </a:solidFill>
          <a:ln>
            <a:solidFill>
              <a:srgbClr val="002060"/>
            </a:solidFill>
          </a:ln>
        </p:spPr>
        <p:txBody>
          <a:bodyPr wrap="square">
            <a:spAutoFit/>
          </a:bodyPr>
          <a:lstStyle/>
          <a:p>
            <a:r>
              <a:rPr lang="sr-Cyrl-CS" b="1" dirty="0" smtClean="0">
                <a:solidFill>
                  <a:schemeClr val="accent2">
                    <a:lumMod val="50000"/>
                  </a:schemeClr>
                </a:solidFill>
                <a:latin typeface="Times New Roman" pitchFamily="18" charset="0"/>
                <a:cs typeface="Times New Roman" pitchFamily="18" charset="0"/>
              </a:rPr>
              <a:t>Одбијање понуде због негативне референце </a:t>
            </a:r>
            <a:r>
              <a:rPr lang="sr-Cyrl-CS" b="1" u="sng" dirty="0" smtClean="0">
                <a:solidFill>
                  <a:schemeClr val="accent2">
                    <a:lumMod val="50000"/>
                  </a:schemeClr>
                </a:solidFill>
                <a:latin typeface="Times New Roman" pitchFamily="18" charset="0"/>
                <a:cs typeface="Times New Roman" pitchFamily="18" charset="0"/>
              </a:rPr>
              <a:t>више није обавеза </a:t>
            </a:r>
            <a:r>
              <a:rPr lang="sr-Cyrl-CS" b="1" dirty="0" smtClean="0">
                <a:solidFill>
                  <a:schemeClr val="accent2">
                    <a:lumMod val="50000"/>
                  </a:schemeClr>
                </a:solidFill>
                <a:latin typeface="Times New Roman" pitchFamily="18" charset="0"/>
                <a:cs typeface="Times New Roman" pitchFamily="18" charset="0"/>
              </a:rPr>
              <a:t>већ МОГУЋНОСТ за наручиоце !</a:t>
            </a:r>
            <a:endParaRPr lang="en-US" b="1" dirty="0" smtClean="0">
              <a:solidFill>
                <a:schemeClr val="accent2">
                  <a:lumMod val="50000"/>
                </a:schemeClr>
              </a:solidFill>
              <a:latin typeface="Times New Roman" pitchFamily="18" charset="0"/>
              <a:cs typeface="Times New Roman" pitchFamily="18" charset="0"/>
            </a:endParaRPr>
          </a:p>
        </p:txBody>
      </p:sp>
      <p:sp>
        <p:nvSpPr>
          <p:cNvPr id="13" name="Rectangle 12"/>
          <p:cNvSpPr/>
          <p:nvPr/>
        </p:nvSpPr>
        <p:spPr>
          <a:xfrm>
            <a:off x="990600" y="2286000"/>
            <a:ext cx="7086600" cy="1200329"/>
          </a:xfrm>
          <a:prstGeom prst="rect">
            <a:avLst/>
          </a:prstGeom>
          <a:solidFill>
            <a:schemeClr val="accent6">
              <a:lumMod val="60000"/>
              <a:lumOff val="40000"/>
            </a:schemeClr>
          </a:solidFill>
          <a:ln>
            <a:solidFill>
              <a:srgbClr val="002060"/>
            </a:solidFill>
          </a:ln>
        </p:spPr>
        <p:txBody>
          <a:bodyPr wrap="square">
            <a:spAutoFit/>
          </a:bodyPr>
          <a:lstStyle/>
          <a:p>
            <a:pPr algn="just"/>
            <a:r>
              <a:rPr lang="sr-Cyrl-CS" b="1" dirty="0" smtClean="0">
                <a:solidFill>
                  <a:schemeClr val="accent2">
                    <a:lumMod val="50000"/>
                  </a:schemeClr>
                </a:solidFill>
                <a:latin typeface="Times New Roman" pitchFamily="18" charset="0"/>
                <a:cs typeface="Times New Roman" pitchFamily="18" charset="0"/>
              </a:rPr>
              <a:t>Доказ негативне референце који се везује за поступање понуђача у претходне три године прецизира се на период од ТРИ ГОДИНЕ ПРЕ ОБЈАВЉИВАЊА ПОЗИВА ЗА ПОДНОШЕЊЕ ПОНУДА у конкретном поступку јавне набавке.</a:t>
            </a:r>
            <a:endParaRPr lang="en-US" b="1" dirty="0">
              <a:solidFill>
                <a:schemeClr val="accent2">
                  <a:lumMod val="50000"/>
                </a:schemeClr>
              </a:solidFill>
              <a:latin typeface="Times New Roman" pitchFamily="18" charset="0"/>
              <a:cs typeface="Times New Roman" pitchFamily="18" charset="0"/>
            </a:endParaRPr>
          </a:p>
        </p:txBody>
      </p:sp>
      <p:sp>
        <p:nvSpPr>
          <p:cNvPr id="14" name="Rectangle 13"/>
          <p:cNvSpPr/>
          <p:nvPr/>
        </p:nvSpPr>
        <p:spPr>
          <a:xfrm>
            <a:off x="990600" y="5410200"/>
            <a:ext cx="7086600" cy="369332"/>
          </a:xfrm>
          <a:prstGeom prst="rect">
            <a:avLst/>
          </a:prstGeom>
          <a:solidFill>
            <a:srgbClr val="FFFF00"/>
          </a:solidFill>
          <a:ln>
            <a:solidFill>
              <a:srgbClr val="002060"/>
            </a:solidFill>
          </a:ln>
        </p:spPr>
        <p:txBody>
          <a:bodyPr wrap="square">
            <a:spAutoFit/>
          </a:bodyPr>
          <a:lstStyle/>
          <a:p>
            <a:r>
              <a:rPr lang="sr-Cyrl-CS" b="1" dirty="0" smtClean="0">
                <a:solidFill>
                  <a:schemeClr val="accent2">
                    <a:lumMod val="50000"/>
                  </a:schemeClr>
                </a:solidFill>
                <a:latin typeface="Times New Roman" pitchFamily="18" charset="0"/>
                <a:cs typeface="Times New Roman" pitchFamily="18" charset="0"/>
              </a:rPr>
              <a:t>УКИДА СЕ СПИСАК НЕГАТИВНИХ РЕФЕРЕНЦИ !!!</a:t>
            </a:r>
            <a:endParaRPr lang="en-US" b="1" dirty="0">
              <a:solidFill>
                <a:schemeClr val="accent2">
                  <a:lumMod val="50000"/>
                </a:schemeClr>
              </a:solidFill>
              <a:latin typeface="Times New Roman" pitchFamily="18" charset="0"/>
              <a:cs typeface="Times New Roman" pitchFamily="18" charset="0"/>
            </a:endParaRPr>
          </a:p>
        </p:txBody>
      </p:sp>
      <p:sp>
        <p:nvSpPr>
          <p:cNvPr id="15" name="Rectangle 14"/>
          <p:cNvSpPr/>
          <p:nvPr/>
        </p:nvSpPr>
        <p:spPr>
          <a:xfrm>
            <a:off x="990600" y="3657600"/>
            <a:ext cx="7162800" cy="1477328"/>
          </a:xfrm>
          <a:prstGeom prst="rect">
            <a:avLst/>
          </a:prstGeom>
          <a:solidFill>
            <a:schemeClr val="accent4">
              <a:lumMod val="40000"/>
              <a:lumOff val="60000"/>
            </a:schemeClr>
          </a:solidFill>
          <a:ln>
            <a:solidFill>
              <a:schemeClr val="accent2">
                <a:lumMod val="50000"/>
              </a:schemeClr>
            </a:solidFill>
          </a:ln>
        </p:spPr>
        <p:txBody>
          <a:bodyPr wrap="square">
            <a:spAutoFit/>
          </a:bodyPr>
          <a:lstStyle/>
          <a:p>
            <a:pPr lvl="0" algn="just"/>
            <a:r>
              <a:rPr lang="sr-Cyrl-CS" b="1" u="sng" dirty="0" smtClean="0">
                <a:solidFill>
                  <a:schemeClr val="accent2">
                    <a:lumMod val="50000"/>
                  </a:schemeClr>
                </a:solidFill>
                <a:latin typeface="Times New Roman" pitchFamily="18" charset="0"/>
                <a:cs typeface="Times New Roman" pitchFamily="18" charset="0"/>
              </a:rPr>
              <a:t>Доказ негативне референце из члана 82. став 3. тачка 8) ЗЈН:</a:t>
            </a:r>
          </a:p>
          <a:p>
            <a:pPr lvl="0" algn="just"/>
            <a:r>
              <a:rPr lang="sr-Cyrl-CS" b="1" dirty="0" smtClean="0">
                <a:solidFill>
                  <a:schemeClr val="accent2">
                    <a:lumMod val="50000"/>
                  </a:schemeClr>
                </a:solidFill>
                <a:latin typeface="Times New Roman" pitchFamily="18" charset="0"/>
                <a:cs typeface="Times New Roman" pitchFamily="18" charset="0"/>
              </a:rPr>
              <a:t>други одговарајући доказ примерен предмету јавне набавке, </a:t>
            </a:r>
            <a:r>
              <a:rPr lang="sr-Cyrl-CS" b="1" strike="sngStrike" dirty="0" smtClean="0">
                <a:solidFill>
                  <a:schemeClr val="accent2">
                    <a:lumMod val="50000"/>
                  </a:schemeClr>
                </a:solidFill>
                <a:latin typeface="Times New Roman" pitchFamily="18" charset="0"/>
                <a:cs typeface="Times New Roman" pitchFamily="18" charset="0"/>
              </a:rPr>
              <a:t>одређен конкурсном документацијом,</a:t>
            </a:r>
            <a:r>
              <a:rPr lang="sr-Cyrl-CS" b="1" dirty="0" smtClean="0">
                <a:solidFill>
                  <a:schemeClr val="accent2">
                    <a:lumMod val="50000"/>
                  </a:schemeClr>
                </a:solidFill>
                <a:latin typeface="Times New Roman" pitchFamily="18" charset="0"/>
                <a:cs typeface="Times New Roman" pitchFamily="18" charset="0"/>
              </a:rPr>
              <a:t> који се односи на испуњење обавеза у ранијим поступцима јавне набавке или по раније закљученим уговорима о јавним набавкама</a:t>
            </a:r>
            <a:endParaRPr lang="en-US" b="1" dirty="0">
              <a:solidFill>
                <a:schemeClr val="accent2">
                  <a:lumMod val="50000"/>
                </a:schemeClr>
              </a:solidFill>
              <a:latin typeface="Times New Roman" pitchFamily="18" charset="0"/>
              <a:cs typeface="Times New Roman" pitchFamily="18" charset="0"/>
            </a:endParaRPr>
          </a:p>
        </p:txBody>
      </p:sp>
      <p:pic>
        <p:nvPicPr>
          <p:cNvPr id="7" name="Picture 6"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8" name="TextBox 7"/>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9" name="TextBox 8"/>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140273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wipe(down)">
                                      <p:cBhvr>
                                        <p:cTn id="7" dur="500"/>
                                        <p:tgtEl>
                                          <p:spTgt spid="12">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wipe(down)">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bg/>
                                          </p:spTgt>
                                        </p:tgtEl>
                                        <p:attrNameLst>
                                          <p:attrName>style.visibility</p:attrName>
                                        </p:attrNameLst>
                                      </p:cBhvr>
                                      <p:to>
                                        <p:strVal val="visible"/>
                                      </p:to>
                                    </p:set>
                                    <p:animEffect transition="in" filter="wipe(down)">
                                      <p:cBhvr>
                                        <p:cTn id="15" dur="500"/>
                                        <p:tgtEl>
                                          <p:spTgt spid="13">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wipe(down)">
                                      <p:cBhvr>
                                        <p:cTn id="18" dur="500"/>
                                        <p:tgtEl>
                                          <p:spTgt spid="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bg/>
                                          </p:spTgt>
                                        </p:tgtEl>
                                        <p:attrNameLst>
                                          <p:attrName>style.visibility</p:attrName>
                                        </p:attrNameLst>
                                      </p:cBhvr>
                                      <p:to>
                                        <p:strVal val="visible"/>
                                      </p:to>
                                    </p:set>
                                    <p:animEffect transition="in" filter="wipe(down)">
                                      <p:cBhvr>
                                        <p:cTn id="23" dur="500"/>
                                        <p:tgtEl>
                                          <p:spTgt spid="15">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wipe(down)">
                                      <p:cBhvr>
                                        <p:cTn id="26" dur="500"/>
                                        <p:tgtEl>
                                          <p:spTgt spid="15">
                                            <p:txEl>
                                              <p:pRg st="0" end="0"/>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5">
                                            <p:txEl>
                                              <p:pRg st="1" end="1"/>
                                            </p:txEl>
                                          </p:spTgt>
                                        </p:tgtEl>
                                        <p:attrNameLst>
                                          <p:attrName>style.visibility</p:attrName>
                                        </p:attrNameLst>
                                      </p:cBhvr>
                                      <p:to>
                                        <p:strVal val="visible"/>
                                      </p:to>
                                    </p:set>
                                    <p:animEffect transition="in" filter="wipe(down)">
                                      <p:cBhvr>
                                        <p:cTn id="29" dur="500"/>
                                        <p:tgtEl>
                                          <p:spTgt spid="1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bg/>
                                          </p:spTgt>
                                        </p:tgtEl>
                                        <p:attrNameLst>
                                          <p:attrName>style.visibility</p:attrName>
                                        </p:attrNameLst>
                                      </p:cBhvr>
                                      <p:to>
                                        <p:strVal val="visible"/>
                                      </p:to>
                                    </p:set>
                                    <p:animEffect transition="in" filter="wipe(down)">
                                      <p:cBhvr>
                                        <p:cTn id="34" dur="500"/>
                                        <p:tgtEl>
                                          <p:spTgt spid="14">
                                            <p:bg/>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wipe(down)">
                                      <p:cBhvr>
                                        <p:cTn id="3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P spid="13" grpId="0" build="allAtOnce" animBg="1"/>
      <p:bldP spid="14" grpId="0" build="allAtOnce" animBg="1"/>
      <p:bldP spid="15" grpId="0" build="allAtOnce"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РОКОВИ У ПОСТУПКУ ЈАВНЕ НАБАВКЕ</a:t>
            </a:r>
            <a:endParaRPr lang="en-US"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169F59C-0C7B-4C48-94D7-2B9C5247B2C7}" type="slidenum">
              <a:rPr lang="en-US" smtClean="0"/>
              <a:pPr/>
              <a:t>42</a:t>
            </a:fld>
            <a:endParaRPr lang="en-US"/>
          </a:p>
        </p:txBody>
      </p:sp>
      <p:pic>
        <p:nvPicPr>
          <p:cNvPr id="7" name="Content Placeholder 6" descr="images (5).jpg"/>
          <p:cNvPicPr>
            <a:picLocks noGrp="1" noChangeAspect="1"/>
          </p:cNvPicPr>
          <p:nvPr>
            <p:ph idx="1"/>
          </p:nvPr>
        </p:nvPicPr>
        <p:blipFill>
          <a:blip r:embed="rId2" cstate="print"/>
          <a:stretch>
            <a:fillRect/>
          </a:stretch>
        </p:blipFill>
        <p:spPr>
          <a:xfrm>
            <a:off x="1295400" y="2286000"/>
            <a:ext cx="6477000" cy="3657599"/>
          </a:xfrm>
        </p:spPr>
      </p:pic>
      <p:pic>
        <p:nvPicPr>
          <p:cNvPr id="5" name="Picture 4" descr="grb.png"/>
          <p:cNvPicPr>
            <a:picLocks noChangeAspect="1"/>
          </p:cNvPicPr>
          <p:nvPr/>
        </p:nvPicPr>
        <p:blipFill>
          <a:blip r:embed="rId3" cstate="print"/>
          <a:stretch>
            <a:fillRect/>
          </a:stretch>
        </p:blipFill>
        <p:spPr>
          <a:xfrm>
            <a:off x="285720" y="6429396"/>
            <a:ext cx="285752" cy="285752"/>
          </a:xfrm>
          <a:prstGeom prst="rect">
            <a:avLst/>
          </a:prstGeom>
        </p:spPr>
      </p:pic>
      <p:sp>
        <p:nvSpPr>
          <p:cNvPr id="6" name="TextBox 5"/>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8" name="TextBox 7"/>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Arrow Connector 45"/>
          <p:cNvCxnSpPr/>
          <p:nvPr/>
        </p:nvCxnSpPr>
        <p:spPr>
          <a:xfrm rot="5400000" flipH="1" flipV="1">
            <a:off x="2819400" y="4419600"/>
            <a:ext cx="990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flipH="1" flipV="1">
            <a:off x="6610350" y="4438650"/>
            <a:ext cx="9906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65" idx="0"/>
          </p:cNvCxnSpPr>
          <p:nvPr/>
        </p:nvCxnSpPr>
        <p:spPr>
          <a:xfrm rot="5400000" flipH="1" flipV="1">
            <a:off x="4629150" y="4476750"/>
            <a:ext cx="10668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flipH="1" flipV="1">
            <a:off x="1143000" y="4191000"/>
            <a:ext cx="990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6" idx="2"/>
          </p:cNvCxnSpPr>
          <p:nvPr/>
        </p:nvCxnSpPr>
        <p:spPr>
          <a:xfrm rot="5400000">
            <a:off x="4097274" y="2306574"/>
            <a:ext cx="2054352"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81000" y="228601"/>
            <a:ext cx="8077200" cy="609599"/>
          </a:xfrm>
        </p:spPr>
        <p:txBody>
          <a:bodyPr>
            <a:normAutofit fontScale="85000" lnSpcReduction="10000"/>
          </a:bodyPr>
          <a:lstStyle/>
          <a:p>
            <a:pPr marL="114300" indent="0" algn="ctr">
              <a:buNone/>
            </a:pPr>
            <a:r>
              <a:rPr lang="sr-Cyrl-CS" sz="24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МИНИМАЛНИ РОКОВИ ЗА ПОДНОШЕЊЕ </a:t>
            </a:r>
            <a:r>
              <a:rPr lang="x-none" sz="240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ПОНУДА/ПРИЈАВА</a:t>
            </a:r>
            <a:endParaRPr lang="x-none"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Flowchart: Alternate Process 3"/>
          <p:cNvSpPr/>
          <p:nvPr/>
        </p:nvSpPr>
        <p:spPr>
          <a:xfrm>
            <a:off x="457200" y="838200"/>
            <a:ext cx="1600200" cy="612648"/>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x-none" dirty="0" smtClean="0">
                <a:latin typeface="Times New Roman" pitchFamily="18" charset="0"/>
                <a:cs typeface="Times New Roman" pitchFamily="18" charset="0"/>
              </a:rPr>
              <a:t>ОТВОРЕНИ </a:t>
            </a:r>
            <a:endParaRPr lang="x-none" dirty="0">
              <a:latin typeface="Times New Roman" pitchFamily="18" charset="0"/>
              <a:cs typeface="Times New Roman" pitchFamily="18" charset="0"/>
            </a:endParaRPr>
          </a:p>
        </p:txBody>
      </p:sp>
      <p:sp>
        <p:nvSpPr>
          <p:cNvPr id="5" name="Flowchart: Alternate Process 4"/>
          <p:cNvSpPr/>
          <p:nvPr/>
        </p:nvSpPr>
        <p:spPr>
          <a:xfrm>
            <a:off x="2209800" y="838200"/>
            <a:ext cx="1828800" cy="612648"/>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x-none" dirty="0" smtClean="0"/>
          </a:p>
          <a:p>
            <a:pPr algn="ctr"/>
            <a:r>
              <a:rPr lang="x-none" sz="1500" dirty="0" smtClean="0"/>
              <a:t>РЕСТРИКТИВНИ </a:t>
            </a:r>
          </a:p>
          <a:p>
            <a:pPr algn="ctr"/>
            <a:r>
              <a:rPr lang="x-none" sz="1500" dirty="0" smtClean="0"/>
              <a:t>I </a:t>
            </a:r>
            <a:r>
              <a:rPr lang="x-none" sz="1500" dirty="0"/>
              <a:t>ФАЗА</a:t>
            </a:r>
          </a:p>
          <a:p>
            <a:pPr algn="ctr"/>
            <a:endParaRPr lang="x-none" dirty="0"/>
          </a:p>
        </p:txBody>
      </p:sp>
      <p:sp>
        <p:nvSpPr>
          <p:cNvPr id="6" name="Flowchart: Alternate Process 5"/>
          <p:cNvSpPr/>
          <p:nvPr/>
        </p:nvSpPr>
        <p:spPr>
          <a:xfrm>
            <a:off x="4191000" y="838200"/>
            <a:ext cx="2209800" cy="612648"/>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x-none" dirty="0" smtClean="0"/>
          </a:p>
          <a:p>
            <a:pPr algn="ctr"/>
            <a:r>
              <a:rPr lang="x-none" sz="1500" dirty="0" smtClean="0"/>
              <a:t>КВАЛИФИКАЦИОНИ </a:t>
            </a:r>
          </a:p>
          <a:p>
            <a:pPr algn="ctr"/>
            <a:r>
              <a:rPr lang="x-none" sz="1500" dirty="0" smtClean="0"/>
              <a:t>I </a:t>
            </a:r>
            <a:r>
              <a:rPr lang="x-none" sz="1500" dirty="0"/>
              <a:t>ФАЗА</a:t>
            </a:r>
          </a:p>
          <a:p>
            <a:pPr algn="ctr"/>
            <a:r>
              <a:rPr lang="x-none" dirty="0" smtClean="0"/>
              <a:t> </a:t>
            </a:r>
            <a:endParaRPr lang="x-none" dirty="0"/>
          </a:p>
        </p:txBody>
      </p:sp>
      <p:cxnSp>
        <p:nvCxnSpPr>
          <p:cNvPr id="8" name="Straight Arrow Connector 7"/>
          <p:cNvCxnSpPr/>
          <p:nvPr/>
        </p:nvCxnSpPr>
        <p:spPr>
          <a:xfrm rot="16200000" flipH="1">
            <a:off x="762000" y="2133600"/>
            <a:ext cx="2057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2362200" y="2209800"/>
            <a:ext cx="2057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6172200" y="1600200"/>
            <a:ext cx="20574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685800" y="3505200"/>
            <a:ext cx="7696200" cy="457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x-none" sz="1600" dirty="0" smtClean="0">
              <a:latin typeface="Times New Roman" pitchFamily="18" charset="0"/>
              <a:cs typeface="Times New Roman" pitchFamily="18" charset="0"/>
            </a:endParaRPr>
          </a:p>
          <a:p>
            <a:pPr algn="ctr"/>
            <a:r>
              <a:rPr lang="x-none" sz="1600" smtClean="0">
                <a:latin typeface="Times New Roman" pitchFamily="18" charset="0"/>
                <a:cs typeface="Times New Roman" pitchFamily="18" charset="0"/>
              </a:rPr>
              <a:t>ОД </a:t>
            </a:r>
            <a:r>
              <a:rPr lang="sr-Cyrl-CS" sz="1600" dirty="0" smtClean="0">
                <a:latin typeface="Times New Roman" pitchFamily="18" charset="0"/>
                <a:cs typeface="Times New Roman" pitchFamily="18" charset="0"/>
              </a:rPr>
              <a:t>ДАНА </a:t>
            </a:r>
            <a:r>
              <a:rPr lang="x-none" sz="1600" smtClean="0">
                <a:latin typeface="Times New Roman" pitchFamily="18" charset="0"/>
                <a:cs typeface="Times New Roman" pitchFamily="18" charset="0"/>
              </a:rPr>
              <a:t>ОБЈАВЉИВАЊА </a:t>
            </a:r>
            <a:r>
              <a:rPr lang="x-none" sz="1600" dirty="0" smtClean="0">
                <a:latin typeface="Times New Roman" pitchFamily="18" charset="0"/>
                <a:cs typeface="Times New Roman" pitchFamily="18" charset="0"/>
              </a:rPr>
              <a:t>НА ПОРТАЛУ </a:t>
            </a:r>
            <a:r>
              <a:rPr lang="x-none" sz="1600" smtClean="0">
                <a:latin typeface="Times New Roman" pitchFamily="18" charset="0"/>
                <a:cs typeface="Times New Roman" pitchFamily="18" charset="0"/>
              </a:rPr>
              <a:t>ЈАВНИХ НАБАВКИ</a:t>
            </a:r>
            <a:endParaRPr lang="x-none" sz="1600" dirty="0" smtClean="0">
              <a:latin typeface="Times New Roman" pitchFamily="18" charset="0"/>
              <a:cs typeface="Times New Roman" pitchFamily="18" charset="0"/>
            </a:endParaRPr>
          </a:p>
          <a:p>
            <a:pPr algn="ctr"/>
            <a:endParaRPr lang="x-none" sz="1600" dirty="0">
              <a:latin typeface="Times New Roman" pitchFamily="18" charset="0"/>
              <a:cs typeface="Times New Roman" pitchFamily="18" charset="0"/>
            </a:endParaRPr>
          </a:p>
        </p:txBody>
      </p:sp>
      <p:sp>
        <p:nvSpPr>
          <p:cNvPr id="7" name="Teardrop 6"/>
          <p:cNvSpPr/>
          <p:nvPr/>
        </p:nvSpPr>
        <p:spPr>
          <a:xfrm>
            <a:off x="990600" y="2209800"/>
            <a:ext cx="1600200" cy="766525"/>
          </a:xfrm>
          <a:prstGeom prst="teardrop">
            <a:avLst/>
          </a:prstGeom>
          <a:solidFill>
            <a:srgbClr val="FF00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x-none" dirty="0" smtClean="0"/>
              <a:t>40/30/22</a:t>
            </a:r>
            <a:endParaRPr lang="x-none" dirty="0"/>
          </a:p>
        </p:txBody>
      </p:sp>
      <p:sp>
        <p:nvSpPr>
          <p:cNvPr id="9" name="Teardrop 8"/>
          <p:cNvSpPr/>
          <p:nvPr/>
        </p:nvSpPr>
        <p:spPr>
          <a:xfrm>
            <a:off x="4495800" y="2514600"/>
            <a:ext cx="1676400" cy="754287"/>
          </a:xfrm>
          <a:prstGeom prst="teardrop">
            <a:avLst/>
          </a:prstGeom>
          <a:solidFill>
            <a:srgbClr val="FF00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x-none" dirty="0" smtClean="0"/>
              <a:t>40/30/22</a:t>
            </a:r>
            <a:endParaRPr lang="x-none" dirty="0"/>
          </a:p>
        </p:txBody>
      </p:sp>
      <p:sp>
        <p:nvSpPr>
          <p:cNvPr id="10" name="Teardrop 9"/>
          <p:cNvSpPr/>
          <p:nvPr/>
        </p:nvSpPr>
        <p:spPr>
          <a:xfrm>
            <a:off x="6400800" y="2438400"/>
            <a:ext cx="1730477" cy="739930"/>
          </a:xfrm>
          <a:prstGeom prst="teardrop">
            <a:avLst/>
          </a:prstGeom>
          <a:solidFill>
            <a:srgbClr val="FF00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x-none" dirty="0" smtClean="0"/>
              <a:t>40/30/22</a:t>
            </a:r>
            <a:endParaRPr lang="x-none" dirty="0"/>
          </a:p>
        </p:txBody>
      </p:sp>
      <p:sp>
        <p:nvSpPr>
          <p:cNvPr id="15" name="Flowchart: Alternate Process 14"/>
          <p:cNvSpPr/>
          <p:nvPr/>
        </p:nvSpPr>
        <p:spPr>
          <a:xfrm>
            <a:off x="6553200" y="838200"/>
            <a:ext cx="1981200" cy="612648"/>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x-none" sz="1600" dirty="0" smtClean="0"/>
          </a:p>
          <a:p>
            <a:pPr algn="ctr"/>
            <a:r>
              <a:rPr lang="sr-Cyrl-CS" sz="1600" dirty="0" smtClean="0"/>
              <a:t>КОНКУРЕНТНИ ДИЈАЛОГ </a:t>
            </a:r>
            <a:r>
              <a:rPr lang="sr-Latn-CS" sz="1600" dirty="0" smtClean="0"/>
              <a:t>I </a:t>
            </a:r>
            <a:r>
              <a:rPr lang="sr-Cyrl-CS" sz="1600" dirty="0" smtClean="0"/>
              <a:t>ФАЗА</a:t>
            </a:r>
            <a:endParaRPr lang="x-none" sz="1600" dirty="0"/>
          </a:p>
          <a:p>
            <a:pPr algn="ctr"/>
            <a:r>
              <a:rPr lang="x-none" dirty="0" smtClean="0"/>
              <a:t> </a:t>
            </a:r>
            <a:endParaRPr lang="x-none" dirty="0"/>
          </a:p>
        </p:txBody>
      </p:sp>
      <p:sp>
        <p:nvSpPr>
          <p:cNvPr id="16" name="Rectangle 15"/>
          <p:cNvSpPr/>
          <p:nvPr/>
        </p:nvSpPr>
        <p:spPr>
          <a:xfrm>
            <a:off x="3124200" y="1600200"/>
            <a:ext cx="3657600"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dirty="0" smtClean="0">
                <a:solidFill>
                  <a:schemeClr val="tx1"/>
                </a:solidFill>
              </a:rPr>
              <a:t>ПРЕТХОДНО ОБАВЕШТЕЊЕ</a:t>
            </a:r>
          </a:p>
          <a:p>
            <a:pPr algn="ctr"/>
            <a:r>
              <a:rPr lang="sr-Cyrl-CS" dirty="0" smtClean="0">
                <a:solidFill>
                  <a:schemeClr val="tx1"/>
                </a:solidFill>
              </a:rPr>
              <a:t>30 ДАНА – 6 МЕСЕЦИ </a:t>
            </a:r>
            <a:endParaRPr lang="en-US" dirty="0">
              <a:solidFill>
                <a:schemeClr val="tx1"/>
              </a:solidFill>
            </a:endParaRPr>
          </a:p>
        </p:txBody>
      </p:sp>
      <p:cxnSp>
        <p:nvCxnSpPr>
          <p:cNvPr id="18" name="Straight Arrow Connector 17"/>
          <p:cNvCxnSpPr>
            <a:stCxn id="16" idx="1"/>
          </p:cNvCxnSpPr>
          <p:nvPr/>
        </p:nvCxnSpPr>
        <p:spPr>
          <a:xfrm rot="10800000" flipV="1">
            <a:off x="1905000" y="1905000"/>
            <a:ext cx="1219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248400" y="2209800"/>
            <a:ext cx="1143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H="1">
            <a:off x="5029200" y="2438400"/>
            <a:ext cx="609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ardrop 41"/>
          <p:cNvSpPr/>
          <p:nvPr/>
        </p:nvSpPr>
        <p:spPr>
          <a:xfrm>
            <a:off x="2743200" y="2514600"/>
            <a:ext cx="1600200" cy="766525"/>
          </a:xfrm>
          <a:prstGeom prst="teardrop">
            <a:avLst/>
          </a:prstGeom>
          <a:solidFill>
            <a:srgbClr val="FF00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x-none" dirty="0" smtClean="0"/>
              <a:t>40/30/22</a:t>
            </a:r>
            <a:endParaRPr lang="x-none" dirty="0"/>
          </a:p>
        </p:txBody>
      </p:sp>
      <p:cxnSp>
        <p:nvCxnSpPr>
          <p:cNvPr id="45" name="Straight Arrow Connector 44"/>
          <p:cNvCxnSpPr/>
          <p:nvPr/>
        </p:nvCxnSpPr>
        <p:spPr>
          <a:xfrm rot="5400000">
            <a:off x="3657600" y="2209800"/>
            <a:ext cx="609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Flowchart: Alternate Process 51"/>
          <p:cNvSpPr/>
          <p:nvPr/>
        </p:nvSpPr>
        <p:spPr>
          <a:xfrm>
            <a:off x="381000" y="4876800"/>
            <a:ext cx="1981200" cy="121920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r-Cyrl-CS" sz="1400" dirty="0" smtClean="0">
                <a:latin typeface="Times New Roman" pitchFamily="18" charset="0"/>
                <a:cs typeface="Times New Roman" pitchFamily="18" charset="0"/>
              </a:rPr>
              <a:t>ПРЕГОВАРАЧКИ ПОСТУПАК СА ОБЈАВЉИВАЊЕМ ПОЗИВА ЗА ДОСТАВЉАЊЕ ПОНУДА</a:t>
            </a:r>
            <a:endParaRPr lang="x-none" sz="1400" dirty="0">
              <a:latin typeface="Times New Roman" pitchFamily="18" charset="0"/>
              <a:cs typeface="Times New Roman" pitchFamily="18" charset="0"/>
            </a:endParaRPr>
          </a:p>
        </p:txBody>
      </p:sp>
      <p:sp>
        <p:nvSpPr>
          <p:cNvPr id="57" name="Teardrop 56"/>
          <p:cNvSpPr/>
          <p:nvPr/>
        </p:nvSpPr>
        <p:spPr>
          <a:xfrm>
            <a:off x="838200" y="4114800"/>
            <a:ext cx="1371600" cy="609600"/>
          </a:xfrm>
          <a:prstGeom prst="teardrop">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Cyrl-CS" dirty="0" smtClean="0"/>
              <a:t>25 дана</a:t>
            </a:r>
            <a:endParaRPr lang="x-none" dirty="0"/>
          </a:p>
        </p:txBody>
      </p:sp>
      <p:sp>
        <p:nvSpPr>
          <p:cNvPr id="65" name="Flowchart: Alternate Process 64"/>
          <p:cNvSpPr/>
          <p:nvPr/>
        </p:nvSpPr>
        <p:spPr>
          <a:xfrm>
            <a:off x="4267200" y="5029200"/>
            <a:ext cx="1752600" cy="106680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r-Cyrl-CS" sz="1600" dirty="0" smtClean="0">
                <a:latin typeface="Times New Roman" pitchFamily="18" charset="0"/>
                <a:cs typeface="Times New Roman" pitchFamily="18" charset="0"/>
              </a:rPr>
              <a:t>СИСТЕМ ДИНАМИЧНЕ НАБАВКЕ</a:t>
            </a:r>
            <a:endParaRPr lang="x-none" sz="1600" dirty="0">
              <a:latin typeface="Times New Roman" pitchFamily="18" charset="0"/>
              <a:cs typeface="Times New Roman" pitchFamily="18" charset="0"/>
            </a:endParaRPr>
          </a:p>
        </p:txBody>
      </p:sp>
      <p:sp>
        <p:nvSpPr>
          <p:cNvPr id="86" name="Teardrop 85"/>
          <p:cNvSpPr/>
          <p:nvPr/>
        </p:nvSpPr>
        <p:spPr>
          <a:xfrm>
            <a:off x="4419600" y="4114800"/>
            <a:ext cx="1371600" cy="754287"/>
          </a:xfrm>
          <a:prstGeom prst="teardrop">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Cyrl-CS" dirty="0" smtClean="0"/>
              <a:t>15 дана</a:t>
            </a:r>
            <a:endParaRPr lang="x-none" dirty="0"/>
          </a:p>
        </p:txBody>
      </p:sp>
      <p:sp>
        <p:nvSpPr>
          <p:cNvPr id="96" name="Flowchart: Alternate Process 95"/>
          <p:cNvSpPr/>
          <p:nvPr/>
        </p:nvSpPr>
        <p:spPr>
          <a:xfrm>
            <a:off x="6248400" y="4953000"/>
            <a:ext cx="1905000" cy="106680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r-Cyrl-CS" sz="1600" dirty="0" smtClean="0">
                <a:latin typeface="Times New Roman" pitchFamily="18" charset="0"/>
                <a:cs typeface="Times New Roman" pitchFamily="18" charset="0"/>
              </a:rPr>
              <a:t>ЈАВНА НАБАВКА МАЛЕ ВРЕДНОСТИ</a:t>
            </a:r>
            <a:endParaRPr lang="x-none" sz="1600" dirty="0">
              <a:latin typeface="Times New Roman" pitchFamily="18" charset="0"/>
              <a:cs typeface="Times New Roman" pitchFamily="18" charset="0"/>
            </a:endParaRPr>
          </a:p>
        </p:txBody>
      </p:sp>
      <p:sp>
        <p:nvSpPr>
          <p:cNvPr id="97" name="Teardrop 96"/>
          <p:cNvSpPr/>
          <p:nvPr/>
        </p:nvSpPr>
        <p:spPr>
          <a:xfrm>
            <a:off x="6248400" y="4114800"/>
            <a:ext cx="1676400" cy="754287"/>
          </a:xfrm>
          <a:prstGeom prst="teardrop">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Cyrl-CS" dirty="0" smtClean="0"/>
              <a:t>8 дана</a:t>
            </a:r>
            <a:endParaRPr lang="x-none" dirty="0"/>
          </a:p>
        </p:txBody>
      </p:sp>
      <p:sp>
        <p:nvSpPr>
          <p:cNvPr id="30" name="Slide Number Placeholder 29"/>
          <p:cNvSpPr>
            <a:spLocks noGrp="1"/>
          </p:cNvSpPr>
          <p:nvPr>
            <p:ph type="sldNum" sz="quarter" idx="12"/>
          </p:nvPr>
        </p:nvSpPr>
        <p:spPr/>
        <p:txBody>
          <a:bodyPr/>
          <a:lstStyle/>
          <a:p>
            <a:fld id="{7169F59C-0C7B-4C48-94D7-2B9C5247B2C7}" type="slidenum">
              <a:rPr lang="en-US" smtClean="0"/>
              <a:pPr/>
              <a:t>43</a:t>
            </a:fld>
            <a:endParaRPr lang="en-US"/>
          </a:p>
        </p:txBody>
      </p:sp>
      <p:sp>
        <p:nvSpPr>
          <p:cNvPr id="31" name="Rectangle 30"/>
          <p:cNvSpPr/>
          <p:nvPr/>
        </p:nvSpPr>
        <p:spPr>
          <a:xfrm>
            <a:off x="3124200" y="1600200"/>
            <a:ext cx="36576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dirty="0" smtClean="0">
                <a:solidFill>
                  <a:schemeClr val="bg2"/>
                </a:solidFill>
              </a:rPr>
              <a:t>ПРЕТХОДНО ОБАВЕШТЕЊЕ</a:t>
            </a:r>
          </a:p>
          <a:p>
            <a:pPr algn="ctr"/>
            <a:r>
              <a:rPr lang="sr-Cyrl-CS" dirty="0" smtClean="0">
                <a:solidFill>
                  <a:schemeClr val="bg2"/>
                </a:solidFill>
              </a:rPr>
              <a:t>35 ДАНА – 12 МЕСЕЦИ </a:t>
            </a:r>
            <a:endParaRPr lang="en-US" dirty="0">
              <a:solidFill>
                <a:schemeClr val="bg2"/>
              </a:solidFill>
            </a:endParaRPr>
          </a:p>
        </p:txBody>
      </p:sp>
      <p:sp>
        <p:nvSpPr>
          <p:cNvPr id="32" name="Teardrop 31"/>
          <p:cNvSpPr/>
          <p:nvPr/>
        </p:nvSpPr>
        <p:spPr>
          <a:xfrm>
            <a:off x="990600" y="2209800"/>
            <a:ext cx="1600200" cy="766525"/>
          </a:xfrm>
          <a:prstGeom prst="teardrop">
            <a:avLst/>
          </a:prstGeom>
          <a:solidFill>
            <a:srgbClr val="00B05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sr-Cyrl-CS" dirty="0" smtClean="0">
                <a:solidFill>
                  <a:schemeClr val="bg2"/>
                </a:solidFill>
              </a:rPr>
              <a:t>35</a:t>
            </a:r>
            <a:r>
              <a:rPr lang="x-none" smtClean="0">
                <a:solidFill>
                  <a:schemeClr val="bg2"/>
                </a:solidFill>
              </a:rPr>
              <a:t>/30</a:t>
            </a:r>
            <a:endParaRPr lang="sr-Cyrl-CS" dirty="0" smtClean="0">
              <a:solidFill>
                <a:schemeClr val="bg2"/>
              </a:solidFill>
            </a:endParaRPr>
          </a:p>
          <a:p>
            <a:pPr algn="ctr"/>
            <a:r>
              <a:rPr lang="sr-Cyrl-CS" dirty="0" smtClean="0">
                <a:solidFill>
                  <a:schemeClr val="bg2"/>
                </a:solidFill>
              </a:rPr>
              <a:t>20/15</a:t>
            </a:r>
            <a:endParaRPr lang="x-none" dirty="0">
              <a:solidFill>
                <a:schemeClr val="bg2"/>
              </a:solidFill>
            </a:endParaRPr>
          </a:p>
        </p:txBody>
      </p:sp>
      <p:sp>
        <p:nvSpPr>
          <p:cNvPr id="34" name="Teardrop 33"/>
          <p:cNvSpPr/>
          <p:nvPr/>
        </p:nvSpPr>
        <p:spPr>
          <a:xfrm>
            <a:off x="2743200" y="2514600"/>
            <a:ext cx="1600200" cy="766525"/>
          </a:xfrm>
          <a:prstGeom prst="teardrop">
            <a:avLst/>
          </a:prstGeom>
          <a:solidFill>
            <a:srgbClr val="00B05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sr-Cyrl-CS" dirty="0" smtClean="0">
                <a:solidFill>
                  <a:schemeClr val="bg2"/>
                </a:solidFill>
              </a:rPr>
              <a:t>35</a:t>
            </a:r>
            <a:r>
              <a:rPr lang="x-none" smtClean="0">
                <a:solidFill>
                  <a:schemeClr val="bg2"/>
                </a:solidFill>
              </a:rPr>
              <a:t>/30</a:t>
            </a:r>
            <a:endParaRPr lang="sr-Cyrl-CS" dirty="0" smtClean="0">
              <a:solidFill>
                <a:schemeClr val="bg2"/>
              </a:solidFill>
            </a:endParaRPr>
          </a:p>
          <a:p>
            <a:pPr algn="ctr"/>
            <a:r>
              <a:rPr lang="sr-Cyrl-CS" dirty="0" smtClean="0">
                <a:solidFill>
                  <a:schemeClr val="bg2"/>
                </a:solidFill>
              </a:rPr>
              <a:t>20/15</a:t>
            </a:r>
            <a:endParaRPr lang="x-none" dirty="0">
              <a:solidFill>
                <a:schemeClr val="bg2"/>
              </a:solidFill>
            </a:endParaRPr>
          </a:p>
        </p:txBody>
      </p:sp>
      <p:sp>
        <p:nvSpPr>
          <p:cNvPr id="35" name="Teardrop 34"/>
          <p:cNvSpPr/>
          <p:nvPr/>
        </p:nvSpPr>
        <p:spPr>
          <a:xfrm>
            <a:off x="4495800" y="2514600"/>
            <a:ext cx="1676400" cy="766525"/>
          </a:xfrm>
          <a:prstGeom prst="teardrop">
            <a:avLst/>
          </a:prstGeom>
          <a:solidFill>
            <a:srgbClr val="00B05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sr-Cyrl-CS" dirty="0" smtClean="0">
                <a:solidFill>
                  <a:schemeClr val="bg2"/>
                </a:solidFill>
              </a:rPr>
              <a:t>35</a:t>
            </a:r>
            <a:r>
              <a:rPr lang="x-none" smtClean="0">
                <a:solidFill>
                  <a:schemeClr val="bg2"/>
                </a:solidFill>
              </a:rPr>
              <a:t>/30</a:t>
            </a:r>
            <a:endParaRPr lang="sr-Cyrl-CS" dirty="0" smtClean="0">
              <a:solidFill>
                <a:schemeClr val="bg2"/>
              </a:solidFill>
            </a:endParaRPr>
          </a:p>
          <a:p>
            <a:pPr algn="ctr"/>
            <a:r>
              <a:rPr lang="sr-Cyrl-CS" dirty="0" smtClean="0">
                <a:solidFill>
                  <a:schemeClr val="bg2"/>
                </a:solidFill>
              </a:rPr>
              <a:t>20/15</a:t>
            </a:r>
            <a:endParaRPr lang="x-none" dirty="0">
              <a:solidFill>
                <a:schemeClr val="bg2"/>
              </a:solidFill>
            </a:endParaRPr>
          </a:p>
        </p:txBody>
      </p:sp>
      <p:sp>
        <p:nvSpPr>
          <p:cNvPr id="36" name="Teardrop 35"/>
          <p:cNvSpPr/>
          <p:nvPr/>
        </p:nvSpPr>
        <p:spPr>
          <a:xfrm>
            <a:off x="6400800" y="2438400"/>
            <a:ext cx="1752600" cy="766525"/>
          </a:xfrm>
          <a:prstGeom prst="teardrop">
            <a:avLst/>
          </a:prstGeom>
          <a:solidFill>
            <a:srgbClr val="00B05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sr-Cyrl-CS" dirty="0" smtClean="0">
                <a:solidFill>
                  <a:schemeClr val="bg2"/>
                </a:solidFill>
              </a:rPr>
              <a:t>35</a:t>
            </a:r>
            <a:r>
              <a:rPr lang="x-none" smtClean="0">
                <a:solidFill>
                  <a:schemeClr val="bg2"/>
                </a:solidFill>
              </a:rPr>
              <a:t>/30</a:t>
            </a:r>
            <a:endParaRPr lang="sr-Cyrl-CS" dirty="0" smtClean="0">
              <a:solidFill>
                <a:schemeClr val="bg2"/>
              </a:solidFill>
            </a:endParaRPr>
          </a:p>
          <a:p>
            <a:pPr algn="ctr"/>
            <a:r>
              <a:rPr lang="sr-Cyrl-CS" dirty="0" smtClean="0">
                <a:solidFill>
                  <a:schemeClr val="bg2"/>
                </a:solidFill>
              </a:rPr>
              <a:t>20/15</a:t>
            </a:r>
            <a:endParaRPr lang="x-none" dirty="0">
              <a:solidFill>
                <a:schemeClr val="bg2"/>
              </a:solidFill>
            </a:endParaRPr>
          </a:p>
        </p:txBody>
      </p:sp>
      <p:sp>
        <p:nvSpPr>
          <p:cNvPr id="38" name="Flowchart: Alternate Process 37"/>
          <p:cNvSpPr/>
          <p:nvPr/>
        </p:nvSpPr>
        <p:spPr>
          <a:xfrm>
            <a:off x="2514600" y="4953000"/>
            <a:ext cx="1600200" cy="1143000"/>
          </a:xfrm>
          <a:prstGeom prst="flowChartAlternateProcess">
            <a:avLst/>
          </a:prstGeom>
          <a:solidFill>
            <a:srgbClr val="00B05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sr-Cyrl-CS" sz="1400" dirty="0" smtClean="0">
                <a:solidFill>
                  <a:schemeClr val="bg2"/>
                </a:solidFill>
                <a:latin typeface="Times New Roman" pitchFamily="18" charset="0"/>
                <a:cs typeface="Times New Roman" pitchFamily="18" charset="0"/>
              </a:rPr>
              <a:t>ПОЗИВ ПРВОБИТНИМ ПОНУЂАЧИМА</a:t>
            </a:r>
            <a:endParaRPr lang="x-none" sz="1400" dirty="0">
              <a:solidFill>
                <a:schemeClr val="bg2"/>
              </a:solidFill>
              <a:latin typeface="Times New Roman" pitchFamily="18" charset="0"/>
              <a:cs typeface="Times New Roman" pitchFamily="18" charset="0"/>
            </a:endParaRPr>
          </a:p>
        </p:txBody>
      </p:sp>
      <p:sp>
        <p:nvSpPr>
          <p:cNvPr id="40" name="Teardrop 39"/>
          <p:cNvSpPr/>
          <p:nvPr/>
        </p:nvSpPr>
        <p:spPr>
          <a:xfrm>
            <a:off x="2438400" y="4267200"/>
            <a:ext cx="1828800" cy="533400"/>
          </a:xfrm>
          <a:prstGeom prst="teardrop">
            <a:avLst/>
          </a:prstGeom>
          <a:solidFill>
            <a:srgbClr val="00B05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sr-Cyrl-CS" dirty="0" smtClean="0">
                <a:solidFill>
                  <a:schemeClr val="bg2"/>
                </a:solidFill>
              </a:rPr>
              <a:t>Примерен рок</a:t>
            </a:r>
            <a:endParaRPr lang="x-none" dirty="0">
              <a:solidFill>
                <a:schemeClr val="bg2"/>
              </a:solidFill>
            </a:endParaRPr>
          </a:p>
        </p:txBody>
      </p:sp>
      <p:pic>
        <p:nvPicPr>
          <p:cNvPr id="39" name="Picture 38"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41" name="TextBox 40"/>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43" name="TextBox 42"/>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158429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wipe(down)">
                                      <p:cBhvr>
                                        <p:cTn id="13" dur="500"/>
                                        <p:tgtEl>
                                          <p:spTgt spid="5">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wipe(down)">
                                      <p:cBhvr>
                                        <p:cTn id="16" dur="500"/>
                                        <p:tgtEl>
                                          <p:spTgt spid="5">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down)">
                                      <p:cBhvr>
                                        <p:cTn id="19" dur="500"/>
                                        <p:tgtEl>
                                          <p:spTgt spid="5">
                                            <p:txEl>
                                              <p:pRg st="2" end="2"/>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wipe(down)">
                                      <p:cBhvr>
                                        <p:cTn id="22" dur="500"/>
                                        <p:tgtEl>
                                          <p:spTgt spid="6">
                                            <p:bg/>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down)">
                                      <p:cBhvr>
                                        <p:cTn id="25" dur="500"/>
                                        <p:tgtEl>
                                          <p:spTgt spid="6">
                                            <p:txEl>
                                              <p:pRg st="1" end="1"/>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wipe(down)">
                                      <p:cBhvr>
                                        <p:cTn id="28" dur="500"/>
                                        <p:tgtEl>
                                          <p:spTgt spid="6">
                                            <p:txEl>
                                              <p:pRg st="2" end="2"/>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wipe(down)">
                                      <p:cBhvr>
                                        <p:cTn id="31" dur="500"/>
                                        <p:tgtEl>
                                          <p:spTgt spid="6">
                                            <p:txEl>
                                              <p:pRg st="3" end="3"/>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5">
                                            <p:bg/>
                                          </p:spTgt>
                                        </p:tgtEl>
                                        <p:attrNameLst>
                                          <p:attrName>style.visibility</p:attrName>
                                        </p:attrNameLst>
                                      </p:cBhvr>
                                      <p:to>
                                        <p:strVal val="visible"/>
                                      </p:to>
                                    </p:set>
                                    <p:animEffect transition="in" filter="wipe(down)">
                                      <p:cBhvr>
                                        <p:cTn id="34" dur="500"/>
                                        <p:tgtEl>
                                          <p:spTgt spid="15">
                                            <p:bg/>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animEffect transition="in" filter="wipe(down)">
                                      <p:cBhvr>
                                        <p:cTn id="37" dur="500"/>
                                        <p:tgtEl>
                                          <p:spTgt spid="15">
                                            <p:txEl>
                                              <p:pRg st="1" end="1"/>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5">
                                            <p:txEl>
                                              <p:pRg st="2" end="2"/>
                                            </p:txEl>
                                          </p:spTgt>
                                        </p:tgtEl>
                                        <p:attrNameLst>
                                          <p:attrName>style.visibility</p:attrName>
                                        </p:attrNameLst>
                                      </p:cBhvr>
                                      <p:to>
                                        <p:strVal val="visible"/>
                                      </p:to>
                                    </p:set>
                                    <p:animEffect transition="in" filter="wipe(down)">
                                      <p:cBhvr>
                                        <p:cTn id="40" dur="500"/>
                                        <p:tgtEl>
                                          <p:spTgt spid="15">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bg/>
                                          </p:spTgt>
                                        </p:tgtEl>
                                        <p:attrNameLst>
                                          <p:attrName>style.visibility</p:attrName>
                                        </p:attrNameLst>
                                      </p:cBhvr>
                                      <p:to>
                                        <p:strVal val="visible"/>
                                      </p:to>
                                    </p:set>
                                    <p:anim calcmode="lin" valueType="num">
                                      <p:cBhvr additive="base">
                                        <p:cTn id="45" dur="500" fill="hold"/>
                                        <p:tgtEl>
                                          <p:spTgt spid="7">
                                            <p:bg/>
                                          </p:spTgt>
                                        </p:tgtEl>
                                        <p:attrNameLst>
                                          <p:attrName>ppt_x</p:attrName>
                                        </p:attrNameLst>
                                      </p:cBhvr>
                                      <p:tavLst>
                                        <p:tav tm="0">
                                          <p:val>
                                            <p:strVal val="#ppt_x"/>
                                          </p:val>
                                        </p:tav>
                                        <p:tav tm="100000">
                                          <p:val>
                                            <p:strVal val="#ppt_x"/>
                                          </p:val>
                                        </p:tav>
                                      </p:tavLst>
                                    </p:anim>
                                    <p:anim calcmode="lin" valueType="num">
                                      <p:cBhvr additive="base">
                                        <p:cTn id="46" dur="500" fill="hold"/>
                                        <p:tgtEl>
                                          <p:spTgt spid="7">
                                            <p:bg/>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 calcmode="lin" valueType="num">
                                      <p:cBhvr additive="base">
                                        <p:cTn id="4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2">
                                            <p:bg/>
                                          </p:spTgt>
                                        </p:tgtEl>
                                        <p:attrNameLst>
                                          <p:attrName>style.visibility</p:attrName>
                                        </p:attrNameLst>
                                      </p:cBhvr>
                                      <p:to>
                                        <p:strVal val="visible"/>
                                      </p:to>
                                    </p:set>
                                    <p:anim calcmode="lin" valueType="num">
                                      <p:cBhvr additive="base">
                                        <p:cTn id="53" dur="500" fill="hold"/>
                                        <p:tgtEl>
                                          <p:spTgt spid="42">
                                            <p:bg/>
                                          </p:spTgt>
                                        </p:tgtEl>
                                        <p:attrNameLst>
                                          <p:attrName>ppt_x</p:attrName>
                                        </p:attrNameLst>
                                      </p:cBhvr>
                                      <p:tavLst>
                                        <p:tav tm="0">
                                          <p:val>
                                            <p:strVal val="#ppt_x"/>
                                          </p:val>
                                        </p:tav>
                                        <p:tav tm="100000">
                                          <p:val>
                                            <p:strVal val="#ppt_x"/>
                                          </p:val>
                                        </p:tav>
                                      </p:tavLst>
                                    </p:anim>
                                    <p:anim calcmode="lin" valueType="num">
                                      <p:cBhvr additive="base">
                                        <p:cTn id="54" dur="500" fill="hold"/>
                                        <p:tgtEl>
                                          <p:spTgt spid="42">
                                            <p:bg/>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2">
                                            <p:txEl>
                                              <p:pRg st="0" end="0"/>
                                            </p:txEl>
                                          </p:spTgt>
                                        </p:tgtEl>
                                        <p:attrNameLst>
                                          <p:attrName>style.visibility</p:attrName>
                                        </p:attrNameLst>
                                      </p:cBhvr>
                                      <p:to>
                                        <p:strVal val="visible"/>
                                      </p:to>
                                    </p:set>
                                    <p:anim calcmode="lin" valueType="num">
                                      <p:cBhvr additive="base">
                                        <p:cTn id="57"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2">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9">
                                            <p:bg/>
                                          </p:spTgt>
                                        </p:tgtEl>
                                        <p:attrNameLst>
                                          <p:attrName>style.visibility</p:attrName>
                                        </p:attrNameLst>
                                      </p:cBhvr>
                                      <p:to>
                                        <p:strVal val="visible"/>
                                      </p:to>
                                    </p:set>
                                    <p:anim calcmode="lin" valueType="num">
                                      <p:cBhvr additive="base">
                                        <p:cTn id="61" dur="500" fill="hold"/>
                                        <p:tgtEl>
                                          <p:spTgt spid="9">
                                            <p:bg/>
                                          </p:spTgt>
                                        </p:tgtEl>
                                        <p:attrNameLst>
                                          <p:attrName>ppt_x</p:attrName>
                                        </p:attrNameLst>
                                      </p:cBhvr>
                                      <p:tavLst>
                                        <p:tav tm="0">
                                          <p:val>
                                            <p:strVal val="#ppt_x"/>
                                          </p:val>
                                        </p:tav>
                                        <p:tav tm="100000">
                                          <p:val>
                                            <p:strVal val="#ppt_x"/>
                                          </p:val>
                                        </p:tav>
                                      </p:tavLst>
                                    </p:anim>
                                    <p:anim calcmode="lin" valueType="num">
                                      <p:cBhvr additive="base">
                                        <p:cTn id="62" dur="500" fill="hold"/>
                                        <p:tgtEl>
                                          <p:spTgt spid="9">
                                            <p:bg/>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9">
                                            <p:txEl>
                                              <p:pRg st="0" end="0"/>
                                            </p:txEl>
                                          </p:spTgt>
                                        </p:tgtEl>
                                        <p:attrNameLst>
                                          <p:attrName>style.visibility</p:attrName>
                                        </p:attrNameLst>
                                      </p:cBhvr>
                                      <p:to>
                                        <p:strVal val="visible"/>
                                      </p:to>
                                    </p:set>
                                    <p:anim calcmode="lin" valueType="num">
                                      <p:cBhvr additive="base">
                                        <p:cTn id="6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9">
                                            <p:txEl>
                                              <p:pRg st="0" end="0"/>
                                            </p:txEl>
                                          </p:spTgt>
                                        </p:tgtEl>
                                        <p:attrNameLst>
                                          <p:attrName>ppt_y</p:attrName>
                                        </p:attrNameLst>
                                      </p:cBhvr>
                                      <p:tavLst>
                                        <p:tav tm="0">
                                          <p:val>
                                            <p:strVal val="1+#ppt_h/2"/>
                                          </p:val>
                                        </p:tav>
                                        <p:tav tm="100000">
                                          <p:val>
                                            <p:strVal val="#ppt_y"/>
                                          </p:val>
                                        </p:tav>
                                      </p:tavLst>
                                    </p:anim>
                                  </p:childTnLst>
                                </p:cTn>
                              </p:par>
                              <p:par>
                                <p:cTn id="67" presetID="22" presetClass="entr" presetSubtype="4" fill="hold" grpId="0" nodeType="withEffect">
                                  <p:stCondLst>
                                    <p:cond delay="0"/>
                                  </p:stCondLst>
                                  <p:childTnLst>
                                    <p:set>
                                      <p:cBhvr>
                                        <p:cTn id="68" dur="1" fill="hold">
                                          <p:stCondLst>
                                            <p:cond delay="0"/>
                                          </p:stCondLst>
                                        </p:cTn>
                                        <p:tgtEl>
                                          <p:spTgt spid="10">
                                            <p:bg/>
                                          </p:spTgt>
                                        </p:tgtEl>
                                        <p:attrNameLst>
                                          <p:attrName>style.visibility</p:attrName>
                                        </p:attrNameLst>
                                      </p:cBhvr>
                                      <p:to>
                                        <p:strVal val="visible"/>
                                      </p:to>
                                    </p:set>
                                    <p:animEffect transition="in" filter="wipe(down)">
                                      <p:cBhvr>
                                        <p:cTn id="69" dur="500"/>
                                        <p:tgtEl>
                                          <p:spTgt spid="10">
                                            <p:bg/>
                                          </p:spTgt>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0">
                                            <p:txEl>
                                              <p:pRg st="0" end="0"/>
                                            </p:txEl>
                                          </p:spTgt>
                                        </p:tgtEl>
                                        <p:attrNameLst>
                                          <p:attrName>style.visibility</p:attrName>
                                        </p:attrNameLst>
                                      </p:cBhvr>
                                      <p:to>
                                        <p:strVal val="visible"/>
                                      </p:to>
                                    </p:set>
                                    <p:animEffect transition="in" filter="wipe(down)">
                                      <p:cBhvr>
                                        <p:cTn id="72" dur="500"/>
                                        <p:tgtEl>
                                          <p:spTgt spid="10">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2">
                                            <p:bg/>
                                          </p:spTgt>
                                        </p:tgtEl>
                                        <p:attrNameLst>
                                          <p:attrName>style.visibility</p:attrName>
                                        </p:attrNameLst>
                                      </p:cBhvr>
                                      <p:to>
                                        <p:strVal val="visible"/>
                                      </p:to>
                                    </p:set>
                                    <p:animEffect transition="in" filter="fade">
                                      <p:cBhvr>
                                        <p:cTn id="77" dur="2000"/>
                                        <p:tgtEl>
                                          <p:spTgt spid="22">
                                            <p:bg/>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2">
                                            <p:txEl>
                                              <p:pRg st="1" end="1"/>
                                            </p:txEl>
                                          </p:spTgt>
                                        </p:tgtEl>
                                        <p:attrNameLst>
                                          <p:attrName>style.visibility</p:attrName>
                                        </p:attrNameLst>
                                      </p:cBhvr>
                                      <p:to>
                                        <p:strVal val="visible"/>
                                      </p:to>
                                    </p:set>
                                    <p:animEffect transition="in" filter="fade">
                                      <p:cBhvr>
                                        <p:cTn id="80" dur="2000"/>
                                        <p:tgtEl>
                                          <p:spTgt spid="22">
                                            <p:txEl>
                                              <p:pRg st="1" end="1"/>
                                            </p:txEl>
                                          </p:spTgt>
                                        </p:tgtEl>
                                      </p:cBhvr>
                                    </p:animEffect>
                                  </p:childTnLst>
                                </p:cTn>
                              </p:par>
                              <p:par>
                                <p:cTn id="81" presetID="22" presetClass="entr" presetSubtype="4" fill="hold" nodeType="with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down)">
                                      <p:cBhvr>
                                        <p:cTn id="83" dur="500"/>
                                        <p:tgtEl>
                                          <p:spTgt spid="8"/>
                                        </p:tgtEl>
                                      </p:cBhvr>
                                    </p:animEffect>
                                  </p:childTnLst>
                                </p:cTn>
                              </p:par>
                              <p:par>
                                <p:cTn id="84" presetID="22" presetClass="entr" presetSubtype="4" fill="hold" nodeType="with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500"/>
                                        <p:tgtEl>
                                          <p:spTgt spid="11"/>
                                        </p:tgtEl>
                                      </p:cBhvr>
                                    </p:animEffect>
                                  </p:childTnLst>
                                </p:cTn>
                              </p:par>
                              <p:par>
                                <p:cTn id="87" presetID="22" presetClass="entr" presetSubtype="4"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wipe(down)">
                                      <p:cBhvr>
                                        <p:cTn id="89" dur="500"/>
                                        <p:tgtEl>
                                          <p:spTgt spid="33"/>
                                        </p:tgtEl>
                                      </p:cBhvr>
                                    </p:animEffect>
                                  </p:childTnLst>
                                </p:cTn>
                              </p:par>
                              <p:par>
                                <p:cTn id="90" presetID="22" presetClass="entr" presetSubtype="4" fill="hold" nodeType="with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down)">
                                      <p:cBhvr>
                                        <p:cTn id="92" dur="500"/>
                                        <p:tgtEl>
                                          <p:spTgt spid="13"/>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6">
                                            <p:bg/>
                                          </p:spTgt>
                                        </p:tgtEl>
                                        <p:attrNameLst>
                                          <p:attrName>style.visibility</p:attrName>
                                        </p:attrNameLst>
                                      </p:cBhvr>
                                      <p:to>
                                        <p:strVal val="visible"/>
                                      </p:to>
                                    </p:set>
                                    <p:anim calcmode="lin" valueType="num">
                                      <p:cBhvr additive="base">
                                        <p:cTn id="97"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98" dur="500" fill="hold"/>
                                        <p:tgtEl>
                                          <p:spTgt spid="16">
                                            <p:bg/>
                                          </p:spTgt>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6">
                                            <p:txEl>
                                              <p:pRg st="0" end="0"/>
                                            </p:txEl>
                                          </p:spTgt>
                                        </p:tgtEl>
                                        <p:attrNameLst>
                                          <p:attrName>style.visibility</p:attrName>
                                        </p:attrNameLst>
                                      </p:cBhvr>
                                      <p:to>
                                        <p:strVal val="visible"/>
                                      </p:to>
                                    </p:set>
                                    <p:anim calcmode="lin" valueType="num">
                                      <p:cBhvr additive="base">
                                        <p:cTn id="10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16">
                                            <p:txEl>
                                              <p:pRg st="1" end="1"/>
                                            </p:txEl>
                                          </p:spTgt>
                                        </p:tgtEl>
                                        <p:attrNameLst>
                                          <p:attrName>style.visibility</p:attrName>
                                        </p:attrNameLst>
                                      </p:cBhvr>
                                      <p:to>
                                        <p:strVal val="visible"/>
                                      </p:to>
                                    </p:set>
                                    <p:anim calcmode="lin" valueType="num">
                                      <p:cBhvr additive="base">
                                        <p:cTn id="105"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nodeType="click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wipe(down)">
                                      <p:cBhvr>
                                        <p:cTn id="111" dur="500"/>
                                        <p:tgtEl>
                                          <p:spTgt spid="18"/>
                                        </p:tgtEl>
                                      </p:cBhvr>
                                    </p:animEffect>
                                  </p:childTnLst>
                                </p:cTn>
                              </p:par>
                              <p:par>
                                <p:cTn id="112" presetID="22" presetClass="entr" presetSubtype="4" fill="hold" nodeType="withEffect">
                                  <p:stCondLst>
                                    <p:cond delay="0"/>
                                  </p:stCondLst>
                                  <p:childTnLst>
                                    <p:set>
                                      <p:cBhvr>
                                        <p:cTn id="113" dur="1" fill="hold">
                                          <p:stCondLst>
                                            <p:cond delay="0"/>
                                          </p:stCondLst>
                                        </p:cTn>
                                        <p:tgtEl>
                                          <p:spTgt spid="45"/>
                                        </p:tgtEl>
                                        <p:attrNameLst>
                                          <p:attrName>style.visibility</p:attrName>
                                        </p:attrNameLst>
                                      </p:cBhvr>
                                      <p:to>
                                        <p:strVal val="visible"/>
                                      </p:to>
                                    </p:set>
                                    <p:animEffect transition="in" filter="wipe(down)">
                                      <p:cBhvr>
                                        <p:cTn id="114" dur="500"/>
                                        <p:tgtEl>
                                          <p:spTgt spid="45"/>
                                        </p:tgtEl>
                                      </p:cBhvr>
                                    </p:animEffect>
                                  </p:childTnLst>
                                </p:cTn>
                              </p:par>
                              <p:par>
                                <p:cTn id="115" presetID="22" presetClass="entr" presetSubtype="4" fill="hold" nodeType="with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wipe(down)">
                                      <p:cBhvr>
                                        <p:cTn id="117" dur="500"/>
                                        <p:tgtEl>
                                          <p:spTgt spid="24"/>
                                        </p:tgtEl>
                                      </p:cBhvr>
                                    </p:animEffect>
                                  </p:childTnLst>
                                </p:cTn>
                              </p:par>
                              <p:par>
                                <p:cTn id="118" presetID="22" presetClass="entr" presetSubtype="4" fill="hold" nodeType="withEffect">
                                  <p:stCondLst>
                                    <p:cond delay="0"/>
                                  </p:stCondLst>
                                  <p:childTnLst>
                                    <p:set>
                                      <p:cBhvr>
                                        <p:cTn id="119" dur="1" fill="hold">
                                          <p:stCondLst>
                                            <p:cond delay="0"/>
                                          </p:stCondLst>
                                        </p:cTn>
                                        <p:tgtEl>
                                          <p:spTgt spid="19"/>
                                        </p:tgtEl>
                                        <p:attrNameLst>
                                          <p:attrName>style.visibility</p:attrName>
                                        </p:attrNameLst>
                                      </p:cBhvr>
                                      <p:to>
                                        <p:strVal val="visible"/>
                                      </p:to>
                                    </p:set>
                                    <p:animEffect transition="in" filter="wipe(down)">
                                      <p:cBhvr>
                                        <p:cTn id="120" dur="500"/>
                                        <p:tgtEl>
                                          <p:spTgt spid="19"/>
                                        </p:tgtEl>
                                      </p:cBhvr>
                                    </p:animEffect>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32">
                                            <p:bg/>
                                          </p:spTgt>
                                        </p:tgtEl>
                                        <p:attrNameLst>
                                          <p:attrName>style.visibility</p:attrName>
                                        </p:attrNameLst>
                                      </p:cBhvr>
                                      <p:to>
                                        <p:strVal val="visible"/>
                                      </p:to>
                                    </p:set>
                                    <p:anim calcmode="lin" valueType="num">
                                      <p:cBhvr additive="base">
                                        <p:cTn id="125" dur="500" fill="hold"/>
                                        <p:tgtEl>
                                          <p:spTgt spid="32">
                                            <p:bg/>
                                          </p:spTgt>
                                        </p:tgtEl>
                                        <p:attrNameLst>
                                          <p:attrName>ppt_x</p:attrName>
                                        </p:attrNameLst>
                                      </p:cBhvr>
                                      <p:tavLst>
                                        <p:tav tm="0">
                                          <p:val>
                                            <p:strVal val="#ppt_x"/>
                                          </p:val>
                                        </p:tav>
                                        <p:tav tm="100000">
                                          <p:val>
                                            <p:strVal val="#ppt_x"/>
                                          </p:val>
                                        </p:tav>
                                      </p:tavLst>
                                    </p:anim>
                                    <p:anim calcmode="lin" valueType="num">
                                      <p:cBhvr additive="base">
                                        <p:cTn id="126" dur="500" fill="hold"/>
                                        <p:tgtEl>
                                          <p:spTgt spid="32">
                                            <p:bg/>
                                          </p:spTgt>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32">
                                            <p:txEl>
                                              <p:pRg st="0" end="0"/>
                                            </p:txEl>
                                          </p:spTgt>
                                        </p:tgtEl>
                                        <p:attrNameLst>
                                          <p:attrName>style.visibility</p:attrName>
                                        </p:attrNameLst>
                                      </p:cBhvr>
                                      <p:to>
                                        <p:strVal val="visible"/>
                                      </p:to>
                                    </p:set>
                                    <p:anim calcmode="lin" valueType="num">
                                      <p:cBhvr additive="base">
                                        <p:cTn id="12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32">
                                            <p:txEl>
                                              <p:pRg st="1" end="1"/>
                                            </p:txEl>
                                          </p:spTgt>
                                        </p:tgtEl>
                                        <p:attrNameLst>
                                          <p:attrName>style.visibility</p:attrName>
                                        </p:attrNameLst>
                                      </p:cBhvr>
                                      <p:to>
                                        <p:strVal val="visible"/>
                                      </p:to>
                                    </p:set>
                                    <p:anim calcmode="lin" valueType="num">
                                      <p:cBhvr additive="base">
                                        <p:cTn id="133"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32">
                                            <p:txEl>
                                              <p:pRg st="1" end="1"/>
                                            </p:txEl>
                                          </p:spTgt>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34">
                                            <p:bg/>
                                          </p:spTgt>
                                        </p:tgtEl>
                                        <p:attrNameLst>
                                          <p:attrName>style.visibility</p:attrName>
                                        </p:attrNameLst>
                                      </p:cBhvr>
                                      <p:to>
                                        <p:strVal val="visible"/>
                                      </p:to>
                                    </p:set>
                                    <p:anim calcmode="lin" valueType="num">
                                      <p:cBhvr additive="base">
                                        <p:cTn id="137" dur="500" fill="hold"/>
                                        <p:tgtEl>
                                          <p:spTgt spid="34">
                                            <p:bg/>
                                          </p:spTgt>
                                        </p:tgtEl>
                                        <p:attrNameLst>
                                          <p:attrName>ppt_x</p:attrName>
                                        </p:attrNameLst>
                                      </p:cBhvr>
                                      <p:tavLst>
                                        <p:tav tm="0">
                                          <p:val>
                                            <p:strVal val="#ppt_x"/>
                                          </p:val>
                                        </p:tav>
                                        <p:tav tm="100000">
                                          <p:val>
                                            <p:strVal val="#ppt_x"/>
                                          </p:val>
                                        </p:tav>
                                      </p:tavLst>
                                    </p:anim>
                                    <p:anim calcmode="lin" valueType="num">
                                      <p:cBhvr additive="base">
                                        <p:cTn id="138" dur="500" fill="hold"/>
                                        <p:tgtEl>
                                          <p:spTgt spid="34">
                                            <p:bg/>
                                          </p:spTgt>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34">
                                            <p:txEl>
                                              <p:pRg st="0" end="0"/>
                                            </p:txEl>
                                          </p:spTgt>
                                        </p:tgtEl>
                                        <p:attrNameLst>
                                          <p:attrName>style.visibility</p:attrName>
                                        </p:attrNameLst>
                                      </p:cBhvr>
                                      <p:to>
                                        <p:strVal val="visible"/>
                                      </p:to>
                                    </p:set>
                                    <p:anim calcmode="lin" valueType="num">
                                      <p:cBhvr additive="base">
                                        <p:cTn id="141"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42"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34">
                                            <p:txEl>
                                              <p:pRg st="1" end="1"/>
                                            </p:txEl>
                                          </p:spTgt>
                                        </p:tgtEl>
                                        <p:attrNameLst>
                                          <p:attrName>style.visibility</p:attrName>
                                        </p:attrNameLst>
                                      </p:cBhvr>
                                      <p:to>
                                        <p:strVal val="visible"/>
                                      </p:to>
                                    </p:set>
                                    <p:anim calcmode="lin" valueType="num">
                                      <p:cBhvr additive="base">
                                        <p:cTn id="145"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34">
                                            <p:txEl>
                                              <p:pRg st="1" end="1"/>
                                            </p:txEl>
                                          </p:spTgt>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35">
                                            <p:bg/>
                                          </p:spTgt>
                                        </p:tgtEl>
                                        <p:attrNameLst>
                                          <p:attrName>style.visibility</p:attrName>
                                        </p:attrNameLst>
                                      </p:cBhvr>
                                      <p:to>
                                        <p:strVal val="visible"/>
                                      </p:to>
                                    </p:set>
                                    <p:anim calcmode="lin" valueType="num">
                                      <p:cBhvr additive="base">
                                        <p:cTn id="149" dur="500" fill="hold"/>
                                        <p:tgtEl>
                                          <p:spTgt spid="35">
                                            <p:bg/>
                                          </p:spTgt>
                                        </p:tgtEl>
                                        <p:attrNameLst>
                                          <p:attrName>ppt_x</p:attrName>
                                        </p:attrNameLst>
                                      </p:cBhvr>
                                      <p:tavLst>
                                        <p:tav tm="0">
                                          <p:val>
                                            <p:strVal val="#ppt_x"/>
                                          </p:val>
                                        </p:tav>
                                        <p:tav tm="100000">
                                          <p:val>
                                            <p:strVal val="#ppt_x"/>
                                          </p:val>
                                        </p:tav>
                                      </p:tavLst>
                                    </p:anim>
                                    <p:anim calcmode="lin" valueType="num">
                                      <p:cBhvr additive="base">
                                        <p:cTn id="150" dur="500" fill="hold"/>
                                        <p:tgtEl>
                                          <p:spTgt spid="35">
                                            <p:bg/>
                                          </p:spTgt>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35">
                                            <p:txEl>
                                              <p:pRg st="0" end="0"/>
                                            </p:txEl>
                                          </p:spTgt>
                                        </p:tgtEl>
                                        <p:attrNameLst>
                                          <p:attrName>style.visibility</p:attrName>
                                        </p:attrNameLst>
                                      </p:cBhvr>
                                      <p:to>
                                        <p:strVal val="visible"/>
                                      </p:to>
                                    </p:set>
                                    <p:anim calcmode="lin" valueType="num">
                                      <p:cBhvr additive="base">
                                        <p:cTn id="153"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54"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35">
                                            <p:txEl>
                                              <p:pRg st="1" end="1"/>
                                            </p:txEl>
                                          </p:spTgt>
                                        </p:tgtEl>
                                        <p:attrNameLst>
                                          <p:attrName>style.visibility</p:attrName>
                                        </p:attrNameLst>
                                      </p:cBhvr>
                                      <p:to>
                                        <p:strVal val="visible"/>
                                      </p:to>
                                    </p:set>
                                    <p:anim calcmode="lin" valueType="num">
                                      <p:cBhvr additive="base">
                                        <p:cTn id="157" dur="500" fill="hold"/>
                                        <p:tgtEl>
                                          <p:spTgt spid="35">
                                            <p:txEl>
                                              <p:pRg st="1" end="1"/>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35">
                                            <p:txEl>
                                              <p:pRg st="1" end="1"/>
                                            </p:txEl>
                                          </p:spTgt>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36">
                                            <p:bg/>
                                          </p:spTgt>
                                        </p:tgtEl>
                                        <p:attrNameLst>
                                          <p:attrName>style.visibility</p:attrName>
                                        </p:attrNameLst>
                                      </p:cBhvr>
                                      <p:to>
                                        <p:strVal val="visible"/>
                                      </p:to>
                                    </p:set>
                                    <p:anim calcmode="lin" valueType="num">
                                      <p:cBhvr additive="base">
                                        <p:cTn id="161" dur="500" fill="hold"/>
                                        <p:tgtEl>
                                          <p:spTgt spid="36">
                                            <p:bg/>
                                          </p:spTgt>
                                        </p:tgtEl>
                                        <p:attrNameLst>
                                          <p:attrName>ppt_x</p:attrName>
                                        </p:attrNameLst>
                                      </p:cBhvr>
                                      <p:tavLst>
                                        <p:tav tm="0">
                                          <p:val>
                                            <p:strVal val="#ppt_x"/>
                                          </p:val>
                                        </p:tav>
                                        <p:tav tm="100000">
                                          <p:val>
                                            <p:strVal val="#ppt_x"/>
                                          </p:val>
                                        </p:tav>
                                      </p:tavLst>
                                    </p:anim>
                                    <p:anim calcmode="lin" valueType="num">
                                      <p:cBhvr additive="base">
                                        <p:cTn id="162" dur="500" fill="hold"/>
                                        <p:tgtEl>
                                          <p:spTgt spid="36">
                                            <p:bg/>
                                          </p:spTgt>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36">
                                            <p:txEl>
                                              <p:pRg st="0" end="0"/>
                                            </p:txEl>
                                          </p:spTgt>
                                        </p:tgtEl>
                                        <p:attrNameLst>
                                          <p:attrName>style.visibility</p:attrName>
                                        </p:attrNameLst>
                                      </p:cBhvr>
                                      <p:to>
                                        <p:strVal val="visible"/>
                                      </p:to>
                                    </p:set>
                                    <p:anim calcmode="lin" valueType="num">
                                      <p:cBhvr additive="base">
                                        <p:cTn id="165"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66"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36">
                                            <p:txEl>
                                              <p:pRg st="1" end="1"/>
                                            </p:txEl>
                                          </p:spTgt>
                                        </p:tgtEl>
                                        <p:attrNameLst>
                                          <p:attrName>style.visibility</p:attrName>
                                        </p:attrNameLst>
                                      </p:cBhvr>
                                      <p:to>
                                        <p:strVal val="visible"/>
                                      </p:to>
                                    </p:set>
                                    <p:anim calcmode="lin" valueType="num">
                                      <p:cBhvr additive="base">
                                        <p:cTn id="169" dur="500" fill="hold"/>
                                        <p:tgtEl>
                                          <p:spTgt spid="36">
                                            <p:txEl>
                                              <p:pRg st="1" end="1"/>
                                            </p:txEl>
                                          </p:spTgt>
                                        </p:tgtEl>
                                        <p:attrNameLst>
                                          <p:attrName>ppt_x</p:attrName>
                                        </p:attrNameLst>
                                      </p:cBhvr>
                                      <p:tavLst>
                                        <p:tav tm="0">
                                          <p:val>
                                            <p:strVal val="#ppt_x"/>
                                          </p:val>
                                        </p:tav>
                                        <p:tav tm="100000">
                                          <p:val>
                                            <p:strVal val="#ppt_x"/>
                                          </p:val>
                                        </p:tav>
                                      </p:tavLst>
                                    </p:anim>
                                    <p:anim calcmode="lin" valueType="num">
                                      <p:cBhvr additive="base">
                                        <p:cTn id="170" dur="500" fill="hold"/>
                                        <p:tgtEl>
                                          <p:spTgt spid="3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31">
                                            <p:bg/>
                                          </p:spTgt>
                                        </p:tgtEl>
                                        <p:attrNameLst>
                                          <p:attrName>style.visibility</p:attrName>
                                        </p:attrNameLst>
                                      </p:cBhvr>
                                      <p:to>
                                        <p:strVal val="visible"/>
                                      </p:to>
                                    </p:set>
                                    <p:anim calcmode="lin" valueType="num">
                                      <p:cBhvr additive="base">
                                        <p:cTn id="175" dur="500" fill="hold"/>
                                        <p:tgtEl>
                                          <p:spTgt spid="31">
                                            <p:bg/>
                                          </p:spTgt>
                                        </p:tgtEl>
                                        <p:attrNameLst>
                                          <p:attrName>ppt_x</p:attrName>
                                        </p:attrNameLst>
                                      </p:cBhvr>
                                      <p:tavLst>
                                        <p:tav tm="0">
                                          <p:val>
                                            <p:strVal val="#ppt_x"/>
                                          </p:val>
                                        </p:tav>
                                        <p:tav tm="100000">
                                          <p:val>
                                            <p:strVal val="#ppt_x"/>
                                          </p:val>
                                        </p:tav>
                                      </p:tavLst>
                                    </p:anim>
                                    <p:anim calcmode="lin" valueType="num">
                                      <p:cBhvr additive="base">
                                        <p:cTn id="176" dur="500" fill="hold"/>
                                        <p:tgtEl>
                                          <p:spTgt spid="31">
                                            <p:bg/>
                                          </p:spTgt>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1">
                                            <p:txEl>
                                              <p:pRg st="0" end="0"/>
                                            </p:txEl>
                                          </p:spTgt>
                                        </p:tgtEl>
                                        <p:attrNameLst>
                                          <p:attrName>style.visibility</p:attrName>
                                        </p:attrNameLst>
                                      </p:cBhvr>
                                      <p:to>
                                        <p:strVal val="visible"/>
                                      </p:to>
                                    </p:set>
                                    <p:anim calcmode="lin" valueType="num">
                                      <p:cBhvr additive="base">
                                        <p:cTn id="179"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80" dur="500" fill="hold"/>
                                        <p:tgtEl>
                                          <p:spTgt spid="31">
                                            <p:txEl>
                                              <p:pRg st="0" end="0"/>
                                            </p:txEl>
                                          </p:spTgt>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
                                            <p:txEl>
                                              <p:pRg st="1" end="1"/>
                                            </p:txEl>
                                          </p:spTgt>
                                        </p:tgtEl>
                                        <p:attrNameLst>
                                          <p:attrName>style.visibility</p:attrName>
                                        </p:attrNameLst>
                                      </p:cBhvr>
                                      <p:to>
                                        <p:strVal val="visible"/>
                                      </p:to>
                                    </p:set>
                                    <p:anim calcmode="lin" valueType="num">
                                      <p:cBhvr additive="base">
                                        <p:cTn id="183" dur="500" fill="hold"/>
                                        <p:tgtEl>
                                          <p:spTgt spid="31">
                                            <p:txEl>
                                              <p:pRg st="1" end="1"/>
                                            </p:txEl>
                                          </p:spTgt>
                                        </p:tgtEl>
                                        <p:attrNameLst>
                                          <p:attrName>ppt_x</p:attrName>
                                        </p:attrNameLst>
                                      </p:cBhvr>
                                      <p:tavLst>
                                        <p:tav tm="0">
                                          <p:val>
                                            <p:strVal val="#ppt_x"/>
                                          </p:val>
                                        </p:tav>
                                        <p:tav tm="100000">
                                          <p:val>
                                            <p:strVal val="#ppt_x"/>
                                          </p:val>
                                        </p:tav>
                                      </p:tavLst>
                                    </p:anim>
                                    <p:anim calcmode="lin" valueType="num">
                                      <p:cBhvr additive="base">
                                        <p:cTn id="184" dur="500" fill="hold"/>
                                        <p:tgtEl>
                                          <p:spTgt spid="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2" presetClass="entr" presetSubtype="4" fill="hold" grpId="0" nodeType="clickEffect">
                                  <p:stCondLst>
                                    <p:cond delay="0"/>
                                  </p:stCondLst>
                                  <p:childTnLst>
                                    <p:set>
                                      <p:cBhvr>
                                        <p:cTn id="188" dur="1" fill="hold">
                                          <p:stCondLst>
                                            <p:cond delay="0"/>
                                          </p:stCondLst>
                                        </p:cTn>
                                        <p:tgtEl>
                                          <p:spTgt spid="52">
                                            <p:bg/>
                                          </p:spTgt>
                                        </p:tgtEl>
                                        <p:attrNameLst>
                                          <p:attrName>style.visibility</p:attrName>
                                        </p:attrNameLst>
                                      </p:cBhvr>
                                      <p:to>
                                        <p:strVal val="visible"/>
                                      </p:to>
                                    </p:set>
                                    <p:anim calcmode="lin" valueType="num">
                                      <p:cBhvr additive="base">
                                        <p:cTn id="189" dur="500" fill="hold"/>
                                        <p:tgtEl>
                                          <p:spTgt spid="52">
                                            <p:bg/>
                                          </p:spTgt>
                                        </p:tgtEl>
                                        <p:attrNameLst>
                                          <p:attrName>ppt_x</p:attrName>
                                        </p:attrNameLst>
                                      </p:cBhvr>
                                      <p:tavLst>
                                        <p:tav tm="0">
                                          <p:val>
                                            <p:strVal val="#ppt_x"/>
                                          </p:val>
                                        </p:tav>
                                        <p:tav tm="100000">
                                          <p:val>
                                            <p:strVal val="#ppt_x"/>
                                          </p:val>
                                        </p:tav>
                                      </p:tavLst>
                                    </p:anim>
                                    <p:anim calcmode="lin" valueType="num">
                                      <p:cBhvr additive="base">
                                        <p:cTn id="190" dur="500" fill="hold"/>
                                        <p:tgtEl>
                                          <p:spTgt spid="52">
                                            <p:bg/>
                                          </p:spTgt>
                                        </p:tgtEl>
                                        <p:attrNameLst>
                                          <p:attrName>ppt_y</p:attrName>
                                        </p:attrNameLst>
                                      </p:cBhvr>
                                      <p:tavLst>
                                        <p:tav tm="0">
                                          <p:val>
                                            <p:strVal val="1+#ppt_h/2"/>
                                          </p:val>
                                        </p:tav>
                                        <p:tav tm="100000">
                                          <p:val>
                                            <p:strVal val="#ppt_y"/>
                                          </p:val>
                                        </p:tav>
                                      </p:tavLst>
                                    </p:anim>
                                  </p:childTnLst>
                                </p:cTn>
                              </p:par>
                              <p:par>
                                <p:cTn id="191" presetID="2" presetClass="entr" presetSubtype="4" fill="hold" grpId="0" nodeType="withEffect">
                                  <p:stCondLst>
                                    <p:cond delay="0"/>
                                  </p:stCondLst>
                                  <p:childTnLst>
                                    <p:set>
                                      <p:cBhvr>
                                        <p:cTn id="192" dur="1" fill="hold">
                                          <p:stCondLst>
                                            <p:cond delay="0"/>
                                          </p:stCondLst>
                                        </p:cTn>
                                        <p:tgtEl>
                                          <p:spTgt spid="52">
                                            <p:txEl>
                                              <p:pRg st="0" end="0"/>
                                            </p:txEl>
                                          </p:spTgt>
                                        </p:tgtEl>
                                        <p:attrNameLst>
                                          <p:attrName>style.visibility</p:attrName>
                                        </p:attrNameLst>
                                      </p:cBhvr>
                                      <p:to>
                                        <p:strVal val="visible"/>
                                      </p:to>
                                    </p:set>
                                    <p:anim calcmode="lin" valueType="num">
                                      <p:cBhvr additive="base">
                                        <p:cTn id="193"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194" dur="500" fill="hold"/>
                                        <p:tgtEl>
                                          <p:spTgt spid="52">
                                            <p:txEl>
                                              <p:pRg st="0" end="0"/>
                                            </p:txEl>
                                          </p:spTgt>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65">
                                            <p:bg/>
                                          </p:spTgt>
                                        </p:tgtEl>
                                        <p:attrNameLst>
                                          <p:attrName>style.visibility</p:attrName>
                                        </p:attrNameLst>
                                      </p:cBhvr>
                                      <p:to>
                                        <p:strVal val="visible"/>
                                      </p:to>
                                    </p:set>
                                    <p:anim calcmode="lin" valueType="num">
                                      <p:cBhvr additive="base">
                                        <p:cTn id="197" dur="500" fill="hold"/>
                                        <p:tgtEl>
                                          <p:spTgt spid="65">
                                            <p:bg/>
                                          </p:spTgt>
                                        </p:tgtEl>
                                        <p:attrNameLst>
                                          <p:attrName>ppt_x</p:attrName>
                                        </p:attrNameLst>
                                      </p:cBhvr>
                                      <p:tavLst>
                                        <p:tav tm="0">
                                          <p:val>
                                            <p:strVal val="#ppt_x"/>
                                          </p:val>
                                        </p:tav>
                                        <p:tav tm="100000">
                                          <p:val>
                                            <p:strVal val="#ppt_x"/>
                                          </p:val>
                                        </p:tav>
                                      </p:tavLst>
                                    </p:anim>
                                    <p:anim calcmode="lin" valueType="num">
                                      <p:cBhvr additive="base">
                                        <p:cTn id="198" dur="500" fill="hold"/>
                                        <p:tgtEl>
                                          <p:spTgt spid="65">
                                            <p:bg/>
                                          </p:spTgt>
                                        </p:tgtEl>
                                        <p:attrNameLst>
                                          <p:attrName>ppt_y</p:attrName>
                                        </p:attrNameLst>
                                      </p:cBhvr>
                                      <p:tavLst>
                                        <p:tav tm="0">
                                          <p:val>
                                            <p:strVal val="1+#ppt_h/2"/>
                                          </p:val>
                                        </p:tav>
                                        <p:tav tm="100000">
                                          <p:val>
                                            <p:strVal val="#ppt_y"/>
                                          </p:val>
                                        </p:tav>
                                      </p:tavLst>
                                    </p:anim>
                                  </p:childTnLst>
                                </p:cTn>
                              </p:par>
                              <p:par>
                                <p:cTn id="199" presetID="2" presetClass="entr" presetSubtype="4" fill="hold" grpId="0" nodeType="withEffect">
                                  <p:stCondLst>
                                    <p:cond delay="0"/>
                                  </p:stCondLst>
                                  <p:childTnLst>
                                    <p:set>
                                      <p:cBhvr>
                                        <p:cTn id="200" dur="1" fill="hold">
                                          <p:stCondLst>
                                            <p:cond delay="0"/>
                                          </p:stCondLst>
                                        </p:cTn>
                                        <p:tgtEl>
                                          <p:spTgt spid="65">
                                            <p:txEl>
                                              <p:pRg st="0" end="0"/>
                                            </p:txEl>
                                          </p:spTgt>
                                        </p:tgtEl>
                                        <p:attrNameLst>
                                          <p:attrName>style.visibility</p:attrName>
                                        </p:attrNameLst>
                                      </p:cBhvr>
                                      <p:to>
                                        <p:strVal val="visible"/>
                                      </p:to>
                                    </p:set>
                                    <p:anim calcmode="lin" valueType="num">
                                      <p:cBhvr additive="base">
                                        <p:cTn id="201"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additive="base">
                                        <p:cTn id="202" dur="500" fill="hold"/>
                                        <p:tgtEl>
                                          <p:spTgt spid="65">
                                            <p:txEl>
                                              <p:pRg st="0" end="0"/>
                                            </p:txEl>
                                          </p:spTgt>
                                        </p:tgtEl>
                                        <p:attrNameLst>
                                          <p:attrName>ppt_y</p:attrName>
                                        </p:attrNameLst>
                                      </p:cBhvr>
                                      <p:tavLst>
                                        <p:tav tm="0">
                                          <p:val>
                                            <p:strVal val="1+#ppt_h/2"/>
                                          </p:val>
                                        </p:tav>
                                        <p:tav tm="100000">
                                          <p:val>
                                            <p:strVal val="#ppt_y"/>
                                          </p:val>
                                        </p:tav>
                                      </p:tavLst>
                                    </p:anim>
                                  </p:childTnLst>
                                </p:cTn>
                              </p:par>
                              <p:par>
                                <p:cTn id="203" presetID="2" presetClass="entr" presetSubtype="4" fill="hold" grpId="0" nodeType="withEffect">
                                  <p:stCondLst>
                                    <p:cond delay="0"/>
                                  </p:stCondLst>
                                  <p:childTnLst>
                                    <p:set>
                                      <p:cBhvr>
                                        <p:cTn id="204" dur="1" fill="hold">
                                          <p:stCondLst>
                                            <p:cond delay="0"/>
                                          </p:stCondLst>
                                        </p:cTn>
                                        <p:tgtEl>
                                          <p:spTgt spid="96">
                                            <p:bg/>
                                          </p:spTgt>
                                        </p:tgtEl>
                                        <p:attrNameLst>
                                          <p:attrName>style.visibility</p:attrName>
                                        </p:attrNameLst>
                                      </p:cBhvr>
                                      <p:to>
                                        <p:strVal val="visible"/>
                                      </p:to>
                                    </p:set>
                                    <p:anim calcmode="lin" valueType="num">
                                      <p:cBhvr additive="base">
                                        <p:cTn id="205" dur="500" fill="hold"/>
                                        <p:tgtEl>
                                          <p:spTgt spid="96">
                                            <p:bg/>
                                          </p:spTgt>
                                        </p:tgtEl>
                                        <p:attrNameLst>
                                          <p:attrName>ppt_x</p:attrName>
                                        </p:attrNameLst>
                                      </p:cBhvr>
                                      <p:tavLst>
                                        <p:tav tm="0">
                                          <p:val>
                                            <p:strVal val="#ppt_x"/>
                                          </p:val>
                                        </p:tav>
                                        <p:tav tm="100000">
                                          <p:val>
                                            <p:strVal val="#ppt_x"/>
                                          </p:val>
                                        </p:tav>
                                      </p:tavLst>
                                    </p:anim>
                                    <p:anim calcmode="lin" valueType="num">
                                      <p:cBhvr additive="base">
                                        <p:cTn id="206" dur="500" fill="hold"/>
                                        <p:tgtEl>
                                          <p:spTgt spid="96">
                                            <p:bg/>
                                          </p:spTgt>
                                        </p:tgtEl>
                                        <p:attrNameLst>
                                          <p:attrName>ppt_y</p:attrName>
                                        </p:attrNameLst>
                                      </p:cBhvr>
                                      <p:tavLst>
                                        <p:tav tm="0">
                                          <p:val>
                                            <p:strVal val="1+#ppt_h/2"/>
                                          </p:val>
                                        </p:tav>
                                        <p:tav tm="100000">
                                          <p:val>
                                            <p:strVal val="#ppt_y"/>
                                          </p:val>
                                        </p:tav>
                                      </p:tavLst>
                                    </p:anim>
                                  </p:childTnLst>
                                </p:cTn>
                              </p:par>
                              <p:par>
                                <p:cTn id="207" presetID="2" presetClass="entr" presetSubtype="4" fill="hold" grpId="0" nodeType="withEffect">
                                  <p:stCondLst>
                                    <p:cond delay="0"/>
                                  </p:stCondLst>
                                  <p:childTnLst>
                                    <p:set>
                                      <p:cBhvr>
                                        <p:cTn id="208" dur="1" fill="hold">
                                          <p:stCondLst>
                                            <p:cond delay="0"/>
                                          </p:stCondLst>
                                        </p:cTn>
                                        <p:tgtEl>
                                          <p:spTgt spid="96">
                                            <p:txEl>
                                              <p:pRg st="0" end="0"/>
                                            </p:txEl>
                                          </p:spTgt>
                                        </p:tgtEl>
                                        <p:attrNameLst>
                                          <p:attrName>style.visibility</p:attrName>
                                        </p:attrNameLst>
                                      </p:cBhvr>
                                      <p:to>
                                        <p:strVal val="visible"/>
                                      </p:to>
                                    </p:set>
                                    <p:anim calcmode="lin" valueType="num">
                                      <p:cBhvr additive="base">
                                        <p:cTn id="209" dur="500" fill="hold"/>
                                        <p:tgtEl>
                                          <p:spTgt spid="96">
                                            <p:txEl>
                                              <p:pRg st="0" end="0"/>
                                            </p:txEl>
                                          </p:spTgt>
                                        </p:tgtEl>
                                        <p:attrNameLst>
                                          <p:attrName>ppt_x</p:attrName>
                                        </p:attrNameLst>
                                      </p:cBhvr>
                                      <p:tavLst>
                                        <p:tav tm="0">
                                          <p:val>
                                            <p:strVal val="#ppt_x"/>
                                          </p:val>
                                        </p:tav>
                                        <p:tav tm="100000">
                                          <p:val>
                                            <p:strVal val="#ppt_x"/>
                                          </p:val>
                                        </p:tav>
                                      </p:tavLst>
                                    </p:anim>
                                    <p:anim calcmode="lin" valueType="num">
                                      <p:cBhvr additive="base">
                                        <p:cTn id="210" dur="500" fill="hold"/>
                                        <p:tgtEl>
                                          <p:spTgt spid="96">
                                            <p:txEl>
                                              <p:pRg st="0" end="0"/>
                                            </p:txEl>
                                          </p:spTgt>
                                        </p:tgtEl>
                                        <p:attrNameLst>
                                          <p:attrName>ppt_y</p:attrName>
                                        </p:attrNameLst>
                                      </p:cBhvr>
                                      <p:tavLst>
                                        <p:tav tm="0">
                                          <p:val>
                                            <p:strVal val="1+#ppt_h/2"/>
                                          </p:val>
                                        </p:tav>
                                        <p:tav tm="100000">
                                          <p:val>
                                            <p:strVal val="#ppt_y"/>
                                          </p:val>
                                        </p:tav>
                                      </p:tavLst>
                                    </p:anim>
                                  </p:childTnLst>
                                </p:cTn>
                              </p:par>
                              <p:par>
                                <p:cTn id="211" presetID="22" presetClass="entr" presetSubtype="4" fill="hold" grpId="0" nodeType="withEffect">
                                  <p:stCondLst>
                                    <p:cond delay="0"/>
                                  </p:stCondLst>
                                  <p:childTnLst>
                                    <p:set>
                                      <p:cBhvr>
                                        <p:cTn id="212" dur="1" fill="hold">
                                          <p:stCondLst>
                                            <p:cond delay="0"/>
                                          </p:stCondLst>
                                        </p:cTn>
                                        <p:tgtEl>
                                          <p:spTgt spid="57">
                                            <p:bg/>
                                          </p:spTgt>
                                        </p:tgtEl>
                                        <p:attrNameLst>
                                          <p:attrName>style.visibility</p:attrName>
                                        </p:attrNameLst>
                                      </p:cBhvr>
                                      <p:to>
                                        <p:strVal val="visible"/>
                                      </p:to>
                                    </p:set>
                                    <p:animEffect transition="in" filter="wipe(down)">
                                      <p:cBhvr>
                                        <p:cTn id="213" dur="500"/>
                                        <p:tgtEl>
                                          <p:spTgt spid="57">
                                            <p:bg/>
                                          </p:spTgt>
                                        </p:tgtEl>
                                      </p:cBhvr>
                                    </p:animEffect>
                                  </p:childTnLst>
                                </p:cTn>
                              </p:par>
                              <p:par>
                                <p:cTn id="214" presetID="22" presetClass="entr" presetSubtype="4" fill="hold" grpId="0" nodeType="withEffect">
                                  <p:stCondLst>
                                    <p:cond delay="0"/>
                                  </p:stCondLst>
                                  <p:childTnLst>
                                    <p:set>
                                      <p:cBhvr>
                                        <p:cTn id="215" dur="1" fill="hold">
                                          <p:stCondLst>
                                            <p:cond delay="0"/>
                                          </p:stCondLst>
                                        </p:cTn>
                                        <p:tgtEl>
                                          <p:spTgt spid="57">
                                            <p:txEl>
                                              <p:pRg st="0" end="0"/>
                                            </p:txEl>
                                          </p:spTgt>
                                        </p:tgtEl>
                                        <p:attrNameLst>
                                          <p:attrName>style.visibility</p:attrName>
                                        </p:attrNameLst>
                                      </p:cBhvr>
                                      <p:to>
                                        <p:strVal val="visible"/>
                                      </p:to>
                                    </p:set>
                                    <p:animEffect transition="in" filter="wipe(down)">
                                      <p:cBhvr>
                                        <p:cTn id="216" dur="500"/>
                                        <p:tgtEl>
                                          <p:spTgt spid="57">
                                            <p:txEl>
                                              <p:pRg st="0" end="0"/>
                                            </p:txEl>
                                          </p:spTgt>
                                        </p:tgtEl>
                                      </p:cBhvr>
                                    </p:animEffect>
                                  </p:childTnLst>
                                </p:cTn>
                              </p:par>
                              <p:par>
                                <p:cTn id="217" presetID="22" presetClass="entr" presetSubtype="4" fill="hold" grpId="0" nodeType="withEffect">
                                  <p:stCondLst>
                                    <p:cond delay="0"/>
                                  </p:stCondLst>
                                  <p:childTnLst>
                                    <p:set>
                                      <p:cBhvr>
                                        <p:cTn id="218" dur="1" fill="hold">
                                          <p:stCondLst>
                                            <p:cond delay="0"/>
                                          </p:stCondLst>
                                        </p:cTn>
                                        <p:tgtEl>
                                          <p:spTgt spid="86">
                                            <p:bg/>
                                          </p:spTgt>
                                        </p:tgtEl>
                                        <p:attrNameLst>
                                          <p:attrName>style.visibility</p:attrName>
                                        </p:attrNameLst>
                                      </p:cBhvr>
                                      <p:to>
                                        <p:strVal val="visible"/>
                                      </p:to>
                                    </p:set>
                                    <p:animEffect transition="in" filter="wipe(down)">
                                      <p:cBhvr>
                                        <p:cTn id="219" dur="500"/>
                                        <p:tgtEl>
                                          <p:spTgt spid="86">
                                            <p:bg/>
                                          </p:spTgt>
                                        </p:tgtEl>
                                      </p:cBhvr>
                                    </p:animEffect>
                                  </p:childTnLst>
                                </p:cTn>
                              </p:par>
                              <p:par>
                                <p:cTn id="220" presetID="22" presetClass="entr" presetSubtype="4" fill="hold" grpId="0" nodeType="withEffect">
                                  <p:stCondLst>
                                    <p:cond delay="0"/>
                                  </p:stCondLst>
                                  <p:childTnLst>
                                    <p:set>
                                      <p:cBhvr>
                                        <p:cTn id="221" dur="1" fill="hold">
                                          <p:stCondLst>
                                            <p:cond delay="0"/>
                                          </p:stCondLst>
                                        </p:cTn>
                                        <p:tgtEl>
                                          <p:spTgt spid="86">
                                            <p:txEl>
                                              <p:pRg st="0" end="0"/>
                                            </p:txEl>
                                          </p:spTgt>
                                        </p:tgtEl>
                                        <p:attrNameLst>
                                          <p:attrName>style.visibility</p:attrName>
                                        </p:attrNameLst>
                                      </p:cBhvr>
                                      <p:to>
                                        <p:strVal val="visible"/>
                                      </p:to>
                                    </p:set>
                                    <p:animEffect transition="in" filter="wipe(down)">
                                      <p:cBhvr>
                                        <p:cTn id="222" dur="500"/>
                                        <p:tgtEl>
                                          <p:spTgt spid="86">
                                            <p:txEl>
                                              <p:pRg st="0" end="0"/>
                                            </p:txEl>
                                          </p:spTgt>
                                        </p:tgtEl>
                                      </p:cBhvr>
                                    </p:animEffect>
                                  </p:childTnLst>
                                </p:cTn>
                              </p:par>
                              <p:par>
                                <p:cTn id="223" presetID="22" presetClass="entr" presetSubtype="4" fill="hold" grpId="0" nodeType="withEffect">
                                  <p:stCondLst>
                                    <p:cond delay="0"/>
                                  </p:stCondLst>
                                  <p:childTnLst>
                                    <p:set>
                                      <p:cBhvr>
                                        <p:cTn id="224" dur="1" fill="hold">
                                          <p:stCondLst>
                                            <p:cond delay="0"/>
                                          </p:stCondLst>
                                        </p:cTn>
                                        <p:tgtEl>
                                          <p:spTgt spid="97">
                                            <p:bg/>
                                          </p:spTgt>
                                        </p:tgtEl>
                                        <p:attrNameLst>
                                          <p:attrName>style.visibility</p:attrName>
                                        </p:attrNameLst>
                                      </p:cBhvr>
                                      <p:to>
                                        <p:strVal val="visible"/>
                                      </p:to>
                                    </p:set>
                                    <p:animEffect transition="in" filter="wipe(down)">
                                      <p:cBhvr>
                                        <p:cTn id="225" dur="500"/>
                                        <p:tgtEl>
                                          <p:spTgt spid="97">
                                            <p:bg/>
                                          </p:spTgt>
                                        </p:tgtEl>
                                      </p:cBhvr>
                                    </p:animEffect>
                                  </p:childTnLst>
                                </p:cTn>
                              </p:par>
                              <p:par>
                                <p:cTn id="226" presetID="22" presetClass="entr" presetSubtype="4" fill="hold" grpId="0" nodeType="withEffect">
                                  <p:stCondLst>
                                    <p:cond delay="0"/>
                                  </p:stCondLst>
                                  <p:childTnLst>
                                    <p:set>
                                      <p:cBhvr>
                                        <p:cTn id="227" dur="1" fill="hold">
                                          <p:stCondLst>
                                            <p:cond delay="0"/>
                                          </p:stCondLst>
                                        </p:cTn>
                                        <p:tgtEl>
                                          <p:spTgt spid="97">
                                            <p:txEl>
                                              <p:pRg st="0" end="0"/>
                                            </p:txEl>
                                          </p:spTgt>
                                        </p:tgtEl>
                                        <p:attrNameLst>
                                          <p:attrName>style.visibility</p:attrName>
                                        </p:attrNameLst>
                                      </p:cBhvr>
                                      <p:to>
                                        <p:strVal val="visible"/>
                                      </p:to>
                                    </p:set>
                                    <p:animEffect transition="in" filter="wipe(down)">
                                      <p:cBhvr>
                                        <p:cTn id="228" dur="500"/>
                                        <p:tgtEl>
                                          <p:spTgt spid="97">
                                            <p:txEl>
                                              <p:pRg st="0" end="0"/>
                                            </p:txEl>
                                          </p:spTgt>
                                        </p:tgtEl>
                                      </p:cBhvr>
                                    </p:animEffect>
                                  </p:childTnLst>
                                </p:cTn>
                              </p:par>
                              <p:par>
                                <p:cTn id="229" presetID="22" presetClass="entr" presetSubtype="4" fill="hold" nodeType="withEffect">
                                  <p:stCondLst>
                                    <p:cond delay="0"/>
                                  </p:stCondLst>
                                  <p:childTnLst>
                                    <p:set>
                                      <p:cBhvr>
                                        <p:cTn id="230" dur="1" fill="hold">
                                          <p:stCondLst>
                                            <p:cond delay="0"/>
                                          </p:stCondLst>
                                        </p:cTn>
                                        <p:tgtEl>
                                          <p:spTgt spid="59"/>
                                        </p:tgtEl>
                                        <p:attrNameLst>
                                          <p:attrName>style.visibility</p:attrName>
                                        </p:attrNameLst>
                                      </p:cBhvr>
                                      <p:to>
                                        <p:strVal val="visible"/>
                                      </p:to>
                                    </p:set>
                                    <p:animEffect transition="in" filter="wipe(down)">
                                      <p:cBhvr>
                                        <p:cTn id="231" dur="500"/>
                                        <p:tgtEl>
                                          <p:spTgt spid="59"/>
                                        </p:tgtEl>
                                      </p:cBhvr>
                                    </p:animEffect>
                                  </p:childTnLst>
                                </p:cTn>
                              </p:par>
                              <p:par>
                                <p:cTn id="232" presetID="22" presetClass="entr" presetSubtype="4" fill="hold" nodeType="withEffect">
                                  <p:stCondLst>
                                    <p:cond delay="0"/>
                                  </p:stCondLst>
                                  <p:childTnLst>
                                    <p:set>
                                      <p:cBhvr>
                                        <p:cTn id="233" dur="1" fill="hold">
                                          <p:stCondLst>
                                            <p:cond delay="0"/>
                                          </p:stCondLst>
                                        </p:cTn>
                                        <p:tgtEl>
                                          <p:spTgt spid="87"/>
                                        </p:tgtEl>
                                        <p:attrNameLst>
                                          <p:attrName>style.visibility</p:attrName>
                                        </p:attrNameLst>
                                      </p:cBhvr>
                                      <p:to>
                                        <p:strVal val="visible"/>
                                      </p:to>
                                    </p:set>
                                    <p:animEffect transition="in" filter="wipe(down)">
                                      <p:cBhvr>
                                        <p:cTn id="234" dur="500"/>
                                        <p:tgtEl>
                                          <p:spTgt spid="87"/>
                                        </p:tgtEl>
                                      </p:cBhvr>
                                    </p:animEffect>
                                  </p:childTnLst>
                                </p:cTn>
                              </p:par>
                              <p:par>
                                <p:cTn id="235" presetID="22" presetClass="entr" presetSubtype="4" fill="hold" nodeType="withEffect">
                                  <p:stCondLst>
                                    <p:cond delay="0"/>
                                  </p:stCondLst>
                                  <p:childTnLst>
                                    <p:set>
                                      <p:cBhvr>
                                        <p:cTn id="236" dur="1" fill="hold">
                                          <p:stCondLst>
                                            <p:cond delay="0"/>
                                          </p:stCondLst>
                                        </p:cTn>
                                        <p:tgtEl>
                                          <p:spTgt spid="99"/>
                                        </p:tgtEl>
                                        <p:attrNameLst>
                                          <p:attrName>style.visibility</p:attrName>
                                        </p:attrNameLst>
                                      </p:cBhvr>
                                      <p:to>
                                        <p:strVal val="visible"/>
                                      </p:to>
                                    </p:set>
                                    <p:animEffect transition="in" filter="wipe(down)">
                                      <p:cBhvr>
                                        <p:cTn id="237" dur="500"/>
                                        <p:tgtEl>
                                          <p:spTgt spid="99"/>
                                        </p:tgtEl>
                                      </p:cBhvr>
                                    </p:animEffect>
                                  </p:childTnLst>
                                </p:cTn>
                              </p:par>
                            </p:childTnLst>
                          </p:cTn>
                        </p:par>
                      </p:childTnLst>
                    </p:cTn>
                  </p:par>
                  <p:par>
                    <p:cTn id="238" fill="hold">
                      <p:stCondLst>
                        <p:cond delay="indefinite"/>
                      </p:stCondLst>
                      <p:childTnLst>
                        <p:par>
                          <p:cTn id="239" fill="hold">
                            <p:stCondLst>
                              <p:cond delay="0"/>
                            </p:stCondLst>
                            <p:childTnLst>
                              <p:par>
                                <p:cTn id="240" presetID="2" presetClass="entr" presetSubtype="4" fill="hold" grpId="0" nodeType="clickEffect">
                                  <p:stCondLst>
                                    <p:cond delay="0"/>
                                  </p:stCondLst>
                                  <p:childTnLst>
                                    <p:set>
                                      <p:cBhvr>
                                        <p:cTn id="241" dur="1" fill="hold">
                                          <p:stCondLst>
                                            <p:cond delay="0"/>
                                          </p:stCondLst>
                                        </p:cTn>
                                        <p:tgtEl>
                                          <p:spTgt spid="38">
                                            <p:bg/>
                                          </p:spTgt>
                                        </p:tgtEl>
                                        <p:attrNameLst>
                                          <p:attrName>style.visibility</p:attrName>
                                        </p:attrNameLst>
                                      </p:cBhvr>
                                      <p:to>
                                        <p:strVal val="visible"/>
                                      </p:to>
                                    </p:set>
                                    <p:anim calcmode="lin" valueType="num">
                                      <p:cBhvr additive="base">
                                        <p:cTn id="242" dur="500" fill="hold"/>
                                        <p:tgtEl>
                                          <p:spTgt spid="38">
                                            <p:bg/>
                                          </p:spTgt>
                                        </p:tgtEl>
                                        <p:attrNameLst>
                                          <p:attrName>ppt_x</p:attrName>
                                        </p:attrNameLst>
                                      </p:cBhvr>
                                      <p:tavLst>
                                        <p:tav tm="0">
                                          <p:val>
                                            <p:strVal val="#ppt_x"/>
                                          </p:val>
                                        </p:tav>
                                        <p:tav tm="100000">
                                          <p:val>
                                            <p:strVal val="#ppt_x"/>
                                          </p:val>
                                        </p:tav>
                                      </p:tavLst>
                                    </p:anim>
                                    <p:anim calcmode="lin" valueType="num">
                                      <p:cBhvr additive="base">
                                        <p:cTn id="243" dur="500" fill="hold"/>
                                        <p:tgtEl>
                                          <p:spTgt spid="38">
                                            <p:bg/>
                                          </p:spTgt>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8">
                                            <p:txEl>
                                              <p:pRg st="0" end="0"/>
                                            </p:txEl>
                                          </p:spTgt>
                                        </p:tgtEl>
                                        <p:attrNameLst>
                                          <p:attrName>style.visibility</p:attrName>
                                        </p:attrNameLst>
                                      </p:cBhvr>
                                      <p:to>
                                        <p:strVal val="visible"/>
                                      </p:to>
                                    </p:set>
                                    <p:anim calcmode="lin" valueType="num">
                                      <p:cBhvr additive="base">
                                        <p:cTn id="246"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247"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8" fill="hold">
                      <p:stCondLst>
                        <p:cond delay="indefinite"/>
                      </p:stCondLst>
                      <p:childTnLst>
                        <p:par>
                          <p:cTn id="249" fill="hold">
                            <p:stCondLst>
                              <p:cond delay="0"/>
                            </p:stCondLst>
                            <p:childTnLst>
                              <p:par>
                                <p:cTn id="250" presetID="22" presetClass="entr" presetSubtype="4" fill="hold" grpId="0" nodeType="clickEffect">
                                  <p:stCondLst>
                                    <p:cond delay="0"/>
                                  </p:stCondLst>
                                  <p:childTnLst>
                                    <p:set>
                                      <p:cBhvr>
                                        <p:cTn id="251" dur="1" fill="hold">
                                          <p:stCondLst>
                                            <p:cond delay="0"/>
                                          </p:stCondLst>
                                        </p:cTn>
                                        <p:tgtEl>
                                          <p:spTgt spid="40">
                                            <p:bg/>
                                          </p:spTgt>
                                        </p:tgtEl>
                                        <p:attrNameLst>
                                          <p:attrName>style.visibility</p:attrName>
                                        </p:attrNameLst>
                                      </p:cBhvr>
                                      <p:to>
                                        <p:strVal val="visible"/>
                                      </p:to>
                                    </p:set>
                                    <p:animEffect transition="in" filter="wipe(down)">
                                      <p:cBhvr>
                                        <p:cTn id="252" dur="500"/>
                                        <p:tgtEl>
                                          <p:spTgt spid="40">
                                            <p:bg/>
                                          </p:spTgt>
                                        </p:tgtEl>
                                      </p:cBhvr>
                                    </p:animEffect>
                                  </p:childTnLst>
                                </p:cTn>
                              </p:par>
                              <p:par>
                                <p:cTn id="253" presetID="22" presetClass="entr" presetSubtype="4" fill="hold" grpId="0" nodeType="withEffect">
                                  <p:stCondLst>
                                    <p:cond delay="0"/>
                                  </p:stCondLst>
                                  <p:childTnLst>
                                    <p:set>
                                      <p:cBhvr>
                                        <p:cTn id="254" dur="1" fill="hold">
                                          <p:stCondLst>
                                            <p:cond delay="0"/>
                                          </p:stCondLst>
                                        </p:cTn>
                                        <p:tgtEl>
                                          <p:spTgt spid="40">
                                            <p:txEl>
                                              <p:pRg st="0" end="0"/>
                                            </p:txEl>
                                          </p:spTgt>
                                        </p:tgtEl>
                                        <p:attrNameLst>
                                          <p:attrName>style.visibility</p:attrName>
                                        </p:attrNameLst>
                                      </p:cBhvr>
                                      <p:to>
                                        <p:strVal val="visible"/>
                                      </p:to>
                                    </p:set>
                                    <p:animEffect transition="in" filter="wipe(down)">
                                      <p:cBhvr>
                                        <p:cTn id="255" dur="500"/>
                                        <p:tgtEl>
                                          <p:spTgt spid="40">
                                            <p:txEl>
                                              <p:pRg st="0" end="0"/>
                                            </p:txEl>
                                          </p:spTgt>
                                        </p:tgtEl>
                                      </p:cBhvr>
                                    </p:animEffect>
                                  </p:childTnLst>
                                </p:cTn>
                              </p:par>
                              <p:par>
                                <p:cTn id="256" presetID="22" presetClass="entr" presetSubtype="4" fill="hold" nodeType="withEffect">
                                  <p:stCondLst>
                                    <p:cond delay="0"/>
                                  </p:stCondLst>
                                  <p:childTnLst>
                                    <p:set>
                                      <p:cBhvr>
                                        <p:cTn id="257" dur="1" fill="hold">
                                          <p:stCondLst>
                                            <p:cond delay="0"/>
                                          </p:stCondLst>
                                        </p:cTn>
                                        <p:tgtEl>
                                          <p:spTgt spid="46"/>
                                        </p:tgtEl>
                                        <p:attrNameLst>
                                          <p:attrName>style.visibility</p:attrName>
                                        </p:attrNameLst>
                                      </p:cBhvr>
                                      <p:to>
                                        <p:strVal val="visible"/>
                                      </p:to>
                                    </p:set>
                                    <p:animEffect transition="in" filter="wipe(down)">
                                      <p:cBhvr>
                                        <p:cTn id="25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allAtOnce" animBg="1"/>
      <p:bldP spid="22" grpId="0" uiExpand="1" build="allAtOnce" animBg="1"/>
      <p:bldP spid="7" grpId="0" build="allAtOnce" animBg="1"/>
      <p:bldP spid="9" grpId="0" build="allAtOnce" animBg="1"/>
      <p:bldP spid="10" grpId="0" build="allAtOnce" animBg="1"/>
      <p:bldP spid="15" grpId="0" build="allAtOnce" animBg="1"/>
      <p:bldP spid="16" grpId="0" build="allAtOnce" animBg="1"/>
      <p:bldP spid="42" grpId="0" build="allAtOnce" animBg="1"/>
      <p:bldP spid="52" grpId="0" uiExpand="1" build="allAtOnce" animBg="1"/>
      <p:bldP spid="57" grpId="0" build="allAtOnce" animBg="1"/>
      <p:bldP spid="65" grpId="0" build="allAtOnce" animBg="1"/>
      <p:bldP spid="86" grpId="0" build="allAtOnce" animBg="1"/>
      <p:bldP spid="96" grpId="0" build="allAtOnce" animBg="1"/>
      <p:bldP spid="97" grpId="0" build="allAtOnce" animBg="1"/>
      <p:bldP spid="31" grpId="0" build="allAtOnce" animBg="1"/>
      <p:bldP spid="32" grpId="0" uiExpand="1" build="allAtOnce" animBg="1"/>
      <p:bldP spid="34" grpId="0" build="allAtOnce" animBg="1"/>
      <p:bldP spid="35" grpId="0" build="allAtOnce" animBg="1"/>
      <p:bldP spid="36" grpId="0" build="allAtOnce" animBg="1"/>
      <p:bldP spid="38" grpId="0" build="allAtOnce" animBg="1"/>
      <p:bldP spid="40" grpId="0" build="allAtOnce"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457200"/>
            <a:ext cx="7086600" cy="1371600"/>
          </a:xfrm>
        </p:spPr>
        <p:txBody>
          <a:bodyPr>
            <a:normAutofit/>
          </a:bodyPr>
          <a:lstStyle/>
          <a:p>
            <a:pPr marL="514350" indent="-514350" algn="ctr"/>
            <a:r>
              <a:rPr lang="sr-Cyrl-CS" sz="40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ОТВАРАЊЕ ПОНУДА</a:t>
            </a:r>
            <a:endParaRPr lang="x-none" sz="4000" dirty="0" smtClean="0">
              <a:solidFill>
                <a:srgbClr val="0070C0"/>
              </a:solidFill>
              <a:latin typeface="Times New Roman" panose="02020603050405020304" pitchFamily="18" charset="0"/>
              <a:cs typeface="Times New Roman" panose="02020603050405020304" pitchFamily="18" charset="0"/>
            </a:endParaRPr>
          </a:p>
        </p:txBody>
      </p:sp>
      <p:pic>
        <p:nvPicPr>
          <p:cNvPr id="189442" name="Picture 2" descr="Chuck Hollingsworth, Ryan Shoemaker, and Maria Martin open and record sealed contractor bids at a public bid opening on Nov. 19, for the construction of facilities at Kandahar Airfield. "/>
          <p:cNvPicPr>
            <a:picLocks noChangeAspect="1" noChangeArrowheads="1"/>
          </p:cNvPicPr>
          <p:nvPr/>
        </p:nvPicPr>
        <p:blipFill>
          <a:blip r:embed="rId2" cstate="print"/>
          <a:srcRect/>
          <a:stretch>
            <a:fillRect/>
          </a:stretch>
        </p:blipFill>
        <p:spPr bwMode="auto">
          <a:xfrm>
            <a:off x="1371600" y="1905000"/>
            <a:ext cx="5867400" cy="3733800"/>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pic>
        <p:nvPicPr>
          <p:cNvPr id="5" name="Picture 4" descr="grb.png"/>
          <p:cNvPicPr>
            <a:picLocks noChangeAspect="1"/>
          </p:cNvPicPr>
          <p:nvPr/>
        </p:nvPicPr>
        <p:blipFill>
          <a:blip r:embed="rId3" cstate="print"/>
          <a:stretch>
            <a:fillRect/>
          </a:stretch>
        </p:blipFill>
        <p:spPr>
          <a:xfrm>
            <a:off x="285720" y="6429396"/>
            <a:ext cx="285752" cy="285752"/>
          </a:xfrm>
          <a:prstGeom prst="rect">
            <a:avLst/>
          </a:prstGeom>
        </p:spPr>
      </p:pic>
      <p:sp>
        <p:nvSpPr>
          <p:cNvPr id="6" name="TextBox 5"/>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7" name="TextBox 6"/>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3697922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57200" y="274638"/>
            <a:ext cx="7620000" cy="639762"/>
          </a:xfrm>
        </p:spPr>
        <p:txBody>
          <a:bodyPr/>
          <a:lstStyle/>
          <a:p>
            <a:pPr algn="ctr"/>
            <a:r>
              <a:rPr lang="sr-Cyrl-CS" altLang="en-US" sz="28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ЗАПИСНИК О </a:t>
            </a:r>
            <a:r>
              <a:rPr lang="x-none" altLang="en-US" sz="2800" b="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ОТВАРАЊ</a:t>
            </a:r>
            <a:r>
              <a:rPr lang="sr-Cyrl-CS" altLang="en-US" sz="28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У</a:t>
            </a:r>
            <a:r>
              <a:rPr lang="x-none" altLang="en-US" sz="2800" b="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ПОНУДА</a:t>
            </a:r>
            <a:endParaRPr lang="en-US" altLang="en-US" sz="28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8851" name="Content Placeholder 2"/>
          <p:cNvSpPr>
            <a:spLocks noGrp="1"/>
          </p:cNvSpPr>
          <p:nvPr>
            <p:ph idx="1"/>
          </p:nvPr>
        </p:nvSpPr>
        <p:spPr>
          <a:xfrm>
            <a:off x="457200" y="914400"/>
            <a:ext cx="8001000" cy="4572000"/>
          </a:xfrm>
        </p:spPr>
        <p:txBody>
          <a:bodyPr>
            <a:normAutofit/>
          </a:bodyPr>
          <a:lstStyle/>
          <a:p>
            <a:pPr algn="just">
              <a:buNone/>
            </a:pPr>
            <a:r>
              <a:rPr lang="sr-Cyrl-CS" sz="1600" b="1" i="1" dirty="0" smtClean="0">
                <a:latin typeface="Times New Roman" pitchFamily="18" charset="0"/>
                <a:cs typeface="Times New Roman" pitchFamily="18" charset="0"/>
              </a:rPr>
              <a:t>САДРЖАЈ:</a:t>
            </a:r>
          </a:p>
          <a:p>
            <a:pPr algn="just">
              <a:buNone/>
            </a:pPr>
            <a:r>
              <a:rPr lang="ru-RU" sz="1600" dirty="0" smtClean="0">
                <a:latin typeface="Times New Roman" pitchFamily="18" charset="0"/>
                <a:cs typeface="Times New Roman" pitchFamily="18" charset="0"/>
              </a:rPr>
              <a:t>1) датум и време почетка отварања понуда</a:t>
            </a:r>
          </a:p>
          <a:p>
            <a:pPr algn="just">
              <a:buNone/>
            </a:pPr>
            <a:r>
              <a:rPr lang="ru-RU" sz="1600" dirty="0" smtClean="0">
                <a:latin typeface="Times New Roman" pitchFamily="18" charset="0"/>
                <a:cs typeface="Times New Roman" pitchFamily="18" charset="0"/>
              </a:rPr>
              <a:t>2) предмет и процењена вредност јавне набавке </a:t>
            </a:r>
            <a:r>
              <a:rPr lang="ru-RU" sz="1600" b="1" dirty="0" smtClean="0">
                <a:solidFill>
                  <a:srgbClr val="00B050"/>
                </a:solidFill>
                <a:latin typeface="Times New Roman" pitchFamily="18" charset="0"/>
                <a:cs typeface="Times New Roman" pitchFamily="18" charset="0"/>
              </a:rPr>
              <a:t>укупно и посебно за сваку</a:t>
            </a:r>
          </a:p>
          <a:p>
            <a:pPr algn="just">
              <a:buNone/>
            </a:pPr>
            <a:r>
              <a:rPr lang="ru-RU" sz="1600" b="1" dirty="0" smtClean="0">
                <a:solidFill>
                  <a:srgbClr val="00B050"/>
                </a:solidFill>
                <a:latin typeface="Times New Roman" pitchFamily="18" charset="0"/>
                <a:cs typeface="Times New Roman" pitchFamily="18" charset="0"/>
              </a:rPr>
              <a:t>партију</a:t>
            </a:r>
          </a:p>
          <a:p>
            <a:pPr algn="just">
              <a:buNone/>
            </a:pPr>
            <a:r>
              <a:rPr lang="ru-RU" sz="1600" dirty="0" smtClean="0">
                <a:latin typeface="Times New Roman" pitchFamily="18" charset="0"/>
                <a:cs typeface="Times New Roman" pitchFamily="18" charset="0"/>
              </a:rPr>
              <a:t>3) имена чланова комисије за јавну набавку који учествују у поступку отварања</a:t>
            </a:r>
          </a:p>
          <a:p>
            <a:pPr algn="just">
              <a:buNone/>
            </a:pPr>
            <a:r>
              <a:rPr lang="ru-RU" sz="1600" dirty="0" smtClean="0">
                <a:latin typeface="Times New Roman" pitchFamily="18" charset="0"/>
                <a:cs typeface="Times New Roman" pitchFamily="18" charset="0"/>
              </a:rPr>
              <a:t>понуда</a:t>
            </a:r>
          </a:p>
          <a:p>
            <a:pPr algn="just">
              <a:buNone/>
            </a:pPr>
            <a:r>
              <a:rPr lang="ru-RU" sz="1600" dirty="0" smtClean="0">
                <a:latin typeface="Times New Roman" pitchFamily="18" charset="0"/>
                <a:cs typeface="Times New Roman" pitchFamily="18" charset="0"/>
              </a:rPr>
              <a:t>4) имена представника понуђача који присуствују отварању понуда;</a:t>
            </a:r>
          </a:p>
          <a:p>
            <a:pPr algn="just">
              <a:buNone/>
            </a:pPr>
            <a:r>
              <a:rPr lang="ru-RU" sz="1600" dirty="0" smtClean="0">
                <a:latin typeface="Times New Roman" pitchFamily="18" charset="0"/>
                <a:cs typeface="Times New Roman" pitchFamily="18" charset="0"/>
              </a:rPr>
              <a:t>5) имена других присутних лица;</a:t>
            </a:r>
          </a:p>
          <a:p>
            <a:pPr algn="just">
              <a:buNone/>
            </a:pPr>
            <a:r>
              <a:rPr lang="ru-RU" sz="1600" dirty="0" smtClean="0">
                <a:latin typeface="Times New Roman" pitchFamily="18" charset="0"/>
                <a:cs typeface="Times New Roman" pitchFamily="18" charset="0"/>
              </a:rPr>
              <a:t>6) број под којим је понуда заведена;</a:t>
            </a:r>
          </a:p>
          <a:p>
            <a:pPr algn="just">
              <a:buNone/>
            </a:pPr>
            <a:r>
              <a:rPr lang="ru-RU" sz="1600" dirty="0" smtClean="0">
                <a:latin typeface="Times New Roman" pitchFamily="18" charset="0"/>
                <a:cs typeface="Times New Roman" pitchFamily="18" charset="0"/>
              </a:rPr>
              <a:t>7) назив понуђача, односно шифра понуђача;</a:t>
            </a:r>
          </a:p>
          <a:p>
            <a:pPr algn="just">
              <a:buNone/>
            </a:pPr>
            <a:r>
              <a:rPr lang="ru-RU" sz="1600" dirty="0" smtClean="0">
                <a:latin typeface="Times New Roman" pitchFamily="18" charset="0"/>
                <a:cs typeface="Times New Roman" pitchFamily="18" charset="0"/>
              </a:rPr>
              <a:t>8) понуђена цена и евентуални попусти које нуди понуђач;</a:t>
            </a:r>
          </a:p>
          <a:p>
            <a:pPr algn="just">
              <a:buNone/>
            </a:pPr>
            <a:r>
              <a:rPr lang="ru-RU" sz="1600" dirty="0" smtClean="0">
                <a:latin typeface="Times New Roman" pitchFamily="18" charset="0"/>
                <a:cs typeface="Times New Roman" pitchFamily="18" charset="0"/>
              </a:rPr>
              <a:t>9) подаци из понуде који су одређени као елементи критеријума и који се могу </a:t>
            </a:r>
          </a:p>
          <a:p>
            <a:pPr algn="just">
              <a:buNone/>
            </a:pPr>
            <a:r>
              <a:rPr lang="ru-RU" sz="1600" dirty="0" smtClean="0">
                <a:latin typeface="Times New Roman" pitchFamily="18" charset="0"/>
                <a:cs typeface="Times New Roman" pitchFamily="18" charset="0"/>
              </a:rPr>
              <a:t>нумерички приказати;</a:t>
            </a:r>
          </a:p>
          <a:p>
            <a:pPr algn="just">
              <a:buNone/>
            </a:pPr>
            <a:r>
              <a:rPr lang="ru-RU" sz="1600" dirty="0" smtClean="0">
                <a:latin typeface="Times New Roman" pitchFamily="18" charset="0"/>
                <a:cs typeface="Times New Roman" pitchFamily="18" charset="0"/>
              </a:rPr>
              <a:t>10) уочени недостаци у понудама;</a:t>
            </a:r>
          </a:p>
          <a:p>
            <a:pPr algn="just">
              <a:buNone/>
            </a:pPr>
            <a:r>
              <a:rPr lang="ru-RU" sz="1600" dirty="0" smtClean="0">
                <a:latin typeface="Times New Roman" pitchFamily="18" charset="0"/>
                <a:cs typeface="Times New Roman" pitchFamily="18" charset="0"/>
              </a:rPr>
              <a:t>11) евентуалне примедбе представника понуђача на поступак отварања понуда.</a:t>
            </a:r>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
        <p:nvSpPr>
          <p:cNvPr id="5" name="Rectangle 4"/>
          <p:cNvSpPr/>
          <p:nvPr/>
        </p:nvSpPr>
        <p:spPr>
          <a:xfrm>
            <a:off x="381000" y="5410200"/>
            <a:ext cx="7848600" cy="923330"/>
          </a:xfrm>
          <a:prstGeom prst="rect">
            <a:avLst/>
          </a:prstGeom>
          <a:solidFill>
            <a:srgbClr val="FFFF00"/>
          </a:solidFill>
          <a:ln>
            <a:solidFill>
              <a:schemeClr val="accent2">
                <a:lumMod val="50000"/>
              </a:schemeClr>
            </a:solidFill>
          </a:ln>
        </p:spPr>
        <p:txBody>
          <a:bodyPr wrap="square">
            <a:spAutoFit/>
          </a:bodyPr>
          <a:lstStyle/>
          <a:p>
            <a:pPr algn="just"/>
            <a:r>
              <a:rPr lang="ru-RU" b="1" dirty="0" smtClean="0">
                <a:solidFill>
                  <a:schemeClr val="accent2">
                    <a:lumMod val="50000"/>
                  </a:schemeClr>
                </a:solidFill>
                <a:latin typeface="Times New Roman" pitchFamily="18" charset="0"/>
                <a:cs typeface="Times New Roman" pitchFamily="18" charset="0"/>
              </a:rPr>
              <a:t>Ако је поднета </a:t>
            </a:r>
            <a:r>
              <a:rPr lang="ru-RU" b="1" u="sng" dirty="0" smtClean="0">
                <a:solidFill>
                  <a:schemeClr val="accent2">
                    <a:lumMod val="50000"/>
                  </a:schemeClr>
                </a:solidFill>
                <a:latin typeface="Times New Roman" pitchFamily="18" charset="0"/>
                <a:cs typeface="Times New Roman" pitchFamily="18" charset="0"/>
              </a:rPr>
              <a:t>неблаговремена понуда</a:t>
            </a:r>
            <a:r>
              <a:rPr lang="ru-RU" b="1" dirty="0" smtClean="0">
                <a:solidFill>
                  <a:schemeClr val="accent2">
                    <a:lumMod val="50000"/>
                  </a:schemeClr>
                </a:solidFill>
                <a:latin typeface="Times New Roman" pitchFamily="18" charset="0"/>
                <a:cs typeface="Times New Roman" pitchFamily="18" charset="0"/>
              </a:rPr>
              <a:t>, наручилац ће је по окончању поступка отварања вратити неотворену понуђачу, са назнаком да је поднета неблаговремено.</a:t>
            </a:r>
            <a:endParaRPr lang="en-US" altLang="en-US" sz="2400" b="1" dirty="0" smtClean="0">
              <a:solidFill>
                <a:schemeClr val="accent2">
                  <a:lumMod val="50000"/>
                </a:schemeClr>
              </a:solidFill>
              <a:latin typeface="Times New Roman" pitchFamily="18" charset="0"/>
              <a:cs typeface="Times New Roman" pitchFamily="18" charset="0"/>
            </a:endParaRPr>
          </a:p>
        </p:txBody>
      </p:sp>
      <p:pic>
        <p:nvPicPr>
          <p:cNvPr id="6" name="Picture 5"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7" name="TextBox 6"/>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8" name="TextBox 7"/>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398448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8851">
                                            <p:txEl>
                                              <p:pRg st="1" end="1"/>
                                            </p:txEl>
                                          </p:spTgt>
                                        </p:tgtEl>
                                        <p:attrNameLst>
                                          <p:attrName>style.visibility</p:attrName>
                                        </p:attrNameLst>
                                      </p:cBhvr>
                                      <p:to>
                                        <p:strVal val="visible"/>
                                      </p:to>
                                    </p:set>
                                    <p:anim calcmode="lin" valueType="num">
                                      <p:cBhvr additive="base">
                                        <p:cTn id="11" dur="500" fill="hold"/>
                                        <p:tgtEl>
                                          <p:spTgt spid="7885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885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851">
                                            <p:txEl>
                                              <p:pRg st="2" end="2"/>
                                            </p:txEl>
                                          </p:spTgt>
                                        </p:tgtEl>
                                        <p:attrNameLst>
                                          <p:attrName>style.visibility</p:attrName>
                                        </p:attrNameLst>
                                      </p:cBhvr>
                                      <p:to>
                                        <p:strVal val="visible"/>
                                      </p:to>
                                    </p:set>
                                    <p:anim calcmode="lin" valueType="num">
                                      <p:cBhvr additive="base">
                                        <p:cTn id="15" dur="5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885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851">
                                            <p:txEl>
                                              <p:pRg st="3" end="3"/>
                                            </p:txEl>
                                          </p:spTgt>
                                        </p:tgtEl>
                                        <p:attrNameLst>
                                          <p:attrName>style.visibility</p:attrName>
                                        </p:attrNameLst>
                                      </p:cBhvr>
                                      <p:to>
                                        <p:strVal val="visible"/>
                                      </p:to>
                                    </p:set>
                                    <p:anim calcmode="lin" valueType="num">
                                      <p:cBhvr additive="base">
                                        <p:cTn id="19" dur="500" fill="hold"/>
                                        <p:tgtEl>
                                          <p:spTgt spid="788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885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8851">
                                            <p:txEl>
                                              <p:pRg st="4" end="4"/>
                                            </p:txEl>
                                          </p:spTgt>
                                        </p:tgtEl>
                                        <p:attrNameLst>
                                          <p:attrName>style.visibility</p:attrName>
                                        </p:attrNameLst>
                                      </p:cBhvr>
                                      <p:to>
                                        <p:strVal val="visible"/>
                                      </p:to>
                                    </p:set>
                                    <p:anim calcmode="lin" valueType="num">
                                      <p:cBhvr additive="base">
                                        <p:cTn id="23" dur="500" fill="hold"/>
                                        <p:tgtEl>
                                          <p:spTgt spid="7885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8851">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8851">
                                            <p:txEl>
                                              <p:pRg st="5" end="5"/>
                                            </p:txEl>
                                          </p:spTgt>
                                        </p:tgtEl>
                                        <p:attrNameLst>
                                          <p:attrName>style.visibility</p:attrName>
                                        </p:attrNameLst>
                                      </p:cBhvr>
                                      <p:to>
                                        <p:strVal val="visible"/>
                                      </p:to>
                                    </p:set>
                                    <p:anim calcmode="lin" valueType="num">
                                      <p:cBhvr additive="base">
                                        <p:cTn id="27" dur="500" fill="hold"/>
                                        <p:tgtEl>
                                          <p:spTgt spid="7885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8851">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8851">
                                            <p:txEl>
                                              <p:pRg st="6" end="6"/>
                                            </p:txEl>
                                          </p:spTgt>
                                        </p:tgtEl>
                                        <p:attrNameLst>
                                          <p:attrName>style.visibility</p:attrName>
                                        </p:attrNameLst>
                                      </p:cBhvr>
                                      <p:to>
                                        <p:strVal val="visible"/>
                                      </p:to>
                                    </p:set>
                                    <p:anim calcmode="lin" valueType="num">
                                      <p:cBhvr additive="base">
                                        <p:cTn id="31" dur="500" fill="hold"/>
                                        <p:tgtEl>
                                          <p:spTgt spid="7885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8851">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8851">
                                            <p:txEl>
                                              <p:pRg st="7" end="7"/>
                                            </p:txEl>
                                          </p:spTgt>
                                        </p:tgtEl>
                                        <p:attrNameLst>
                                          <p:attrName>style.visibility</p:attrName>
                                        </p:attrNameLst>
                                      </p:cBhvr>
                                      <p:to>
                                        <p:strVal val="visible"/>
                                      </p:to>
                                    </p:set>
                                    <p:anim calcmode="lin" valueType="num">
                                      <p:cBhvr additive="base">
                                        <p:cTn id="35" dur="500" fill="hold"/>
                                        <p:tgtEl>
                                          <p:spTgt spid="78851">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8851">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8851">
                                            <p:txEl>
                                              <p:pRg st="8" end="8"/>
                                            </p:txEl>
                                          </p:spTgt>
                                        </p:tgtEl>
                                        <p:attrNameLst>
                                          <p:attrName>style.visibility</p:attrName>
                                        </p:attrNameLst>
                                      </p:cBhvr>
                                      <p:to>
                                        <p:strVal val="visible"/>
                                      </p:to>
                                    </p:set>
                                    <p:anim calcmode="lin" valueType="num">
                                      <p:cBhvr additive="base">
                                        <p:cTn id="39" dur="500" fill="hold"/>
                                        <p:tgtEl>
                                          <p:spTgt spid="78851">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8851">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8851">
                                            <p:txEl>
                                              <p:pRg st="9" end="9"/>
                                            </p:txEl>
                                          </p:spTgt>
                                        </p:tgtEl>
                                        <p:attrNameLst>
                                          <p:attrName>style.visibility</p:attrName>
                                        </p:attrNameLst>
                                      </p:cBhvr>
                                      <p:to>
                                        <p:strVal val="visible"/>
                                      </p:to>
                                    </p:set>
                                    <p:anim calcmode="lin" valueType="num">
                                      <p:cBhvr additive="base">
                                        <p:cTn id="43" dur="500" fill="hold"/>
                                        <p:tgtEl>
                                          <p:spTgt spid="78851">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8851">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8851">
                                            <p:txEl>
                                              <p:pRg st="10" end="10"/>
                                            </p:txEl>
                                          </p:spTgt>
                                        </p:tgtEl>
                                        <p:attrNameLst>
                                          <p:attrName>style.visibility</p:attrName>
                                        </p:attrNameLst>
                                      </p:cBhvr>
                                      <p:to>
                                        <p:strVal val="visible"/>
                                      </p:to>
                                    </p:set>
                                    <p:anim calcmode="lin" valueType="num">
                                      <p:cBhvr additive="base">
                                        <p:cTn id="47" dur="500" fill="hold"/>
                                        <p:tgtEl>
                                          <p:spTgt spid="78851">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8851">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8851">
                                            <p:txEl>
                                              <p:pRg st="11" end="11"/>
                                            </p:txEl>
                                          </p:spTgt>
                                        </p:tgtEl>
                                        <p:attrNameLst>
                                          <p:attrName>style.visibility</p:attrName>
                                        </p:attrNameLst>
                                      </p:cBhvr>
                                      <p:to>
                                        <p:strVal val="visible"/>
                                      </p:to>
                                    </p:set>
                                    <p:anim calcmode="lin" valueType="num">
                                      <p:cBhvr additive="base">
                                        <p:cTn id="51" dur="500" fill="hold"/>
                                        <p:tgtEl>
                                          <p:spTgt spid="78851">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8851">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8851">
                                            <p:txEl>
                                              <p:pRg st="12" end="12"/>
                                            </p:txEl>
                                          </p:spTgt>
                                        </p:tgtEl>
                                        <p:attrNameLst>
                                          <p:attrName>style.visibility</p:attrName>
                                        </p:attrNameLst>
                                      </p:cBhvr>
                                      <p:to>
                                        <p:strVal val="visible"/>
                                      </p:to>
                                    </p:set>
                                    <p:anim calcmode="lin" valueType="num">
                                      <p:cBhvr additive="base">
                                        <p:cTn id="55" dur="500" fill="hold"/>
                                        <p:tgtEl>
                                          <p:spTgt spid="78851">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8851">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8851">
                                            <p:txEl>
                                              <p:pRg st="13" end="13"/>
                                            </p:txEl>
                                          </p:spTgt>
                                        </p:tgtEl>
                                        <p:attrNameLst>
                                          <p:attrName>style.visibility</p:attrName>
                                        </p:attrNameLst>
                                      </p:cBhvr>
                                      <p:to>
                                        <p:strVal val="visible"/>
                                      </p:to>
                                    </p:set>
                                    <p:anim calcmode="lin" valueType="num">
                                      <p:cBhvr additive="base">
                                        <p:cTn id="59" dur="500" fill="hold"/>
                                        <p:tgtEl>
                                          <p:spTgt spid="78851">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8851">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8851">
                                            <p:txEl>
                                              <p:pRg st="14" end="14"/>
                                            </p:txEl>
                                          </p:spTgt>
                                        </p:tgtEl>
                                        <p:attrNameLst>
                                          <p:attrName>style.visibility</p:attrName>
                                        </p:attrNameLst>
                                      </p:cBhvr>
                                      <p:to>
                                        <p:strVal val="visible"/>
                                      </p:to>
                                    </p:set>
                                    <p:anim calcmode="lin" valueType="num">
                                      <p:cBhvr additive="base">
                                        <p:cTn id="63" dur="500" fill="hold"/>
                                        <p:tgtEl>
                                          <p:spTgt spid="78851">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8851">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
                                            <p:bg/>
                                          </p:spTgt>
                                        </p:tgtEl>
                                        <p:attrNameLst>
                                          <p:attrName>style.visibility</p:attrName>
                                        </p:attrNameLst>
                                      </p:cBhvr>
                                      <p:to>
                                        <p:strVal val="visible"/>
                                      </p:to>
                                    </p:set>
                                    <p:animEffect transition="in" filter="wipe(down)">
                                      <p:cBhvr>
                                        <p:cTn id="69" dur="500"/>
                                        <p:tgtEl>
                                          <p:spTgt spid="5">
                                            <p:bg/>
                                          </p:spTgt>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5">
                                            <p:txEl>
                                              <p:pRg st="0" end="0"/>
                                            </p:txEl>
                                          </p:spTgt>
                                        </p:tgtEl>
                                        <p:attrNameLst>
                                          <p:attrName>style.visibility</p:attrName>
                                        </p:attrNameLst>
                                      </p:cBhvr>
                                      <p:to>
                                        <p:strVal val="visible"/>
                                      </p:to>
                                    </p:set>
                                    <p:animEffect transition="in" filter="wipe(down)">
                                      <p:cBhvr>
                                        <p:cTn id="7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uiExpand="1" build="p"/>
      <p:bldP spid="5" grpId="0" uiExpand="1" build="allAtOnce"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457200"/>
            <a:ext cx="7086600" cy="2514600"/>
          </a:xfrm>
        </p:spPr>
        <p:txBody>
          <a:bodyPr>
            <a:normAutofit/>
          </a:bodyPr>
          <a:lstStyle/>
          <a:p>
            <a:pPr marL="514350" indent="-514350" algn="ctr"/>
            <a:r>
              <a:rPr lang="sr-Cyrl-CS" sz="36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ДОДЕЛА УГОВОРА, ОБУСТАВА ПОСТУПКА</a:t>
            </a:r>
            <a:endParaRPr lang="x-none" sz="36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84321" name="Picture 1" descr="C:\Documents and Settings\daliborka\Desktop\NISPIC\business-man-giving-contract-24389054.jpg"/>
          <p:cNvPicPr>
            <a:picLocks noChangeAspect="1" noChangeArrowheads="1"/>
          </p:cNvPicPr>
          <p:nvPr/>
        </p:nvPicPr>
        <p:blipFill>
          <a:blip r:embed="rId2" cstate="print"/>
          <a:srcRect/>
          <a:stretch>
            <a:fillRect/>
          </a:stretch>
        </p:blipFill>
        <p:spPr bwMode="auto">
          <a:xfrm>
            <a:off x="914400" y="2514600"/>
            <a:ext cx="6553200" cy="4038601"/>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
        <p:nvSpPr>
          <p:cNvPr id="6" name="Rectangle 5"/>
          <p:cNvSpPr/>
          <p:nvPr/>
        </p:nvSpPr>
        <p:spPr>
          <a:xfrm>
            <a:off x="914400" y="6096000"/>
            <a:ext cx="7010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b.png"/>
          <p:cNvPicPr>
            <a:picLocks noChangeAspect="1"/>
          </p:cNvPicPr>
          <p:nvPr/>
        </p:nvPicPr>
        <p:blipFill>
          <a:blip r:embed="rId3" cstate="print"/>
          <a:stretch>
            <a:fillRect/>
          </a:stretch>
        </p:blipFill>
        <p:spPr>
          <a:xfrm>
            <a:off x="285720" y="6429396"/>
            <a:ext cx="285752" cy="285752"/>
          </a:xfrm>
          <a:prstGeom prst="rect">
            <a:avLst/>
          </a:prstGeom>
        </p:spPr>
      </p:pic>
      <p:sp>
        <p:nvSpPr>
          <p:cNvPr id="8" name="TextBox 7"/>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9" name="TextBox 8"/>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30021381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381000" y="0"/>
            <a:ext cx="8229600" cy="639762"/>
          </a:xfrm>
        </p:spPr>
        <p:txBody>
          <a:bodyPr>
            <a:normAutofit/>
          </a:bodyPr>
          <a:lstStyle/>
          <a:p>
            <a:r>
              <a:rPr lang="x-none" altLang="x-none" sz="2200" b="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УСЛОВИ ЗА ДОДЕЛУ</a:t>
            </a:r>
            <a:r>
              <a:rPr lang="sr-Cyrl-CS" altLang="x-none" sz="2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УГОВОРА</a:t>
            </a:r>
            <a:endParaRPr lang="en-US" altLang="x-none" sz="2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4995" name="Content Placeholder 2"/>
          <p:cNvSpPr>
            <a:spLocks noGrp="1"/>
          </p:cNvSpPr>
          <p:nvPr>
            <p:ph idx="1"/>
          </p:nvPr>
        </p:nvSpPr>
        <p:spPr>
          <a:xfrm>
            <a:off x="457200" y="762000"/>
            <a:ext cx="8077200" cy="1905000"/>
          </a:xfrm>
        </p:spPr>
        <p:txBody>
          <a:bodyPr>
            <a:normAutofit/>
          </a:bodyPr>
          <a:lstStyle/>
          <a:p>
            <a:pPr algn="just"/>
            <a:r>
              <a:rPr lang="sr-Cyrl-CS" altLang="x-none" sz="1600" dirty="0" smtClean="0">
                <a:latin typeface="Times New Roman" panose="02020603050405020304" pitchFamily="18" charset="0"/>
                <a:cs typeface="Times New Roman" panose="02020603050405020304" pitchFamily="18" charset="0"/>
              </a:rPr>
              <a:t>Могућност да наручилац</a:t>
            </a:r>
            <a:r>
              <a:rPr lang="sr-Cyrl-CS" altLang="x-none" sz="1600" b="1" dirty="0" smtClean="0">
                <a:solidFill>
                  <a:srgbClr val="FF0000"/>
                </a:solidFill>
                <a:latin typeface="Times New Roman" panose="02020603050405020304" pitchFamily="18" charset="0"/>
                <a:cs typeface="Times New Roman" panose="02020603050405020304" pitchFamily="18" charset="0"/>
              </a:rPr>
              <a:t> </a:t>
            </a:r>
            <a:r>
              <a:rPr lang="x-none" altLang="x-none" sz="1600" smtClean="0">
                <a:latin typeface="Times New Roman" panose="02020603050405020304" pitchFamily="18" charset="0"/>
                <a:cs typeface="Times New Roman" panose="02020603050405020304" pitchFamily="18" charset="0"/>
              </a:rPr>
              <a:t>додели уговор понуђачу чија понуда садржи понуђену цену већу од процењене вредности јавне набавке</a:t>
            </a:r>
            <a:r>
              <a:rPr lang="sr-Cyrl-CS" altLang="x-none" sz="1600" dirty="0" smtClean="0">
                <a:latin typeface="Times New Roman" panose="02020603050405020304" pitchFamily="18" charset="0"/>
                <a:cs typeface="Times New Roman" panose="02020603050405020304" pitchFamily="18" charset="0"/>
              </a:rPr>
              <a:t>:</a:t>
            </a:r>
            <a:endParaRPr lang="sr-Cyrl-CS" altLang="x-none" sz="1600" b="1" dirty="0" smtClean="0">
              <a:solidFill>
                <a:srgbClr val="FF0000"/>
              </a:solidFill>
              <a:latin typeface="Times New Roman" panose="02020603050405020304" pitchFamily="18" charset="0"/>
              <a:cs typeface="Times New Roman" panose="02020603050405020304" pitchFamily="18" charset="0"/>
            </a:endParaRPr>
          </a:p>
          <a:p>
            <a:pPr algn="just">
              <a:buNone/>
            </a:pPr>
            <a:r>
              <a:rPr lang="sr-Cyrl-CS" altLang="x-none" sz="1600" b="1" dirty="0" smtClean="0">
                <a:solidFill>
                  <a:srgbClr val="FF0000"/>
                </a:solidFill>
                <a:latin typeface="Times New Roman" panose="02020603050405020304" pitchFamily="18" charset="0"/>
                <a:cs typeface="Times New Roman" panose="02020603050405020304" pitchFamily="18" charset="0"/>
              </a:rPr>
              <a:t>	</a:t>
            </a:r>
            <a:r>
              <a:rPr lang="sr-Cyrl-CS" altLang="x-none" sz="1600" dirty="0" smtClean="0">
                <a:latin typeface="Times New Roman" panose="02020603050405020304" pitchFamily="18" charset="0"/>
                <a:cs typeface="Times New Roman" panose="02020603050405020304" pitchFamily="18" charset="0"/>
              </a:rPr>
              <a:t>-  у</a:t>
            </a:r>
            <a:r>
              <a:rPr lang="x-none" altLang="x-none" sz="1600" smtClean="0">
                <a:latin typeface="Times New Roman" panose="02020603050405020304" pitchFamily="18" charset="0"/>
                <a:cs typeface="Times New Roman" panose="02020603050405020304" pitchFamily="18" charset="0"/>
              </a:rPr>
              <a:t> </a:t>
            </a:r>
            <a:r>
              <a:rPr lang="x-none" altLang="x-none" sz="1600" dirty="0" smtClean="0">
                <a:latin typeface="Times New Roman" panose="02020603050405020304" pitchFamily="18" charset="0"/>
                <a:cs typeface="Times New Roman" panose="02020603050405020304" pitchFamily="18" charset="0"/>
              </a:rPr>
              <a:t>отвореном </a:t>
            </a:r>
            <a:r>
              <a:rPr lang="x-none" altLang="x-none" sz="1600" smtClean="0">
                <a:latin typeface="Times New Roman" panose="02020603050405020304" pitchFamily="18" charset="0"/>
                <a:cs typeface="Times New Roman" panose="02020603050405020304" pitchFamily="18" charset="0"/>
              </a:rPr>
              <a:t>поступку </a:t>
            </a:r>
            <a:endParaRPr lang="sr-Cyrl-CS" altLang="x-none" sz="1600" dirty="0" smtClean="0">
              <a:latin typeface="Times New Roman" panose="02020603050405020304" pitchFamily="18" charset="0"/>
              <a:cs typeface="Times New Roman" panose="02020603050405020304" pitchFamily="18" charset="0"/>
            </a:endParaRPr>
          </a:p>
          <a:p>
            <a:pPr algn="just">
              <a:buNone/>
            </a:pPr>
            <a:r>
              <a:rPr lang="sr-Cyrl-CS" altLang="x-none" sz="1600" dirty="0" smtClean="0">
                <a:latin typeface="Times New Roman" panose="02020603050405020304" pitchFamily="18" charset="0"/>
                <a:cs typeface="Times New Roman" panose="02020603050405020304" pitchFamily="18" charset="0"/>
              </a:rPr>
              <a:t>	-  ако понуђена цена </a:t>
            </a:r>
            <a:r>
              <a:rPr lang="x-none" altLang="x-none" sz="1600" smtClean="0">
                <a:latin typeface="Times New Roman" panose="02020603050405020304" pitchFamily="18" charset="0"/>
                <a:cs typeface="Times New Roman" panose="02020603050405020304" pitchFamily="18" charset="0"/>
              </a:rPr>
              <a:t>није </a:t>
            </a:r>
            <a:r>
              <a:rPr lang="x-none" altLang="x-none" sz="1600" dirty="0" smtClean="0">
                <a:latin typeface="Times New Roman" panose="02020603050405020304" pitchFamily="18" charset="0"/>
                <a:cs typeface="Times New Roman" panose="02020603050405020304" pitchFamily="18" charset="0"/>
              </a:rPr>
              <a:t>већа од упоредиве </a:t>
            </a:r>
            <a:r>
              <a:rPr lang="x-none" altLang="x-none" sz="1600" smtClean="0">
                <a:latin typeface="Times New Roman" panose="02020603050405020304" pitchFamily="18" charset="0"/>
                <a:cs typeface="Times New Roman" panose="02020603050405020304" pitchFamily="18" charset="0"/>
              </a:rPr>
              <a:t>тржишне цене</a:t>
            </a:r>
            <a:endParaRPr lang="sr-Cyrl-CS" altLang="x-none" sz="1600" dirty="0" smtClean="0">
              <a:latin typeface="Times New Roman" panose="02020603050405020304" pitchFamily="18" charset="0"/>
              <a:cs typeface="Times New Roman" panose="02020603050405020304" pitchFamily="18" charset="0"/>
            </a:endParaRPr>
          </a:p>
          <a:p>
            <a:pPr algn="just">
              <a:buNone/>
            </a:pPr>
            <a:r>
              <a:rPr lang="sr-Cyrl-CS" altLang="x-none" sz="1600" dirty="0" smtClean="0">
                <a:latin typeface="Times New Roman" panose="02020603050405020304" pitchFamily="18" charset="0"/>
                <a:cs typeface="Times New Roman" panose="02020603050405020304" pitchFamily="18" charset="0"/>
              </a:rPr>
              <a:t>	- </a:t>
            </a:r>
            <a:r>
              <a:rPr lang="x-none" altLang="x-none" sz="1600" smtClean="0">
                <a:latin typeface="Times New Roman" panose="02020603050405020304" pitchFamily="18" charset="0"/>
                <a:cs typeface="Times New Roman" panose="02020603050405020304" pitchFamily="18" charset="0"/>
              </a:rPr>
              <a:t>ако </a:t>
            </a:r>
            <a:r>
              <a:rPr lang="x-none" altLang="x-none" sz="1600" dirty="0" smtClean="0">
                <a:latin typeface="Times New Roman" panose="02020603050405020304" pitchFamily="18" charset="0"/>
                <a:cs typeface="Times New Roman" panose="02020603050405020304" pitchFamily="18" charset="0"/>
              </a:rPr>
              <a:t>су понуђене цене у свим одговарајућим понудама веће од процењене вредности </a:t>
            </a:r>
            <a:r>
              <a:rPr lang="x-none" altLang="x-none" sz="1600" smtClean="0">
                <a:latin typeface="Times New Roman" panose="02020603050405020304" pitchFamily="18" charset="0"/>
                <a:cs typeface="Times New Roman" panose="02020603050405020304" pitchFamily="18" charset="0"/>
              </a:rPr>
              <a:t>јавне набавке</a:t>
            </a:r>
            <a:r>
              <a:rPr lang="sr-Cyrl-CS" altLang="x-none" sz="1600" dirty="0" smtClean="0">
                <a:latin typeface="Times New Roman" panose="02020603050405020304" pitchFamily="18" charset="0"/>
                <a:cs typeface="Times New Roman" panose="02020603050405020304" pitchFamily="18" charset="0"/>
              </a:rPr>
              <a:t>.</a:t>
            </a:r>
            <a:endParaRPr lang="en-US" altLang="x-none" sz="1600" dirty="0" smtClean="0">
              <a:latin typeface="Times New Roman" panose="02020603050405020304" pitchFamily="18" charset="0"/>
              <a:cs typeface="Times New Roman" panose="02020603050405020304" pitchFamily="18" charset="0"/>
            </a:endParaRPr>
          </a:p>
          <a:p>
            <a:pPr algn="just"/>
            <a:endParaRPr lang="en-US" altLang="x-none" sz="2000" dirty="0" smtClean="0"/>
          </a:p>
          <a:p>
            <a:pPr algn="just"/>
            <a:endParaRPr lang="en-US" altLang="x-none" sz="20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dirty="0"/>
          </a:p>
        </p:txBody>
      </p:sp>
      <p:cxnSp>
        <p:nvCxnSpPr>
          <p:cNvPr id="6" name="Straight Connector 5"/>
          <p:cNvCxnSpPr/>
          <p:nvPr/>
        </p:nvCxnSpPr>
        <p:spPr>
          <a:xfrm>
            <a:off x="914400" y="1371600"/>
            <a:ext cx="22860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990600" y="1371600"/>
            <a:ext cx="22098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685800" y="2209800"/>
            <a:ext cx="7620000" cy="715962"/>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x-none" sz="28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a:r>
            <a:br>
              <a:rPr kumimoji="0" lang="en-US" altLang="x-none" sz="28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br>
            <a:r>
              <a:rPr kumimoji="0" lang="x-none" altLang="x-none" sz="2400" b="1" i="0" u="none" strike="noStrike" kern="1200" cap="none" spc="0" normalizeH="0" baseline="0" noProof="0" smtClean="0">
                <a:ln>
                  <a:noFill/>
                </a:ln>
                <a:solidFill>
                  <a:srgbClr val="0070C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ОДЛУКА О ДОДЕЛИ </a:t>
            </a:r>
            <a:r>
              <a:rPr kumimoji="0" lang="sr-Cyrl-CS" altLang="x-none" sz="24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УГОВОРА</a:t>
            </a:r>
            <a:endParaRPr kumimoji="0" lang="en-US" altLang="x-none" sz="2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4" name="Content Placeholder 2"/>
          <p:cNvSpPr txBox="1">
            <a:spLocks/>
          </p:cNvSpPr>
          <p:nvPr/>
        </p:nvSpPr>
        <p:spPr>
          <a:xfrm>
            <a:off x="457200" y="2971800"/>
            <a:ext cx="8001000" cy="19050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sr-Cyrl-CS" altLang="x-none" sz="1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Одлука о </a:t>
            </a:r>
            <a:r>
              <a:rPr kumimoji="0" lang="x-none" altLang="x-none" sz="16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додели уговора</a:t>
            </a:r>
            <a:r>
              <a:rPr kumimoji="0" lang="sr-Cyrl-CS" altLang="x-none" sz="1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мора бити образложена и мора да садржи нарочито податке из извештаја о стручној оцени </a:t>
            </a:r>
            <a:r>
              <a:rPr kumimoji="0" lang="ru-RU" sz="1600" b="1"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и </a:t>
            </a:r>
            <a:r>
              <a:rPr kumimoji="0" lang="sr-Cyrl-CS" sz="1600" b="1"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упутство о правном средству.</a:t>
            </a:r>
            <a:endParaRPr kumimoji="0" lang="en-US" altLang="x-none" sz="16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sr-Cyrl-CS" altLang="x-none" sz="1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Наручилац је дужан да одлуку о </a:t>
            </a:r>
            <a:r>
              <a:rPr kumimoji="0" lang="x-none" altLang="x-none" sz="16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додели уговора</a:t>
            </a:r>
            <a:r>
              <a:rPr kumimoji="0" lang="sr-Cyrl-CS" altLang="x-none" sz="1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sr-Cyrl-CS" altLang="x-none" sz="1600" i="0" u="none" strike="noStrike" kern="1200" cap="none" spc="0" normalizeH="0" baseline="0" noProof="0" dirty="0" smtClean="0">
                <a:ln>
                  <a:noFill/>
                </a:ln>
                <a:effectLst/>
                <a:uLnTx/>
                <a:uFillTx/>
                <a:latin typeface="Times New Roman" pitchFamily="18" charset="0"/>
                <a:ea typeface="+mn-ea"/>
                <a:cs typeface="Times New Roman" pitchFamily="18" charset="0"/>
              </a:rPr>
              <a:t>у року од </a:t>
            </a:r>
            <a:r>
              <a:rPr kumimoji="0" lang="x-none" altLang="x-none" sz="1600" i="0" u="none" strike="noStrike" kern="1200" cap="none" spc="0" normalizeH="0" baseline="0" noProof="0" smtClean="0">
                <a:ln>
                  <a:noFill/>
                </a:ln>
                <a:effectLst/>
                <a:uLnTx/>
                <a:uFillTx/>
                <a:latin typeface="Times New Roman" pitchFamily="18" charset="0"/>
                <a:ea typeface="+mn-ea"/>
                <a:cs typeface="Times New Roman" pitchFamily="18" charset="0"/>
              </a:rPr>
              <a:t>три</a:t>
            </a:r>
            <a:r>
              <a:rPr kumimoji="0" lang="sr-Cyrl-CS" altLang="x-none" sz="1600" i="0" u="none" strike="noStrike" kern="1200" cap="none" spc="0" normalizeH="0" baseline="0" noProof="0" dirty="0" smtClean="0">
                <a:ln>
                  <a:noFill/>
                </a:ln>
                <a:effectLst/>
                <a:uLnTx/>
                <a:uFillTx/>
                <a:latin typeface="Times New Roman" pitchFamily="18" charset="0"/>
                <a:ea typeface="+mn-ea"/>
                <a:cs typeface="Times New Roman" pitchFamily="18" charset="0"/>
              </a:rPr>
              <a:t> дана </a:t>
            </a:r>
            <a:r>
              <a:rPr kumimoji="0" lang="sr-Cyrl-CS" altLang="x-none" sz="1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од дана доношења:</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sr-Cyrl-CS" altLang="x-none" sz="1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достави свим понуђачима</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ru-RU" sz="1600" b="1"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објави на Порталу јавних набавки и на својој интернет страници</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1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x-none" sz="1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cxnSp>
        <p:nvCxnSpPr>
          <p:cNvPr id="15" name="Straight Connector 14"/>
          <p:cNvCxnSpPr/>
          <p:nvPr/>
        </p:nvCxnSpPr>
        <p:spPr>
          <a:xfrm flipV="1">
            <a:off x="762000" y="4114800"/>
            <a:ext cx="25146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14400" y="4114800"/>
            <a:ext cx="23622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09600" y="4876800"/>
            <a:ext cx="7772400" cy="1077218"/>
          </a:xfrm>
          <a:prstGeom prst="rect">
            <a:avLst/>
          </a:prstGeom>
          <a:solidFill>
            <a:srgbClr val="00B050"/>
          </a:solidFill>
          <a:ln>
            <a:solidFill>
              <a:srgbClr val="002060"/>
            </a:solidFill>
          </a:ln>
        </p:spPr>
        <p:txBody>
          <a:bodyPr wrap="square">
            <a:spAutoFit/>
          </a:bodyPr>
          <a:lstStyle/>
          <a:p>
            <a:pPr algn="just"/>
            <a:r>
              <a:rPr lang="ru-RU" sz="1600" dirty="0" smtClean="0">
                <a:solidFill>
                  <a:schemeClr val="bg1"/>
                </a:solidFill>
                <a:latin typeface="Times New Roman" pitchFamily="18" charset="0"/>
                <a:cs typeface="Times New Roman" pitchFamily="18" charset="0"/>
              </a:rPr>
              <a:t>Ако поједини подаци из одлуке представљају пословну тајну у смислу Закона о заштита пословне тајне или представљају тајне податке у смислу Закона о тајности података, ти подаци из одлуке се неће објавити, у ком случају се одлука у изворном облику доставља Управи за јавне набавке и Државној ревизорској </a:t>
            </a:r>
            <a:r>
              <a:rPr lang="sr-Cyrl-CS" sz="1600" dirty="0" smtClean="0">
                <a:solidFill>
                  <a:schemeClr val="bg1"/>
                </a:solidFill>
                <a:latin typeface="Times New Roman" pitchFamily="18" charset="0"/>
                <a:cs typeface="Times New Roman" pitchFamily="18" charset="0"/>
              </a:rPr>
              <a:t>институцији.</a:t>
            </a:r>
            <a:endParaRPr lang="en-US" altLang="x-none" sz="1600" dirty="0" smtClean="0">
              <a:solidFill>
                <a:schemeClr val="bg1"/>
              </a:solidFill>
              <a:latin typeface="Times New Roman" pitchFamily="18" charset="0"/>
              <a:cs typeface="Times New Roman" pitchFamily="18" charset="0"/>
            </a:endParaRPr>
          </a:p>
        </p:txBody>
      </p:sp>
      <p:sp>
        <p:nvSpPr>
          <p:cNvPr id="12" name="TextBox 11"/>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pic>
        <p:nvPicPr>
          <p:cNvPr id="17" name="Picture 16"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19" name="TextBox 18"/>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312879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wipe(down)">
                                      <p:cBhvr>
                                        <p:cTn id="7" dur="500"/>
                                        <p:tgtEl>
                                          <p:spTgt spid="849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4995">
                                            <p:txEl>
                                              <p:pRg st="0" end="0"/>
                                            </p:txEl>
                                          </p:spTgt>
                                        </p:tgtEl>
                                        <p:attrNameLst>
                                          <p:attrName>style.visibility</p:attrName>
                                        </p:attrNameLst>
                                      </p:cBhvr>
                                      <p:to>
                                        <p:strVal val="visible"/>
                                      </p:to>
                                    </p:set>
                                    <p:anim calcmode="lin" valueType="num">
                                      <p:cBhvr additive="base">
                                        <p:cTn id="12" dur="5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4995">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4995">
                                            <p:txEl>
                                              <p:pRg st="1" end="1"/>
                                            </p:txEl>
                                          </p:spTgt>
                                        </p:tgtEl>
                                        <p:attrNameLst>
                                          <p:attrName>style.visibility</p:attrName>
                                        </p:attrNameLst>
                                      </p:cBhvr>
                                      <p:to>
                                        <p:strVal val="visible"/>
                                      </p:to>
                                    </p:set>
                                    <p:anim calcmode="lin" valueType="num">
                                      <p:cBhvr additive="base">
                                        <p:cTn id="16" dur="500" fill="hold"/>
                                        <p:tgtEl>
                                          <p:spTgt spid="8499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4995">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4995">
                                            <p:txEl>
                                              <p:pRg st="2" end="2"/>
                                            </p:txEl>
                                          </p:spTgt>
                                        </p:tgtEl>
                                        <p:attrNameLst>
                                          <p:attrName>style.visibility</p:attrName>
                                        </p:attrNameLst>
                                      </p:cBhvr>
                                      <p:to>
                                        <p:strVal val="visible"/>
                                      </p:to>
                                    </p:set>
                                    <p:anim calcmode="lin" valueType="num">
                                      <p:cBhvr additive="base">
                                        <p:cTn id="20" dur="500" fill="hold"/>
                                        <p:tgtEl>
                                          <p:spTgt spid="8499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4995">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84995">
                                            <p:txEl>
                                              <p:pRg st="3" end="3"/>
                                            </p:txEl>
                                          </p:spTgt>
                                        </p:tgtEl>
                                        <p:attrNameLst>
                                          <p:attrName>style.visibility</p:attrName>
                                        </p:attrNameLst>
                                      </p:cBhvr>
                                      <p:to>
                                        <p:strVal val="visible"/>
                                      </p:to>
                                    </p:set>
                                    <p:anim calcmode="lin" valueType="num">
                                      <p:cBhvr additive="base">
                                        <p:cTn id="24" dur="500" fill="hold"/>
                                        <p:tgtEl>
                                          <p:spTgt spid="8499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49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par>
                                <p:cTn id="31" presetID="22" presetClass="entr" presetSubtype="4"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wipe(down)">
                                      <p:cBhvr>
                                        <p:cTn id="38" dur="500"/>
                                        <p:tgtEl>
                                          <p:spTgt spid="1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 calcmode="lin" valueType="num">
                                      <p:cBhvr additive="base">
                                        <p:cTn id="4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xEl>
                                              <p:pRg st="1" end="1"/>
                                            </p:txEl>
                                          </p:spTgt>
                                        </p:tgtEl>
                                        <p:attrNameLst>
                                          <p:attrName>style.visibility</p:attrName>
                                        </p:attrNameLst>
                                      </p:cBhvr>
                                      <p:to>
                                        <p:strVal val="visible"/>
                                      </p:to>
                                    </p:set>
                                    <p:anim calcmode="lin" valueType="num">
                                      <p:cBhvr additive="base">
                                        <p:cTn id="4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xEl>
                                              <p:pRg st="2" end="2"/>
                                            </p:txEl>
                                          </p:spTgt>
                                        </p:tgtEl>
                                        <p:attrNameLst>
                                          <p:attrName>style.visibility</p:attrName>
                                        </p:attrNameLst>
                                      </p:cBhvr>
                                      <p:to>
                                        <p:strVal val="visible"/>
                                      </p:to>
                                    </p:set>
                                    <p:anim calcmode="lin" valueType="num">
                                      <p:cBhvr additive="base">
                                        <p:cTn id="5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par>
                                <p:cTn id="62" presetID="22" presetClass="entr" presetSubtype="4" fill="hold"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down)">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4">
                                            <p:txEl>
                                              <p:pRg st="3" end="3"/>
                                            </p:txEl>
                                          </p:spTgt>
                                        </p:tgtEl>
                                        <p:attrNameLst>
                                          <p:attrName>style.visibility</p:attrName>
                                        </p:attrNameLst>
                                      </p:cBhvr>
                                      <p:to>
                                        <p:strVal val="visible"/>
                                      </p:to>
                                    </p:set>
                                    <p:anim calcmode="lin" valueType="num">
                                      <p:cBhvr additive="base">
                                        <p:cTn id="6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8">
                                            <p:bg/>
                                          </p:spTgt>
                                        </p:tgtEl>
                                        <p:attrNameLst>
                                          <p:attrName>style.visibility</p:attrName>
                                        </p:attrNameLst>
                                      </p:cBhvr>
                                      <p:to>
                                        <p:strVal val="visible"/>
                                      </p:to>
                                    </p:set>
                                    <p:animEffect transition="in" filter="wipe(down)">
                                      <p:cBhvr>
                                        <p:cTn id="75" dur="500"/>
                                        <p:tgtEl>
                                          <p:spTgt spid="18">
                                            <p:bg/>
                                          </p:spTgt>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18">
                                            <p:txEl>
                                              <p:pRg st="0" end="0"/>
                                            </p:txEl>
                                          </p:spTgt>
                                        </p:tgtEl>
                                        <p:attrNameLst>
                                          <p:attrName>style.visibility</p:attrName>
                                        </p:attrNameLst>
                                      </p:cBhvr>
                                      <p:to>
                                        <p:strVal val="visible"/>
                                      </p:to>
                                    </p:set>
                                    <p:animEffect transition="in" filter="wipe(down)">
                                      <p:cBhvr>
                                        <p:cTn id="78"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4995" grpId="0" build="allAtOnce"/>
      <p:bldP spid="13" grpId="0" build="allAtOnce"/>
      <p:bldP spid="14" grpId="0" build="p"/>
      <p:bldP spid="18" grpId="0" build="allAtOnce"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533400" y="0"/>
            <a:ext cx="7620000" cy="639762"/>
          </a:xfrm>
        </p:spPr>
        <p:txBody>
          <a:bodyPr>
            <a:normAutofit fontScale="90000"/>
          </a:bodyPr>
          <a:lstStyle/>
          <a:p>
            <a:pPr algn="ctr"/>
            <a:r>
              <a:rPr lang="en-US" altLang="x-none" sz="28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r>
            <a:br>
              <a:rPr lang="en-US" altLang="x-none" sz="28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br>
            <a:r>
              <a:rPr lang="x-none" altLang="x-none" sz="2400" b="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ОДЛУКА О ОБУСТАВИ</a:t>
            </a:r>
            <a:r>
              <a:rPr lang="sr-Cyrl-CS" altLang="x-none" sz="24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ПОСТУПКА</a:t>
            </a:r>
            <a:endParaRPr lang="en-US" altLang="x-none" sz="2400" dirty="0" smtClean="0"/>
          </a:p>
        </p:txBody>
      </p:sp>
      <p:sp>
        <p:nvSpPr>
          <p:cNvPr id="87043" name="Content Placeholder 2"/>
          <p:cNvSpPr>
            <a:spLocks noGrp="1"/>
          </p:cNvSpPr>
          <p:nvPr>
            <p:ph idx="1"/>
          </p:nvPr>
        </p:nvSpPr>
        <p:spPr>
          <a:xfrm>
            <a:off x="381000" y="838201"/>
            <a:ext cx="8001000" cy="2133599"/>
          </a:xfrm>
        </p:spPr>
        <p:txBody>
          <a:bodyPr>
            <a:normAutofit/>
          </a:bodyPr>
          <a:lstStyle/>
          <a:p>
            <a:pPr algn="just"/>
            <a:r>
              <a:rPr lang="sr-Cyrl-CS" altLang="x-none" sz="1800" dirty="0" smtClean="0">
                <a:latin typeface="Times New Roman" panose="02020603050405020304" pitchFamily="18" charset="0"/>
                <a:cs typeface="Times New Roman" panose="02020603050405020304" pitchFamily="18" charset="0"/>
              </a:rPr>
              <a:t>Наручилац може да обустави поступак јавне набавке </a:t>
            </a:r>
            <a:r>
              <a:rPr lang="sr-Cyrl-CS" altLang="x-none" sz="1800" b="1" dirty="0" smtClean="0">
                <a:latin typeface="Times New Roman" panose="02020603050405020304" pitchFamily="18" charset="0"/>
                <a:cs typeface="Times New Roman" panose="02020603050405020304" pitchFamily="18" charset="0"/>
              </a:rPr>
              <a:t>из објективних и доказивих разлога</a:t>
            </a:r>
            <a:r>
              <a:rPr lang="sr-Cyrl-CS" altLang="x-none" sz="1800" dirty="0" smtClean="0">
                <a:latin typeface="Times New Roman" panose="02020603050405020304" pitchFamily="18" charset="0"/>
                <a:cs typeface="Times New Roman" panose="02020603050405020304" pitchFamily="18" charset="0"/>
              </a:rPr>
              <a:t>, који се нису могли предвидети у време покретања поступка и који онемогућавају да се започети поступак оконча, односно услед којих је престала потреба наручиоца за предметном набавком због чега се неће понављати у току исте </a:t>
            </a:r>
            <a:r>
              <a:rPr lang="x-none" altLang="x-none" sz="1800" dirty="0" smtClean="0">
                <a:latin typeface="Times New Roman" panose="02020603050405020304" pitchFamily="18" charset="0"/>
                <a:cs typeface="Times New Roman" panose="02020603050405020304" pitchFamily="18" charset="0"/>
              </a:rPr>
              <a:t>буџетске</a:t>
            </a:r>
            <a:r>
              <a:rPr lang="sr-Cyrl-CS" altLang="x-none" sz="1800" dirty="0" smtClean="0">
                <a:latin typeface="Times New Roman" panose="02020603050405020304" pitchFamily="18" charset="0"/>
                <a:cs typeface="Times New Roman" panose="02020603050405020304" pitchFamily="18" charset="0"/>
              </a:rPr>
              <a:t> године</a:t>
            </a:r>
            <a:r>
              <a:rPr lang="x-none" altLang="x-none" sz="1800" dirty="0" smtClean="0">
                <a:latin typeface="Times New Roman" panose="02020603050405020304" pitchFamily="18" charset="0"/>
                <a:cs typeface="Times New Roman" panose="02020603050405020304" pitchFamily="18" charset="0"/>
              </a:rPr>
              <a:t>, односно у наредних шест </a:t>
            </a:r>
            <a:r>
              <a:rPr lang="x-none" altLang="x-none" sz="1800" smtClean="0">
                <a:latin typeface="Times New Roman" panose="02020603050405020304" pitchFamily="18" charset="0"/>
                <a:cs typeface="Times New Roman" panose="02020603050405020304" pitchFamily="18" charset="0"/>
              </a:rPr>
              <a:t>месеци</a:t>
            </a:r>
            <a:r>
              <a:rPr lang="sr-Cyrl-CS" altLang="x-none" sz="1800" dirty="0" smtClean="0">
                <a:latin typeface="Times New Roman" panose="02020603050405020304" pitchFamily="18" charset="0"/>
                <a:cs typeface="Times New Roman" panose="02020603050405020304" pitchFamily="18" charset="0"/>
              </a:rPr>
              <a:t>.</a:t>
            </a:r>
          </a:p>
          <a:p>
            <a:pPr algn="just">
              <a:buNone/>
            </a:pPr>
            <a:r>
              <a:rPr lang="sr-Cyrl-CS" altLang="x-none" sz="1600" dirty="0" smtClean="0">
                <a:latin typeface="Times New Roman" panose="02020603050405020304" pitchFamily="18" charset="0"/>
                <a:cs typeface="Times New Roman" panose="02020603050405020304" pitchFamily="18" charset="0"/>
              </a:rPr>
              <a:t>	</a:t>
            </a:r>
          </a:p>
          <a:p>
            <a:pPr algn="just">
              <a:buNone/>
            </a:pPr>
            <a:endParaRPr lang="sr-Cyrl-CS" altLang="x-none" sz="1600" dirty="0" smtClean="0">
              <a:latin typeface="Times New Roman" panose="02020603050405020304" pitchFamily="18" charset="0"/>
              <a:cs typeface="Times New Roman" panose="02020603050405020304" pitchFamily="18" charset="0"/>
            </a:endParaRPr>
          </a:p>
          <a:p>
            <a:endParaRPr lang="en-US" altLang="x-none" sz="16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cxnSp>
        <p:nvCxnSpPr>
          <p:cNvPr id="6" name="Straight Connector 5"/>
          <p:cNvCxnSpPr/>
          <p:nvPr/>
        </p:nvCxnSpPr>
        <p:spPr>
          <a:xfrm>
            <a:off x="7620000" y="1524000"/>
            <a:ext cx="7620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543800" y="1524000"/>
            <a:ext cx="7620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638800" y="4876800"/>
            <a:ext cx="914400" cy="369332"/>
          </a:xfrm>
          <a:prstGeom prst="rect">
            <a:avLst/>
          </a:prstGeom>
          <a:solidFill>
            <a:schemeClr val="bg1"/>
          </a:solidFill>
        </p:spPr>
        <p:txBody>
          <a:bodyPr wrap="square">
            <a:spAutoFit/>
          </a:bodyPr>
          <a:lstStyle/>
          <a:p>
            <a:r>
              <a:rPr lang="sr-Cyrl-CS" altLang="x-none" dirty="0" smtClean="0">
                <a:latin typeface="Times New Roman" panose="02020603050405020304" pitchFamily="18" charset="0"/>
                <a:cs typeface="Times New Roman" panose="02020603050405020304" pitchFamily="18" charset="0"/>
              </a:rPr>
              <a:t>    </a:t>
            </a:r>
            <a:endParaRPr lang="en-US" dirty="0"/>
          </a:p>
        </p:txBody>
      </p:sp>
      <p:sp>
        <p:nvSpPr>
          <p:cNvPr id="18" name="Rectangle 17"/>
          <p:cNvSpPr/>
          <p:nvPr/>
        </p:nvSpPr>
        <p:spPr>
          <a:xfrm>
            <a:off x="7315200" y="1371600"/>
            <a:ext cx="1066800" cy="369332"/>
          </a:xfrm>
          <a:prstGeom prst="rect">
            <a:avLst/>
          </a:prstGeom>
          <a:solidFill>
            <a:schemeClr val="bg1"/>
          </a:solidFill>
        </p:spPr>
        <p:txBody>
          <a:bodyPr wrap="square">
            <a:spAutoFit/>
          </a:bodyPr>
          <a:lstStyle/>
          <a:p>
            <a:r>
              <a:rPr lang="sr-Cyrl-CS" altLang="x-none" dirty="0" smtClean="0">
                <a:latin typeface="Times New Roman" panose="02020603050405020304" pitchFamily="18" charset="0"/>
                <a:cs typeface="Times New Roman" panose="02020603050405020304" pitchFamily="18" charset="0"/>
              </a:rPr>
              <a:t>   </a:t>
            </a:r>
            <a:r>
              <a:rPr lang="sr-Cyrl-CS" altLang="x-none" b="1" dirty="0" smtClean="0">
                <a:solidFill>
                  <a:srgbClr val="00B050"/>
                </a:solidFill>
                <a:latin typeface="Times New Roman" panose="02020603050405020304" pitchFamily="18" charset="0"/>
                <a:cs typeface="Times New Roman" panose="02020603050405020304" pitchFamily="18" charset="0"/>
              </a:rPr>
              <a:t>или</a:t>
            </a:r>
            <a:endParaRPr lang="en-US" b="1" dirty="0">
              <a:solidFill>
                <a:srgbClr val="00B050"/>
              </a:solidFill>
            </a:endParaRPr>
          </a:p>
        </p:txBody>
      </p:sp>
      <p:sp>
        <p:nvSpPr>
          <p:cNvPr id="22" name="Content Placeholder 2"/>
          <p:cNvSpPr txBox="1">
            <a:spLocks/>
          </p:cNvSpPr>
          <p:nvPr/>
        </p:nvSpPr>
        <p:spPr>
          <a:xfrm>
            <a:off x="685800" y="2743200"/>
            <a:ext cx="7696200" cy="2133600"/>
          </a:xfrm>
          <a:prstGeom prst="rect">
            <a:avLst/>
          </a:prstGeom>
        </p:spPr>
        <p:txBody>
          <a:bodyPr vert="horz" lIns="91440" tIns="45720" rIns="91440" bIns="45720" rtlCol="0">
            <a:normAutofit lnSpcReduction="10000"/>
          </a:bodyPr>
          <a:lstStyle/>
          <a:p>
            <a:pPr>
              <a:buFont typeface="Wingdings" pitchFamily="2" charset="2"/>
              <a:buChar char="ü"/>
            </a:pPr>
            <a:r>
              <a:rPr kumimoji="0" lang="sr-Cyrl-CS" altLang="x-none"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Одлука о обустави</a:t>
            </a:r>
            <a:r>
              <a:rPr kumimoji="0" lang="sr-Cyrl-CS" altLang="x-none"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sr-Cyrl-CS" altLang="x-none"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поступка мора бити образложена и мора нарочито садржати разлоге обуставе</a:t>
            </a:r>
            <a:r>
              <a:rPr lang="sr-Cyrl-CS" dirty="0" smtClean="0"/>
              <a:t> </a:t>
            </a:r>
            <a:r>
              <a:rPr kumimoji="0" lang="ru-RU" b="1"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и </a:t>
            </a:r>
            <a:r>
              <a:rPr kumimoji="0" lang="sr-Cyrl-CS" b="1"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упутство о правном средству.</a:t>
            </a:r>
          </a:p>
          <a:p>
            <a:pPr>
              <a:buFont typeface="Wingdings" pitchFamily="2" charset="2"/>
              <a:buChar char="ü"/>
            </a:pPr>
            <a:endParaRPr kumimoji="0" lang="en-US" altLang="x-none"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sr-Cyrl-CS" altLang="x-none"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Наручилац је дужан да одлуку о обустави поступка </a:t>
            </a:r>
            <a:r>
              <a:rPr kumimoji="0" lang="sr-Cyrl-CS" altLang="x-none" i="0" u="none" strike="noStrike" kern="1200" cap="none" spc="0" normalizeH="0" baseline="0" noProof="0" dirty="0" smtClean="0">
                <a:ln>
                  <a:noFill/>
                </a:ln>
                <a:effectLst/>
                <a:uLnTx/>
                <a:uFillTx/>
                <a:latin typeface="Times New Roman" pitchFamily="18" charset="0"/>
                <a:ea typeface="+mn-ea"/>
                <a:cs typeface="Times New Roman" pitchFamily="18" charset="0"/>
              </a:rPr>
              <a:t>у року од </a:t>
            </a:r>
            <a:r>
              <a:rPr kumimoji="0" lang="x-none" altLang="x-none" i="0" u="none" strike="noStrike" kern="1200" cap="none" spc="0" normalizeH="0" baseline="0" noProof="0" smtClean="0">
                <a:ln>
                  <a:noFill/>
                </a:ln>
                <a:effectLst/>
                <a:uLnTx/>
                <a:uFillTx/>
                <a:latin typeface="Times New Roman" pitchFamily="18" charset="0"/>
                <a:ea typeface="+mn-ea"/>
                <a:cs typeface="Times New Roman" pitchFamily="18" charset="0"/>
              </a:rPr>
              <a:t>три</a:t>
            </a:r>
            <a:r>
              <a:rPr kumimoji="0" lang="sr-Cyrl-CS" altLang="x-none" i="0" u="none" strike="noStrike" kern="1200" cap="none" spc="0" normalizeH="0" baseline="0" noProof="0" dirty="0" smtClean="0">
                <a:ln>
                  <a:noFill/>
                </a:ln>
                <a:effectLst/>
                <a:uLnTx/>
                <a:uFillTx/>
                <a:latin typeface="Times New Roman" pitchFamily="18" charset="0"/>
                <a:ea typeface="+mn-ea"/>
                <a:cs typeface="Times New Roman" pitchFamily="18" charset="0"/>
              </a:rPr>
              <a:t> дана </a:t>
            </a:r>
            <a:r>
              <a:rPr kumimoji="0" lang="sr-Cyrl-CS" altLang="x-none"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од дана доношења...</a:t>
            </a:r>
          </a:p>
          <a:p>
            <a:pPr marL="342900" marR="0" lvl="0" indent="-342900" algn="just" defTabSz="914400" rtl="0" eaLnBrk="1" fontAlgn="auto" latinLnBrk="0" hangingPunct="1">
              <a:lnSpc>
                <a:spcPct val="100000"/>
              </a:lnSpc>
              <a:spcBef>
                <a:spcPct val="20000"/>
              </a:spcBef>
              <a:spcAft>
                <a:spcPts val="0"/>
              </a:spcAft>
              <a:buClrTx/>
              <a:buSzTx/>
              <a:tabLst/>
              <a:defRPr/>
            </a:pPr>
            <a:r>
              <a:rPr kumimoji="0" lang="sr-Cyrl-CS" altLang="x-none"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достави свим понуђачима</a:t>
            </a:r>
          </a:p>
          <a:p>
            <a:pPr marL="342900" marR="0" lvl="0" indent="-342900" algn="just" defTabSz="914400" rtl="0" eaLnBrk="1" fontAlgn="auto" latinLnBrk="0" hangingPunct="1">
              <a:lnSpc>
                <a:spcPct val="100000"/>
              </a:lnSpc>
              <a:spcBef>
                <a:spcPct val="20000"/>
              </a:spcBef>
              <a:spcAft>
                <a:spcPts val="0"/>
              </a:spcAft>
              <a:buClrTx/>
              <a:buSzTx/>
              <a:tabLst/>
              <a:defRPr/>
            </a:pPr>
            <a:r>
              <a:rPr kumimoji="0" lang="ru-RU" b="1"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	објави на Порталу јавних набавки и на својој интернет страници</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x-none"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23" name="Rectangle 22"/>
          <p:cNvSpPr/>
          <p:nvPr/>
        </p:nvSpPr>
        <p:spPr>
          <a:xfrm>
            <a:off x="762000" y="4800600"/>
            <a:ext cx="7543800" cy="1477328"/>
          </a:xfrm>
          <a:prstGeom prst="rect">
            <a:avLst/>
          </a:prstGeom>
          <a:solidFill>
            <a:srgbClr val="00B050"/>
          </a:solidFill>
          <a:ln>
            <a:solidFill>
              <a:srgbClr val="002060"/>
            </a:solidFill>
          </a:ln>
        </p:spPr>
        <p:txBody>
          <a:bodyPr wrap="square">
            <a:spAutoFit/>
          </a:bodyPr>
          <a:lstStyle/>
          <a:p>
            <a:pPr algn="just"/>
            <a:r>
              <a:rPr lang="ru-RU" dirty="0" smtClean="0">
                <a:solidFill>
                  <a:schemeClr val="bg1"/>
                </a:solidFill>
                <a:latin typeface="Times New Roman" pitchFamily="18" charset="0"/>
                <a:cs typeface="Times New Roman" pitchFamily="18" charset="0"/>
              </a:rPr>
              <a:t>Ако поједини подаци из одлуке представљају пословну тајну у смислу Закона о заштита пословне тајне или представљају тајне податке у смислу Закона о тајности података, ти подаци из одлуке се неће објавити, у ком случају се одлука у изворном облику доставља Управи за јавне набавке и Државној ревизорској </a:t>
            </a:r>
            <a:r>
              <a:rPr lang="sr-Cyrl-CS" dirty="0" smtClean="0">
                <a:solidFill>
                  <a:schemeClr val="bg1"/>
                </a:solidFill>
                <a:latin typeface="Times New Roman" pitchFamily="18" charset="0"/>
                <a:cs typeface="Times New Roman" pitchFamily="18" charset="0"/>
              </a:rPr>
              <a:t>институцији.</a:t>
            </a:r>
            <a:endParaRPr lang="en-US" altLang="x-none" dirty="0" smtClean="0">
              <a:solidFill>
                <a:schemeClr val="bg1"/>
              </a:solidFill>
              <a:latin typeface="Times New Roman" pitchFamily="18" charset="0"/>
              <a:cs typeface="Times New Roman" pitchFamily="18" charset="0"/>
            </a:endParaRPr>
          </a:p>
        </p:txBody>
      </p:sp>
      <p:cxnSp>
        <p:nvCxnSpPr>
          <p:cNvPr id="24" name="Straight Connector 23"/>
          <p:cNvCxnSpPr/>
          <p:nvPr/>
        </p:nvCxnSpPr>
        <p:spPr>
          <a:xfrm flipV="1">
            <a:off x="1143000" y="4191000"/>
            <a:ext cx="25908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143000" y="4114800"/>
            <a:ext cx="25908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pic>
        <p:nvPicPr>
          <p:cNvPr id="15" name="Picture 14"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16" name="TextBox 15"/>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300196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down)">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8">
                                            <p:bg/>
                                          </p:spTgt>
                                        </p:tgtEl>
                                        <p:attrNameLst>
                                          <p:attrName>style.visibility</p:attrName>
                                        </p:attrNameLst>
                                      </p:cBhvr>
                                      <p:to>
                                        <p:strVal val="visible"/>
                                      </p:to>
                                    </p:set>
                                    <p:animEffect transition="in" filter="wipe(down)">
                                      <p:cBhvr>
                                        <p:cTn id="20" dur="500"/>
                                        <p:tgtEl>
                                          <p:spTgt spid="18">
                                            <p:bg/>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wipe(down)">
                                      <p:cBhvr>
                                        <p:cTn id="23" dur="500"/>
                                        <p:tgtEl>
                                          <p:spTgt spid="1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7043">
                                            <p:txEl>
                                              <p:pRg st="1" end="1"/>
                                            </p:txEl>
                                          </p:spTgt>
                                        </p:tgtEl>
                                        <p:attrNameLst>
                                          <p:attrName>style.visibility</p:attrName>
                                        </p:attrNameLst>
                                      </p:cBhvr>
                                      <p:to>
                                        <p:strVal val="visible"/>
                                      </p:to>
                                    </p:set>
                                    <p:animEffect transition="in" filter="wipe(down)">
                                      <p:cBhvr>
                                        <p:cTn id="28" dur="500"/>
                                        <p:tgtEl>
                                          <p:spTgt spid="8704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2">
                                            <p:txEl>
                                              <p:pRg st="2" end="2"/>
                                            </p:txEl>
                                          </p:spTgt>
                                        </p:tgtEl>
                                        <p:attrNameLst>
                                          <p:attrName>style.visibility</p:attrName>
                                        </p:attrNameLst>
                                      </p:cBhvr>
                                      <p:to>
                                        <p:strVal val="visible"/>
                                      </p:to>
                                    </p:set>
                                    <p:anim calcmode="lin" valueType="num">
                                      <p:cBhvr additive="base">
                                        <p:cTn id="39"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
                                            <p:txEl>
                                              <p:pRg st="3" end="3"/>
                                            </p:txEl>
                                          </p:spTgt>
                                        </p:tgtEl>
                                        <p:attrNameLst>
                                          <p:attrName>style.visibility</p:attrName>
                                        </p:attrNameLst>
                                      </p:cBhvr>
                                      <p:to>
                                        <p:strVal val="visible"/>
                                      </p:to>
                                    </p:set>
                                    <p:anim calcmode="lin" valueType="num">
                                      <p:cBhvr additive="base">
                                        <p:cTn id="43"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par>
                                <p:cTn id="50" presetID="22" presetClass="entr" presetSubtype="4"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2">
                                            <p:txEl>
                                              <p:pRg st="4" end="4"/>
                                            </p:txEl>
                                          </p:spTgt>
                                        </p:tgtEl>
                                        <p:attrNameLst>
                                          <p:attrName>style.visibility</p:attrName>
                                        </p:attrNameLst>
                                      </p:cBhvr>
                                      <p:to>
                                        <p:strVal val="visible"/>
                                      </p:to>
                                    </p:set>
                                    <p:anim calcmode="lin" valueType="num">
                                      <p:cBhvr additive="base">
                                        <p:cTn id="57"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3">
                                            <p:bg/>
                                          </p:spTgt>
                                        </p:tgtEl>
                                        <p:attrNameLst>
                                          <p:attrName>style.visibility</p:attrName>
                                        </p:attrNameLst>
                                      </p:cBhvr>
                                      <p:to>
                                        <p:strVal val="visible"/>
                                      </p:to>
                                    </p:set>
                                    <p:animEffect transition="in" filter="wipe(down)">
                                      <p:cBhvr>
                                        <p:cTn id="63" dur="500"/>
                                        <p:tgtEl>
                                          <p:spTgt spid="23">
                                            <p:bg/>
                                          </p:spTgt>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3">
                                            <p:txEl>
                                              <p:pRg st="0" end="0"/>
                                            </p:txEl>
                                          </p:spTgt>
                                        </p:tgtEl>
                                        <p:attrNameLst>
                                          <p:attrName>style.visibility</p:attrName>
                                        </p:attrNameLst>
                                      </p:cBhvr>
                                      <p:to>
                                        <p:strVal val="visible"/>
                                      </p:to>
                                    </p:set>
                                    <p:animEffect transition="in" filter="wipe(down)">
                                      <p:cBhvr>
                                        <p:cTn id="66"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uiExpand="1" build="p"/>
      <p:bldP spid="18" grpId="0" build="allAtOnce" animBg="1"/>
      <p:bldP spid="22" grpId="0" uiExpand="1" build="p"/>
      <p:bldP spid="23" grpId="0" build="allAtOnce"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28600"/>
            <a:ext cx="7086600" cy="1981200"/>
          </a:xfrm>
        </p:spPr>
        <p:txBody>
          <a:bodyPr>
            <a:normAutofit/>
          </a:bodyPr>
          <a:lstStyle/>
          <a:p>
            <a:pPr algn="ctr"/>
            <a:endParaRPr lang="x-none" sz="2800" dirty="0" smtClean="0">
              <a:solidFill>
                <a:schemeClr val="tx1"/>
              </a:solidFill>
            </a:endParaRPr>
          </a:p>
          <a:p>
            <a:pPr marL="514350" indent="-514350" algn="ctr"/>
            <a:r>
              <a:rPr lang="sr-Cyrl-CS" sz="40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УГОВОР О </a:t>
            </a:r>
          </a:p>
          <a:p>
            <a:pPr marL="514350" indent="-514350" algn="ctr"/>
            <a:r>
              <a:rPr lang="sr-Cyrl-CS" sz="40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ЈАВНОЈ НАБАВЦИ</a:t>
            </a:r>
            <a:endParaRPr lang="x-none" sz="4000" dirty="0" smtClean="0">
              <a:solidFill>
                <a:srgbClr val="0070C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pic>
        <p:nvPicPr>
          <p:cNvPr id="19457" name="Picture 1" descr="C:\Documents and Settings\daliborka\Desktop\1415\contract-300x225.png"/>
          <p:cNvPicPr>
            <a:picLocks noChangeAspect="1" noChangeArrowheads="1"/>
          </p:cNvPicPr>
          <p:nvPr/>
        </p:nvPicPr>
        <p:blipFill>
          <a:blip r:embed="rId2" cstate="print"/>
          <a:srcRect/>
          <a:stretch>
            <a:fillRect/>
          </a:stretch>
        </p:blipFill>
        <p:spPr bwMode="auto">
          <a:xfrm>
            <a:off x="1371600" y="2057400"/>
            <a:ext cx="5943600" cy="4111625"/>
          </a:xfrm>
          <a:prstGeom prst="rect">
            <a:avLst/>
          </a:prstGeom>
          <a:noFill/>
        </p:spPr>
      </p:pic>
      <p:pic>
        <p:nvPicPr>
          <p:cNvPr id="5" name="Picture 4" descr="grb.png"/>
          <p:cNvPicPr>
            <a:picLocks noChangeAspect="1"/>
          </p:cNvPicPr>
          <p:nvPr/>
        </p:nvPicPr>
        <p:blipFill>
          <a:blip r:embed="rId3" cstate="print"/>
          <a:stretch>
            <a:fillRect/>
          </a:stretch>
        </p:blipFill>
        <p:spPr>
          <a:xfrm>
            <a:off x="285720" y="6429396"/>
            <a:ext cx="285752" cy="285752"/>
          </a:xfrm>
          <a:prstGeom prst="rect">
            <a:avLst/>
          </a:prstGeom>
        </p:spPr>
      </p:pic>
      <p:sp>
        <p:nvSpPr>
          <p:cNvPr id="6" name="TextBox 5"/>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7" name="TextBox 6"/>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4244085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609600"/>
          </a:xfrm>
        </p:spPr>
        <p:txBody>
          <a:bodyPr>
            <a:noAutofit/>
          </a:bodyPr>
          <a:lstStyle/>
          <a:p>
            <a:pPr lvl="0" algn="ctr"/>
            <a:r>
              <a:rPr lang="sr-Cyrl-CS" sz="2400" b="1" u="sng" dirty="0" smtClean="0"/>
              <a:t>Најзначајније измене и допуне ЗЈН из угла понуђача</a:t>
            </a:r>
            <a:endParaRPr lang="en-US" sz="2400" dirty="0" smtClean="0"/>
          </a:p>
        </p:txBody>
      </p:sp>
      <p:sp>
        <p:nvSpPr>
          <p:cNvPr id="3" name="Content Placeholder 2"/>
          <p:cNvSpPr>
            <a:spLocks noGrp="1"/>
          </p:cNvSpPr>
          <p:nvPr>
            <p:ph idx="1"/>
          </p:nvPr>
        </p:nvSpPr>
        <p:spPr>
          <a:xfrm>
            <a:off x="685800" y="914400"/>
            <a:ext cx="7500990" cy="5029200"/>
          </a:xfrm>
        </p:spPr>
        <p:txBody>
          <a:bodyPr>
            <a:noAutofit/>
          </a:bodyPr>
          <a:lstStyle/>
          <a:p>
            <a:pPr algn="just">
              <a:buFont typeface="Wingdings" pitchFamily="2" charset="2"/>
              <a:buChar char="Ø"/>
            </a:pPr>
            <a:endParaRPr lang="en-US" sz="1800" dirty="0" smtClean="0">
              <a:latin typeface="Times New Roman" pitchFamily="18" charset="0"/>
              <a:cs typeface="Times New Roman" pitchFamily="18" charset="0"/>
            </a:endParaRPr>
          </a:p>
          <a:p>
            <a:pPr lvl="0" algn="just">
              <a:buFont typeface="Wingdings" pitchFamily="2" charset="2"/>
              <a:buChar char="Ø"/>
            </a:pPr>
            <a:r>
              <a:rPr lang="en-US" sz="1800" dirty="0" err="1" smtClean="0"/>
              <a:t>могућност</a:t>
            </a:r>
            <a:r>
              <a:rPr lang="en-US" sz="1800" dirty="0" smtClean="0"/>
              <a:t> </a:t>
            </a:r>
            <a:r>
              <a:rPr lang="en-US" sz="1800" dirty="0" err="1" smtClean="0"/>
              <a:t>доказивања</a:t>
            </a:r>
            <a:r>
              <a:rPr lang="en-US" sz="1800" dirty="0" smtClean="0"/>
              <a:t> </a:t>
            </a:r>
            <a:r>
              <a:rPr lang="en-US" sz="1800" dirty="0" err="1" smtClean="0"/>
              <a:t>испуњености</a:t>
            </a:r>
            <a:r>
              <a:rPr lang="en-US" sz="1800" dirty="0" smtClean="0"/>
              <a:t> </a:t>
            </a:r>
            <a:r>
              <a:rPr lang="en-US" sz="1800" dirty="0" err="1" smtClean="0"/>
              <a:t>услова</a:t>
            </a:r>
            <a:r>
              <a:rPr lang="en-US" sz="1800" dirty="0" smtClean="0"/>
              <a:t> </a:t>
            </a:r>
            <a:r>
              <a:rPr lang="en-US" sz="1800" dirty="0" err="1" smtClean="0"/>
              <a:t>за</a:t>
            </a:r>
            <a:r>
              <a:rPr lang="en-US" sz="1800" dirty="0" smtClean="0"/>
              <a:t> </a:t>
            </a:r>
            <a:r>
              <a:rPr lang="en-US" sz="1800" dirty="0" err="1" smtClean="0"/>
              <a:t>учешће</a:t>
            </a:r>
            <a:r>
              <a:rPr lang="sr-Cyrl-CS" sz="1800" dirty="0" smtClean="0"/>
              <a:t> у поступку </a:t>
            </a:r>
            <a:r>
              <a:rPr lang="en-US" sz="1800" dirty="0" err="1" smtClean="0"/>
              <a:t>путем</a:t>
            </a:r>
            <a:r>
              <a:rPr lang="en-US" sz="1800" dirty="0" smtClean="0"/>
              <a:t> </a:t>
            </a:r>
            <a:r>
              <a:rPr lang="en-US" sz="1800" dirty="0" err="1" smtClean="0"/>
              <a:t>изјаве</a:t>
            </a:r>
            <a:r>
              <a:rPr lang="en-US" sz="1800" dirty="0" smtClean="0"/>
              <a:t> </a:t>
            </a:r>
            <a:r>
              <a:rPr lang="sr-Cyrl-CS" sz="1800" dirty="0" smtClean="0"/>
              <a:t>у свим поступцима јавне набавке</a:t>
            </a:r>
          </a:p>
          <a:p>
            <a:pPr lvl="0" algn="just">
              <a:buFont typeface="Wingdings" pitchFamily="2" charset="2"/>
              <a:buChar char="Ø"/>
            </a:pPr>
            <a:r>
              <a:rPr lang="en-US" sz="1800" dirty="0" err="1" smtClean="0"/>
              <a:t>ограничавање</a:t>
            </a:r>
            <a:r>
              <a:rPr lang="en-US" sz="1800" dirty="0" smtClean="0"/>
              <a:t> </a:t>
            </a:r>
            <a:r>
              <a:rPr lang="sr-Cyrl-CS" sz="1800" dirty="0" smtClean="0"/>
              <a:t>годишњег </a:t>
            </a:r>
            <a:r>
              <a:rPr lang="en-US" sz="1800" dirty="0" err="1" smtClean="0"/>
              <a:t>финансијског</a:t>
            </a:r>
            <a:r>
              <a:rPr lang="en-US" sz="1800" dirty="0" smtClean="0"/>
              <a:t> </a:t>
            </a:r>
            <a:r>
              <a:rPr lang="en-US" sz="1800" dirty="0" err="1" smtClean="0"/>
              <a:t>капацитета</a:t>
            </a:r>
            <a:r>
              <a:rPr lang="en-US" sz="1800" dirty="0" smtClean="0"/>
              <a:t>, </a:t>
            </a:r>
            <a:r>
              <a:rPr lang="en-US" sz="1800" dirty="0" err="1" smtClean="0"/>
              <a:t>као</a:t>
            </a:r>
            <a:r>
              <a:rPr lang="en-US" sz="1800" dirty="0" smtClean="0"/>
              <a:t> </a:t>
            </a:r>
            <a:r>
              <a:rPr lang="en-US" sz="1800" dirty="0" err="1" smtClean="0"/>
              <a:t>додатног</a:t>
            </a:r>
            <a:r>
              <a:rPr lang="en-US" sz="1800" dirty="0" smtClean="0"/>
              <a:t> </a:t>
            </a:r>
            <a:r>
              <a:rPr lang="en-US" sz="1800" dirty="0" err="1" smtClean="0"/>
              <a:t>услова</a:t>
            </a:r>
            <a:r>
              <a:rPr lang="en-US" sz="1800" dirty="0" smtClean="0"/>
              <a:t> </a:t>
            </a:r>
            <a:r>
              <a:rPr lang="en-US" sz="1800" dirty="0" err="1" smtClean="0"/>
              <a:t>за</a:t>
            </a:r>
            <a:r>
              <a:rPr lang="en-US" sz="1800" dirty="0" smtClean="0"/>
              <a:t> </a:t>
            </a:r>
            <a:r>
              <a:rPr lang="en-US" sz="1800" dirty="0" err="1" smtClean="0"/>
              <a:t>учешће</a:t>
            </a:r>
            <a:r>
              <a:rPr lang="en-US" sz="1800" dirty="0" smtClean="0"/>
              <a:t> у </a:t>
            </a:r>
            <a:r>
              <a:rPr lang="en-US" sz="1800" dirty="0" err="1" smtClean="0"/>
              <a:t>поступку</a:t>
            </a:r>
            <a:r>
              <a:rPr lang="en-US" sz="1800" dirty="0" smtClean="0"/>
              <a:t> </a:t>
            </a:r>
            <a:r>
              <a:rPr lang="en-US" sz="1800" dirty="0" err="1" smtClean="0"/>
              <a:t>јавне</a:t>
            </a:r>
            <a:r>
              <a:rPr lang="en-US" sz="1800" dirty="0" smtClean="0"/>
              <a:t> </a:t>
            </a:r>
            <a:r>
              <a:rPr lang="en-US" sz="1800" dirty="0" err="1" smtClean="0"/>
              <a:t>набавке</a:t>
            </a:r>
            <a:r>
              <a:rPr lang="en-US" sz="1800" dirty="0" smtClean="0"/>
              <a:t>, </a:t>
            </a:r>
            <a:r>
              <a:rPr lang="en-US" sz="1800" dirty="0" err="1" smtClean="0"/>
              <a:t>на</a:t>
            </a:r>
            <a:r>
              <a:rPr lang="en-US" sz="1800" dirty="0" smtClean="0"/>
              <a:t> </a:t>
            </a:r>
            <a:r>
              <a:rPr lang="en-US" sz="1800" dirty="0" err="1" smtClean="0"/>
              <a:t>максимално</a:t>
            </a:r>
            <a:r>
              <a:rPr lang="en-US" sz="1800" dirty="0" smtClean="0"/>
              <a:t> </a:t>
            </a:r>
            <a:r>
              <a:rPr lang="en-US" sz="1800" dirty="0" err="1" smtClean="0"/>
              <a:t>двоструки</a:t>
            </a:r>
            <a:r>
              <a:rPr lang="en-US" sz="1800" dirty="0" smtClean="0"/>
              <a:t> </a:t>
            </a:r>
            <a:r>
              <a:rPr lang="en-US" sz="1800" dirty="0" err="1" smtClean="0"/>
              <a:t>износ</a:t>
            </a:r>
            <a:r>
              <a:rPr lang="en-US" sz="1800" dirty="0" smtClean="0"/>
              <a:t> </a:t>
            </a:r>
            <a:r>
              <a:rPr lang="en-US" sz="1800" dirty="0" err="1" smtClean="0"/>
              <a:t>процењене</a:t>
            </a:r>
            <a:r>
              <a:rPr lang="en-US" sz="1800" dirty="0" smtClean="0"/>
              <a:t> </a:t>
            </a:r>
            <a:r>
              <a:rPr lang="en-US" sz="1800" dirty="0" err="1" smtClean="0"/>
              <a:t>вредности</a:t>
            </a:r>
            <a:r>
              <a:rPr lang="en-US" sz="1800" dirty="0" smtClean="0"/>
              <a:t> </a:t>
            </a:r>
            <a:r>
              <a:rPr lang="en-US" sz="1800" dirty="0" err="1" smtClean="0"/>
              <a:t>јавне</a:t>
            </a:r>
            <a:r>
              <a:rPr lang="en-US" sz="1800" dirty="0" smtClean="0"/>
              <a:t> </a:t>
            </a:r>
            <a:r>
              <a:rPr lang="en-US" sz="1800" dirty="0" err="1" smtClean="0"/>
              <a:t>набавке</a:t>
            </a:r>
            <a:endParaRPr lang="en-US" sz="1800" dirty="0" smtClean="0"/>
          </a:p>
          <a:p>
            <a:pPr lvl="0" algn="just">
              <a:buFont typeface="Wingdings" pitchFamily="2" charset="2"/>
              <a:buChar char="Ø"/>
            </a:pPr>
            <a:r>
              <a:rPr lang="en-US" sz="1800" dirty="0" err="1" smtClean="0"/>
              <a:t>укидање</a:t>
            </a:r>
            <a:r>
              <a:rPr lang="en-US" sz="1800" dirty="0" smtClean="0"/>
              <a:t> </a:t>
            </a:r>
            <a:r>
              <a:rPr lang="en-US" sz="1800" dirty="0" err="1" smtClean="0"/>
              <a:t>обавезе</a:t>
            </a:r>
            <a:r>
              <a:rPr lang="en-US" sz="1800" dirty="0" smtClean="0"/>
              <a:t> </a:t>
            </a:r>
            <a:r>
              <a:rPr lang="en-US" sz="1800" dirty="0" err="1" smtClean="0"/>
              <a:t>примене</a:t>
            </a:r>
            <a:r>
              <a:rPr lang="en-US" sz="1800" dirty="0" smtClean="0"/>
              <a:t> </a:t>
            </a:r>
            <a:r>
              <a:rPr lang="en-US" sz="1800" dirty="0" err="1" smtClean="0"/>
              <a:t>негативне</a:t>
            </a:r>
            <a:r>
              <a:rPr lang="en-US" sz="1800" dirty="0" smtClean="0"/>
              <a:t> </a:t>
            </a:r>
            <a:r>
              <a:rPr lang="en-US" sz="1800" dirty="0" err="1" smtClean="0"/>
              <a:t>референце</a:t>
            </a:r>
            <a:endParaRPr lang="en-US" sz="1800" dirty="0" smtClean="0"/>
          </a:p>
          <a:p>
            <a:pPr lvl="0" algn="just">
              <a:buFont typeface="Wingdings" pitchFamily="2" charset="2"/>
              <a:buChar char="Ø"/>
            </a:pPr>
            <a:r>
              <a:rPr lang="en-US" sz="1800" dirty="0" err="1" smtClean="0"/>
              <a:t>већ</a:t>
            </a:r>
            <a:r>
              <a:rPr lang="sr-Cyrl-CS" sz="1800" dirty="0" smtClean="0"/>
              <a:t>а</a:t>
            </a:r>
            <a:r>
              <a:rPr lang="en-US" sz="1800" dirty="0" smtClean="0"/>
              <a:t> </a:t>
            </a:r>
            <a:r>
              <a:rPr lang="en-US" sz="1800" dirty="0" err="1" smtClean="0"/>
              <a:t>транспарентност</a:t>
            </a:r>
            <a:r>
              <a:rPr lang="en-US" sz="1800" dirty="0" smtClean="0"/>
              <a:t> у </a:t>
            </a:r>
            <a:r>
              <a:rPr lang="en-US" sz="1800" dirty="0" err="1" smtClean="0"/>
              <a:t>поступцима</a:t>
            </a:r>
            <a:r>
              <a:rPr lang="en-US" sz="1800" dirty="0" smtClean="0"/>
              <a:t> </a:t>
            </a:r>
            <a:r>
              <a:rPr lang="en-US" sz="1800" dirty="0" err="1" smtClean="0"/>
              <a:t>јавних</a:t>
            </a:r>
            <a:r>
              <a:rPr lang="en-US" sz="1800" dirty="0" smtClean="0"/>
              <a:t> </a:t>
            </a:r>
            <a:r>
              <a:rPr lang="en-US" sz="1800" dirty="0" err="1" smtClean="0"/>
              <a:t>набавки</a:t>
            </a:r>
            <a:r>
              <a:rPr lang="en-US" sz="1800" dirty="0" smtClean="0"/>
              <a:t>, </a:t>
            </a:r>
            <a:r>
              <a:rPr lang="en-US" sz="1800" dirty="0" err="1" smtClean="0"/>
              <a:t>објављивањем</a:t>
            </a:r>
            <a:r>
              <a:rPr lang="en-US" sz="1800" dirty="0" smtClean="0"/>
              <a:t> </a:t>
            </a:r>
            <a:r>
              <a:rPr lang="en-US" sz="1800" dirty="0" err="1" smtClean="0"/>
              <a:t>свих</a:t>
            </a:r>
            <a:r>
              <a:rPr lang="en-US" sz="1800" dirty="0" smtClean="0"/>
              <a:t> </a:t>
            </a:r>
            <a:r>
              <a:rPr lang="en-US" sz="1800" dirty="0" err="1" smtClean="0"/>
              <a:t>одлука</a:t>
            </a:r>
            <a:r>
              <a:rPr lang="en-US" sz="1800" dirty="0" smtClean="0"/>
              <a:t> </a:t>
            </a:r>
            <a:r>
              <a:rPr lang="en-US" sz="1800" dirty="0" err="1" smtClean="0"/>
              <a:t>којим</a:t>
            </a:r>
            <a:r>
              <a:rPr lang="en-US" sz="1800" dirty="0" smtClean="0"/>
              <a:t> </a:t>
            </a:r>
            <a:r>
              <a:rPr lang="en-US" sz="1800" dirty="0" err="1" smtClean="0"/>
              <a:t>се</a:t>
            </a:r>
            <a:r>
              <a:rPr lang="en-US" sz="1800" dirty="0" smtClean="0"/>
              <a:t> </a:t>
            </a:r>
            <a:r>
              <a:rPr lang="en-US" sz="1800" dirty="0" err="1" smtClean="0"/>
              <a:t>окончава</a:t>
            </a:r>
            <a:r>
              <a:rPr lang="en-US" sz="1800" dirty="0" smtClean="0"/>
              <a:t> </a:t>
            </a:r>
            <a:r>
              <a:rPr lang="en-US" sz="1800" dirty="0" err="1" smtClean="0"/>
              <a:t>поступак</a:t>
            </a:r>
            <a:r>
              <a:rPr lang="en-US" sz="1800" dirty="0" smtClean="0"/>
              <a:t> </a:t>
            </a:r>
            <a:r>
              <a:rPr lang="en-US" sz="1800" dirty="0" err="1" smtClean="0"/>
              <a:t>јавне</a:t>
            </a:r>
            <a:r>
              <a:rPr lang="en-US" sz="1800" dirty="0" smtClean="0"/>
              <a:t> </a:t>
            </a:r>
            <a:r>
              <a:rPr lang="en-US" sz="1800" dirty="0" err="1" smtClean="0"/>
              <a:t>набавке</a:t>
            </a:r>
            <a:r>
              <a:rPr lang="en-US" sz="1800" dirty="0" smtClean="0"/>
              <a:t> (</a:t>
            </a:r>
            <a:r>
              <a:rPr lang="en-US" sz="1800" dirty="0" err="1" smtClean="0"/>
              <a:t>одлуке</a:t>
            </a:r>
            <a:r>
              <a:rPr lang="en-US" sz="1800" dirty="0" smtClean="0"/>
              <a:t> о </a:t>
            </a:r>
            <a:r>
              <a:rPr lang="en-US" sz="1800" dirty="0" err="1" smtClean="0"/>
              <a:t>додели</a:t>
            </a:r>
            <a:r>
              <a:rPr lang="en-US" sz="1800" dirty="0" smtClean="0"/>
              <a:t> </a:t>
            </a:r>
            <a:r>
              <a:rPr lang="en-US" sz="1800" dirty="0" err="1" smtClean="0"/>
              <a:t>уговора</a:t>
            </a:r>
            <a:r>
              <a:rPr lang="en-US" sz="1800" dirty="0" smtClean="0"/>
              <a:t>, </a:t>
            </a:r>
            <a:r>
              <a:rPr lang="en-US" sz="1800" dirty="0" err="1" smtClean="0"/>
              <a:t>одлуке</a:t>
            </a:r>
            <a:r>
              <a:rPr lang="en-US" sz="1800" dirty="0" smtClean="0"/>
              <a:t> о </a:t>
            </a:r>
            <a:r>
              <a:rPr lang="en-US" sz="1800" dirty="0" err="1" smtClean="0"/>
              <a:t>обустави</a:t>
            </a:r>
            <a:r>
              <a:rPr lang="en-US" sz="1800" dirty="0" smtClean="0"/>
              <a:t> </a:t>
            </a:r>
            <a:r>
              <a:rPr lang="en-US" sz="1800" dirty="0" err="1" smtClean="0"/>
              <a:t>поступка</a:t>
            </a:r>
            <a:r>
              <a:rPr lang="en-US" sz="1800" dirty="0" smtClean="0"/>
              <a:t>...) </a:t>
            </a:r>
            <a:r>
              <a:rPr lang="en-US" sz="1800" dirty="0" err="1" smtClean="0"/>
              <a:t>на</a:t>
            </a:r>
            <a:r>
              <a:rPr lang="en-US" sz="1800" dirty="0" smtClean="0"/>
              <a:t> </a:t>
            </a:r>
            <a:r>
              <a:rPr lang="en-US" sz="1800" dirty="0" err="1" smtClean="0"/>
              <a:t>Порталу</a:t>
            </a:r>
            <a:r>
              <a:rPr lang="en-US" sz="1800" dirty="0" smtClean="0"/>
              <a:t> </a:t>
            </a:r>
            <a:r>
              <a:rPr lang="en-US" sz="1800" dirty="0" err="1" smtClean="0"/>
              <a:t>јавних</a:t>
            </a:r>
            <a:r>
              <a:rPr lang="en-US" sz="1800" dirty="0" smtClean="0"/>
              <a:t> </a:t>
            </a:r>
            <a:r>
              <a:rPr lang="en-US" sz="1800" dirty="0" err="1" smtClean="0"/>
              <a:t>набавки</a:t>
            </a:r>
            <a:r>
              <a:rPr lang="en-US" sz="1800" dirty="0" smtClean="0"/>
              <a:t> и </a:t>
            </a:r>
            <a:r>
              <a:rPr lang="en-US" sz="1800" dirty="0" err="1" smtClean="0"/>
              <a:t>интернет</a:t>
            </a:r>
            <a:r>
              <a:rPr lang="en-US" sz="1800" dirty="0" smtClean="0"/>
              <a:t> </a:t>
            </a:r>
            <a:r>
              <a:rPr lang="en-US" sz="1800" dirty="0" err="1" smtClean="0"/>
              <a:t>страници</a:t>
            </a:r>
            <a:r>
              <a:rPr lang="en-US" sz="1800" dirty="0" smtClean="0"/>
              <a:t> </a:t>
            </a:r>
            <a:r>
              <a:rPr lang="en-US" sz="1800" dirty="0" err="1" smtClean="0"/>
              <a:t>наручиоца</a:t>
            </a:r>
            <a:r>
              <a:rPr lang="en-US" sz="1800" dirty="0" smtClean="0"/>
              <a:t>, </a:t>
            </a:r>
            <a:r>
              <a:rPr lang="en-US" sz="1800" dirty="0" err="1" smtClean="0"/>
              <a:t>као</a:t>
            </a:r>
            <a:r>
              <a:rPr lang="en-US" sz="1800" dirty="0" smtClean="0"/>
              <a:t> и </a:t>
            </a:r>
            <a:r>
              <a:rPr lang="en-US" sz="1800" dirty="0" err="1" smtClean="0"/>
              <a:t>објављивањем</a:t>
            </a:r>
            <a:r>
              <a:rPr lang="en-US" sz="1800" dirty="0" smtClean="0"/>
              <a:t> </a:t>
            </a:r>
            <a:r>
              <a:rPr lang="en-US" sz="1800" dirty="0" err="1" smtClean="0"/>
              <a:t>планова</a:t>
            </a:r>
            <a:r>
              <a:rPr lang="en-US" sz="1800" dirty="0" smtClean="0"/>
              <a:t> </a:t>
            </a:r>
            <a:r>
              <a:rPr lang="en-US" sz="1800" dirty="0" err="1" smtClean="0"/>
              <a:t>јавних</a:t>
            </a:r>
            <a:r>
              <a:rPr lang="en-US" sz="1800" dirty="0" smtClean="0"/>
              <a:t> </a:t>
            </a:r>
            <a:r>
              <a:rPr lang="en-US" sz="1800" dirty="0" err="1" smtClean="0"/>
              <a:t>набавки</a:t>
            </a:r>
            <a:r>
              <a:rPr lang="en-US" sz="1800" dirty="0" smtClean="0"/>
              <a:t> </a:t>
            </a:r>
            <a:r>
              <a:rPr lang="en-US" sz="1800" dirty="0" err="1" smtClean="0"/>
              <a:t>почев</a:t>
            </a:r>
            <a:r>
              <a:rPr lang="en-US" sz="1800" dirty="0" smtClean="0"/>
              <a:t> </a:t>
            </a:r>
            <a:r>
              <a:rPr lang="en-US" sz="1800" dirty="0" err="1" smtClean="0"/>
              <a:t>од</a:t>
            </a:r>
            <a:r>
              <a:rPr lang="en-US" sz="1800" dirty="0" smtClean="0"/>
              <a:t> 1. </a:t>
            </a:r>
            <a:r>
              <a:rPr lang="en-US" sz="1800" dirty="0" err="1" smtClean="0"/>
              <a:t>јануара</a:t>
            </a:r>
            <a:r>
              <a:rPr lang="en-US" sz="1800" dirty="0" smtClean="0"/>
              <a:t> 2016. </a:t>
            </a:r>
            <a:r>
              <a:rPr lang="en-US" sz="1800" dirty="0" err="1" smtClean="0"/>
              <a:t>године</a:t>
            </a:r>
            <a:endParaRPr lang="en-US" sz="1800" dirty="0" smtClean="0"/>
          </a:p>
          <a:p>
            <a:pPr lvl="0" algn="just">
              <a:buFont typeface="Wingdings" pitchFamily="2" charset="2"/>
              <a:buChar char="Ø"/>
            </a:pPr>
            <a:r>
              <a:rPr lang="en-US" sz="1800" dirty="0" err="1" smtClean="0"/>
              <a:t>увођење</a:t>
            </a:r>
            <a:r>
              <a:rPr lang="en-US" sz="1800" dirty="0" smtClean="0"/>
              <a:t> </a:t>
            </a:r>
            <a:r>
              <a:rPr lang="en-US" sz="1800" dirty="0" err="1" smtClean="0"/>
              <a:t>коришћења</a:t>
            </a:r>
            <a:r>
              <a:rPr lang="en-US" sz="1800" dirty="0" smtClean="0"/>
              <a:t> </a:t>
            </a:r>
            <a:r>
              <a:rPr lang="en-US" sz="1800" dirty="0" err="1" smtClean="0"/>
              <a:t>ознака</a:t>
            </a:r>
            <a:r>
              <a:rPr lang="en-US" sz="1800" dirty="0" smtClean="0"/>
              <a:t> у </a:t>
            </a:r>
            <a:r>
              <a:rPr lang="en-US" sz="1800" dirty="0" err="1" smtClean="0"/>
              <a:t>техничким</a:t>
            </a:r>
            <a:r>
              <a:rPr lang="en-US" sz="1800" dirty="0" smtClean="0"/>
              <a:t> </a:t>
            </a:r>
            <a:r>
              <a:rPr lang="en-US" sz="1800" dirty="0" err="1" smtClean="0"/>
              <a:t>спецификацијама</a:t>
            </a:r>
            <a:r>
              <a:rPr lang="en-US" sz="1800" dirty="0" smtClean="0"/>
              <a:t>, </a:t>
            </a:r>
            <a:r>
              <a:rPr lang="en-US" sz="1800" dirty="0" err="1" smtClean="0"/>
              <a:t>као</a:t>
            </a:r>
            <a:r>
              <a:rPr lang="en-US" sz="1800" dirty="0" smtClean="0"/>
              <a:t> и </a:t>
            </a:r>
            <a:r>
              <a:rPr lang="en-US" sz="1800" dirty="0" err="1" smtClean="0"/>
              <a:t>социјалних</a:t>
            </a:r>
            <a:r>
              <a:rPr lang="en-US" sz="1800" dirty="0" smtClean="0"/>
              <a:t> </a:t>
            </a:r>
            <a:r>
              <a:rPr lang="en-US" sz="1800" dirty="0" err="1" smtClean="0"/>
              <a:t>критеријума</a:t>
            </a:r>
            <a:r>
              <a:rPr lang="en-US" sz="1800" dirty="0" smtClean="0"/>
              <a:t> и </a:t>
            </a:r>
            <a:r>
              <a:rPr lang="en-US" sz="1800" dirty="0" err="1" smtClean="0"/>
              <a:t>трошкова</a:t>
            </a:r>
            <a:r>
              <a:rPr lang="en-US" sz="1800" dirty="0" smtClean="0"/>
              <a:t> </a:t>
            </a:r>
            <a:r>
              <a:rPr lang="en-US" sz="1800" dirty="0" err="1" smtClean="0"/>
              <a:t>животног</a:t>
            </a:r>
            <a:r>
              <a:rPr lang="en-US" sz="1800" dirty="0" smtClean="0"/>
              <a:t> </a:t>
            </a:r>
            <a:r>
              <a:rPr lang="en-US" sz="1800" dirty="0" err="1" smtClean="0"/>
              <a:t>циклуса</a:t>
            </a:r>
            <a:r>
              <a:rPr lang="en-US" sz="1800" dirty="0" smtClean="0"/>
              <a:t> </a:t>
            </a:r>
            <a:r>
              <a:rPr lang="en-US" sz="1800" dirty="0" err="1" smtClean="0"/>
              <a:t>као</a:t>
            </a:r>
            <a:r>
              <a:rPr lang="en-US" sz="1800" dirty="0" smtClean="0"/>
              <a:t> </a:t>
            </a:r>
            <a:r>
              <a:rPr lang="en-US" sz="1800" dirty="0" err="1" smtClean="0"/>
              <a:t>елемената</a:t>
            </a:r>
            <a:r>
              <a:rPr lang="en-US" sz="1800" dirty="0" smtClean="0"/>
              <a:t> </a:t>
            </a:r>
            <a:r>
              <a:rPr lang="en-US" sz="1800" dirty="0" err="1" smtClean="0"/>
              <a:t>критеријума</a:t>
            </a:r>
            <a:r>
              <a:rPr lang="en-US" sz="1800" dirty="0" smtClean="0"/>
              <a:t> </a:t>
            </a:r>
            <a:r>
              <a:rPr lang="en-US" sz="1800" dirty="0" err="1" smtClean="0"/>
              <a:t>економски</a:t>
            </a:r>
            <a:r>
              <a:rPr lang="en-US" sz="1800" dirty="0" smtClean="0"/>
              <a:t> </a:t>
            </a:r>
            <a:r>
              <a:rPr lang="en-US" sz="1800" dirty="0" err="1" smtClean="0"/>
              <a:t>најповољније</a:t>
            </a:r>
            <a:r>
              <a:rPr lang="en-US" sz="1800" dirty="0" smtClean="0"/>
              <a:t> </a:t>
            </a:r>
            <a:r>
              <a:rPr lang="en-US" sz="1800" dirty="0" err="1" smtClean="0"/>
              <a:t>понуде</a:t>
            </a:r>
            <a:endParaRPr lang="sr-Cyrl-CS" sz="1800" dirty="0" smtClean="0"/>
          </a:p>
          <a:p>
            <a:pPr lvl="0" algn="just">
              <a:buFont typeface="Wingdings" pitchFamily="2" charset="2"/>
              <a:buChar char="Ø"/>
            </a:pPr>
            <a:r>
              <a:rPr lang="sr-Cyrl-CS" sz="1800" dirty="0" smtClean="0"/>
              <a:t>измене у поступку заштите праве</a:t>
            </a:r>
            <a:endParaRPr lang="en-US" sz="1800" dirty="0" smtClean="0"/>
          </a:p>
          <a:p>
            <a:pPr algn="just">
              <a:buFont typeface="Wingdings" pitchFamily="2" charset="2"/>
              <a:buChar char="Ø"/>
            </a:pPr>
            <a:endParaRPr lang="sr-Cyrl-CS" sz="1800" dirty="0" smtClean="0">
              <a:latin typeface="Times New Roman" pitchFamily="18" charset="0"/>
              <a:cs typeface="Times New Roman" pitchFamily="18" charset="0"/>
            </a:endParaRPr>
          </a:p>
          <a:p>
            <a:pPr algn="just">
              <a:buFont typeface="Wingdings" pitchFamily="2" charset="2"/>
              <a:buChar char="Ø"/>
            </a:pPr>
            <a:endParaRPr lang="sr-Cyrl-CS" sz="1800" dirty="0" smtClean="0">
              <a:latin typeface="Times New Roman" pitchFamily="18" charset="0"/>
              <a:cs typeface="Times New Roman" pitchFamily="18" charset="0"/>
            </a:endParaRPr>
          </a:p>
          <a:p>
            <a:pPr algn="just">
              <a:buFont typeface="Wingdings" pitchFamily="2" charset="2"/>
              <a:buChar char="Ø"/>
            </a:pP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5A07A56-F3FC-49FB-BE4D-825E6D4EB787}" type="slidenum">
              <a:rPr lang="en-US" smtClean="0"/>
              <a:pPr/>
              <a:t>5</a:t>
            </a:fld>
            <a:endParaRPr lang="en-US"/>
          </a:p>
        </p:txBody>
      </p:sp>
      <p:pic>
        <p:nvPicPr>
          <p:cNvPr id="5" name="Picture 4"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6" name="TextBox 5"/>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7" name="TextBox 6"/>
          <p:cNvSpPr txBox="1"/>
          <p:nvPr/>
        </p:nvSpPr>
        <p:spPr>
          <a:xfrm>
            <a:off x="341590" y="6143644"/>
            <a:ext cx="8802410" cy="369332"/>
          </a:xfrm>
          <a:prstGeom prst="rect">
            <a:avLst/>
          </a:prstGeom>
          <a:noFill/>
        </p:spPr>
        <p:txBody>
          <a:bodyPr wrap="none" rtlCol="0">
            <a:spAutoFit/>
          </a:bodyPr>
          <a:lstStyle/>
          <a:p>
            <a:r>
              <a:rPr lang="sr-Cyrl-C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533400" y="1676400"/>
          <a:ext cx="7848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6781800" y="6248400"/>
            <a:ext cx="2133600" cy="365125"/>
          </a:xfrm>
        </p:spPr>
        <p:txBody>
          <a:bodyPr/>
          <a:lstStyle/>
          <a:p>
            <a:fld id="{B6F15528-21DE-4FAA-801E-634DDDAF4B2B}" type="slidenum">
              <a:rPr lang="en-US" smtClean="0"/>
              <a:pPr/>
              <a:t>50</a:t>
            </a:fld>
            <a:endParaRPr lang="en-US" dirty="0"/>
          </a:p>
        </p:txBody>
      </p:sp>
      <p:sp>
        <p:nvSpPr>
          <p:cNvPr id="6" name="Title 1"/>
          <p:cNvSpPr txBox="1">
            <a:spLocks/>
          </p:cNvSpPr>
          <p:nvPr/>
        </p:nvSpPr>
        <p:spPr>
          <a:xfrm>
            <a:off x="685800" y="1219200"/>
            <a:ext cx="8229600" cy="7921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Cyrl-CS" sz="20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ИЗМЕНЕ </a:t>
            </a:r>
            <a:r>
              <a:rPr kumimoji="0" lang="sr-Cyrl-CS" sz="20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ТОКОМ ТРАЈАЊА</a:t>
            </a:r>
            <a:r>
              <a:rPr kumimoji="0" lang="sr-Cyrl-CS" sz="20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a:r>
            <a:br>
              <a:rPr kumimoji="0" lang="sr-Cyrl-CS" sz="20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br>
            <a:r>
              <a:rPr kumimoji="0" lang="sr-Cyrl-CS" sz="20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УГОВОРА О ЈАВНОЈ НАБАВЦИ</a:t>
            </a:r>
            <a:endParaRPr kumimoji="0" lang="x-none" sz="2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9" name="Teardrop 8"/>
          <p:cNvSpPr/>
          <p:nvPr/>
        </p:nvSpPr>
        <p:spPr>
          <a:xfrm>
            <a:off x="533400" y="2057400"/>
            <a:ext cx="3505200" cy="1295400"/>
          </a:xfrm>
          <a:prstGeom prst="teardrop">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Променом цене не сматра се усклађивање цене са унапред јасно дефинисаним</a:t>
            </a:r>
          </a:p>
          <a:p>
            <a:pPr algn="ctr"/>
            <a:r>
              <a:rPr lang="ru-RU" sz="1400" dirty="0" smtClean="0">
                <a:solidFill>
                  <a:schemeClr val="tx1"/>
                </a:solidFill>
              </a:rPr>
              <a:t>параметрима у уговору и  КД</a:t>
            </a:r>
            <a:endParaRPr lang="en-US" sz="1400" dirty="0">
              <a:solidFill>
                <a:schemeClr val="tx1"/>
              </a:solidFill>
            </a:endParaRPr>
          </a:p>
        </p:txBody>
      </p:sp>
      <p:sp>
        <p:nvSpPr>
          <p:cNvPr id="10" name="Flowchart: Display 9"/>
          <p:cNvSpPr/>
          <p:nvPr/>
        </p:nvSpPr>
        <p:spPr>
          <a:xfrm>
            <a:off x="533400" y="3429000"/>
            <a:ext cx="1676400" cy="1374648"/>
          </a:xfrm>
          <a:prstGeom prst="flowChartDisplay">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Изменом уговора не може се мењати предмет набавке</a:t>
            </a:r>
            <a:endParaRPr lang="en-US" sz="1400" dirty="0">
              <a:solidFill>
                <a:schemeClr val="tx1"/>
              </a:solidFill>
            </a:endParaRPr>
          </a:p>
        </p:txBody>
      </p:sp>
      <p:sp>
        <p:nvSpPr>
          <p:cNvPr id="7" name="Title 1"/>
          <p:cNvSpPr>
            <a:spLocks noGrp="1"/>
          </p:cNvSpPr>
          <p:nvPr>
            <p:ph type="title"/>
          </p:nvPr>
        </p:nvSpPr>
        <p:spPr>
          <a:xfrm>
            <a:off x="533400" y="152400"/>
            <a:ext cx="8229600" cy="411162"/>
          </a:xfrm>
        </p:spPr>
        <p:txBody>
          <a:bodyPr>
            <a:normAutofit/>
          </a:bodyPr>
          <a:lstStyle/>
          <a:p>
            <a:pPr algn="ctr"/>
            <a:r>
              <a:rPr lang="x-none" sz="2000" b="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РОК ЗА ЗАКЉУЧЕЊЕ УГОВОРА</a:t>
            </a:r>
            <a:endParaRPr lang="x-none" sz="20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685800" y="609600"/>
            <a:ext cx="7924800"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600" dirty="0" smtClean="0"/>
              <a:t>наручилац закључује уговор о јавној набавци са понуђачем којем је додељен уговор у року од осам дана од дана протека рока за подношење захтева за заштиту права</a:t>
            </a:r>
            <a:endParaRPr lang="en-US" sz="1600" dirty="0" smtClean="0"/>
          </a:p>
        </p:txBody>
      </p:sp>
      <p:sp>
        <p:nvSpPr>
          <p:cNvPr id="11" name="Rectangle 10"/>
          <p:cNvSpPr/>
          <p:nvPr/>
        </p:nvSpPr>
        <p:spPr>
          <a:xfrm>
            <a:off x="533400" y="609600"/>
            <a:ext cx="80772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600" dirty="0" smtClean="0"/>
              <a:t>наручилац је дужан да уговор о јавној набавци достави понуђачу којем је уговор додељен у року од осам дана од дана протека рока за подношење захтева за заштиту права</a:t>
            </a:r>
            <a:endParaRPr lang="en-US" sz="1600" dirty="0" smtClean="0"/>
          </a:p>
        </p:txBody>
      </p:sp>
      <p:pic>
        <p:nvPicPr>
          <p:cNvPr id="12" name="Picture 11" descr="grb.png"/>
          <p:cNvPicPr>
            <a:picLocks noChangeAspect="1"/>
          </p:cNvPicPr>
          <p:nvPr/>
        </p:nvPicPr>
        <p:blipFill>
          <a:blip r:embed="rId7" cstate="print"/>
          <a:stretch>
            <a:fillRect/>
          </a:stretch>
        </p:blipFill>
        <p:spPr>
          <a:xfrm>
            <a:off x="381000" y="6400800"/>
            <a:ext cx="285752" cy="285752"/>
          </a:xfrm>
          <a:prstGeom prst="rect">
            <a:avLst/>
          </a:prstGeom>
        </p:spPr>
      </p:pic>
      <p:sp>
        <p:nvSpPr>
          <p:cNvPr id="13" name="TextBox 12"/>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14" name="TextBox 13"/>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graphicEl>
                                              <a:dgm id="{EF36D5EB-DE10-43B7-9726-FC4269A5D60D}"/>
                                            </p:graphicEl>
                                          </p:spTgt>
                                        </p:tgtEl>
                                        <p:attrNameLst>
                                          <p:attrName>style.visibility</p:attrName>
                                        </p:attrNameLst>
                                      </p:cBhvr>
                                      <p:to>
                                        <p:strVal val="visible"/>
                                      </p:to>
                                    </p:set>
                                    <p:animEffect transition="in" filter="wipe(down)">
                                      <p:cBhvr>
                                        <p:cTn id="27" dur="500"/>
                                        <p:tgtEl>
                                          <p:spTgt spid="3">
                                            <p:graphicEl>
                                              <a:dgm id="{EF36D5EB-DE10-43B7-9726-FC4269A5D60D}"/>
                                            </p:graphic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graphicEl>
                                              <a:dgm id="{C350D45C-2A66-4CAD-9D3F-E2DBF97AB5C2}"/>
                                            </p:graphicEl>
                                          </p:spTgt>
                                        </p:tgtEl>
                                        <p:attrNameLst>
                                          <p:attrName>style.visibility</p:attrName>
                                        </p:attrNameLst>
                                      </p:cBhvr>
                                      <p:to>
                                        <p:strVal val="visible"/>
                                      </p:to>
                                    </p:set>
                                    <p:animEffect transition="in" filter="wipe(down)">
                                      <p:cBhvr>
                                        <p:cTn id="30" dur="500"/>
                                        <p:tgtEl>
                                          <p:spTgt spid="3">
                                            <p:graphicEl>
                                              <a:dgm id="{C350D45C-2A66-4CAD-9D3F-E2DBF97AB5C2}"/>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graphicEl>
                                              <a:dgm id="{EA76A74A-5F70-4FC9-93E6-3851078F8148}"/>
                                            </p:graphicEl>
                                          </p:spTgt>
                                        </p:tgtEl>
                                        <p:attrNameLst>
                                          <p:attrName>style.visibility</p:attrName>
                                        </p:attrNameLst>
                                      </p:cBhvr>
                                      <p:to>
                                        <p:strVal val="visible"/>
                                      </p:to>
                                    </p:set>
                                    <p:animEffect transition="in" filter="wipe(down)">
                                      <p:cBhvr>
                                        <p:cTn id="35" dur="500"/>
                                        <p:tgtEl>
                                          <p:spTgt spid="3">
                                            <p:graphicEl>
                                              <a:dgm id="{EA76A74A-5F70-4FC9-93E6-3851078F8148}"/>
                                            </p:graphic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graphicEl>
                                              <a:dgm id="{F8E80584-0C76-4C5B-B6F5-EA5D8C5D1A12}"/>
                                            </p:graphicEl>
                                          </p:spTgt>
                                        </p:tgtEl>
                                        <p:attrNameLst>
                                          <p:attrName>style.visibility</p:attrName>
                                        </p:attrNameLst>
                                      </p:cBhvr>
                                      <p:to>
                                        <p:strVal val="visible"/>
                                      </p:to>
                                    </p:set>
                                    <p:animEffect transition="in" filter="wipe(down)">
                                      <p:cBhvr>
                                        <p:cTn id="38" dur="500"/>
                                        <p:tgtEl>
                                          <p:spTgt spid="3">
                                            <p:graphicEl>
                                              <a:dgm id="{F8E80584-0C76-4C5B-B6F5-EA5D8C5D1A12}"/>
                                            </p:graphic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
                                            <p:graphicEl>
                                              <a:dgm id="{41A01784-7542-4E53-A8F5-58DD641F2B01}"/>
                                            </p:graphicEl>
                                          </p:spTgt>
                                        </p:tgtEl>
                                        <p:attrNameLst>
                                          <p:attrName>style.visibility</p:attrName>
                                        </p:attrNameLst>
                                      </p:cBhvr>
                                      <p:to>
                                        <p:strVal val="visible"/>
                                      </p:to>
                                    </p:set>
                                    <p:animEffect transition="in" filter="wipe(down)">
                                      <p:cBhvr>
                                        <p:cTn id="41" dur="500"/>
                                        <p:tgtEl>
                                          <p:spTgt spid="3">
                                            <p:graphicEl>
                                              <a:dgm id="{41A01784-7542-4E53-A8F5-58DD641F2B01}"/>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
                                            <p:graphicEl>
                                              <a:dgm id="{D6F8D6A7-D323-41BC-8102-343E335367B9}"/>
                                            </p:graphicEl>
                                          </p:spTgt>
                                        </p:tgtEl>
                                        <p:attrNameLst>
                                          <p:attrName>style.visibility</p:attrName>
                                        </p:attrNameLst>
                                      </p:cBhvr>
                                      <p:to>
                                        <p:strVal val="visible"/>
                                      </p:to>
                                    </p:set>
                                    <p:animEffect transition="in" filter="wipe(down)">
                                      <p:cBhvr>
                                        <p:cTn id="46" dur="500"/>
                                        <p:tgtEl>
                                          <p:spTgt spid="3">
                                            <p:graphicEl>
                                              <a:dgm id="{D6F8D6A7-D323-41BC-8102-343E335367B9}"/>
                                            </p:graphic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
                                            <p:graphicEl>
                                              <a:dgm id="{AB6E2803-13D3-465A-8ADA-8E8BF36F2B4D}"/>
                                            </p:graphicEl>
                                          </p:spTgt>
                                        </p:tgtEl>
                                        <p:attrNameLst>
                                          <p:attrName>style.visibility</p:attrName>
                                        </p:attrNameLst>
                                      </p:cBhvr>
                                      <p:to>
                                        <p:strVal val="visible"/>
                                      </p:to>
                                    </p:set>
                                    <p:animEffect transition="in" filter="wipe(down)">
                                      <p:cBhvr>
                                        <p:cTn id="49" dur="500"/>
                                        <p:tgtEl>
                                          <p:spTgt spid="3">
                                            <p:graphicEl>
                                              <a:dgm id="{AB6E2803-13D3-465A-8ADA-8E8BF36F2B4D}"/>
                                            </p:graphic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
                                            <p:graphicEl>
                                              <a:dgm id="{F9CEEE95-788A-4F3F-894D-19014F4EB37F}"/>
                                            </p:graphicEl>
                                          </p:spTgt>
                                        </p:tgtEl>
                                        <p:attrNameLst>
                                          <p:attrName>style.visibility</p:attrName>
                                        </p:attrNameLst>
                                      </p:cBhvr>
                                      <p:to>
                                        <p:strVal val="visible"/>
                                      </p:to>
                                    </p:set>
                                    <p:animEffect transition="in" filter="wipe(down)">
                                      <p:cBhvr>
                                        <p:cTn id="52" dur="500"/>
                                        <p:tgtEl>
                                          <p:spTgt spid="3">
                                            <p:graphicEl>
                                              <a:dgm id="{F9CEEE95-788A-4F3F-894D-19014F4EB37F}"/>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graphicEl>
                                              <a:dgm id="{0C50BA66-17B2-47FC-806D-562680030482}"/>
                                            </p:graphicEl>
                                          </p:spTgt>
                                        </p:tgtEl>
                                        <p:attrNameLst>
                                          <p:attrName>style.visibility</p:attrName>
                                        </p:attrNameLst>
                                      </p:cBhvr>
                                      <p:to>
                                        <p:strVal val="visible"/>
                                      </p:to>
                                    </p:set>
                                    <p:animEffect transition="in" filter="wipe(down)">
                                      <p:cBhvr>
                                        <p:cTn id="57" dur="500"/>
                                        <p:tgtEl>
                                          <p:spTgt spid="3">
                                            <p:graphicEl>
                                              <a:dgm id="{0C50BA66-17B2-47FC-806D-562680030482}"/>
                                            </p:graphicEl>
                                          </p:spTgt>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
                                            <p:graphicEl>
                                              <a:dgm id="{7846F372-62CF-47A3-8A82-962E2A5790C0}"/>
                                            </p:graphicEl>
                                          </p:spTgt>
                                        </p:tgtEl>
                                        <p:attrNameLst>
                                          <p:attrName>style.visibility</p:attrName>
                                        </p:attrNameLst>
                                      </p:cBhvr>
                                      <p:to>
                                        <p:strVal val="visible"/>
                                      </p:to>
                                    </p:set>
                                    <p:animEffect transition="in" filter="wipe(down)">
                                      <p:cBhvr>
                                        <p:cTn id="60" dur="500"/>
                                        <p:tgtEl>
                                          <p:spTgt spid="3">
                                            <p:graphicEl>
                                              <a:dgm id="{7846F372-62CF-47A3-8A82-962E2A5790C0}"/>
                                            </p:graphic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
                                            <p:graphicEl>
                                              <a:dgm id="{B1FCA57B-C365-409F-9BD6-7B5951E79AFB}"/>
                                            </p:graphicEl>
                                          </p:spTgt>
                                        </p:tgtEl>
                                        <p:attrNameLst>
                                          <p:attrName>style.visibility</p:attrName>
                                        </p:attrNameLst>
                                      </p:cBhvr>
                                      <p:to>
                                        <p:strVal val="visible"/>
                                      </p:to>
                                    </p:set>
                                    <p:animEffect transition="in" filter="wipe(down)">
                                      <p:cBhvr>
                                        <p:cTn id="63" dur="500"/>
                                        <p:tgtEl>
                                          <p:spTgt spid="3">
                                            <p:graphicEl>
                                              <a:dgm id="{B1FCA57B-C365-409F-9BD6-7B5951E79AFB}"/>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
                                            <p:graphicEl>
                                              <a:dgm id="{39970C2C-2244-41AD-AE58-E86E91CD870B}"/>
                                            </p:graphicEl>
                                          </p:spTgt>
                                        </p:tgtEl>
                                        <p:attrNameLst>
                                          <p:attrName>style.visibility</p:attrName>
                                        </p:attrNameLst>
                                      </p:cBhvr>
                                      <p:to>
                                        <p:strVal val="visible"/>
                                      </p:to>
                                    </p:set>
                                    <p:animEffect transition="in" filter="wipe(down)">
                                      <p:cBhvr>
                                        <p:cTn id="68" dur="500"/>
                                        <p:tgtEl>
                                          <p:spTgt spid="3">
                                            <p:graphicEl>
                                              <a:dgm id="{39970C2C-2244-41AD-AE58-E86E91CD870B}"/>
                                            </p:graphicEl>
                                          </p:spTgt>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
                                            <p:graphicEl>
                                              <a:dgm id="{369EA716-65FE-4B18-8547-E61947114AD8}"/>
                                            </p:graphicEl>
                                          </p:spTgt>
                                        </p:tgtEl>
                                        <p:attrNameLst>
                                          <p:attrName>style.visibility</p:attrName>
                                        </p:attrNameLst>
                                      </p:cBhvr>
                                      <p:to>
                                        <p:strVal val="visible"/>
                                      </p:to>
                                    </p:set>
                                    <p:animEffect transition="in" filter="wipe(down)">
                                      <p:cBhvr>
                                        <p:cTn id="71" dur="500"/>
                                        <p:tgtEl>
                                          <p:spTgt spid="3">
                                            <p:graphicEl>
                                              <a:dgm id="{369EA716-65FE-4B18-8547-E61947114AD8}"/>
                                            </p:graphicEl>
                                          </p:spTgt>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3">
                                            <p:graphicEl>
                                              <a:dgm id="{EB26B87E-A272-40CE-AB83-3BCF9B63D00F}"/>
                                            </p:graphicEl>
                                          </p:spTgt>
                                        </p:tgtEl>
                                        <p:attrNameLst>
                                          <p:attrName>style.visibility</p:attrName>
                                        </p:attrNameLst>
                                      </p:cBhvr>
                                      <p:to>
                                        <p:strVal val="visible"/>
                                      </p:to>
                                    </p:set>
                                    <p:animEffect transition="in" filter="wipe(down)">
                                      <p:cBhvr>
                                        <p:cTn id="74" dur="500"/>
                                        <p:tgtEl>
                                          <p:spTgt spid="3">
                                            <p:graphicEl>
                                              <a:dgm id="{EB26B87E-A272-40CE-AB83-3BCF9B63D00F}"/>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3">
                                            <p:graphicEl>
                                              <a:dgm id="{F4CD009D-A9FD-4998-8189-93BCD2342EE5}"/>
                                            </p:graphicEl>
                                          </p:spTgt>
                                        </p:tgtEl>
                                        <p:attrNameLst>
                                          <p:attrName>style.visibility</p:attrName>
                                        </p:attrNameLst>
                                      </p:cBhvr>
                                      <p:to>
                                        <p:strVal val="visible"/>
                                      </p:to>
                                    </p:set>
                                    <p:animEffect transition="in" filter="wipe(down)">
                                      <p:cBhvr>
                                        <p:cTn id="79" dur="500"/>
                                        <p:tgtEl>
                                          <p:spTgt spid="3">
                                            <p:graphicEl>
                                              <a:dgm id="{F4CD009D-A9FD-4998-8189-93BCD2342EE5}"/>
                                            </p:graphicEl>
                                          </p:spTgt>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
                                            <p:graphicEl>
                                              <a:dgm id="{3FA80913-F6A6-483D-ABA1-E9B13496418B}"/>
                                            </p:graphicEl>
                                          </p:spTgt>
                                        </p:tgtEl>
                                        <p:attrNameLst>
                                          <p:attrName>style.visibility</p:attrName>
                                        </p:attrNameLst>
                                      </p:cBhvr>
                                      <p:to>
                                        <p:strVal val="visible"/>
                                      </p:to>
                                    </p:set>
                                    <p:animEffect transition="in" filter="wipe(down)">
                                      <p:cBhvr>
                                        <p:cTn id="82" dur="500"/>
                                        <p:tgtEl>
                                          <p:spTgt spid="3">
                                            <p:graphicEl>
                                              <a:dgm id="{3FA80913-F6A6-483D-ABA1-E9B13496418B}"/>
                                            </p:graphicEl>
                                          </p:spTgt>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
                                            <p:graphicEl>
                                              <a:dgm id="{9DE68EFF-D721-4E68-A7EB-71087913475E}"/>
                                            </p:graphicEl>
                                          </p:spTgt>
                                        </p:tgtEl>
                                        <p:attrNameLst>
                                          <p:attrName>style.visibility</p:attrName>
                                        </p:attrNameLst>
                                      </p:cBhvr>
                                      <p:to>
                                        <p:strVal val="visible"/>
                                      </p:to>
                                    </p:set>
                                    <p:animEffect transition="in" filter="wipe(down)">
                                      <p:cBhvr>
                                        <p:cTn id="85" dur="500"/>
                                        <p:tgtEl>
                                          <p:spTgt spid="3">
                                            <p:graphicEl>
                                              <a:dgm id="{9DE68EFF-D721-4E68-A7EB-71087913475E}"/>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3">
                                            <p:graphicEl>
                                              <a:dgm id="{8718515D-1336-4884-88B1-3A9F8B7D5647}"/>
                                            </p:graphicEl>
                                          </p:spTgt>
                                        </p:tgtEl>
                                        <p:attrNameLst>
                                          <p:attrName>style.visibility</p:attrName>
                                        </p:attrNameLst>
                                      </p:cBhvr>
                                      <p:to>
                                        <p:strVal val="visible"/>
                                      </p:to>
                                    </p:set>
                                    <p:animEffect transition="in" filter="wipe(down)">
                                      <p:cBhvr>
                                        <p:cTn id="90" dur="500"/>
                                        <p:tgtEl>
                                          <p:spTgt spid="3">
                                            <p:graphicEl>
                                              <a:dgm id="{8718515D-1336-4884-88B1-3A9F8B7D5647}"/>
                                            </p:graphicEl>
                                          </p:spTgt>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3">
                                            <p:graphicEl>
                                              <a:dgm id="{5CA8BFEA-7E74-49CD-B985-DADB19B8C6D4}"/>
                                            </p:graphicEl>
                                          </p:spTgt>
                                        </p:tgtEl>
                                        <p:attrNameLst>
                                          <p:attrName>style.visibility</p:attrName>
                                        </p:attrNameLst>
                                      </p:cBhvr>
                                      <p:to>
                                        <p:strVal val="visible"/>
                                      </p:to>
                                    </p:set>
                                    <p:animEffect transition="in" filter="wipe(down)">
                                      <p:cBhvr>
                                        <p:cTn id="93" dur="500"/>
                                        <p:tgtEl>
                                          <p:spTgt spid="3">
                                            <p:graphicEl>
                                              <a:dgm id="{5CA8BFEA-7E74-49CD-B985-DADB19B8C6D4}"/>
                                            </p:graphicEl>
                                          </p:spTgt>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3">
                                            <p:graphicEl>
                                              <a:dgm id="{902501D9-8341-46A5-88F9-D6E9D395713B}"/>
                                            </p:graphicEl>
                                          </p:spTgt>
                                        </p:tgtEl>
                                        <p:attrNameLst>
                                          <p:attrName>style.visibility</p:attrName>
                                        </p:attrNameLst>
                                      </p:cBhvr>
                                      <p:to>
                                        <p:strVal val="visible"/>
                                      </p:to>
                                    </p:set>
                                    <p:animEffect transition="in" filter="wipe(down)">
                                      <p:cBhvr>
                                        <p:cTn id="96" dur="500"/>
                                        <p:tgtEl>
                                          <p:spTgt spid="3">
                                            <p:graphicEl>
                                              <a:dgm id="{902501D9-8341-46A5-88F9-D6E9D395713B}"/>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3">
                                            <p:graphicEl>
                                              <a:dgm id="{961C5856-56CD-49DA-B28B-63F12D928BF1}"/>
                                            </p:graphicEl>
                                          </p:spTgt>
                                        </p:tgtEl>
                                        <p:attrNameLst>
                                          <p:attrName>style.visibility</p:attrName>
                                        </p:attrNameLst>
                                      </p:cBhvr>
                                      <p:to>
                                        <p:strVal val="visible"/>
                                      </p:to>
                                    </p:set>
                                    <p:animEffect transition="in" filter="wipe(down)">
                                      <p:cBhvr>
                                        <p:cTn id="101" dur="500"/>
                                        <p:tgtEl>
                                          <p:spTgt spid="3">
                                            <p:graphicEl>
                                              <a:dgm id="{961C5856-56CD-49DA-B28B-63F12D928BF1}"/>
                                            </p:graphicEl>
                                          </p:spTgt>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3">
                                            <p:graphicEl>
                                              <a:dgm id="{3C3BEA2F-AA1C-442C-956E-95BB8611FA6A}"/>
                                            </p:graphicEl>
                                          </p:spTgt>
                                        </p:tgtEl>
                                        <p:attrNameLst>
                                          <p:attrName>style.visibility</p:attrName>
                                        </p:attrNameLst>
                                      </p:cBhvr>
                                      <p:to>
                                        <p:strVal val="visible"/>
                                      </p:to>
                                    </p:set>
                                    <p:animEffect transition="in" filter="wipe(down)">
                                      <p:cBhvr>
                                        <p:cTn id="104" dur="500"/>
                                        <p:tgtEl>
                                          <p:spTgt spid="3">
                                            <p:graphicEl>
                                              <a:dgm id="{3C3BEA2F-AA1C-442C-956E-95BB8611FA6A}"/>
                                            </p:graphicEl>
                                          </p:spTgt>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3">
                                            <p:graphicEl>
                                              <a:dgm id="{76D34827-6549-406B-84E3-39E73B106F73}"/>
                                            </p:graphicEl>
                                          </p:spTgt>
                                        </p:tgtEl>
                                        <p:attrNameLst>
                                          <p:attrName>style.visibility</p:attrName>
                                        </p:attrNameLst>
                                      </p:cBhvr>
                                      <p:to>
                                        <p:strVal val="visible"/>
                                      </p:to>
                                    </p:set>
                                    <p:animEffect transition="in" filter="wipe(down)">
                                      <p:cBhvr>
                                        <p:cTn id="107" dur="500"/>
                                        <p:tgtEl>
                                          <p:spTgt spid="3">
                                            <p:graphicEl>
                                              <a:dgm id="{76D34827-6549-406B-84E3-39E73B106F73}"/>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9">
                                            <p:bg/>
                                          </p:spTgt>
                                        </p:tgtEl>
                                        <p:attrNameLst>
                                          <p:attrName>style.visibility</p:attrName>
                                        </p:attrNameLst>
                                      </p:cBhvr>
                                      <p:to>
                                        <p:strVal val="visible"/>
                                      </p:to>
                                    </p:set>
                                    <p:animEffect transition="in" filter="wipe(down)">
                                      <p:cBhvr>
                                        <p:cTn id="112" dur="500"/>
                                        <p:tgtEl>
                                          <p:spTgt spid="9">
                                            <p:bg/>
                                          </p:spTgt>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9">
                                            <p:txEl>
                                              <p:pRg st="0" end="0"/>
                                            </p:txEl>
                                          </p:spTgt>
                                        </p:tgtEl>
                                        <p:attrNameLst>
                                          <p:attrName>style.visibility</p:attrName>
                                        </p:attrNameLst>
                                      </p:cBhvr>
                                      <p:to>
                                        <p:strVal val="visible"/>
                                      </p:to>
                                    </p:set>
                                    <p:animEffect transition="in" filter="wipe(down)">
                                      <p:cBhvr>
                                        <p:cTn id="115" dur="500"/>
                                        <p:tgtEl>
                                          <p:spTgt spid="9">
                                            <p:txEl>
                                              <p:pRg st="0" end="0"/>
                                            </p:txEl>
                                          </p:spTgt>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9">
                                            <p:txEl>
                                              <p:pRg st="1" end="1"/>
                                            </p:txEl>
                                          </p:spTgt>
                                        </p:tgtEl>
                                        <p:attrNameLst>
                                          <p:attrName>style.visibility</p:attrName>
                                        </p:attrNameLst>
                                      </p:cBhvr>
                                      <p:to>
                                        <p:strVal val="visible"/>
                                      </p:to>
                                    </p:set>
                                    <p:animEffect transition="in" filter="wipe(down)">
                                      <p:cBhvr>
                                        <p:cTn id="118" dur="500"/>
                                        <p:tgtEl>
                                          <p:spTgt spid="9">
                                            <p:txEl>
                                              <p:pRg st="1" end="1"/>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grpId="0" nodeType="clickEffect">
                                  <p:stCondLst>
                                    <p:cond delay="0"/>
                                  </p:stCondLst>
                                  <p:childTnLst>
                                    <p:set>
                                      <p:cBhvr>
                                        <p:cTn id="122" dur="1" fill="hold">
                                          <p:stCondLst>
                                            <p:cond delay="0"/>
                                          </p:stCondLst>
                                        </p:cTn>
                                        <p:tgtEl>
                                          <p:spTgt spid="10">
                                            <p:bg/>
                                          </p:spTgt>
                                        </p:tgtEl>
                                        <p:attrNameLst>
                                          <p:attrName>style.visibility</p:attrName>
                                        </p:attrNameLst>
                                      </p:cBhvr>
                                      <p:to>
                                        <p:strVal val="visible"/>
                                      </p:to>
                                    </p:set>
                                    <p:animEffect transition="in" filter="wipe(down)">
                                      <p:cBhvr>
                                        <p:cTn id="123" dur="500"/>
                                        <p:tgtEl>
                                          <p:spTgt spid="10">
                                            <p:bg/>
                                          </p:spTgt>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10">
                                            <p:txEl>
                                              <p:pRg st="0" end="0"/>
                                            </p:txEl>
                                          </p:spTgt>
                                        </p:tgtEl>
                                        <p:attrNameLst>
                                          <p:attrName>style.visibility</p:attrName>
                                        </p:attrNameLst>
                                      </p:cBhvr>
                                      <p:to>
                                        <p:strVal val="visible"/>
                                      </p:to>
                                    </p:set>
                                    <p:animEffect transition="in" filter="wipe(down)">
                                      <p:cBhvr>
                                        <p:cTn id="12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lvlOne"/>
        </p:bldSub>
      </p:bldGraphic>
      <p:bldP spid="6" grpId="0" build="allAtOnce"/>
      <p:bldP spid="9" grpId="0" build="allAtOnce" animBg="1"/>
      <p:bldP spid="10" grpId="0" uiExpand="1" build="allAtOnce" animBg="1"/>
      <p:bldP spid="7" grpId="0"/>
      <p:bldP spid="8"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8600"/>
            <a:ext cx="8382000" cy="1828800"/>
          </a:xfrm>
        </p:spPr>
        <p:txBody>
          <a:bodyPr>
            <a:normAutofit lnSpcReduction="10000"/>
          </a:bodyPr>
          <a:lstStyle/>
          <a:p>
            <a:pPr algn="ctr"/>
            <a:endParaRPr lang="x-none" sz="2800" dirty="0" smtClean="0">
              <a:solidFill>
                <a:schemeClr val="tx1"/>
              </a:solidFill>
            </a:endParaRPr>
          </a:p>
          <a:p>
            <a:pPr marL="514350" indent="-514350" algn="ctr"/>
            <a:r>
              <a:rPr lang="sr-Cyrl-CS" sz="40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ЗАШТИТА ПРАВА У ПОСТУПКУ ЈАВНЕ НАБАВКЕ</a:t>
            </a:r>
            <a:endParaRPr lang="x-none" sz="4000" dirty="0" smtClean="0">
              <a:solidFill>
                <a:srgbClr val="0070C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pic>
        <p:nvPicPr>
          <p:cNvPr id="139266" name="Picture 2" descr="C:\Documents and Settings\daliborka\Desktop\1415\bvpatent_image_3_large.jpg"/>
          <p:cNvPicPr>
            <a:picLocks noChangeAspect="1" noChangeArrowheads="1"/>
          </p:cNvPicPr>
          <p:nvPr/>
        </p:nvPicPr>
        <p:blipFill>
          <a:blip r:embed="rId2" cstate="print"/>
          <a:srcRect/>
          <a:stretch>
            <a:fillRect/>
          </a:stretch>
        </p:blipFill>
        <p:spPr bwMode="auto">
          <a:xfrm>
            <a:off x="990600" y="1828800"/>
            <a:ext cx="6629400" cy="4000500"/>
          </a:xfrm>
          <a:prstGeom prst="rect">
            <a:avLst/>
          </a:prstGeom>
          <a:noFill/>
        </p:spPr>
      </p:pic>
      <p:pic>
        <p:nvPicPr>
          <p:cNvPr id="5" name="Picture 4" descr="grb.png"/>
          <p:cNvPicPr>
            <a:picLocks noChangeAspect="1"/>
          </p:cNvPicPr>
          <p:nvPr/>
        </p:nvPicPr>
        <p:blipFill>
          <a:blip r:embed="rId3" cstate="print"/>
          <a:stretch>
            <a:fillRect/>
          </a:stretch>
        </p:blipFill>
        <p:spPr>
          <a:xfrm>
            <a:off x="285720" y="6429396"/>
            <a:ext cx="285752" cy="285752"/>
          </a:xfrm>
          <a:prstGeom prst="rect">
            <a:avLst/>
          </a:prstGeom>
        </p:spPr>
      </p:pic>
      <p:sp>
        <p:nvSpPr>
          <p:cNvPr id="6" name="TextBox 5"/>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7" name="TextBox 6"/>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42440856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186766" cy="715962"/>
          </a:xfrm>
        </p:spPr>
        <p:txBody>
          <a:bodyPr>
            <a:normAutofit fontScale="90000"/>
          </a:bodyPr>
          <a:lstStyle/>
          <a:p>
            <a:pPr algn="ctr"/>
            <a:r>
              <a:rPr lang="sr-Cyrl-CS" sz="2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КО МОЖЕ ПОДНЕТИ </a:t>
            </a:r>
            <a:r>
              <a:rPr lang="en-US" sz="2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r>
            <a:br>
              <a:rPr lang="en-US" sz="2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br>
            <a:r>
              <a:rPr lang="sr-Cyrl-CS" sz="2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ЗАХТЕВ ЗА ЗАШТИТУ ПРАВА ?</a:t>
            </a:r>
            <a:endParaRPr lang="en-US" sz="22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Content Placeholder 9"/>
          <p:cNvSpPr>
            <a:spLocks noGrp="1"/>
          </p:cNvSpPr>
          <p:nvPr>
            <p:ph idx="1"/>
          </p:nvPr>
        </p:nvSpPr>
        <p:spPr>
          <a:xfrm>
            <a:off x="457200" y="1066800"/>
            <a:ext cx="8115328" cy="3895740"/>
          </a:xfrm>
        </p:spPr>
        <p:txBody>
          <a:bodyPr>
            <a:normAutofit fontScale="32500" lnSpcReduction="20000"/>
          </a:bodyPr>
          <a:lstStyle/>
          <a:p>
            <a:pPr lvl="0" algn="ctr">
              <a:lnSpc>
                <a:spcPct val="150000"/>
              </a:lnSpc>
            </a:pPr>
            <a:r>
              <a:rPr lang="en-US" sz="4900" dirty="0" smtClean="0">
                <a:latin typeface="Times New Roman" pitchFamily="18" charset="0"/>
                <a:cs typeface="Times New Roman" pitchFamily="18" charset="0"/>
              </a:rPr>
              <a:t>ПОНУЂАЧ</a:t>
            </a:r>
          </a:p>
          <a:p>
            <a:pPr lvl="0" algn="ctr">
              <a:lnSpc>
                <a:spcPct val="150000"/>
              </a:lnSpc>
            </a:pPr>
            <a:r>
              <a:rPr lang="en-US" sz="4900" dirty="0" smtClean="0">
                <a:latin typeface="Times New Roman" pitchFamily="18" charset="0"/>
                <a:cs typeface="Times New Roman" pitchFamily="18" charset="0"/>
              </a:rPr>
              <a:t>ПОДНОСИЛАЦ ПРИЈАВЕ</a:t>
            </a:r>
          </a:p>
          <a:p>
            <a:pPr lvl="0" algn="ctr">
              <a:lnSpc>
                <a:spcPct val="150000"/>
              </a:lnSpc>
            </a:pPr>
            <a:r>
              <a:rPr lang="en-US" sz="4900" dirty="0" smtClean="0">
                <a:latin typeface="Times New Roman" pitchFamily="18" charset="0"/>
                <a:cs typeface="Times New Roman" pitchFamily="18" charset="0"/>
              </a:rPr>
              <a:t>КАНДИДАТ </a:t>
            </a:r>
            <a:r>
              <a:rPr lang="en-US" sz="4900" i="1" dirty="0" smtClean="0">
                <a:latin typeface="Times New Roman" pitchFamily="18" charset="0"/>
                <a:cs typeface="Times New Roman" pitchFamily="18" charset="0"/>
              </a:rPr>
              <a:t> </a:t>
            </a:r>
            <a:endParaRPr lang="sr-Cyrl-CS" sz="4900" i="1" dirty="0" smtClean="0">
              <a:latin typeface="Times New Roman" pitchFamily="18" charset="0"/>
              <a:cs typeface="Times New Roman" pitchFamily="18" charset="0"/>
            </a:endParaRPr>
          </a:p>
          <a:p>
            <a:pPr algn="ctr">
              <a:lnSpc>
                <a:spcPct val="150000"/>
              </a:lnSpc>
            </a:pPr>
            <a:r>
              <a:rPr lang="en-US" sz="4900" dirty="0" smtClean="0">
                <a:latin typeface="Times New Roman" pitchFamily="18" charset="0"/>
                <a:cs typeface="Times New Roman" pitchFamily="18" charset="0"/>
              </a:rPr>
              <a:t>ЗАИНТЕРЕСОВАНО ЛИЦЕ</a:t>
            </a:r>
            <a:r>
              <a:rPr lang="sr-Cyrl-CS" sz="4900" dirty="0" smtClean="0">
                <a:latin typeface="Times New Roman" pitchFamily="18" charset="0"/>
                <a:cs typeface="Times New Roman" pitchFamily="18" charset="0"/>
              </a:rPr>
              <a:t> </a:t>
            </a:r>
          </a:p>
          <a:p>
            <a:pPr lvl="0" algn="ctr">
              <a:lnSpc>
                <a:spcPct val="150000"/>
              </a:lnSpc>
            </a:pPr>
            <a:r>
              <a:rPr lang="en-US" sz="4900" dirty="0" smtClean="0">
                <a:latin typeface="Times New Roman" pitchFamily="18" charset="0"/>
                <a:cs typeface="Times New Roman" pitchFamily="18" charset="0"/>
              </a:rPr>
              <a:t>ПОСЛОВНО УДРУЖЕЊЕ</a:t>
            </a:r>
            <a:endParaRPr lang="sr-Cyrl-CS" sz="4900" dirty="0" smtClean="0">
              <a:latin typeface="Times New Roman" pitchFamily="18" charset="0"/>
              <a:cs typeface="Times New Roman" pitchFamily="18" charset="0"/>
            </a:endParaRPr>
          </a:p>
          <a:p>
            <a:pPr lvl="0" algn="ctr">
              <a:lnSpc>
                <a:spcPct val="150000"/>
              </a:lnSpc>
              <a:buNone/>
            </a:pPr>
            <a:r>
              <a:rPr lang="sr-Cyrl-CS" sz="4900" dirty="0" smtClean="0">
                <a:latin typeface="Times New Roman" pitchFamily="18" charset="0"/>
                <a:cs typeface="Times New Roman" pitchFamily="18" charset="0"/>
              </a:rPr>
              <a:t> (у име понуђача, подносиоца пријаве, кандидата или заинтересованог лица)</a:t>
            </a:r>
            <a:endParaRPr lang="en-US" sz="4900" dirty="0" smtClean="0">
              <a:latin typeface="Times New Roman" pitchFamily="18" charset="0"/>
              <a:cs typeface="Times New Roman" pitchFamily="18" charset="0"/>
            </a:endParaRPr>
          </a:p>
          <a:p>
            <a:pPr lvl="0" algn="ctr">
              <a:lnSpc>
                <a:spcPct val="150000"/>
              </a:lnSpc>
            </a:pPr>
            <a:r>
              <a:rPr lang="en-US" sz="4900" dirty="0" smtClean="0">
                <a:latin typeface="Times New Roman" pitchFamily="18" charset="0"/>
                <a:cs typeface="Times New Roman" pitchFamily="18" charset="0"/>
              </a:rPr>
              <a:t>УПРАВА ЗА ЈАВНЕ НАБАВКЕ</a:t>
            </a:r>
          </a:p>
          <a:p>
            <a:pPr lvl="0" algn="ctr">
              <a:lnSpc>
                <a:spcPct val="150000"/>
              </a:lnSpc>
            </a:pPr>
            <a:r>
              <a:rPr lang="en-US" sz="4900" dirty="0" smtClean="0">
                <a:latin typeface="Times New Roman" pitchFamily="18" charset="0"/>
                <a:cs typeface="Times New Roman" pitchFamily="18" charset="0"/>
              </a:rPr>
              <a:t>ДРЖАВНА РЕВИЗОРСКА ИНСТИТУЦИЈА</a:t>
            </a:r>
          </a:p>
          <a:p>
            <a:pPr lvl="0" algn="ctr">
              <a:lnSpc>
                <a:spcPct val="150000"/>
              </a:lnSpc>
            </a:pPr>
            <a:r>
              <a:rPr lang="en-US" sz="4900" dirty="0" smtClean="0">
                <a:latin typeface="Times New Roman" pitchFamily="18" charset="0"/>
                <a:cs typeface="Times New Roman" pitchFamily="18" charset="0"/>
              </a:rPr>
              <a:t>ЈАВНИ ПРАВОБРАНИЛАЦ</a:t>
            </a:r>
            <a:endParaRPr lang="sr-Cyrl-CS" sz="4900" dirty="0" smtClean="0">
              <a:latin typeface="Times New Roman" pitchFamily="18" charset="0"/>
              <a:cs typeface="Times New Roman" pitchFamily="18" charset="0"/>
            </a:endParaRPr>
          </a:p>
          <a:p>
            <a:pPr lvl="0" algn="ctr">
              <a:lnSpc>
                <a:spcPct val="150000"/>
              </a:lnSpc>
            </a:pPr>
            <a:r>
              <a:rPr lang="en-US" sz="4900" dirty="0" smtClean="0">
                <a:latin typeface="Times New Roman" pitchFamily="18" charset="0"/>
                <a:cs typeface="Times New Roman" pitchFamily="18" charset="0"/>
              </a:rPr>
              <a:t>ГРАЂАНСКИ НАДЗОРНИК</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52</a:t>
            </a:fld>
            <a:endParaRPr lang="en-US"/>
          </a:p>
        </p:txBody>
      </p:sp>
      <p:cxnSp>
        <p:nvCxnSpPr>
          <p:cNvPr id="9" name="Straight Connector 8"/>
          <p:cNvCxnSpPr/>
          <p:nvPr/>
        </p:nvCxnSpPr>
        <p:spPr>
          <a:xfrm>
            <a:off x="2667000" y="2590800"/>
            <a:ext cx="5181600" cy="838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066800" y="2514600"/>
            <a:ext cx="51816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2097" name="Rectangle 1"/>
          <p:cNvSpPr>
            <a:spLocks noChangeArrowheads="1"/>
          </p:cNvSpPr>
          <p:nvPr/>
        </p:nvSpPr>
        <p:spPr bwMode="auto">
          <a:xfrm>
            <a:off x="762000" y="5410201"/>
            <a:ext cx="7315200" cy="646331"/>
          </a:xfrm>
          <a:prstGeom prst="rect">
            <a:avLst/>
          </a:prstGeom>
          <a:solidFill>
            <a:srgbClr val="FF0000"/>
          </a:solid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900113" algn="l"/>
              </a:tabLst>
            </a:pPr>
            <a:r>
              <a:rPr kumimoji="0" lang="sr-Cyrl-CS"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Захтев за заштиту права подноси се Републичкој комисији, </a:t>
            </a:r>
          </a:p>
          <a:p>
            <a:pPr marL="0" marR="0" lvl="0" indent="0" algn="ctr" defTabSz="914400" rtl="0" eaLnBrk="1" fontAlgn="base" latinLnBrk="0" hangingPunct="1">
              <a:lnSpc>
                <a:spcPct val="100000"/>
              </a:lnSpc>
              <a:spcBef>
                <a:spcPct val="0"/>
              </a:spcBef>
              <a:spcAft>
                <a:spcPct val="0"/>
              </a:spcAft>
              <a:buClrTx/>
              <a:buSzTx/>
              <a:buFontTx/>
              <a:buNone/>
              <a:tabLst>
                <a:tab pos="900113" algn="l"/>
              </a:tabLst>
            </a:pPr>
            <a:r>
              <a:rPr kumimoji="0" lang="sr-Cyrl-CS"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а предаје наручиоцу.</a:t>
            </a:r>
            <a:endParaRPr kumimoji="0" lang="sr-Cyrl-CS"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2" name="Title 2"/>
          <p:cNvSpPr txBox="1">
            <a:spLocks/>
          </p:cNvSpPr>
          <p:nvPr/>
        </p:nvSpPr>
        <p:spPr>
          <a:xfrm>
            <a:off x="533400" y="4800600"/>
            <a:ext cx="8186766" cy="4572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Cyrl-CS" sz="22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КОМЕ</a:t>
            </a:r>
            <a:r>
              <a:rPr kumimoji="0" lang="sr-Cyrl-CS" sz="2200" b="1" i="0" u="none" strike="noStrike" kern="1200" cap="none" spc="0" normalizeH="0" noProof="0" dirty="0" smtClean="0">
                <a:ln>
                  <a:noFill/>
                </a:ln>
                <a:solidFill>
                  <a:srgbClr val="0070C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СЕ ПОДНОСИ ЗАХТЕВ</a:t>
            </a:r>
            <a:r>
              <a:rPr kumimoji="0" lang="sr-Cyrl-CS" sz="22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a:t>
            </a:r>
            <a:endParaRPr kumimoji="0" lang="en-US" sz="22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21" name="Rectangle 20"/>
          <p:cNvSpPr/>
          <p:nvPr/>
        </p:nvSpPr>
        <p:spPr>
          <a:xfrm>
            <a:off x="762000" y="5410200"/>
            <a:ext cx="7391400" cy="677108"/>
          </a:xfrm>
          <a:prstGeom prst="rect">
            <a:avLst/>
          </a:prstGeom>
          <a:solidFill>
            <a:srgbClr val="00B050"/>
          </a:solidFill>
        </p:spPr>
        <p:txBody>
          <a:bodyPr wrap="square">
            <a:spAutoFit/>
          </a:bodyPr>
          <a:lstStyle/>
          <a:p>
            <a:pPr algn="ctr"/>
            <a:r>
              <a:rPr lang="ru-RU" sz="1900" dirty="0" smtClean="0">
                <a:solidFill>
                  <a:schemeClr val="bg1"/>
                </a:solidFill>
              </a:rPr>
              <a:t>Захтев за заштиту права подноси се наручиоцу, </a:t>
            </a:r>
          </a:p>
          <a:p>
            <a:pPr algn="ctr"/>
            <a:r>
              <a:rPr lang="ru-RU" sz="1900" dirty="0" smtClean="0">
                <a:solidFill>
                  <a:schemeClr val="bg1"/>
                </a:solidFill>
              </a:rPr>
              <a:t>а копија се истовремено доставља Републичкој комисији.</a:t>
            </a:r>
            <a:endParaRPr lang="en-US" sz="1900" dirty="0">
              <a:solidFill>
                <a:schemeClr val="bg1"/>
              </a:solidFill>
            </a:endParaRPr>
          </a:p>
        </p:txBody>
      </p:sp>
      <p:pic>
        <p:nvPicPr>
          <p:cNvPr id="11" name="Picture 10"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12" name="TextBox 11"/>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13" name="TextBox 12"/>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25486303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wipe(down)">
                                      <p:cBhvr>
                                        <p:cTn id="15" dur="500"/>
                                        <p:tgtEl>
                                          <p:spTgt spid="2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2097">
                                            <p:bg/>
                                          </p:spTgt>
                                        </p:tgtEl>
                                        <p:attrNameLst>
                                          <p:attrName>style.visibility</p:attrName>
                                        </p:attrNameLst>
                                      </p:cBhvr>
                                      <p:to>
                                        <p:strVal val="visible"/>
                                      </p:to>
                                    </p:set>
                                    <p:animEffect transition="in" filter="wipe(down)">
                                      <p:cBhvr>
                                        <p:cTn id="20" dur="500"/>
                                        <p:tgtEl>
                                          <p:spTgt spid="132097">
                                            <p:bg/>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32097">
                                            <p:txEl>
                                              <p:pRg st="0" end="0"/>
                                            </p:txEl>
                                          </p:spTgt>
                                        </p:tgtEl>
                                        <p:attrNameLst>
                                          <p:attrName>style.visibility</p:attrName>
                                        </p:attrNameLst>
                                      </p:cBhvr>
                                      <p:to>
                                        <p:strVal val="visible"/>
                                      </p:to>
                                    </p:set>
                                    <p:animEffect transition="in" filter="wipe(down)">
                                      <p:cBhvr>
                                        <p:cTn id="23" dur="500"/>
                                        <p:tgtEl>
                                          <p:spTgt spid="132097">
                                            <p:txEl>
                                              <p:pRg st="0" end="0"/>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2097">
                                            <p:txEl>
                                              <p:pRg st="1" end="1"/>
                                            </p:txEl>
                                          </p:spTgt>
                                        </p:tgtEl>
                                        <p:attrNameLst>
                                          <p:attrName>style.visibility</p:attrName>
                                        </p:attrNameLst>
                                      </p:cBhvr>
                                      <p:to>
                                        <p:strVal val="visible"/>
                                      </p:to>
                                    </p:set>
                                    <p:animEffect transition="in" filter="wipe(down)">
                                      <p:cBhvr>
                                        <p:cTn id="26" dur="500"/>
                                        <p:tgtEl>
                                          <p:spTgt spid="13209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1">
                                            <p:bg/>
                                          </p:spTgt>
                                        </p:tgtEl>
                                        <p:attrNameLst>
                                          <p:attrName>style.visibility</p:attrName>
                                        </p:attrNameLst>
                                      </p:cBhvr>
                                      <p:to>
                                        <p:strVal val="visible"/>
                                      </p:to>
                                    </p:set>
                                    <p:animEffect transition="in" filter="wipe(down)">
                                      <p:cBhvr>
                                        <p:cTn id="31" dur="500"/>
                                        <p:tgtEl>
                                          <p:spTgt spid="21">
                                            <p:bg/>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wipe(down)">
                                      <p:cBhvr>
                                        <p:cTn id="34" dur="500"/>
                                        <p:tgtEl>
                                          <p:spTgt spid="21">
                                            <p:txEl>
                                              <p:pRg st="0" end="0"/>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1">
                                            <p:txEl>
                                              <p:pRg st="1" end="1"/>
                                            </p:txEl>
                                          </p:spTgt>
                                        </p:tgtEl>
                                        <p:attrNameLst>
                                          <p:attrName>style.visibility</p:attrName>
                                        </p:attrNameLst>
                                      </p:cBhvr>
                                      <p:to>
                                        <p:strVal val="visible"/>
                                      </p:to>
                                    </p:set>
                                    <p:animEffect transition="in" filter="wipe(down)">
                                      <p:cBhvr>
                                        <p:cTn id="37"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7" grpId="0" build="allAtOnce" animBg="1"/>
      <p:bldP spid="22" grpId="0" build="allAtOnce"/>
      <p:bldP spid="21" grpId="0" build="allAtOnce"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620000" cy="792162"/>
          </a:xfrm>
        </p:spPr>
        <p:txBody>
          <a:bodyPr>
            <a:noAutofit/>
          </a:bodyPr>
          <a:lstStyle/>
          <a:p>
            <a:pPr algn="ctr"/>
            <a:r>
              <a:rPr lang="x-none" sz="24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Рокови и начин подношења захтева за </a:t>
            </a:r>
            <a:r>
              <a:rPr lang="x-none" sz="2400" b="1"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заштиту права</a:t>
            </a:r>
            <a:endParaRPr lang="x-none" sz="2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sp>
        <p:nvSpPr>
          <p:cNvPr id="5" name="Rectangle 4"/>
          <p:cNvSpPr/>
          <p:nvPr/>
        </p:nvSpPr>
        <p:spPr>
          <a:xfrm>
            <a:off x="990600" y="1600200"/>
            <a:ext cx="7315200" cy="1569660"/>
          </a:xfrm>
          <a:prstGeom prst="rect">
            <a:avLst/>
          </a:prstGeom>
          <a:ln>
            <a:solidFill>
              <a:srgbClr val="00B050"/>
            </a:solidFill>
          </a:ln>
        </p:spPr>
        <p:txBody>
          <a:bodyPr wrap="square">
            <a:spAutoFit/>
          </a:bodyPr>
          <a:lstStyle/>
          <a:p>
            <a:pPr algn="just">
              <a:lnSpc>
                <a:spcPct val="80000"/>
              </a:lnSpc>
              <a:buSzPct val="80000"/>
              <a:buFont typeface="Wingdings" pitchFamily="2" charset="2"/>
              <a:buChar char="Ø"/>
              <a:defRPr/>
            </a:pPr>
            <a:r>
              <a:rPr lang="en-US"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Захтев за заштиту права којим се оспоравају радње које наручилац предузме пре истека рока за подношење понуда, а након истека рока из члана 149. став 3. ЗЈН (7 односно 3 дана пре истека рока за подношење понуда), сматраће се благовременим уколико је </a:t>
            </a:r>
            <a:r>
              <a:rPr lang="ru-RU" sz="2000" u="sng" dirty="0" smtClean="0">
                <a:latin typeface="Times New Roman" panose="02020603050405020304" pitchFamily="18" charset="0"/>
                <a:cs typeface="Times New Roman" panose="02020603050405020304" pitchFamily="18" charset="0"/>
              </a:rPr>
              <a:t>поднет најкасније до истека рока за подношење понуда.</a:t>
            </a:r>
          </a:p>
        </p:txBody>
      </p:sp>
      <p:sp>
        <p:nvSpPr>
          <p:cNvPr id="6" name="Rectangle 5"/>
          <p:cNvSpPr/>
          <p:nvPr/>
        </p:nvSpPr>
        <p:spPr>
          <a:xfrm>
            <a:off x="990600" y="3505200"/>
            <a:ext cx="7315200" cy="1323439"/>
          </a:xfrm>
          <a:prstGeom prst="rect">
            <a:avLst/>
          </a:prstGeom>
          <a:ln>
            <a:solidFill>
              <a:srgbClr val="00B050"/>
            </a:solidFill>
          </a:ln>
        </p:spPr>
        <p:txBody>
          <a:bodyPr wrap="square">
            <a:spAutoFit/>
          </a:bodyPr>
          <a:lstStyle/>
          <a:p>
            <a:pPr indent="-288000" algn="just">
              <a:buSzPct val="80000"/>
              <a:buFont typeface="Wingdings" pitchFamily="2" charset="2"/>
              <a:buChar char="Ø"/>
              <a:defRPr/>
            </a:pPr>
            <a:r>
              <a:rPr lang="sr-Cyrl-CS" sz="2000" dirty="0" smtClean="0">
                <a:latin typeface="Times New Roman" panose="02020603050405020304" pitchFamily="18" charset="0"/>
                <a:cs typeface="Times New Roman" panose="02020603050405020304" pitchFamily="18" charset="0"/>
              </a:rPr>
              <a:t>Остаје одредба да је након донете одлуке којом се окончава</a:t>
            </a:r>
            <a:r>
              <a:rPr lang="en-US" sz="2000" dirty="0" smtClean="0">
                <a:latin typeface="Times New Roman" panose="02020603050405020304" pitchFamily="18" charset="0"/>
                <a:cs typeface="Times New Roman" panose="02020603050405020304" pitchFamily="18" charset="0"/>
              </a:rPr>
              <a:t> </a:t>
            </a:r>
            <a:r>
              <a:rPr lang="sr-Cyrl-CS" sz="2000" dirty="0" smtClean="0">
                <a:latin typeface="Times New Roman" panose="02020603050405020304" pitchFamily="18" charset="0"/>
                <a:cs typeface="Times New Roman" panose="02020603050405020304" pitchFamily="18" charset="0"/>
              </a:rPr>
              <a:t>поступак ЈН, рок за подношење захтева за заштиту права 10 дана, односно 5 дана, али за рачунање ових рокова се као релеванан узима </a:t>
            </a:r>
            <a:r>
              <a:rPr lang="sr-Cyrl-CS" sz="2000" u="sng" dirty="0" smtClean="0">
                <a:latin typeface="Times New Roman" panose="02020603050405020304" pitchFamily="18" charset="0"/>
                <a:cs typeface="Times New Roman" panose="02020603050405020304" pitchFamily="18" charset="0"/>
              </a:rPr>
              <a:t>дан објаве на Порталу</a:t>
            </a:r>
            <a:r>
              <a:rPr lang="sr-Cyrl-CS" sz="2000" dirty="0" smtClean="0">
                <a:latin typeface="Times New Roman" panose="02020603050405020304" pitchFamily="18" charset="0"/>
                <a:cs typeface="Times New Roman" panose="02020603050405020304" pitchFamily="18" charset="0"/>
              </a:rPr>
              <a:t> јавних набавки донете одлуке.</a:t>
            </a:r>
          </a:p>
        </p:txBody>
      </p:sp>
      <p:pic>
        <p:nvPicPr>
          <p:cNvPr id="7" name="Picture 6"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8" name="TextBox 7"/>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9" name="TextBox 8"/>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256576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down)">
                                      <p:cBhvr>
                                        <p:cTn id="15" dur="500"/>
                                        <p:tgtEl>
                                          <p:spTgt spid="6">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allAtOnce"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186766" cy="457200"/>
          </a:xfrm>
        </p:spPr>
        <p:txBody>
          <a:bodyPr>
            <a:normAutofit/>
          </a:bodyPr>
          <a:lstStyle/>
          <a:p>
            <a:pPr algn="ctr"/>
            <a:r>
              <a:rPr lang="sr-Cyrl-CS" sz="2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ДЕЈСТВО ЗАХТЕВА ЗА ЗАШТИТУ ПРАВА</a:t>
            </a:r>
            <a:endParaRPr lang="en-US" sz="22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Content Placeholder 9"/>
          <p:cNvSpPr>
            <a:spLocks noGrp="1"/>
          </p:cNvSpPr>
          <p:nvPr>
            <p:ph idx="1"/>
          </p:nvPr>
        </p:nvSpPr>
        <p:spPr/>
        <p:txBody>
          <a:bodyPr/>
          <a:lstStyle/>
          <a:p>
            <a:pPr fontAlgn="t"/>
            <a:endParaRPr lang="en-US" b="1" dirty="0" smtClean="0"/>
          </a:p>
          <a:p>
            <a:pPr fontAlgn="t"/>
            <a:endParaRPr lang="en-US" b="1" dirty="0" smtClean="0"/>
          </a:p>
          <a:p>
            <a:pPr fontAlgn="t"/>
            <a:endParaRPr lang="en-US" dirty="0" smtClean="0"/>
          </a:p>
          <a:p>
            <a:pPr fontAlgn="t"/>
            <a:endParaRPr lang="en-US" b="1" dirty="0" smtClean="0"/>
          </a:p>
          <a:p>
            <a:pPr fontAlgn="t"/>
            <a:endParaRPr lang="en-US" b="1"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54</a:t>
            </a:fld>
            <a:endParaRPr lang="en-US"/>
          </a:p>
        </p:txBody>
      </p:sp>
      <p:sp>
        <p:nvSpPr>
          <p:cNvPr id="6" name="Rectangle 5"/>
          <p:cNvSpPr/>
          <p:nvPr/>
        </p:nvSpPr>
        <p:spPr>
          <a:xfrm>
            <a:off x="914400" y="838200"/>
            <a:ext cx="7086600" cy="838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sr-Cyrl-CS" dirty="0" smtClean="0">
                <a:latin typeface="Times New Roman" pitchFamily="18" charset="0"/>
                <a:cs typeface="Times New Roman" pitchFamily="18" charset="0"/>
              </a:rPr>
              <a:t>Поднети захтев ЗАДРЖАВА све даље активности наручиоца у </a:t>
            </a:r>
          </a:p>
          <a:p>
            <a:pPr marL="342900" indent="-342900"/>
            <a:r>
              <a:rPr lang="sr-Cyrl-CS" dirty="0" smtClean="0">
                <a:latin typeface="Times New Roman" pitchFamily="18" charset="0"/>
                <a:cs typeface="Times New Roman" pitchFamily="18" charset="0"/>
              </a:rPr>
              <a:t>поступку јавне набавке.</a:t>
            </a:r>
          </a:p>
        </p:txBody>
      </p:sp>
      <p:sp>
        <p:nvSpPr>
          <p:cNvPr id="7" name="Rectangle 6"/>
          <p:cNvSpPr/>
          <p:nvPr/>
        </p:nvSpPr>
        <p:spPr>
          <a:xfrm>
            <a:off x="914400" y="838200"/>
            <a:ext cx="7086600" cy="838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sr-Cyrl-CS" dirty="0" smtClean="0">
                <a:latin typeface="Times New Roman" pitchFamily="18" charset="0"/>
                <a:cs typeface="Times New Roman" pitchFamily="18" charset="0"/>
              </a:rPr>
              <a:t>Поднети захтев НЕ ЗАДРЖАВА све даље активности наручиоца у </a:t>
            </a:r>
          </a:p>
          <a:p>
            <a:pPr marL="342900" indent="-342900"/>
            <a:r>
              <a:rPr lang="sr-Cyrl-CS" dirty="0" smtClean="0">
                <a:latin typeface="Times New Roman" pitchFamily="18" charset="0"/>
                <a:cs typeface="Times New Roman" pitchFamily="18" charset="0"/>
              </a:rPr>
              <a:t>поступку јавне набавке (у складу са одредбама члана 150. ЗЈН).</a:t>
            </a:r>
          </a:p>
        </p:txBody>
      </p:sp>
      <p:sp>
        <p:nvSpPr>
          <p:cNvPr id="8" name="Rectangle 7"/>
          <p:cNvSpPr/>
          <p:nvPr/>
        </p:nvSpPr>
        <p:spPr>
          <a:xfrm>
            <a:off x="914400" y="3429000"/>
            <a:ext cx="7086600" cy="1661993"/>
          </a:xfrm>
          <a:prstGeom prst="rect">
            <a:avLst/>
          </a:prstGeom>
          <a:solidFill>
            <a:srgbClr val="FFFF00"/>
          </a:solidFill>
          <a:ln>
            <a:solidFill>
              <a:schemeClr val="accent2">
                <a:lumMod val="50000"/>
              </a:schemeClr>
            </a:solidFill>
          </a:ln>
        </p:spPr>
        <p:txBody>
          <a:bodyPr wrap="square">
            <a:spAutoFit/>
          </a:bodyPr>
          <a:lstStyle/>
          <a:p>
            <a:pPr algn="just"/>
            <a:r>
              <a:rPr lang="ru-RU" sz="1700" dirty="0" smtClean="0">
                <a:latin typeface="Times New Roman" pitchFamily="18" charset="0"/>
                <a:cs typeface="Times New Roman" pitchFamily="18" charset="0"/>
              </a:rPr>
              <a:t>Одговорно лице наручиоца </a:t>
            </a:r>
            <a:r>
              <a:rPr lang="ru-RU" sz="1700" b="1" dirty="0" smtClean="0">
                <a:latin typeface="Times New Roman" pitchFamily="18" charset="0"/>
                <a:cs typeface="Times New Roman" pitchFamily="18" charset="0"/>
              </a:rPr>
              <a:t>може</a:t>
            </a:r>
            <a:r>
              <a:rPr lang="ru-RU" sz="1700" dirty="0" smtClean="0">
                <a:latin typeface="Times New Roman" pitchFamily="18" charset="0"/>
                <a:cs typeface="Times New Roman" pitchFamily="18" charset="0"/>
              </a:rPr>
              <a:t> донети одлуку да наручилац предузме наведене активности пре доношења одлуке о поднетом захтеву за заштиту права, </a:t>
            </a:r>
            <a:r>
              <a:rPr lang="ru-RU" sz="1700" u="sng" dirty="0" smtClean="0">
                <a:latin typeface="Times New Roman" pitchFamily="18" charset="0"/>
                <a:cs typeface="Times New Roman" pitchFamily="18" charset="0"/>
              </a:rPr>
              <a:t>када би задржавање активности </a:t>
            </a:r>
            <a:r>
              <a:rPr lang="ru-RU" sz="1700" dirty="0" smtClean="0">
                <a:latin typeface="Times New Roman" pitchFamily="18" charset="0"/>
                <a:cs typeface="Times New Roman" pitchFamily="18" charset="0"/>
              </a:rPr>
              <a:t>наручиоца у поступку јавне набавке, односно у извршењу уговора о јавној набавци </a:t>
            </a:r>
            <a:r>
              <a:rPr lang="ru-RU" sz="1700" u="sng" dirty="0" smtClean="0">
                <a:latin typeface="Times New Roman" pitchFamily="18" charset="0"/>
                <a:cs typeface="Times New Roman" pitchFamily="18" charset="0"/>
              </a:rPr>
              <a:t>проузроковало велике тешкоће у раду или пословању наручиоца које су несразмерне вредности јавне набавке</a:t>
            </a:r>
            <a:r>
              <a:rPr lang="ru-RU" sz="1700" dirty="0" smtClean="0">
                <a:latin typeface="Times New Roman" pitchFamily="18" charset="0"/>
                <a:cs typeface="Times New Roman" pitchFamily="18" charset="0"/>
              </a:rPr>
              <a:t>, а која мора бити образложена.</a:t>
            </a:r>
            <a:endParaRPr lang="en-US" sz="1700" dirty="0">
              <a:latin typeface="Times New Roman" pitchFamily="18" charset="0"/>
              <a:cs typeface="Times New Roman" pitchFamily="18" charset="0"/>
            </a:endParaRPr>
          </a:p>
        </p:txBody>
      </p:sp>
      <p:sp>
        <p:nvSpPr>
          <p:cNvPr id="9" name="Rectangle 8"/>
          <p:cNvSpPr/>
          <p:nvPr/>
        </p:nvSpPr>
        <p:spPr>
          <a:xfrm>
            <a:off x="914400" y="1676400"/>
            <a:ext cx="7086600" cy="1754326"/>
          </a:xfrm>
          <a:prstGeom prst="rect">
            <a:avLst/>
          </a:prstGeom>
          <a:solidFill>
            <a:schemeClr val="accent6">
              <a:lumMod val="40000"/>
              <a:lumOff val="60000"/>
            </a:schemeClr>
          </a:solidFill>
          <a:ln>
            <a:solidFill>
              <a:schemeClr val="accent2">
                <a:lumMod val="50000"/>
              </a:schemeClr>
            </a:solidFill>
          </a:ln>
        </p:spPr>
        <p:txBody>
          <a:bodyPr wrap="square">
            <a:spAutoFit/>
          </a:bodyPr>
          <a:lstStyle/>
          <a:p>
            <a:pPr algn="just"/>
            <a:r>
              <a:rPr lang="ru-RU" dirty="0" smtClean="0">
                <a:latin typeface="Times New Roman" pitchFamily="18" charset="0"/>
                <a:cs typeface="Times New Roman" pitchFamily="18" charset="0"/>
              </a:rPr>
              <a:t>У случају поднетог захтева за заштиту права наручилац НЕ МОЖЕ ДОНЕТИ ОДЛУКУ о додели уговора, одлуку о закључењу оквирног споразума, одлуку о признавању квалификације и одлуку о обустави поступка, НИТИ може ЗАКЉУЧИТИ УГОВОР о јавној набавци пре доношења одлуке о поднетом захтеву за заштиту права, осим у случају преговарачког поступка из члана 36. ст. 1. </a:t>
            </a:r>
            <a:r>
              <a:rPr lang="sr-Cyrl-CS" dirty="0" smtClean="0">
                <a:latin typeface="Times New Roman" pitchFamily="18" charset="0"/>
                <a:cs typeface="Times New Roman" pitchFamily="18" charset="0"/>
              </a:rPr>
              <a:t>тач. 3) ЗЈН.</a:t>
            </a:r>
          </a:p>
        </p:txBody>
      </p:sp>
      <p:sp>
        <p:nvSpPr>
          <p:cNvPr id="12" name="Rectangle 11"/>
          <p:cNvSpPr/>
          <p:nvPr/>
        </p:nvSpPr>
        <p:spPr>
          <a:xfrm>
            <a:off x="914400" y="5105400"/>
            <a:ext cx="7086600" cy="1200329"/>
          </a:xfrm>
          <a:prstGeom prst="rect">
            <a:avLst/>
          </a:prstGeom>
          <a:solidFill>
            <a:schemeClr val="accent1">
              <a:lumMod val="60000"/>
              <a:lumOff val="40000"/>
            </a:schemeClr>
          </a:solidFill>
          <a:ln>
            <a:solidFill>
              <a:schemeClr val="accent2">
                <a:lumMod val="50000"/>
              </a:schemeClr>
            </a:solidFill>
          </a:ln>
        </p:spPr>
        <p:txBody>
          <a:bodyPr wrap="square">
            <a:spAutoFit/>
          </a:bodyPr>
          <a:lstStyle/>
          <a:p>
            <a:pPr algn="just"/>
            <a:r>
              <a:rPr lang="ru-RU" dirty="0" smtClean="0">
                <a:latin typeface="Times New Roman" pitchFamily="18" charset="0"/>
                <a:cs typeface="Times New Roman" pitchFamily="18" charset="0"/>
              </a:rPr>
              <a:t>Наручилац </a:t>
            </a:r>
            <a:r>
              <a:rPr lang="ru-RU" b="1" dirty="0" smtClean="0">
                <a:latin typeface="Times New Roman" pitchFamily="18" charset="0"/>
                <a:cs typeface="Times New Roman" pitchFamily="18" charset="0"/>
              </a:rPr>
              <a:t>може да одлучи да заустави даље активности </a:t>
            </a:r>
            <a:r>
              <a:rPr lang="ru-RU" dirty="0" smtClean="0">
                <a:latin typeface="Times New Roman" pitchFamily="18" charset="0"/>
                <a:cs typeface="Times New Roman" pitchFamily="18" charset="0"/>
              </a:rPr>
              <a:t>у случају подношења захтева за заштиту права, при чему је дужан да у обавештењу о поднетом захтеву за заштиту права наведе да зауставља даље активности у поступку јавне набавке.</a:t>
            </a:r>
            <a:endParaRPr lang="en-US" dirty="0">
              <a:latin typeface="Times New Roman" pitchFamily="18" charset="0"/>
              <a:cs typeface="Times New Roman" pitchFamily="18" charset="0"/>
            </a:endParaRPr>
          </a:p>
        </p:txBody>
      </p:sp>
      <p:pic>
        <p:nvPicPr>
          <p:cNvPr id="11" name="Picture 10"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13" name="TextBox 12"/>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14" name="TextBox 13"/>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20633593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wipe(down)">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bg/>
                                          </p:spTgt>
                                        </p:tgtEl>
                                        <p:attrNameLst>
                                          <p:attrName>style.visibility</p:attrName>
                                        </p:attrNameLst>
                                      </p:cBhvr>
                                      <p:to>
                                        <p:strVal val="visible"/>
                                      </p:to>
                                    </p:set>
                                    <p:animEffect transition="in" filter="wipe(down)">
                                      <p:cBhvr>
                                        <p:cTn id="18" dur="500"/>
                                        <p:tgtEl>
                                          <p:spTgt spid="7">
                                            <p:bg/>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down)">
                                      <p:cBhvr>
                                        <p:cTn id="21" dur="500"/>
                                        <p:tgtEl>
                                          <p:spTgt spid="7">
                                            <p:txEl>
                                              <p:pRg st="0" end="0"/>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wipe(down)">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bg/>
                                          </p:spTgt>
                                        </p:tgtEl>
                                        <p:attrNameLst>
                                          <p:attrName>style.visibility</p:attrName>
                                        </p:attrNameLst>
                                      </p:cBhvr>
                                      <p:to>
                                        <p:strVal val="visible"/>
                                      </p:to>
                                    </p:set>
                                    <p:animEffect transition="in" filter="wipe(down)">
                                      <p:cBhvr>
                                        <p:cTn id="29" dur="500"/>
                                        <p:tgtEl>
                                          <p:spTgt spid="9">
                                            <p:bg/>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wipe(down)">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bg/>
                                          </p:spTgt>
                                        </p:tgtEl>
                                        <p:attrNameLst>
                                          <p:attrName>style.visibility</p:attrName>
                                        </p:attrNameLst>
                                      </p:cBhvr>
                                      <p:to>
                                        <p:strVal val="visible"/>
                                      </p:to>
                                    </p:set>
                                    <p:animEffect transition="in" filter="wipe(down)">
                                      <p:cBhvr>
                                        <p:cTn id="37" dur="500"/>
                                        <p:tgtEl>
                                          <p:spTgt spid="8">
                                            <p:bg/>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wipe(down)">
                                      <p:cBhvr>
                                        <p:cTn id="40" dur="5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2">
                                            <p:bg/>
                                          </p:spTgt>
                                        </p:tgtEl>
                                        <p:attrNameLst>
                                          <p:attrName>style.visibility</p:attrName>
                                        </p:attrNameLst>
                                      </p:cBhvr>
                                      <p:to>
                                        <p:strVal val="visible"/>
                                      </p:to>
                                    </p:set>
                                    <p:animEffect transition="in" filter="wipe(down)">
                                      <p:cBhvr>
                                        <p:cTn id="45" dur="500"/>
                                        <p:tgtEl>
                                          <p:spTgt spid="12">
                                            <p:bg/>
                                          </p:spTgt>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2">
                                            <p:txEl>
                                              <p:pRg st="0" end="0"/>
                                            </p:txEl>
                                          </p:spTgt>
                                        </p:tgtEl>
                                        <p:attrNameLst>
                                          <p:attrName>style.visibility</p:attrName>
                                        </p:attrNameLst>
                                      </p:cBhvr>
                                      <p:to>
                                        <p:strVal val="visible"/>
                                      </p:to>
                                    </p:set>
                                    <p:animEffect transition="in" filter="wipe(down)">
                                      <p:cBhvr>
                                        <p:cTn id="48"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build="allAtOnce" animBg="1"/>
      <p:bldP spid="8" grpId="0" build="allAtOnce" animBg="1"/>
      <p:bldP spid="9" grpId="0" build="allAtOnce" animBg="1"/>
      <p:bldP spid="12" grpId="0" build="allAtOnce"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105804" cy="571504"/>
          </a:xfrm>
        </p:spPr>
        <p:txBody>
          <a:bodyPr>
            <a:noAutofit/>
          </a:bodyPr>
          <a:lstStyle/>
          <a:p>
            <a:pPr algn="ctr"/>
            <a:r>
              <a:rPr lang="sr-Cyrl-CS" sz="2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ТАКСЕ ЗА ПОДНОШЕЊЕ ЗАХТЕВА – пре отварања понуда</a:t>
            </a:r>
            <a:endParaRPr lang="en-US" sz="22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69482556"/>
              </p:ext>
            </p:extLst>
          </p:nvPr>
        </p:nvGraphicFramePr>
        <p:xfrm>
          <a:off x="838200" y="1447800"/>
          <a:ext cx="7000924" cy="3506601"/>
        </p:xfrm>
        <a:graphic>
          <a:graphicData uri="http://schemas.openxmlformats.org/drawingml/2006/table">
            <a:tbl>
              <a:tblPr firstRow="1" bandRow="1">
                <a:tableStyleId>{21E4AEA4-8DFA-4A89-87EB-49C32662AFE0}</a:tableStyleId>
              </a:tblPr>
              <a:tblGrid>
                <a:gridCol w="3500462"/>
                <a:gridCol w="3500462"/>
              </a:tblGrid>
              <a:tr h="533399">
                <a:tc>
                  <a:txBody>
                    <a:bodyPr/>
                    <a:lstStyle/>
                    <a:p>
                      <a:pPr algn="ctr"/>
                      <a:r>
                        <a:rPr lang="sr-Cyrl-CS" sz="1600" dirty="0" smtClean="0">
                          <a:latin typeface="Times New Roman" pitchFamily="18" charset="0"/>
                          <a:cs typeface="Times New Roman" pitchFamily="18" charset="0"/>
                        </a:rPr>
                        <a:t>захтев</a:t>
                      </a:r>
                      <a:endParaRPr lang="en-US" sz="1600" dirty="0">
                        <a:latin typeface="Times New Roman" pitchFamily="18" charset="0"/>
                        <a:cs typeface="Times New Roman" pitchFamily="18" charset="0"/>
                      </a:endParaRPr>
                    </a:p>
                  </a:txBody>
                  <a:tcPr anchor="ctr"/>
                </a:tc>
                <a:tc>
                  <a:txBody>
                    <a:bodyPr/>
                    <a:lstStyle/>
                    <a:p>
                      <a:pPr algn="ctr"/>
                      <a:r>
                        <a:rPr lang="sr-Cyrl-CS" sz="1600" dirty="0" smtClean="0">
                          <a:latin typeface="Times New Roman" pitchFamily="18" charset="0"/>
                          <a:cs typeface="Times New Roman" pitchFamily="18" charset="0"/>
                        </a:rPr>
                        <a:t>износ</a:t>
                      </a:r>
                      <a:endParaRPr lang="en-US" sz="1600" dirty="0">
                        <a:latin typeface="Times New Roman" pitchFamily="18" charset="0"/>
                        <a:cs typeface="Times New Roman" pitchFamily="18" charset="0"/>
                      </a:endParaRPr>
                    </a:p>
                  </a:txBody>
                  <a:tcPr anchor="ctr"/>
                </a:tc>
              </a:tr>
              <a:tr h="644426">
                <a:tc>
                  <a:txBody>
                    <a:bodyPr/>
                    <a:lstStyle/>
                    <a:p>
                      <a:pPr algn="ctr"/>
                      <a:r>
                        <a:rPr kumimoji="0" lang="sr-Cyrl-CS" sz="1600" kern="1200" dirty="0" smtClean="0">
                          <a:solidFill>
                            <a:schemeClr val="dk1"/>
                          </a:solidFill>
                          <a:latin typeface="Times New Roman" pitchFamily="18" charset="0"/>
                          <a:ea typeface="+mn-ea"/>
                          <a:cs typeface="Times New Roman" pitchFamily="18" charset="0"/>
                        </a:rPr>
                        <a:t>у поступку јавне набавке мале вредности и</a:t>
                      </a:r>
                      <a:r>
                        <a:rPr kumimoji="0" lang="sr-Cyrl-CS" sz="1600" kern="1200" baseline="0" dirty="0" smtClean="0">
                          <a:solidFill>
                            <a:schemeClr val="dk1"/>
                          </a:solidFill>
                          <a:latin typeface="Times New Roman" pitchFamily="18" charset="0"/>
                          <a:ea typeface="+mn-ea"/>
                          <a:cs typeface="Times New Roman" pitchFamily="18" charset="0"/>
                        </a:rPr>
                        <a:t> преговарачком поступку без објављивања позива за подношење понуда</a:t>
                      </a:r>
                      <a:endParaRPr lang="en-US" sz="1600" dirty="0">
                        <a:latin typeface="Times New Roman" pitchFamily="18" charset="0"/>
                        <a:cs typeface="Times New Roman" pitchFamily="18" charset="0"/>
                      </a:endParaRPr>
                    </a:p>
                  </a:txBody>
                  <a:tcPr anchor="ctr"/>
                </a:tc>
                <a:tc>
                  <a:txBody>
                    <a:bodyPr/>
                    <a:lstStyle/>
                    <a:p>
                      <a:pPr algn="ctr"/>
                      <a:r>
                        <a:rPr lang="sr-Cyrl-CS" sz="1600" dirty="0" smtClean="0">
                          <a:latin typeface="Times New Roman" pitchFamily="18" charset="0"/>
                          <a:cs typeface="Times New Roman" pitchFamily="18" charset="0"/>
                        </a:rPr>
                        <a:t>60.000,00 динара</a:t>
                      </a:r>
                      <a:endParaRPr lang="en-US" sz="1600" dirty="0">
                        <a:latin typeface="Times New Roman" pitchFamily="18" charset="0"/>
                        <a:cs typeface="Times New Roman" pitchFamily="18" charset="0"/>
                      </a:endParaRPr>
                    </a:p>
                  </a:txBody>
                  <a:tcPr anchor="ctr"/>
                </a:tc>
              </a:tr>
              <a:tr h="839602">
                <a:tc>
                  <a:txBody>
                    <a:bodyPr/>
                    <a:lstStyle/>
                    <a:p>
                      <a:pPr algn="ctr"/>
                      <a:r>
                        <a:rPr kumimoji="0" lang="sr-Cyrl-CS" sz="1600" kern="1200" dirty="0" smtClean="0">
                          <a:solidFill>
                            <a:schemeClr val="dk1"/>
                          </a:solidFill>
                          <a:latin typeface="Times New Roman" pitchFamily="18" charset="0"/>
                          <a:ea typeface="+mn-ea"/>
                          <a:cs typeface="Times New Roman" pitchFamily="18" charset="0"/>
                        </a:rPr>
                        <a:t>Ако се захтев подноси пре отварања понуда,</a:t>
                      </a:r>
                      <a:r>
                        <a:rPr kumimoji="0" lang="sr-Cyrl-CS" sz="1600" kern="1200" baseline="0" dirty="0" smtClean="0">
                          <a:solidFill>
                            <a:schemeClr val="dk1"/>
                          </a:solidFill>
                          <a:latin typeface="Times New Roman" pitchFamily="18" charset="0"/>
                          <a:ea typeface="+mn-ea"/>
                          <a:cs typeface="Times New Roman" pitchFamily="18" charset="0"/>
                        </a:rPr>
                        <a:t> а</a:t>
                      </a:r>
                      <a:r>
                        <a:rPr kumimoji="0" lang="sr-Cyrl-CS" sz="1600" kern="1200" dirty="0" smtClean="0">
                          <a:solidFill>
                            <a:schemeClr val="dk1"/>
                          </a:solidFill>
                          <a:latin typeface="Times New Roman" pitchFamily="18" charset="0"/>
                          <a:ea typeface="+mn-ea"/>
                          <a:cs typeface="Times New Roman" pitchFamily="18" charset="0"/>
                        </a:rPr>
                        <a:t> процењена</a:t>
                      </a:r>
                      <a:r>
                        <a:rPr kumimoji="0" lang="sr-Cyrl-CS" sz="1600" kern="1200" baseline="0" dirty="0" smtClean="0">
                          <a:solidFill>
                            <a:schemeClr val="dk1"/>
                          </a:solidFill>
                          <a:latin typeface="Times New Roman" pitchFamily="18" charset="0"/>
                          <a:ea typeface="+mn-ea"/>
                          <a:cs typeface="Times New Roman" pitchFamily="18" charset="0"/>
                        </a:rPr>
                        <a:t> вредност ЈН није већа од 120 милиона динара</a:t>
                      </a:r>
                      <a:endParaRPr lang="en-US" sz="1600"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sr-Cyrl-CS" sz="1600" dirty="0" smtClean="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sr-Cyrl-CS" sz="1600" dirty="0" smtClean="0">
                          <a:latin typeface="Times New Roman" pitchFamily="18" charset="0"/>
                          <a:cs typeface="Times New Roman" pitchFamily="18" charset="0"/>
                        </a:rPr>
                        <a:t>120.000,00 динара</a:t>
                      </a:r>
                      <a:endParaRPr lang="en-US" sz="1600" dirty="0" smtClean="0">
                        <a:latin typeface="Times New Roman" pitchFamily="18" charset="0"/>
                        <a:cs typeface="Times New Roman" pitchFamily="18" charset="0"/>
                      </a:endParaRPr>
                    </a:p>
                    <a:p>
                      <a:pPr algn="ctr"/>
                      <a:endParaRPr lang="en-US" sz="1600" dirty="0">
                        <a:latin typeface="Times New Roman" pitchFamily="18" charset="0"/>
                        <a:cs typeface="Times New Roman" pitchFamily="18" charset="0"/>
                      </a:endParaRPr>
                    </a:p>
                  </a:txBody>
                  <a:tcPr anchor="ctr"/>
                </a:tc>
              </a:tr>
              <a:tr h="990600">
                <a:tc>
                  <a:txBody>
                    <a:bodyPr/>
                    <a:lstStyle/>
                    <a:p>
                      <a:pPr algn="ctr"/>
                      <a:r>
                        <a:rPr lang="ru-RU" sz="1600" dirty="0" smtClean="0">
                          <a:latin typeface="Times New Roman" pitchFamily="18" charset="0"/>
                          <a:cs typeface="Times New Roman" pitchFamily="18" charset="0"/>
                        </a:rPr>
                        <a:t>Ако се захтев подноси пре отварања понуда, а процењена вредност ЈН није већа од 120 милиона дин</a:t>
                      </a:r>
                    </a:p>
                    <a:p>
                      <a:pPr algn="ctr"/>
                      <a:endParaRPr lang="en-US" sz="1600" dirty="0">
                        <a:latin typeface="Times New Roman" pitchFamily="18" charset="0"/>
                        <a:cs typeface="Times New Roman" pitchFamily="18" charset="0"/>
                      </a:endParaRPr>
                    </a:p>
                  </a:txBody>
                  <a:tcPr anchor="ctr"/>
                </a:tc>
                <a:tc>
                  <a:txBody>
                    <a:bodyPr/>
                    <a:lstStyle/>
                    <a:p>
                      <a:pPr algn="ctr"/>
                      <a:r>
                        <a:rPr lang="sr-Cyrl-CS" sz="1600" dirty="0" smtClean="0">
                          <a:latin typeface="Times New Roman" pitchFamily="18" charset="0"/>
                          <a:cs typeface="Times New Roman" pitchFamily="18" charset="0"/>
                        </a:rPr>
                        <a:t>250.000,00 динара</a:t>
                      </a:r>
                      <a:endParaRPr lang="en-US" sz="1600" dirty="0">
                        <a:latin typeface="Times New Roman" pitchFamily="18" charset="0"/>
                        <a:cs typeface="Times New Roman" pitchFamily="18" charset="0"/>
                      </a:endParaRPr>
                    </a:p>
                  </a:txBody>
                  <a:tcPr anchor="ct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a:p>
        </p:txBody>
      </p:sp>
      <p:pic>
        <p:nvPicPr>
          <p:cNvPr id="5" name="Picture 4"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6" name="TextBox 5"/>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
        <p:nvSpPr>
          <p:cNvPr id="8" name="TextBox 7"/>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Tree>
    <p:extLst>
      <p:ext uri="{BB962C8B-B14F-4D97-AF65-F5344CB8AC3E}">
        <p14:creationId xmlns:p14="http://schemas.microsoft.com/office/powerpoint/2010/main" val="20637126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60622957"/>
              </p:ext>
            </p:extLst>
          </p:nvPr>
        </p:nvGraphicFramePr>
        <p:xfrm>
          <a:off x="838200" y="762001"/>
          <a:ext cx="7620000" cy="5251483"/>
        </p:xfrm>
        <a:graphic>
          <a:graphicData uri="http://schemas.openxmlformats.org/drawingml/2006/table">
            <a:tbl>
              <a:tblPr firstRow="1" bandRow="1">
                <a:tableStyleId>{21E4AEA4-8DFA-4A89-87EB-49C32662AFE0}</a:tableStyleId>
              </a:tblPr>
              <a:tblGrid>
                <a:gridCol w="3810000"/>
                <a:gridCol w="3810000"/>
              </a:tblGrid>
              <a:tr h="480590">
                <a:tc>
                  <a:txBody>
                    <a:bodyPr/>
                    <a:lstStyle/>
                    <a:p>
                      <a:pPr algn="ctr"/>
                      <a:r>
                        <a:rPr lang="sr-Cyrl-CS" sz="1600" dirty="0" smtClean="0">
                          <a:latin typeface="Times New Roman" pitchFamily="18" charset="0"/>
                          <a:cs typeface="Times New Roman" pitchFamily="18" charset="0"/>
                        </a:rPr>
                        <a:t>захтев</a:t>
                      </a:r>
                      <a:endParaRPr lang="en-US" sz="1600" dirty="0">
                        <a:latin typeface="Times New Roman" pitchFamily="18" charset="0"/>
                        <a:cs typeface="Times New Roman" pitchFamily="18" charset="0"/>
                      </a:endParaRPr>
                    </a:p>
                  </a:txBody>
                  <a:tcPr anchor="ctr"/>
                </a:tc>
                <a:tc>
                  <a:txBody>
                    <a:bodyPr/>
                    <a:lstStyle/>
                    <a:p>
                      <a:pPr algn="ctr"/>
                      <a:r>
                        <a:rPr lang="sr-Cyrl-CS" sz="1600" dirty="0" smtClean="0">
                          <a:latin typeface="Times New Roman" pitchFamily="18" charset="0"/>
                          <a:cs typeface="Times New Roman" pitchFamily="18" charset="0"/>
                        </a:rPr>
                        <a:t>износ</a:t>
                      </a:r>
                      <a:endParaRPr lang="en-US" sz="1600" dirty="0">
                        <a:latin typeface="Times New Roman" pitchFamily="18" charset="0"/>
                        <a:cs typeface="Times New Roman" pitchFamily="18" charset="0"/>
                      </a:endParaRPr>
                    </a:p>
                  </a:txBody>
                  <a:tcPr anchor="ctr"/>
                </a:tc>
              </a:tr>
              <a:tr h="1620277">
                <a:tc>
                  <a:txBody>
                    <a:bodyPr/>
                    <a:lstStyle/>
                    <a:p>
                      <a:pPr algn="ctr"/>
                      <a:r>
                        <a:rPr lang="x-none" sz="1600" dirty="0" smtClean="0">
                          <a:latin typeface="Times New Roman" pitchFamily="18" charset="0"/>
                          <a:cs typeface="Times New Roman" pitchFamily="18" charset="0"/>
                        </a:rPr>
                        <a:t>Ако се </a:t>
                      </a:r>
                      <a:r>
                        <a:rPr lang="x-none" sz="1600" smtClean="0">
                          <a:latin typeface="Times New Roman" pitchFamily="18" charset="0"/>
                          <a:cs typeface="Times New Roman" pitchFamily="18" charset="0"/>
                        </a:rPr>
                        <a:t>захтев подноси </a:t>
                      </a:r>
                      <a:r>
                        <a:rPr lang="x-none" sz="1600" dirty="0" smtClean="0">
                          <a:latin typeface="Times New Roman" pitchFamily="18" charset="0"/>
                          <a:cs typeface="Times New Roman" pitchFamily="18" charset="0"/>
                        </a:rPr>
                        <a:t>након отварања понуда и ако процењена вредност није већа од 120 милиона динара (односно ако збир процењених вредности свих оспорених партија није већа од 120</a:t>
                      </a:r>
                      <a:r>
                        <a:rPr lang="x-none" sz="1600" baseline="0" dirty="0" smtClean="0">
                          <a:latin typeface="Times New Roman" pitchFamily="18" charset="0"/>
                          <a:cs typeface="Times New Roman" pitchFamily="18" charset="0"/>
                        </a:rPr>
                        <a:t> милиона динара)</a:t>
                      </a:r>
                      <a:r>
                        <a:rPr lang="x-none"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a:txBody>
                  <a:tcPr anchor="ctr"/>
                </a:tc>
                <a:tc>
                  <a:txBody>
                    <a:bodyPr/>
                    <a:lstStyle/>
                    <a:p>
                      <a:pPr algn="ctr"/>
                      <a:r>
                        <a:rPr lang="sr-Cyrl-CS" sz="1600" dirty="0" smtClean="0">
                          <a:latin typeface="Times New Roman" pitchFamily="18" charset="0"/>
                          <a:cs typeface="Times New Roman" pitchFamily="18" charset="0"/>
                        </a:rPr>
                        <a:t>120.000,00 динара</a:t>
                      </a:r>
                      <a:endParaRPr lang="en-US" sz="1600" dirty="0">
                        <a:latin typeface="Times New Roman" pitchFamily="18" charset="0"/>
                        <a:cs typeface="Times New Roman" pitchFamily="18" charset="0"/>
                      </a:endParaRPr>
                    </a:p>
                  </a:txBody>
                  <a:tcPr anchor="ctr"/>
                </a:tc>
              </a:tr>
              <a:tr h="1240756">
                <a:tc>
                  <a:txBody>
                    <a:bodyPr/>
                    <a:lstStyle/>
                    <a:p>
                      <a:pPr algn="ctr"/>
                      <a:r>
                        <a:rPr kumimoji="0" lang="sr-Cyrl-CS" sz="1600" kern="1200" dirty="0" smtClean="0">
                          <a:solidFill>
                            <a:schemeClr val="dk1"/>
                          </a:solidFill>
                          <a:latin typeface="Times New Roman" pitchFamily="18" charset="0"/>
                          <a:ea typeface="+mn-ea"/>
                          <a:cs typeface="Times New Roman" pitchFamily="18" charset="0"/>
                        </a:rPr>
                        <a:t>Ако се захтев подноси након отварања понуда и ако је процењена</a:t>
                      </a:r>
                      <a:r>
                        <a:rPr kumimoji="0" lang="sr-Cyrl-CS" sz="1600" kern="1200" baseline="0" dirty="0" smtClean="0">
                          <a:solidFill>
                            <a:schemeClr val="dk1"/>
                          </a:solidFill>
                          <a:latin typeface="Times New Roman" pitchFamily="18" charset="0"/>
                          <a:ea typeface="+mn-ea"/>
                          <a:cs typeface="Times New Roman" pitchFamily="18" charset="0"/>
                        </a:rPr>
                        <a:t> вредност/понуђена цена понуђача којем је додељен уговор већа од 120 милиона динара</a:t>
                      </a:r>
                      <a:endParaRPr lang="en-US" sz="1600"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sr-Cyrl-CS" sz="1600" dirty="0" smtClean="0">
                        <a:latin typeface="Times New Roman" pitchFamily="18" charset="0"/>
                        <a:cs typeface="Times New Roman" pitchFamily="18" charset="0"/>
                      </a:endParaRPr>
                    </a:p>
                    <a:p>
                      <a:pPr algn="ctr"/>
                      <a:r>
                        <a:rPr lang="ru-RU" sz="1600" dirty="0" smtClean="0">
                          <a:latin typeface="Times New Roman" pitchFamily="18" charset="0"/>
                          <a:cs typeface="Times New Roman" pitchFamily="18" charset="0"/>
                        </a:rPr>
                        <a:t>0,1 % од процењене вредности или вредности уговора</a:t>
                      </a:r>
                    </a:p>
                    <a:p>
                      <a:pPr algn="ctr"/>
                      <a:endParaRPr lang="en-US" sz="1600" dirty="0">
                        <a:latin typeface="Times New Roman" pitchFamily="18" charset="0"/>
                        <a:cs typeface="Times New Roman" pitchFamily="18" charset="0"/>
                      </a:endParaRPr>
                    </a:p>
                  </a:txBody>
                  <a:tcPr anchor="ctr"/>
                </a:tc>
              </a:tr>
              <a:tr h="1839976">
                <a:tc>
                  <a:txBody>
                    <a:bodyPr/>
                    <a:lstStyle/>
                    <a:p>
                      <a:pPr algn="ctr"/>
                      <a:r>
                        <a:rPr lang="ru-RU" sz="1600" dirty="0" smtClean="0">
                          <a:latin typeface="Times New Roman" pitchFamily="18" charset="0"/>
                          <a:cs typeface="Times New Roman" pitchFamily="18" charset="0"/>
                        </a:rPr>
                        <a:t>Ако се захтев подноси након отварања понуда, набавка је обликована по партијама, притом је вредност оспорених партија/понуђене</a:t>
                      </a:r>
                      <a:r>
                        <a:rPr lang="ru-RU" sz="1600" baseline="0" dirty="0" smtClean="0">
                          <a:latin typeface="Times New Roman" pitchFamily="18" charset="0"/>
                          <a:cs typeface="Times New Roman" pitchFamily="18" charset="0"/>
                        </a:rPr>
                        <a:t> цене понуђача којима су додељени уговори</a:t>
                      </a:r>
                      <a:r>
                        <a:rPr lang="ru-RU" sz="1600" dirty="0" smtClean="0">
                          <a:latin typeface="Times New Roman" pitchFamily="18" charset="0"/>
                          <a:cs typeface="Times New Roman" pitchFamily="18" charset="0"/>
                        </a:rPr>
                        <a:t> већа од 120 милиона дин</a:t>
                      </a:r>
                    </a:p>
                    <a:p>
                      <a:pPr algn="ctr"/>
                      <a:endParaRPr lang="en-US" sz="1600" dirty="0">
                        <a:latin typeface="Times New Roman" pitchFamily="18" charset="0"/>
                        <a:cs typeface="Times New Roman" pitchFamily="18" charset="0"/>
                      </a:endParaRPr>
                    </a:p>
                  </a:txBody>
                  <a:tcPr anchor="ctr"/>
                </a:tc>
                <a:tc>
                  <a:txBody>
                    <a:bodyPr/>
                    <a:lstStyle/>
                    <a:p>
                      <a:pPr algn="ctr"/>
                      <a:r>
                        <a:rPr lang="x-none" sz="1600" dirty="0" smtClean="0">
                          <a:latin typeface="Times New Roman" pitchFamily="18" charset="0"/>
                          <a:cs typeface="Times New Roman" pitchFamily="18" charset="0"/>
                        </a:rPr>
                        <a:t>0,1% збира процењених</a:t>
                      </a:r>
                      <a:r>
                        <a:rPr lang="x-none" sz="1600" baseline="0" dirty="0" smtClean="0">
                          <a:latin typeface="Times New Roman" pitchFamily="18" charset="0"/>
                          <a:cs typeface="Times New Roman" pitchFamily="18" charset="0"/>
                        </a:rPr>
                        <a:t> вредности свих оспорених партија јавне набавке </a:t>
                      </a:r>
                      <a:endParaRPr lang="en-US" sz="1600" dirty="0">
                        <a:latin typeface="Times New Roman" pitchFamily="18" charset="0"/>
                        <a:cs typeface="Times New Roman" pitchFamily="18" charset="0"/>
                      </a:endParaRPr>
                    </a:p>
                  </a:txBody>
                  <a:tcPr anchor="ct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sp>
        <p:nvSpPr>
          <p:cNvPr id="5" name="Title 1"/>
          <p:cNvSpPr txBox="1">
            <a:spLocks/>
          </p:cNvSpPr>
          <p:nvPr/>
        </p:nvSpPr>
        <p:spPr>
          <a:xfrm>
            <a:off x="381000" y="152400"/>
            <a:ext cx="8105804" cy="5715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Cyrl-CS" sz="21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ТАКСЕ ЗА ПОДНОШЕЊЕ ЗАХТЕВА – након отварања понуда</a:t>
            </a:r>
            <a:endParaRPr kumimoji="0" lang="en-US" sz="21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pic>
        <p:nvPicPr>
          <p:cNvPr id="6" name="Picture 5"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8" name="TextBox 7"/>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
        <p:nvSpPr>
          <p:cNvPr id="9" name="TextBox 8"/>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Tree>
    <p:extLst>
      <p:ext uri="{BB962C8B-B14F-4D97-AF65-F5344CB8AC3E}">
        <p14:creationId xmlns:p14="http://schemas.microsoft.com/office/powerpoint/2010/main" val="42768714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0" name="Straight Arrow Connector 149"/>
          <p:cNvCxnSpPr/>
          <p:nvPr/>
        </p:nvCxnSpPr>
        <p:spPr>
          <a:xfrm rot="10800000" flipV="1">
            <a:off x="3733800" y="2590800"/>
            <a:ext cx="2928934" cy="20574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142844" y="142852"/>
            <a:ext cx="2406025" cy="584775"/>
          </a:xfrm>
          <a:prstGeom prst="rect">
            <a:avLst/>
          </a:prstGeom>
          <a:solidFill>
            <a:srgbClr val="FFFF00"/>
          </a:solidFill>
        </p:spPr>
        <p:txBody>
          <a:bodyPr vert="horz" wrap="square" rtlCol="0" anchor="b">
            <a:spAutoFit/>
          </a:bodyPr>
          <a:lstStyle/>
          <a:p>
            <a:pPr algn="ctr"/>
            <a:r>
              <a:rPr lang="sr-Cyrl-C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Поступак пред наручиоцем</a:t>
            </a:r>
            <a:endParaRPr lang="en-US" sz="1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Slide Number Placeholder 8"/>
          <p:cNvSpPr>
            <a:spLocks noGrp="1"/>
          </p:cNvSpPr>
          <p:nvPr>
            <p:ph type="sldNum" sz="quarter" idx="12"/>
          </p:nvPr>
        </p:nvSpPr>
        <p:spPr/>
        <p:txBody>
          <a:bodyPr/>
          <a:lstStyle/>
          <a:p>
            <a:fld id="{85A07A56-F3FC-49FB-BE4D-825E6D4EB787}" type="slidenum">
              <a:rPr lang="en-US" sz="1400" smtClean="0">
                <a:latin typeface="Times New Roman" pitchFamily="18" charset="0"/>
                <a:cs typeface="Times New Roman" pitchFamily="18" charset="0"/>
              </a:rPr>
              <a:pPr/>
              <a:t>57</a:t>
            </a:fld>
            <a:endParaRPr lang="en-US" sz="1400">
              <a:latin typeface="Times New Roman" pitchFamily="18" charset="0"/>
              <a:cs typeface="Times New Roman" pitchFamily="18" charset="0"/>
            </a:endParaRPr>
          </a:p>
        </p:txBody>
      </p:sp>
      <p:sp>
        <p:nvSpPr>
          <p:cNvPr id="13" name="Rectangle 12"/>
          <p:cNvSpPr/>
          <p:nvPr/>
        </p:nvSpPr>
        <p:spPr>
          <a:xfrm>
            <a:off x="3143240" y="214290"/>
            <a:ext cx="2643206"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захтев за заштиту права</a:t>
            </a:r>
            <a:endParaRPr lang="en-US" sz="1400" dirty="0">
              <a:latin typeface="Times New Roman" pitchFamily="18" charset="0"/>
              <a:cs typeface="Times New Roman" pitchFamily="18" charset="0"/>
            </a:endParaRPr>
          </a:p>
        </p:txBody>
      </p:sp>
      <p:sp>
        <p:nvSpPr>
          <p:cNvPr id="14" name="Rectangle 13"/>
          <p:cNvSpPr/>
          <p:nvPr/>
        </p:nvSpPr>
        <p:spPr>
          <a:xfrm>
            <a:off x="3143240" y="785794"/>
            <a:ext cx="264320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претходна провера</a:t>
            </a:r>
            <a:endParaRPr lang="en-US" sz="1400" dirty="0">
              <a:latin typeface="Times New Roman" pitchFamily="18" charset="0"/>
              <a:cs typeface="Times New Roman" pitchFamily="18" charset="0"/>
            </a:endParaRPr>
          </a:p>
        </p:txBody>
      </p:sp>
      <p:sp>
        <p:nvSpPr>
          <p:cNvPr id="15" name="Rectangle 14"/>
          <p:cNvSpPr/>
          <p:nvPr/>
        </p:nvSpPr>
        <p:spPr>
          <a:xfrm>
            <a:off x="1142976" y="1285860"/>
            <a:ext cx="2071702"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благовременост</a:t>
            </a:r>
            <a:endParaRPr lang="en-US" sz="1400" dirty="0">
              <a:latin typeface="Times New Roman" pitchFamily="18" charset="0"/>
              <a:cs typeface="Times New Roman" pitchFamily="18" charset="0"/>
            </a:endParaRPr>
          </a:p>
        </p:txBody>
      </p:sp>
      <p:sp>
        <p:nvSpPr>
          <p:cNvPr id="17" name="Rectangle 16"/>
          <p:cNvSpPr/>
          <p:nvPr/>
        </p:nvSpPr>
        <p:spPr>
          <a:xfrm>
            <a:off x="3571868" y="1285860"/>
            <a:ext cx="2428892"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latin typeface="Times New Roman" pitchFamily="18" charset="0"/>
                <a:cs typeface="Times New Roman" pitchFamily="18" charset="0"/>
              </a:rPr>
              <a:t>активн</a:t>
            </a:r>
            <a:r>
              <a:rPr lang="sr-Cyrl-CS" sz="1400" dirty="0" smtClean="0">
                <a:latin typeface="Times New Roman" pitchFamily="18" charset="0"/>
                <a:cs typeface="Times New Roman" pitchFamily="18" charset="0"/>
              </a:rPr>
              <a:t>а</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легитимациј</a:t>
            </a:r>
            <a:r>
              <a:rPr lang="sr-Cyrl-CS" sz="1400" dirty="0" smtClean="0">
                <a:latin typeface="Times New Roman" pitchFamily="18" charset="0"/>
                <a:cs typeface="Times New Roman" pitchFamily="18" charset="0"/>
              </a:rPr>
              <a:t>а</a:t>
            </a:r>
            <a:endParaRPr lang="en-US" sz="1400" dirty="0">
              <a:latin typeface="Times New Roman" pitchFamily="18" charset="0"/>
              <a:cs typeface="Times New Roman" pitchFamily="18" charset="0"/>
            </a:endParaRPr>
          </a:p>
        </p:txBody>
      </p:sp>
      <p:sp>
        <p:nvSpPr>
          <p:cNvPr id="19" name="Rectangle 18"/>
          <p:cNvSpPr/>
          <p:nvPr/>
        </p:nvSpPr>
        <p:spPr>
          <a:xfrm>
            <a:off x="2209800" y="4648200"/>
            <a:ext cx="192882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закључак о одбацивању захтева</a:t>
            </a:r>
            <a:endParaRPr lang="en-US" sz="1400" dirty="0">
              <a:latin typeface="Times New Roman" pitchFamily="18" charset="0"/>
              <a:cs typeface="Times New Roman" pitchFamily="18" charset="0"/>
            </a:endParaRPr>
          </a:p>
        </p:txBody>
      </p:sp>
      <p:sp>
        <p:nvSpPr>
          <p:cNvPr id="20" name="Rectangle 19"/>
          <p:cNvSpPr/>
          <p:nvPr/>
        </p:nvSpPr>
        <p:spPr>
          <a:xfrm>
            <a:off x="428596" y="1857364"/>
            <a:ext cx="114300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захтев није поднет у року</a:t>
            </a:r>
            <a:endParaRPr lang="en-US" sz="1400" dirty="0">
              <a:latin typeface="Times New Roman" pitchFamily="18" charset="0"/>
              <a:cs typeface="Times New Roman" pitchFamily="18" charset="0"/>
            </a:endParaRPr>
          </a:p>
        </p:txBody>
      </p:sp>
      <p:sp>
        <p:nvSpPr>
          <p:cNvPr id="21" name="Rectangle 20"/>
          <p:cNvSpPr/>
          <p:nvPr/>
        </p:nvSpPr>
        <p:spPr>
          <a:xfrm>
            <a:off x="3357554" y="1928802"/>
            <a:ext cx="1357322"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неовлашћени подносилац</a:t>
            </a:r>
            <a:endParaRPr lang="en-US" sz="1400" dirty="0">
              <a:latin typeface="Times New Roman" pitchFamily="18" charset="0"/>
              <a:cs typeface="Times New Roman" pitchFamily="18" charset="0"/>
            </a:endParaRPr>
          </a:p>
        </p:txBody>
      </p:sp>
      <p:sp>
        <p:nvSpPr>
          <p:cNvPr id="23" name="Rectangle 22"/>
          <p:cNvSpPr/>
          <p:nvPr/>
        </p:nvSpPr>
        <p:spPr>
          <a:xfrm>
            <a:off x="1857356" y="1857364"/>
            <a:ext cx="1285884"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захтев је поднет у року</a:t>
            </a:r>
            <a:endParaRPr lang="en-US" sz="1400" dirty="0">
              <a:latin typeface="Times New Roman" pitchFamily="18" charset="0"/>
              <a:cs typeface="Times New Roman" pitchFamily="18" charset="0"/>
            </a:endParaRPr>
          </a:p>
        </p:txBody>
      </p:sp>
      <p:sp>
        <p:nvSpPr>
          <p:cNvPr id="24" name="Rectangle 23"/>
          <p:cNvSpPr/>
          <p:nvPr/>
        </p:nvSpPr>
        <p:spPr>
          <a:xfrm>
            <a:off x="4857752" y="1928802"/>
            <a:ext cx="1428760"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овлашћени подносилац</a:t>
            </a:r>
            <a:endParaRPr lang="en-US" sz="1400" dirty="0">
              <a:latin typeface="Times New Roman" pitchFamily="18" charset="0"/>
              <a:cs typeface="Times New Roman" pitchFamily="18" charset="0"/>
            </a:endParaRPr>
          </a:p>
        </p:txBody>
      </p:sp>
      <p:cxnSp>
        <p:nvCxnSpPr>
          <p:cNvPr id="32" name="Straight Arrow Connector 31"/>
          <p:cNvCxnSpPr>
            <a:stCxn id="20" idx="2"/>
            <a:endCxn id="19" idx="0"/>
          </p:cNvCxnSpPr>
          <p:nvPr/>
        </p:nvCxnSpPr>
        <p:spPr>
          <a:xfrm rot="16200000" flipH="1">
            <a:off x="1048928" y="2522915"/>
            <a:ext cx="2076456" cy="2174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1" idx="2"/>
            <a:endCxn id="19" idx="0"/>
          </p:cNvCxnSpPr>
          <p:nvPr/>
        </p:nvCxnSpPr>
        <p:spPr>
          <a:xfrm rot="5400000">
            <a:off x="2602705" y="3214690"/>
            <a:ext cx="2005018" cy="8620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5701900" y="5347100"/>
            <a:ext cx="214316" cy="357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3" idx="2"/>
            <a:endCxn id="48" idx="1"/>
          </p:cNvCxnSpPr>
          <p:nvPr/>
        </p:nvCxnSpPr>
        <p:spPr>
          <a:xfrm rot="16200000" flipH="1">
            <a:off x="2451486" y="2620556"/>
            <a:ext cx="2397927" cy="23003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4800600" y="4648200"/>
            <a:ext cx="2214578"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испитивање основаности</a:t>
            </a:r>
            <a:endParaRPr lang="en-US" sz="1400" dirty="0">
              <a:latin typeface="Times New Roman" pitchFamily="18" charset="0"/>
              <a:cs typeface="Times New Roman" pitchFamily="18" charset="0"/>
            </a:endParaRPr>
          </a:p>
        </p:txBody>
      </p:sp>
      <p:sp>
        <p:nvSpPr>
          <p:cNvPr id="77" name="Rectangle 76"/>
          <p:cNvSpPr/>
          <p:nvPr/>
        </p:nvSpPr>
        <p:spPr>
          <a:xfrm>
            <a:off x="2362200" y="5410200"/>
            <a:ext cx="152877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Решење о усвајању захтева за заштиту права</a:t>
            </a:r>
            <a:endParaRPr lang="en-US" sz="1400" dirty="0">
              <a:latin typeface="Times New Roman" pitchFamily="18" charset="0"/>
              <a:cs typeface="Times New Roman" pitchFamily="18" charset="0"/>
            </a:endParaRPr>
          </a:p>
        </p:txBody>
      </p:sp>
      <p:sp>
        <p:nvSpPr>
          <p:cNvPr id="78" name="Rectangle 77"/>
          <p:cNvSpPr/>
          <p:nvPr/>
        </p:nvSpPr>
        <p:spPr>
          <a:xfrm>
            <a:off x="4572000" y="5486400"/>
            <a:ext cx="3667124"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0926" indent="-514350" algn="ctr"/>
            <a:r>
              <a:rPr lang="sr-Cyrl-CS" sz="1200" dirty="0" smtClean="0">
                <a:latin typeface="Times New Roman" pitchFamily="18" charset="0"/>
                <a:cs typeface="Times New Roman" pitchFamily="18" charset="0"/>
              </a:rPr>
              <a:t>Достављање</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одговор</a:t>
            </a:r>
            <a:r>
              <a:rPr lang="sr-Cyrl-CS" sz="1200" dirty="0" smtClean="0">
                <a:latin typeface="Times New Roman" pitchFamily="18" charset="0"/>
                <a:cs typeface="Times New Roman" pitchFamily="18" charset="0"/>
              </a:rPr>
              <a:t>а</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на</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захтев</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за</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заштиту</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права</a:t>
            </a:r>
            <a:r>
              <a:rPr lang="en-US" sz="1200" dirty="0" smtClean="0">
                <a:latin typeface="Times New Roman" pitchFamily="18" charset="0"/>
                <a:cs typeface="Times New Roman" pitchFamily="18" charset="0"/>
              </a:rPr>
              <a:t> и</a:t>
            </a:r>
            <a:r>
              <a:rPr lang="sr-Cyrl-CS" sz="1200" dirty="0" smtClean="0">
                <a:latin typeface="Times New Roman" pitchFamily="18" charset="0"/>
                <a:cs typeface="Times New Roman" pitchFamily="18" charset="0"/>
              </a:rPr>
              <a:t> </a:t>
            </a:r>
          </a:p>
          <a:p>
            <a:pPr marL="550926" indent="-514350" algn="ctr"/>
            <a:r>
              <a:rPr lang="sr-Cyrl-CS" sz="1200" dirty="0" smtClean="0">
                <a:latin typeface="Times New Roman" pitchFamily="18" charset="0"/>
                <a:cs typeface="Times New Roman" pitchFamily="18" charset="0"/>
              </a:rPr>
              <a:t>комплетне документације из поступка јавне набавке </a:t>
            </a:r>
          </a:p>
          <a:p>
            <a:pPr marL="550926" indent="-514350" algn="ctr"/>
            <a:r>
              <a:rPr lang="sr-Cyrl-CS" sz="1200" dirty="0" smtClean="0">
                <a:latin typeface="Times New Roman" pitchFamily="18" charset="0"/>
                <a:cs typeface="Times New Roman" pitchFamily="18" charset="0"/>
              </a:rPr>
              <a:t>Републичкој комисији ради одлучивања о захтеву за </a:t>
            </a:r>
          </a:p>
          <a:p>
            <a:pPr marL="550926" indent="-514350" algn="ctr"/>
            <a:r>
              <a:rPr lang="sr-Cyrl-CS" sz="1200" dirty="0" smtClean="0">
                <a:latin typeface="Times New Roman" pitchFamily="18" charset="0"/>
                <a:cs typeface="Times New Roman" pitchFamily="18" charset="0"/>
              </a:rPr>
              <a:t>заштиту права.</a:t>
            </a:r>
          </a:p>
        </p:txBody>
      </p:sp>
      <p:cxnSp>
        <p:nvCxnSpPr>
          <p:cNvPr id="111" name="Straight Arrow Connector 110"/>
          <p:cNvCxnSpPr/>
          <p:nvPr/>
        </p:nvCxnSpPr>
        <p:spPr>
          <a:xfrm rot="5400000">
            <a:off x="3867156" y="5276844"/>
            <a:ext cx="914400" cy="876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endCxn id="21" idx="0"/>
          </p:cNvCxnSpPr>
          <p:nvPr/>
        </p:nvCxnSpPr>
        <p:spPr>
          <a:xfrm rot="10800000" flipV="1">
            <a:off x="4036216" y="1643050"/>
            <a:ext cx="571505"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rot="10800000" flipV="1">
            <a:off x="1142976" y="1643050"/>
            <a:ext cx="535786"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stCxn id="15" idx="2"/>
          </p:cNvCxnSpPr>
          <p:nvPr/>
        </p:nvCxnSpPr>
        <p:spPr>
          <a:xfrm rot="16200000" flipH="1">
            <a:off x="2232404" y="1589472"/>
            <a:ext cx="214314" cy="3214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a:off x="5143504" y="1643050"/>
            <a:ext cx="50006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14" idx="2"/>
          </p:cNvCxnSpPr>
          <p:nvPr/>
        </p:nvCxnSpPr>
        <p:spPr>
          <a:xfrm rot="16200000" flipH="1">
            <a:off x="4375544" y="1160844"/>
            <a:ext cx="214316"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rot="5400000">
            <a:off x="4178297" y="678637"/>
            <a:ext cx="215108"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rot="5400000">
            <a:off x="4394598" y="3506384"/>
            <a:ext cx="2005018" cy="2786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stCxn id="14" idx="1"/>
          </p:cNvCxnSpPr>
          <p:nvPr/>
        </p:nvCxnSpPr>
        <p:spPr>
          <a:xfrm rot="10800000" flipV="1">
            <a:off x="2000232" y="928670"/>
            <a:ext cx="1143008"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6019800" y="152400"/>
            <a:ext cx="2895600" cy="954107"/>
          </a:xfrm>
          <a:prstGeom prst="rect">
            <a:avLst/>
          </a:prstGeom>
          <a:solidFill>
            <a:srgbClr val="00B050"/>
          </a:solidFill>
          <a:ln>
            <a:solidFill>
              <a:srgbClr val="002060"/>
            </a:solidFill>
          </a:ln>
        </p:spPr>
        <p:txBody>
          <a:bodyPr vert="horz" wrap="square" rtlCol="0" anchor="b">
            <a:spAutoFit/>
          </a:bodyPr>
          <a:lstStyle/>
          <a:p>
            <a:pPr algn="ctr"/>
            <a:r>
              <a:rPr lang="sr-Cyrl-CS" sz="1400" dirty="0" smtClean="0">
                <a:solidFill>
                  <a:schemeClr val="bg1"/>
                </a:solidFill>
                <a:latin typeface="Times New Roman" pitchFamily="18" charset="0"/>
                <a:cs typeface="Times New Roman" pitchFamily="18" charset="0"/>
              </a:rPr>
              <a:t>лице које има интерес за</a:t>
            </a:r>
          </a:p>
          <a:p>
            <a:pPr algn="ctr"/>
            <a:r>
              <a:rPr lang="ru-RU" sz="1400" dirty="0" smtClean="0">
                <a:solidFill>
                  <a:schemeClr val="bg1"/>
                </a:solidFill>
                <a:latin typeface="Times New Roman" pitchFamily="18" charset="0"/>
                <a:cs typeface="Times New Roman" pitchFamily="18" charset="0"/>
              </a:rPr>
              <a:t>доделу уговора и које је претрпело или би могло да претрпи штету због поступања наручиоца</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22" name="Oval 221"/>
          <p:cNvSpPr/>
          <p:nvPr/>
        </p:nvSpPr>
        <p:spPr>
          <a:xfrm>
            <a:off x="152400" y="2819400"/>
            <a:ext cx="1371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100" dirty="0" smtClean="0">
                <a:latin typeface="Times New Roman" pitchFamily="18" charset="0"/>
                <a:cs typeface="Times New Roman" pitchFamily="18" charset="0"/>
              </a:rPr>
              <a:t>жалба на закључак подноси се Републичкој комисији у року од  3 дана</a:t>
            </a:r>
            <a:endParaRPr lang="en-US" sz="1100" b="1" dirty="0">
              <a:solidFill>
                <a:srgbClr val="00B050"/>
              </a:solidFill>
              <a:latin typeface="Times New Roman" pitchFamily="18" charset="0"/>
              <a:cs typeface="Times New Roman" pitchFamily="18" charset="0"/>
            </a:endParaRPr>
          </a:p>
        </p:txBody>
      </p:sp>
      <p:sp>
        <p:nvSpPr>
          <p:cNvPr id="226" name="Oval 225"/>
          <p:cNvSpPr/>
          <p:nvPr/>
        </p:nvSpPr>
        <p:spPr>
          <a:xfrm>
            <a:off x="7572396" y="3733800"/>
            <a:ext cx="1571604" cy="16192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200" dirty="0" smtClean="0">
                <a:latin typeface="Times New Roman" pitchFamily="18" charset="0"/>
                <a:cs typeface="Times New Roman" pitchFamily="18" charset="0"/>
              </a:rPr>
              <a:t>писмено, у року од три дана од дана достављања </a:t>
            </a:r>
            <a:r>
              <a:rPr lang="en-US" sz="1200" dirty="0" err="1" smtClean="0">
                <a:latin typeface="Times New Roman" pitchFamily="18" charset="0"/>
                <a:cs typeface="Times New Roman" pitchFamily="18" charset="0"/>
              </a:rPr>
              <a:t>захтева</a:t>
            </a:r>
            <a:r>
              <a:rPr lang="sr-Cyrl-CS" sz="1200" dirty="0" smtClean="0">
                <a:latin typeface="Times New Roman" pitchFamily="18" charset="0"/>
                <a:cs typeface="Times New Roman" pitchFamily="18" charset="0"/>
              </a:rPr>
              <a:t>  РК, наручилац обавештава подносиоца захтева</a:t>
            </a:r>
            <a:endParaRPr lang="en-US" sz="1200" dirty="0">
              <a:latin typeface="Times New Roman" pitchFamily="18" charset="0"/>
              <a:cs typeface="Times New Roman" pitchFamily="18" charset="0"/>
            </a:endParaRPr>
          </a:p>
        </p:txBody>
      </p:sp>
      <p:cxnSp>
        <p:nvCxnSpPr>
          <p:cNvPr id="228" name="Curved Connector 227"/>
          <p:cNvCxnSpPr>
            <a:endCxn id="222" idx="5"/>
          </p:cNvCxnSpPr>
          <p:nvPr/>
        </p:nvCxnSpPr>
        <p:spPr>
          <a:xfrm rot="10800000">
            <a:off x="1323135" y="3860052"/>
            <a:ext cx="886669" cy="788148"/>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33" name="Curved Connector 232"/>
          <p:cNvCxnSpPr/>
          <p:nvPr/>
        </p:nvCxnSpPr>
        <p:spPr>
          <a:xfrm rot="5400000" flipH="1" flipV="1">
            <a:off x="7449739" y="4894661"/>
            <a:ext cx="607226" cy="571504"/>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44" name="Oval 243"/>
          <p:cNvSpPr/>
          <p:nvPr/>
        </p:nvSpPr>
        <p:spPr>
          <a:xfrm>
            <a:off x="152400" y="5181600"/>
            <a:ext cx="1714512"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200" dirty="0" smtClean="0">
                <a:latin typeface="Times New Roman" pitchFamily="18" charset="0"/>
                <a:cs typeface="Times New Roman" pitchFamily="18" charset="0"/>
              </a:rPr>
              <a:t>Доставља се подносиоцу захтева и Републичкој комисији у року од 3 дана</a:t>
            </a:r>
            <a:endParaRPr lang="en-US" sz="1200" dirty="0">
              <a:latin typeface="Times New Roman" pitchFamily="18" charset="0"/>
              <a:cs typeface="Times New Roman" pitchFamily="18" charset="0"/>
            </a:endParaRPr>
          </a:p>
        </p:txBody>
      </p:sp>
      <p:cxnSp>
        <p:nvCxnSpPr>
          <p:cNvPr id="253" name="Curved Connector 252"/>
          <p:cNvCxnSpPr>
            <a:endCxn id="244" idx="6"/>
          </p:cNvCxnSpPr>
          <p:nvPr/>
        </p:nvCxnSpPr>
        <p:spPr>
          <a:xfrm rot="16200000" flipV="1">
            <a:off x="1847855" y="5810257"/>
            <a:ext cx="533402" cy="495288"/>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357950" y="1285860"/>
            <a:ext cx="2428892"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садржина захтева</a:t>
            </a:r>
            <a:endParaRPr lang="en-US" sz="1400" dirty="0">
              <a:latin typeface="Times New Roman" pitchFamily="18" charset="0"/>
              <a:cs typeface="Times New Roman" pitchFamily="18" charset="0"/>
            </a:endParaRPr>
          </a:p>
        </p:txBody>
      </p:sp>
      <p:sp>
        <p:nvSpPr>
          <p:cNvPr id="47" name="Rectangle 46"/>
          <p:cNvSpPr/>
          <p:nvPr/>
        </p:nvSpPr>
        <p:spPr>
          <a:xfrm>
            <a:off x="6429388" y="1928802"/>
            <a:ext cx="1214446"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не садржи све податке</a:t>
            </a:r>
            <a:endParaRPr lang="en-US" sz="1400" dirty="0">
              <a:latin typeface="Times New Roman" pitchFamily="18" charset="0"/>
              <a:cs typeface="Times New Roman" pitchFamily="18" charset="0"/>
            </a:endParaRPr>
          </a:p>
        </p:txBody>
      </p:sp>
      <p:sp>
        <p:nvSpPr>
          <p:cNvPr id="54" name="Rectangle 53"/>
          <p:cNvSpPr/>
          <p:nvPr/>
        </p:nvSpPr>
        <p:spPr>
          <a:xfrm>
            <a:off x="7715272" y="1928802"/>
            <a:ext cx="1285852"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садржи све податке</a:t>
            </a:r>
            <a:endParaRPr lang="en-US" sz="1400" dirty="0">
              <a:latin typeface="Times New Roman" pitchFamily="18" charset="0"/>
              <a:cs typeface="Times New Roman" pitchFamily="18" charset="0"/>
            </a:endParaRPr>
          </a:p>
        </p:txBody>
      </p:sp>
      <p:cxnSp>
        <p:nvCxnSpPr>
          <p:cNvPr id="58" name="Straight Arrow Connector 57"/>
          <p:cNvCxnSpPr/>
          <p:nvPr/>
        </p:nvCxnSpPr>
        <p:spPr>
          <a:xfrm rot="10800000" flipV="1">
            <a:off x="6858016" y="1643050"/>
            <a:ext cx="571505"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7858148" y="1643050"/>
            <a:ext cx="50006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5400000">
            <a:off x="6386523" y="2890821"/>
            <a:ext cx="2076456" cy="14383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7162800" y="2819400"/>
            <a:ext cx="1785950" cy="57150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налог да се уреди захтев (рок 2 дана)</a:t>
            </a:r>
            <a:endParaRPr lang="en-US" sz="1400" dirty="0">
              <a:latin typeface="Times New Roman" pitchFamily="18" charset="0"/>
              <a:cs typeface="Times New Roman" pitchFamily="18" charset="0"/>
            </a:endParaRPr>
          </a:p>
        </p:txBody>
      </p:sp>
      <p:sp>
        <p:nvSpPr>
          <p:cNvPr id="72" name="Rectangle 71"/>
          <p:cNvSpPr/>
          <p:nvPr/>
        </p:nvSpPr>
        <p:spPr>
          <a:xfrm>
            <a:off x="5257800" y="2819400"/>
            <a:ext cx="1643074" cy="57150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непоступање по налогу</a:t>
            </a:r>
            <a:endParaRPr lang="en-US" sz="1400" dirty="0">
              <a:latin typeface="Times New Roman" pitchFamily="18" charset="0"/>
              <a:cs typeface="Times New Roman" pitchFamily="18" charset="0"/>
            </a:endParaRPr>
          </a:p>
        </p:txBody>
      </p:sp>
      <p:sp>
        <p:nvSpPr>
          <p:cNvPr id="83" name="Rectangle 82"/>
          <p:cNvSpPr/>
          <p:nvPr/>
        </p:nvSpPr>
        <p:spPr>
          <a:xfrm>
            <a:off x="6400800" y="3505200"/>
            <a:ext cx="1285884" cy="57150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поступање по налогу</a:t>
            </a:r>
            <a:endParaRPr lang="en-US" sz="1400" dirty="0">
              <a:latin typeface="Times New Roman" pitchFamily="18" charset="0"/>
              <a:cs typeface="Times New Roman" pitchFamily="18" charset="0"/>
            </a:endParaRPr>
          </a:p>
        </p:txBody>
      </p:sp>
      <p:cxnSp>
        <p:nvCxnSpPr>
          <p:cNvPr id="102" name="Straight Arrow Connector 101"/>
          <p:cNvCxnSpPr>
            <a:endCxn id="72" idx="3"/>
          </p:cNvCxnSpPr>
          <p:nvPr/>
        </p:nvCxnSpPr>
        <p:spPr>
          <a:xfrm rot="10800000" flipV="1">
            <a:off x="6900875" y="3048000"/>
            <a:ext cx="278587" cy="571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5791200" y="1066800"/>
            <a:ext cx="609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7239000" y="2590800"/>
            <a:ext cx="381000" cy="2286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rot="10800000" flipV="1">
            <a:off x="3962400" y="3352800"/>
            <a:ext cx="2243134"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505200" y="2819400"/>
            <a:ext cx="1676400" cy="1447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200" dirty="0" smtClean="0">
                <a:latin typeface="Times New Roman" pitchFamily="18" charset="0"/>
                <a:cs typeface="Times New Roman" pitchFamily="18" charset="0"/>
              </a:rPr>
              <a:t>ЗЗП на КД:</a:t>
            </a:r>
          </a:p>
          <a:p>
            <a:pPr algn="ctr"/>
            <a:r>
              <a:rPr lang="sr-Cyrl-CS" sz="1200" dirty="0" smtClean="0">
                <a:latin typeface="Times New Roman" pitchFamily="18" charset="0"/>
                <a:cs typeface="Times New Roman" pitchFamily="18" charset="0"/>
              </a:rPr>
              <a:t>Подносилац </a:t>
            </a:r>
            <a:r>
              <a:rPr lang="ru-RU" sz="1200" dirty="0" smtClean="0">
                <a:latin typeface="Times New Roman" pitchFamily="18" charset="0"/>
                <a:cs typeface="Times New Roman" pitchFamily="18" charset="0"/>
              </a:rPr>
              <a:t>указао наручиоцу на евентуалне недостатке и неправилности, а наручилац исте није</a:t>
            </a:r>
          </a:p>
          <a:p>
            <a:pPr algn="ctr"/>
            <a:r>
              <a:rPr lang="sr-Cyrl-CS" sz="1200" dirty="0" smtClean="0">
                <a:latin typeface="Times New Roman" pitchFamily="18" charset="0"/>
                <a:cs typeface="Times New Roman" pitchFamily="18" charset="0"/>
              </a:rPr>
              <a:t>отклонио</a:t>
            </a:r>
            <a:endParaRPr lang="en-US" sz="1200" dirty="0">
              <a:latin typeface="Times New Roman" pitchFamily="18" charset="0"/>
              <a:cs typeface="Times New Roman" pitchFamily="18" charset="0"/>
            </a:endParaRPr>
          </a:p>
        </p:txBody>
      </p:sp>
      <p:sp>
        <p:nvSpPr>
          <p:cNvPr id="53" name="Oval 52"/>
          <p:cNvSpPr/>
          <p:nvPr/>
        </p:nvSpPr>
        <p:spPr>
          <a:xfrm>
            <a:off x="3352800" y="1143000"/>
            <a:ext cx="2667000" cy="609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Times New Roman" pitchFamily="18" charset="0"/>
              <a:cs typeface="Times New Roman" pitchFamily="18" charset="0"/>
            </a:endParaRPr>
          </a:p>
        </p:txBody>
      </p:sp>
      <p:cxnSp>
        <p:nvCxnSpPr>
          <p:cNvPr id="55" name="Straight Arrow Connector 54"/>
          <p:cNvCxnSpPr/>
          <p:nvPr/>
        </p:nvCxnSpPr>
        <p:spPr>
          <a:xfrm rot="5400000" flipH="1" flipV="1">
            <a:off x="5638800" y="9144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1676400" y="2819400"/>
            <a:ext cx="1676400" cy="1219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200" dirty="0" smtClean="0">
                <a:latin typeface="Times New Roman" pitchFamily="18" charset="0"/>
                <a:cs typeface="Times New Roman" pitchFamily="18" charset="0"/>
              </a:rPr>
              <a:t>ЗЗП на КД:</a:t>
            </a:r>
          </a:p>
          <a:p>
            <a:pPr algn="ctr"/>
            <a:r>
              <a:rPr lang="sr-Cyrl-CS" sz="1200" dirty="0" smtClean="0">
                <a:latin typeface="Times New Roman" pitchFamily="18" charset="0"/>
                <a:cs typeface="Times New Roman" pitchFamily="18" charset="0"/>
              </a:rPr>
              <a:t>Подносилац </a:t>
            </a:r>
            <a:r>
              <a:rPr lang="sr-Cyrl-CS" sz="1200" b="1" dirty="0" smtClean="0">
                <a:latin typeface="Times New Roman" pitchFamily="18" charset="0"/>
                <a:cs typeface="Times New Roman" pitchFamily="18" charset="0"/>
              </a:rPr>
              <a:t>НИЈЕ </a:t>
            </a:r>
            <a:r>
              <a:rPr lang="ru-RU" sz="1200" dirty="0" smtClean="0">
                <a:latin typeface="Times New Roman" pitchFamily="18" charset="0"/>
                <a:cs typeface="Times New Roman" pitchFamily="18" charset="0"/>
              </a:rPr>
              <a:t>указао наручиоцу на евентуалне недостатке и неправилности </a:t>
            </a:r>
            <a:endParaRPr lang="en-US" sz="1200" dirty="0">
              <a:latin typeface="Times New Roman" pitchFamily="18" charset="0"/>
              <a:cs typeface="Times New Roman" pitchFamily="18" charset="0"/>
            </a:endParaRPr>
          </a:p>
        </p:txBody>
      </p:sp>
      <p:sp>
        <p:nvSpPr>
          <p:cNvPr id="93" name="Rectangle 92"/>
          <p:cNvSpPr/>
          <p:nvPr/>
        </p:nvSpPr>
        <p:spPr>
          <a:xfrm>
            <a:off x="228600" y="4191000"/>
            <a:ext cx="1676400"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100" dirty="0" smtClean="0">
                <a:solidFill>
                  <a:schemeClr val="bg1"/>
                </a:solidFill>
                <a:latin typeface="Times New Roman" pitchFamily="18" charset="0"/>
                <a:cs typeface="Times New Roman" pitchFamily="18" charset="0"/>
              </a:rPr>
              <a:t>копија се доставља наручиоцу који у року од 3 дана доставља Реп. комисији комплетну документацију</a:t>
            </a:r>
            <a:endParaRPr lang="en-US" sz="1100" dirty="0">
              <a:solidFill>
                <a:schemeClr val="bg1"/>
              </a:solidFill>
              <a:latin typeface="Times New Roman" pitchFamily="18" charset="0"/>
              <a:cs typeface="Times New Roman" pitchFamily="18" charset="0"/>
            </a:endParaRPr>
          </a:p>
        </p:txBody>
      </p:sp>
      <p:sp>
        <p:nvSpPr>
          <p:cNvPr id="106" name="Rectangle 105"/>
          <p:cNvSpPr/>
          <p:nvPr/>
        </p:nvSpPr>
        <p:spPr>
          <a:xfrm>
            <a:off x="4572000" y="5486400"/>
            <a:ext cx="3667124"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latin typeface="Times New Roman" pitchFamily="18" charset="0"/>
                <a:cs typeface="Times New Roman" pitchFamily="18" charset="0"/>
              </a:rPr>
              <a:t>достављање  Реп. комисији одговора </a:t>
            </a:r>
            <a:r>
              <a:rPr lang="ru-RU" sz="1200" u="sng" dirty="0" smtClean="0">
                <a:latin typeface="Times New Roman" pitchFamily="18" charset="0"/>
                <a:cs typeface="Times New Roman" pitchFamily="18" charset="0"/>
              </a:rPr>
              <a:t>са изјашњењем на све наводе захтева за заштиту права </a:t>
            </a:r>
            <a:r>
              <a:rPr lang="ru-RU" sz="1200" dirty="0" smtClean="0">
                <a:latin typeface="Times New Roman" pitchFamily="18" charset="0"/>
                <a:cs typeface="Times New Roman" pitchFamily="18" charset="0"/>
              </a:rPr>
              <a:t>и комплетну документацију из поступка јавне набавке, ради одлучивања о захтеву за заштиту права.</a:t>
            </a:r>
            <a:endParaRPr lang="sr-Cyrl-CS" sz="1200" dirty="0" smtClean="0">
              <a:latin typeface="Times New Roman" pitchFamily="18" charset="0"/>
              <a:cs typeface="Times New Roman" pitchFamily="18" charset="0"/>
            </a:endParaRPr>
          </a:p>
        </p:txBody>
      </p:sp>
      <p:sp>
        <p:nvSpPr>
          <p:cNvPr id="108" name="Teardrop 107"/>
          <p:cNvSpPr/>
          <p:nvPr/>
        </p:nvSpPr>
        <p:spPr>
          <a:xfrm>
            <a:off x="3733800" y="5334000"/>
            <a:ext cx="914400" cy="754287"/>
          </a:xfrm>
          <a:prstGeom prst="teardrop">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sr-Cyrl-CS" sz="1400" dirty="0" smtClean="0">
                <a:latin typeface="Times New Roman" pitchFamily="18" charset="0"/>
                <a:cs typeface="Times New Roman" pitchFamily="18" charset="0"/>
              </a:rPr>
              <a:t>5 дана</a:t>
            </a:r>
            <a:endParaRPr lang="x-none" sz="1400" dirty="0">
              <a:latin typeface="Times New Roman" pitchFamily="18" charset="0"/>
              <a:cs typeface="Times New Roman" pitchFamily="18" charset="0"/>
            </a:endParaRPr>
          </a:p>
        </p:txBody>
      </p:sp>
      <p:sp>
        <p:nvSpPr>
          <p:cNvPr id="127" name="Rectangle 126"/>
          <p:cNvSpPr/>
          <p:nvPr/>
        </p:nvSpPr>
        <p:spPr>
          <a:xfrm>
            <a:off x="5257800" y="2819400"/>
            <a:ext cx="1643074" cy="5715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непоступање по налогу</a:t>
            </a:r>
            <a:endParaRPr lang="en-US" sz="1400" dirty="0">
              <a:latin typeface="Times New Roman" pitchFamily="18" charset="0"/>
              <a:cs typeface="Times New Roman" pitchFamily="18" charset="0"/>
            </a:endParaRPr>
          </a:p>
        </p:txBody>
      </p:sp>
      <p:sp>
        <p:nvSpPr>
          <p:cNvPr id="128" name="Rectangle 127"/>
          <p:cNvSpPr/>
          <p:nvPr/>
        </p:nvSpPr>
        <p:spPr>
          <a:xfrm>
            <a:off x="7162800" y="2819400"/>
            <a:ext cx="1785950" cy="5715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налог да се уреди захтев (рок 2 дана)</a:t>
            </a:r>
            <a:endParaRPr lang="en-US" sz="1400" dirty="0">
              <a:latin typeface="Times New Roman" pitchFamily="18" charset="0"/>
              <a:cs typeface="Times New Roman" pitchFamily="18" charset="0"/>
            </a:endParaRPr>
          </a:p>
        </p:txBody>
      </p:sp>
      <p:sp>
        <p:nvSpPr>
          <p:cNvPr id="130" name="Rectangle 129"/>
          <p:cNvSpPr/>
          <p:nvPr/>
        </p:nvSpPr>
        <p:spPr>
          <a:xfrm>
            <a:off x="6400800" y="3505200"/>
            <a:ext cx="1285884" cy="5715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поступање по налогу</a:t>
            </a:r>
            <a:endParaRPr lang="en-US" sz="1400" dirty="0">
              <a:latin typeface="Times New Roman" pitchFamily="18" charset="0"/>
              <a:cs typeface="Times New Roman" pitchFamily="18" charset="0"/>
            </a:endParaRPr>
          </a:p>
        </p:txBody>
      </p:sp>
      <p:sp>
        <p:nvSpPr>
          <p:cNvPr id="131" name="Multiply 130"/>
          <p:cNvSpPr/>
          <p:nvPr/>
        </p:nvSpPr>
        <p:spPr>
          <a:xfrm>
            <a:off x="5562600" y="2438400"/>
            <a:ext cx="2667000" cy="2057400"/>
          </a:xfrm>
          <a:prstGeom prst="mathMultiply">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6" name="Straight Arrow Connector 145"/>
          <p:cNvCxnSpPr/>
          <p:nvPr/>
        </p:nvCxnSpPr>
        <p:spPr>
          <a:xfrm rot="5400000">
            <a:off x="6172200" y="41148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2" name="Picture 61" descr="grb.png"/>
          <p:cNvPicPr>
            <a:picLocks noChangeAspect="1"/>
          </p:cNvPicPr>
          <p:nvPr/>
        </p:nvPicPr>
        <p:blipFill>
          <a:blip r:embed="rId2" cstate="print"/>
          <a:stretch>
            <a:fillRect/>
          </a:stretch>
        </p:blipFill>
        <p:spPr>
          <a:xfrm>
            <a:off x="285720" y="6496048"/>
            <a:ext cx="285752" cy="285752"/>
          </a:xfrm>
          <a:prstGeom prst="rect">
            <a:avLst/>
          </a:prstGeom>
        </p:spPr>
      </p:pic>
      <p:sp>
        <p:nvSpPr>
          <p:cNvPr id="65" name="TextBox 64"/>
          <p:cNvSpPr txBox="1"/>
          <p:nvPr/>
        </p:nvSpPr>
        <p:spPr>
          <a:xfrm>
            <a:off x="341590" y="6260068"/>
            <a:ext cx="8802410" cy="369332"/>
          </a:xfrm>
          <a:prstGeom prst="rect">
            <a:avLst/>
          </a:prstGeom>
          <a:noFill/>
        </p:spPr>
        <p:txBody>
          <a:bodyPr wrap="none" rtlCol="0">
            <a:spAutoFit/>
          </a:bodyPr>
          <a:lstStyle/>
          <a:p>
            <a:r>
              <a:rPr lang="sr-Cyrl-CS" dirty="0" smtClean="0"/>
              <a:t>-----------------------------------------------------------------------------------------------------------------</a:t>
            </a:r>
            <a:endParaRPr lang="en-US" dirty="0"/>
          </a:p>
        </p:txBody>
      </p:sp>
      <p:sp>
        <p:nvSpPr>
          <p:cNvPr id="66" name="TextBox 65"/>
          <p:cNvSpPr txBox="1"/>
          <p:nvPr/>
        </p:nvSpPr>
        <p:spPr>
          <a:xfrm>
            <a:off x="723880" y="6504801"/>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additive="base">
                                        <p:cTn id="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3"/>
                                        </p:tgtEl>
                                        <p:attrNameLst>
                                          <p:attrName>style.visibility</p:attrName>
                                        </p:attrNameLst>
                                      </p:cBhvr>
                                      <p:to>
                                        <p:strVal val="visible"/>
                                      </p:to>
                                    </p:set>
                                    <p:anim calcmode="lin" valueType="num">
                                      <p:cBhvr additive="base">
                                        <p:cTn id="17" dur="500" fill="hold"/>
                                        <p:tgtEl>
                                          <p:spTgt spid="143"/>
                                        </p:tgtEl>
                                        <p:attrNameLst>
                                          <p:attrName>ppt_x</p:attrName>
                                        </p:attrNameLst>
                                      </p:cBhvr>
                                      <p:tavLst>
                                        <p:tav tm="0">
                                          <p:val>
                                            <p:strVal val="#ppt_x"/>
                                          </p:val>
                                        </p:tav>
                                        <p:tav tm="100000">
                                          <p:val>
                                            <p:strVal val="#ppt_x"/>
                                          </p:val>
                                        </p:tav>
                                      </p:tavLst>
                                    </p:anim>
                                    <p:anim calcmode="lin" valueType="num">
                                      <p:cBhvr additive="base">
                                        <p:cTn id="18" dur="500" fill="hold"/>
                                        <p:tgtEl>
                                          <p:spTgt spid="14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bg/>
                                          </p:spTgt>
                                        </p:tgtEl>
                                        <p:attrNameLst>
                                          <p:attrName>style.visibility</p:attrName>
                                        </p:attrNameLst>
                                      </p:cBhvr>
                                      <p:to>
                                        <p:strVal val="visible"/>
                                      </p:to>
                                    </p:set>
                                    <p:anim calcmode="lin" valueType="num">
                                      <p:cBhvr additive="base">
                                        <p:cTn id="21"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bg/>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additive="base">
                                        <p:cTn id="2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6"/>
                                        </p:tgtEl>
                                        <p:attrNameLst>
                                          <p:attrName>style.visibility</p:attrName>
                                        </p:attrNameLst>
                                      </p:cBhvr>
                                      <p:to>
                                        <p:strVal val="visible"/>
                                      </p:to>
                                    </p:set>
                                    <p:anim calcmode="lin" valueType="num">
                                      <p:cBhvr additive="base">
                                        <p:cTn id="31" dur="500" fill="hold"/>
                                        <p:tgtEl>
                                          <p:spTgt spid="156"/>
                                        </p:tgtEl>
                                        <p:attrNameLst>
                                          <p:attrName>ppt_x</p:attrName>
                                        </p:attrNameLst>
                                      </p:cBhvr>
                                      <p:tavLst>
                                        <p:tav tm="0">
                                          <p:val>
                                            <p:strVal val="#ppt_x"/>
                                          </p:val>
                                        </p:tav>
                                        <p:tav tm="100000">
                                          <p:val>
                                            <p:strVal val="#ppt_x"/>
                                          </p:val>
                                        </p:tav>
                                      </p:tavLst>
                                    </p:anim>
                                    <p:anim calcmode="lin" valueType="num">
                                      <p:cBhvr additive="base">
                                        <p:cTn id="32" dur="500" fill="hold"/>
                                        <p:tgtEl>
                                          <p:spTgt spid="15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bg/>
                                          </p:spTgt>
                                        </p:tgtEl>
                                        <p:attrNameLst>
                                          <p:attrName>style.visibility</p:attrName>
                                        </p:attrNameLst>
                                      </p:cBhvr>
                                      <p:to>
                                        <p:strVal val="visible"/>
                                      </p:to>
                                    </p:set>
                                    <p:anim calcmode="lin" valueType="num">
                                      <p:cBhvr additive="base">
                                        <p:cTn id="35"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bg/>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 calcmode="lin" valueType="num">
                                      <p:cBhvr additive="base">
                                        <p:cTn id="3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2"/>
                                        </p:tgtEl>
                                        <p:attrNameLst>
                                          <p:attrName>style.visibility</p:attrName>
                                        </p:attrNameLst>
                                      </p:cBhvr>
                                      <p:to>
                                        <p:strVal val="visible"/>
                                      </p:to>
                                    </p:set>
                                    <p:anim calcmode="lin" valueType="num">
                                      <p:cBhvr additive="base">
                                        <p:cTn id="45" dur="500" fill="hold"/>
                                        <p:tgtEl>
                                          <p:spTgt spid="142"/>
                                        </p:tgtEl>
                                        <p:attrNameLst>
                                          <p:attrName>ppt_x</p:attrName>
                                        </p:attrNameLst>
                                      </p:cBhvr>
                                      <p:tavLst>
                                        <p:tav tm="0">
                                          <p:val>
                                            <p:strVal val="#ppt_x"/>
                                          </p:val>
                                        </p:tav>
                                        <p:tav tm="100000">
                                          <p:val>
                                            <p:strVal val="#ppt_x"/>
                                          </p:val>
                                        </p:tav>
                                      </p:tavLst>
                                    </p:anim>
                                    <p:anim calcmode="lin" valueType="num">
                                      <p:cBhvr additive="base">
                                        <p:cTn id="46" dur="500" fill="hold"/>
                                        <p:tgtEl>
                                          <p:spTgt spid="14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7">
                                            <p:bg/>
                                          </p:spTgt>
                                        </p:tgtEl>
                                        <p:attrNameLst>
                                          <p:attrName>style.visibility</p:attrName>
                                        </p:attrNameLst>
                                      </p:cBhvr>
                                      <p:to>
                                        <p:strVal val="visible"/>
                                      </p:to>
                                    </p:set>
                                    <p:anim calcmode="lin" valueType="num">
                                      <p:cBhvr additive="base">
                                        <p:cTn id="49"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50" dur="500" fill="hold"/>
                                        <p:tgtEl>
                                          <p:spTgt spid="17">
                                            <p:bg/>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 calcmode="lin" valueType="num">
                                      <p:cBhvr additive="base">
                                        <p:cTn id="5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09"/>
                                        </p:tgtEl>
                                        <p:attrNameLst>
                                          <p:attrName>style.visibility</p:attrName>
                                        </p:attrNameLst>
                                      </p:cBhvr>
                                      <p:to>
                                        <p:strVal val="visible"/>
                                      </p:to>
                                    </p:set>
                                    <p:anim calcmode="lin" valueType="num">
                                      <p:cBhvr additive="base">
                                        <p:cTn id="59" dur="500" fill="hold"/>
                                        <p:tgtEl>
                                          <p:spTgt spid="109"/>
                                        </p:tgtEl>
                                        <p:attrNameLst>
                                          <p:attrName>ppt_x</p:attrName>
                                        </p:attrNameLst>
                                      </p:cBhvr>
                                      <p:tavLst>
                                        <p:tav tm="0">
                                          <p:val>
                                            <p:strVal val="#ppt_x"/>
                                          </p:val>
                                        </p:tav>
                                        <p:tav tm="100000">
                                          <p:val>
                                            <p:strVal val="#ppt_x"/>
                                          </p:val>
                                        </p:tav>
                                      </p:tavLst>
                                    </p:anim>
                                    <p:anim calcmode="lin" valueType="num">
                                      <p:cBhvr additive="base">
                                        <p:cTn id="60" dur="500" fill="hold"/>
                                        <p:tgtEl>
                                          <p:spTgt spid="10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9">
                                            <p:bg/>
                                          </p:spTgt>
                                        </p:tgtEl>
                                        <p:attrNameLst>
                                          <p:attrName>style.visibility</p:attrName>
                                        </p:attrNameLst>
                                      </p:cBhvr>
                                      <p:to>
                                        <p:strVal val="visible"/>
                                      </p:to>
                                    </p:set>
                                    <p:anim calcmode="lin" valueType="num">
                                      <p:cBhvr additive="base">
                                        <p:cTn id="63" dur="500" fill="hold"/>
                                        <p:tgtEl>
                                          <p:spTgt spid="39">
                                            <p:bg/>
                                          </p:spTgt>
                                        </p:tgtEl>
                                        <p:attrNameLst>
                                          <p:attrName>ppt_x</p:attrName>
                                        </p:attrNameLst>
                                      </p:cBhvr>
                                      <p:tavLst>
                                        <p:tav tm="0">
                                          <p:val>
                                            <p:strVal val="#ppt_x"/>
                                          </p:val>
                                        </p:tav>
                                        <p:tav tm="100000">
                                          <p:val>
                                            <p:strVal val="#ppt_x"/>
                                          </p:val>
                                        </p:tav>
                                      </p:tavLst>
                                    </p:anim>
                                    <p:anim calcmode="lin" valueType="num">
                                      <p:cBhvr additive="base">
                                        <p:cTn id="64" dur="500" fill="hold"/>
                                        <p:tgtEl>
                                          <p:spTgt spid="39">
                                            <p:bg/>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9">
                                            <p:txEl>
                                              <p:pRg st="0" end="0"/>
                                            </p:txEl>
                                          </p:spTgt>
                                        </p:tgtEl>
                                        <p:attrNameLst>
                                          <p:attrName>style.visibility</p:attrName>
                                        </p:attrNameLst>
                                      </p:cBhvr>
                                      <p:to>
                                        <p:strVal val="visible"/>
                                      </p:to>
                                    </p:set>
                                    <p:anim calcmode="lin" valueType="num">
                                      <p:cBhvr additive="base">
                                        <p:cTn id="67"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36"/>
                                        </p:tgtEl>
                                        <p:attrNameLst>
                                          <p:attrName>style.visibility</p:attrName>
                                        </p:attrNameLst>
                                      </p:cBhvr>
                                      <p:to>
                                        <p:strVal val="visible"/>
                                      </p:to>
                                    </p:set>
                                    <p:anim calcmode="lin" valueType="num">
                                      <p:cBhvr additive="base">
                                        <p:cTn id="73" dur="500" fill="hold"/>
                                        <p:tgtEl>
                                          <p:spTgt spid="136"/>
                                        </p:tgtEl>
                                        <p:attrNameLst>
                                          <p:attrName>ppt_x</p:attrName>
                                        </p:attrNameLst>
                                      </p:cBhvr>
                                      <p:tavLst>
                                        <p:tav tm="0">
                                          <p:val>
                                            <p:strVal val="#ppt_x"/>
                                          </p:val>
                                        </p:tav>
                                        <p:tav tm="100000">
                                          <p:val>
                                            <p:strVal val="#ppt_x"/>
                                          </p:val>
                                        </p:tav>
                                      </p:tavLst>
                                    </p:anim>
                                    <p:anim calcmode="lin" valueType="num">
                                      <p:cBhvr additive="base">
                                        <p:cTn id="74" dur="500" fill="hold"/>
                                        <p:tgtEl>
                                          <p:spTgt spid="13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0">
                                            <p:bg/>
                                          </p:spTgt>
                                        </p:tgtEl>
                                        <p:attrNameLst>
                                          <p:attrName>style.visibility</p:attrName>
                                        </p:attrNameLst>
                                      </p:cBhvr>
                                      <p:to>
                                        <p:strVal val="visible"/>
                                      </p:to>
                                    </p:set>
                                    <p:anim calcmode="lin" valueType="num">
                                      <p:cBhvr additive="base">
                                        <p:cTn id="77"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78" dur="500" fill="hold"/>
                                        <p:tgtEl>
                                          <p:spTgt spid="20">
                                            <p:bg/>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0">
                                            <p:txEl>
                                              <p:pRg st="0" end="0"/>
                                            </p:txEl>
                                          </p:spTgt>
                                        </p:tgtEl>
                                        <p:attrNameLst>
                                          <p:attrName>style.visibility</p:attrName>
                                        </p:attrNameLst>
                                      </p:cBhvr>
                                      <p:to>
                                        <p:strVal val="visible"/>
                                      </p:to>
                                    </p:set>
                                    <p:anim calcmode="lin" valueType="num">
                                      <p:cBhvr additive="base">
                                        <p:cTn id="8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38"/>
                                        </p:tgtEl>
                                        <p:attrNameLst>
                                          <p:attrName>style.visibility</p:attrName>
                                        </p:attrNameLst>
                                      </p:cBhvr>
                                      <p:to>
                                        <p:strVal val="visible"/>
                                      </p:to>
                                    </p:set>
                                    <p:anim calcmode="lin" valueType="num">
                                      <p:cBhvr additive="base">
                                        <p:cTn id="87" dur="500" fill="hold"/>
                                        <p:tgtEl>
                                          <p:spTgt spid="138"/>
                                        </p:tgtEl>
                                        <p:attrNameLst>
                                          <p:attrName>ppt_x</p:attrName>
                                        </p:attrNameLst>
                                      </p:cBhvr>
                                      <p:tavLst>
                                        <p:tav tm="0">
                                          <p:val>
                                            <p:strVal val="#ppt_x"/>
                                          </p:val>
                                        </p:tav>
                                        <p:tav tm="100000">
                                          <p:val>
                                            <p:strVal val="#ppt_x"/>
                                          </p:val>
                                        </p:tav>
                                      </p:tavLst>
                                    </p:anim>
                                    <p:anim calcmode="lin" valueType="num">
                                      <p:cBhvr additive="base">
                                        <p:cTn id="88" dur="500" fill="hold"/>
                                        <p:tgtEl>
                                          <p:spTgt spid="13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bg/>
                                          </p:spTgt>
                                        </p:tgtEl>
                                        <p:attrNameLst>
                                          <p:attrName>style.visibility</p:attrName>
                                        </p:attrNameLst>
                                      </p:cBhvr>
                                      <p:to>
                                        <p:strVal val="visible"/>
                                      </p:to>
                                    </p:set>
                                    <p:anim calcmode="lin" valueType="num">
                                      <p:cBhvr additive="base">
                                        <p:cTn id="91" dur="500" fill="hold"/>
                                        <p:tgtEl>
                                          <p:spTgt spid="23">
                                            <p:bg/>
                                          </p:spTgt>
                                        </p:tgtEl>
                                        <p:attrNameLst>
                                          <p:attrName>ppt_x</p:attrName>
                                        </p:attrNameLst>
                                      </p:cBhvr>
                                      <p:tavLst>
                                        <p:tav tm="0">
                                          <p:val>
                                            <p:strVal val="#ppt_x"/>
                                          </p:val>
                                        </p:tav>
                                        <p:tav tm="100000">
                                          <p:val>
                                            <p:strVal val="#ppt_x"/>
                                          </p:val>
                                        </p:tav>
                                      </p:tavLst>
                                    </p:anim>
                                    <p:anim calcmode="lin" valueType="num">
                                      <p:cBhvr additive="base">
                                        <p:cTn id="92" dur="500" fill="hold"/>
                                        <p:tgtEl>
                                          <p:spTgt spid="23">
                                            <p:bg/>
                                          </p:spTgt>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3">
                                            <p:txEl>
                                              <p:pRg st="0" end="0"/>
                                            </p:txEl>
                                          </p:spTgt>
                                        </p:tgtEl>
                                        <p:attrNameLst>
                                          <p:attrName>style.visibility</p:attrName>
                                        </p:attrNameLst>
                                      </p:cBhvr>
                                      <p:to>
                                        <p:strVal val="visible"/>
                                      </p:to>
                                    </p:set>
                                    <p:anim calcmode="lin" valueType="num">
                                      <p:cBhvr additive="base">
                                        <p:cTn id="9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32"/>
                                        </p:tgtEl>
                                        <p:attrNameLst>
                                          <p:attrName>style.visibility</p:attrName>
                                        </p:attrNameLst>
                                      </p:cBhvr>
                                      <p:to>
                                        <p:strVal val="visible"/>
                                      </p:to>
                                    </p:set>
                                    <p:anim calcmode="lin" valueType="num">
                                      <p:cBhvr additive="base">
                                        <p:cTn id="101" dur="500" fill="hold"/>
                                        <p:tgtEl>
                                          <p:spTgt spid="132"/>
                                        </p:tgtEl>
                                        <p:attrNameLst>
                                          <p:attrName>ppt_x</p:attrName>
                                        </p:attrNameLst>
                                      </p:cBhvr>
                                      <p:tavLst>
                                        <p:tav tm="0">
                                          <p:val>
                                            <p:strVal val="#ppt_x"/>
                                          </p:val>
                                        </p:tav>
                                        <p:tav tm="100000">
                                          <p:val>
                                            <p:strVal val="#ppt_x"/>
                                          </p:val>
                                        </p:tav>
                                      </p:tavLst>
                                    </p:anim>
                                    <p:anim calcmode="lin" valueType="num">
                                      <p:cBhvr additive="base">
                                        <p:cTn id="102" dur="500" fill="hold"/>
                                        <p:tgtEl>
                                          <p:spTgt spid="132"/>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21">
                                            <p:bg/>
                                          </p:spTgt>
                                        </p:tgtEl>
                                        <p:attrNameLst>
                                          <p:attrName>style.visibility</p:attrName>
                                        </p:attrNameLst>
                                      </p:cBhvr>
                                      <p:to>
                                        <p:strVal val="visible"/>
                                      </p:to>
                                    </p:set>
                                    <p:anim calcmode="lin" valueType="num">
                                      <p:cBhvr additive="base">
                                        <p:cTn id="105"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106" dur="500" fill="hold"/>
                                        <p:tgtEl>
                                          <p:spTgt spid="21">
                                            <p:bg/>
                                          </p:spTgt>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1">
                                            <p:txEl>
                                              <p:pRg st="0" end="0"/>
                                            </p:txEl>
                                          </p:spTgt>
                                        </p:tgtEl>
                                        <p:attrNameLst>
                                          <p:attrName>style.visibility</p:attrName>
                                        </p:attrNameLst>
                                      </p:cBhvr>
                                      <p:to>
                                        <p:strVal val="visible"/>
                                      </p:to>
                                    </p:set>
                                    <p:anim calcmode="lin" valueType="num">
                                      <p:cBhvr additive="base">
                                        <p:cTn id="10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139"/>
                                        </p:tgtEl>
                                        <p:attrNameLst>
                                          <p:attrName>style.visibility</p:attrName>
                                        </p:attrNameLst>
                                      </p:cBhvr>
                                      <p:to>
                                        <p:strVal val="visible"/>
                                      </p:to>
                                    </p:set>
                                    <p:anim calcmode="lin" valueType="num">
                                      <p:cBhvr additive="base">
                                        <p:cTn id="115" dur="500" fill="hold"/>
                                        <p:tgtEl>
                                          <p:spTgt spid="139"/>
                                        </p:tgtEl>
                                        <p:attrNameLst>
                                          <p:attrName>ppt_x</p:attrName>
                                        </p:attrNameLst>
                                      </p:cBhvr>
                                      <p:tavLst>
                                        <p:tav tm="0">
                                          <p:val>
                                            <p:strVal val="#ppt_x"/>
                                          </p:val>
                                        </p:tav>
                                        <p:tav tm="100000">
                                          <p:val>
                                            <p:strVal val="#ppt_x"/>
                                          </p:val>
                                        </p:tav>
                                      </p:tavLst>
                                    </p:anim>
                                    <p:anim calcmode="lin" valueType="num">
                                      <p:cBhvr additive="base">
                                        <p:cTn id="116" dur="500" fill="hold"/>
                                        <p:tgtEl>
                                          <p:spTgt spid="139"/>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4">
                                            <p:bg/>
                                          </p:spTgt>
                                        </p:tgtEl>
                                        <p:attrNameLst>
                                          <p:attrName>style.visibility</p:attrName>
                                        </p:attrNameLst>
                                      </p:cBhvr>
                                      <p:to>
                                        <p:strVal val="visible"/>
                                      </p:to>
                                    </p:set>
                                    <p:anim calcmode="lin" valueType="num">
                                      <p:cBhvr additive="base">
                                        <p:cTn id="119" dur="500" fill="hold"/>
                                        <p:tgtEl>
                                          <p:spTgt spid="24">
                                            <p:bg/>
                                          </p:spTgt>
                                        </p:tgtEl>
                                        <p:attrNameLst>
                                          <p:attrName>ppt_x</p:attrName>
                                        </p:attrNameLst>
                                      </p:cBhvr>
                                      <p:tavLst>
                                        <p:tav tm="0">
                                          <p:val>
                                            <p:strVal val="#ppt_x"/>
                                          </p:val>
                                        </p:tav>
                                        <p:tav tm="100000">
                                          <p:val>
                                            <p:strVal val="#ppt_x"/>
                                          </p:val>
                                        </p:tav>
                                      </p:tavLst>
                                    </p:anim>
                                    <p:anim calcmode="lin" valueType="num">
                                      <p:cBhvr additive="base">
                                        <p:cTn id="120" dur="500" fill="hold"/>
                                        <p:tgtEl>
                                          <p:spTgt spid="24">
                                            <p:bg/>
                                          </p:spTgt>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4">
                                            <p:txEl>
                                              <p:pRg st="0" end="0"/>
                                            </p:txEl>
                                          </p:spTgt>
                                        </p:tgtEl>
                                        <p:attrNameLst>
                                          <p:attrName>style.visibility</p:attrName>
                                        </p:attrNameLst>
                                      </p:cBhvr>
                                      <p:to>
                                        <p:strVal val="visible"/>
                                      </p:to>
                                    </p:set>
                                    <p:anim calcmode="lin" valueType="num">
                                      <p:cBhvr additive="base">
                                        <p:cTn id="12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nodeType="clickEffect">
                                  <p:stCondLst>
                                    <p:cond delay="0"/>
                                  </p:stCondLst>
                                  <p:childTnLst>
                                    <p:set>
                                      <p:cBhvr>
                                        <p:cTn id="128" dur="1" fill="hold">
                                          <p:stCondLst>
                                            <p:cond delay="0"/>
                                          </p:stCondLst>
                                        </p:cTn>
                                        <p:tgtEl>
                                          <p:spTgt spid="58"/>
                                        </p:tgtEl>
                                        <p:attrNameLst>
                                          <p:attrName>style.visibility</p:attrName>
                                        </p:attrNameLst>
                                      </p:cBhvr>
                                      <p:to>
                                        <p:strVal val="visible"/>
                                      </p:to>
                                    </p:set>
                                    <p:anim calcmode="lin" valueType="num">
                                      <p:cBhvr additive="base">
                                        <p:cTn id="129" dur="500" fill="hold"/>
                                        <p:tgtEl>
                                          <p:spTgt spid="58"/>
                                        </p:tgtEl>
                                        <p:attrNameLst>
                                          <p:attrName>ppt_x</p:attrName>
                                        </p:attrNameLst>
                                      </p:cBhvr>
                                      <p:tavLst>
                                        <p:tav tm="0">
                                          <p:val>
                                            <p:strVal val="#ppt_x"/>
                                          </p:val>
                                        </p:tav>
                                        <p:tav tm="100000">
                                          <p:val>
                                            <p:strVal val="#ppt_x"/>
                                          </p:val>
                                        </p:tav>
                                      </p:tavLst>
                                    </p:anim>
                                    <p:anim calcmode="lin" valueType="num">
                                      <p:cBhvr additive="base">
                                        <p:cTn id="130" dur="500" fill="hold"/>
                                        <p:tgtEl>
                                          <p:spTgt spid="58"/>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47">
                                            <p:bg/>
                                          </p:spTgt>
                                        </p:tgtEl>
                                        <p:attrNameLst>
                                          <p:attrName>style.visibility</p:attrName>
                                        </p:attrNameLst>
                                      </p:cBhvr>
                                      <p:to>
                                        <p:strVal val="visible"/>
                                      </p:to>
                                    </p:set>
                                    <p:anim calcmode="lin" valueType="num">
                                      <p:cBhvr additive="base">
                                        <p:cTn id="133" dur="500" fill="hold"/>
                                        <p:tgtEl>
                                          <p:spTgt spid="47">
                                            <p:bg/>
                                          </p:spTgt>
                                        </p:tgtEl>
                                        <p:attrNameLst>
                                          <p:attrName>ppt_x</p:attrName>
                                        </p:attrNameLst>
                                      </p:cBhvr>
                                      <p:tavLst>
                                        <p:tav tm="0">
                                          <p:val>
                                            <p:strVal val="#ppt_x"/>
                                          </p:val>
                                        </p:tav>
                                        <p:tav tm="100000">
                                          <p:val>
                                            <p:strVal val="#ppt_x"/>
                                          </p:val>
                                        </p:tav>
                                      </p:tavLst>
                                    </p:anim>
                                    <p:anim calcmode="lin" valueType="num">
                                      <p:cBhvr additive="base">
                                        <p:cTn id="134" dur="500" fill="hold"/>
                                        <p:tgtEl>
                                          <p:spTgt spid="47">
                                            <p:bg/>
                                          </p:spTgt>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47">
                                            <p:txEl>
                                              <p:pRg st="0" end="0"/>
                                            </p:txEl>
                                          </p:spTgt>
                                        </p:tgtEl>
                                        <p:attrNameLst>
                                          <p:attrName>style.visibility</p:attrName>
                                        </p:attrNameLst>
                                      </p:cBhvr>
                                      <p:to>
                                        <p:strVal val="visible"/>
                                      </p:to>
                                    </p:set>
                                    <p:anim calcmode="lin" valueType="num">
                                      <p:cBhvr additive="base">
                                        <p:cTn id="137"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138" dur="500" fill="hold"/>
                                        <p:tgtEl>
                                          <p:spTgt spid="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nodeType="clickEffect">
                                  <p:stCondLst>
                                    <p:cond delay="0"/>
                                  </p:stCondLst>
                                  <p:childTnLst>
                                    <p:set>
                                      <p:cBhvr>
                                        <p:cTn id="142" dur="1" fill="hold">
                                          <p:stCondLst>
                                            <p:cond delay="0"/>
                                          </p:stCondLst>
                                        </p:cTn>
                                        <p:tgtEl>
                                          <p:spTgt spid="59"/>
                                        </p:tgtEl>
                                        <p:attrNameLst>
                                          <p:attrName>style.visibility</p:attrName>
                                        </p:attrNameLst>
                                      </p:cBhvr>
                                      <p:to>
                                        <p:strVal val="visible"/>
                                      </p:to>
                                    </p:set>
                                    <p:anim calcmode="lin" valueType="num">
                                      <p:cBhvr additive="base">
                                        <p:cTn id="143" dur="500" fill="hold"/>
                                        <p:tgtEl>
                                          <p:spTgt spid="59"/>
                                        </p:tgtEl>
                                        <p:attrNameLst>
                                          <p:attrName>ppt_x</p:attrName>
                                        </p:attrNameLst>
                                      </p:cBhvr>
                                      <p:tavLst>
                                        <p:tav tm="0">
                                          <p:val>
                                            <p:strVal val="#ppt_x"/>
                                          </p:val>
                                        </p:tav>
                                        <p:tav tm="100000">
                                          <p:val>
                                            <p:strVal val="#ppt_x"/>
                                          </p:val>
                                        </p:tav>
                                      </p:tavLst>
                                    </p:anim>
                                    <p:anim calcmode="lin" valueType="num">
                                      <p:cBhvr additive="base">
                                        <p:cTn id="144" dur="500" fill="hold"/>
                                        <p:tgtEl>
                                          <p:spTgt spid="5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4">
                                            <p:bg/>
                                          </p:spTgt>
                                        </p:tgtEl>
                                        <p:attrNameLst>
                                          <p:attrName>style.visibility</p:attrName>
                                        </p:attrNameLst>
                                      </p:cBhvr>
                                      <p:to>
                                        <p:strVal val="visible"/>
                                      </p:to>
                                    </p:set>
                                    <p:anim calcmode="lin" valueType="num">
                                      <p:cBhvr additive="base">
                                        <p:cTn id="147" dur="500" fill="hold"/>
                                        <p:tgtEl>
                                          <p:spTgt spid="54">
                                            <p:bg/>
                                          </p:spTgt>
                                        </p:tgtEl>
                                        <p:attrNameLst>
                                          <p:attrName>ppt_x</p:attrName>
                                        </p:attrNameLst>
                                      </p:cBhvr>
                                      <p:tavLst>
                                        <p:tav tm="0">
                                          <p:val>
                                            <p:strVal val="#ppt_x"/>
                                          </p:val>
                                        </p:tav>
                                        <p:tav tm="100000">
                                          <p:val>
                                            <p:strVal val="#ppt_x"/>
                                          </p:val>
                                        </p:tav>
                                      </p:tavLst>
                                    </p:anim>
                                    <p:anim calcmode="lin" valueType="num">
                                      <p:cBhvr additive="base">
                                        <p:cTn id="148" dur="500" fill="hold"/>
                                        <p:tgtEl>
                                          <p:spTgt spid="54">
                                            <p:bg/>
                                          </p:spTgt>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4">
                                            <p:txEl>
                                              <p:pRg st="0" end="0"/>
                                            </p:txEl>
                                          </p:spTgt>
                                        </p:tgtEl>
                                        <p:attrNameLst>
                                          <p:attrName>style.visibility</p:attrName>
                                        </p:attrNameLst>
                                      </p:cBhvr>
                                      <p:to>
                                        <p:strVal val="visible"/>
                                      </p:to>
                                    </p:set>
                                    <p:anim calcmode="lin" valueType="num">
                                      <p:cBhvr additive="base">
                                        <p:cTn id="151"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2" presetClass="entr" presetSubtype="4" fill="hold" grpId="0" nodeType="clickEffect">
                                  <p:stCondLst>
                                    <p:cond delay="0"/>
                                  </p:stCondLst>
                                  <p:childTnLst>
                                    <p:set>
                                      <p:cBhvr>
                                        <p:cTn id="156" dur="1" fill="hold">
                                          <p:stCondLst>
                                            <p:cond delay="0"/>
                                          </p:stCondLst>
                                        </p:cTn>
                                        <p:tgtEl>
                                          <p:spTgt spid="53"/>
                                        </p:tgtEl>
                                        <p:attrNameLst>
                                          <p:attrName>style.visibility</p:attrName>
                                        </p:attrNameLst>
                                      </p:cBhvr>
                                      <p:to>
                                        <p:strVal val="visible"/>
                                      </p:to>
                                    </p:set>
                                    <p:animEffect transition="in" filter="wipe(down)">
                                      <p:cBhvr>
                                        <p:cTn id="157" dur="500"/>
                                        <p:tgtEl>
                                          <p:spTgt spid="53"/>
                                        </p:tgtEl>
                                      </p:cBhvr>
                                    </p:animEffect>
                                  </p:childTnLst>
                                </p:cTn>
                              </p:par>
                              <p:par>
                                <p:cTn id="158" presetID="22" presetClass="entr" presetSubtype="4" fill="hold" grpId="0" nodeType="withEffect">
                                  <p:stCondLst>
                                    <p:cond delay="0"/>
                                  </p:stCondLst>
                                  <p:childTnLst>
                                    <p:set>
                                      <p:cBhvr>
                                        <p:cTn id="159" dur="1" fill="hold">
                                          <p:stCondLst>
                                            <p:cond delay="0"/>
                                          </p:stCondLst>
                                        </p:cTn>
                                        <p:tgtEl>
                                          <p:spTgt spid="172">
                                            <p:bg/>
                                          </p:spTgt>
                                        </p:tgtEl>
                                        <p:attrNameLst>
                                          <p:attrName>style.visibility</p:attrName>
                                        </p:attrNameLst>
                                      </p:cBhvr>
                                      <p:to>
                                        <p:strVal val="visible"/>
                                      </p:to>
                                    </p:set>
                                    <p:animEffect transition="in" filter="wipe(down)">
                                      <p:cBhvr>
                                        <p:cTn id="160" dur="500"/>
                                        <p:tgtEl>
                                          <p:spTgt spid="172">
                                            <p:bg/>
                                          </p:spTgt>
                                        </p:tgtEl>
                                      </p:cBhvr>
                                    </p:animEffect>
                                  </p:childTnLst>
                                </p:cTn>
                              </p:par>
                              <p:par>
                                <p:cTn id="161" presetID="2" presetClass="entr" presetSubtype="4" fill="hold" nodeType="withEffect">
                                  <p:stCondLst>
                                    <p:cond delay="0"/>
                                  </p:stCondLst>
                                  <p:childTnLst>
                                    <p:set>
                                      <p:cBhvr>
                                        <p:cTn id="162" dur="1" fill="hold">
                                          <p:stCondLst>
                                            <p:cond delay="0"/>
                                          </p:stCondLst>
                                        </p:cTn>
                                        <p:tgtEl>
                                          <p:spTgt spid="55"/>
                                        </p:tgtEl>
                                        <p:attrNameLst>
                                          <p:attrName>style.visibility</p:attrName>
                                        </p:attrNameLst>
                                      </p:cBhvr>
                                      <p:to>
                                        <p:strVal val="visible"/>
                                      </p:to>
                                    </p:set>
                                    <p:anim calcmode="lin" valueType="num">
                                      <p:cBhvr additive="base">
                                        <p:cTn id="163" dur="500" fill="hold"/>
                                        <p:tgtEl>
                                          <p:spTgt spid="55"/>
                                        </p:tgtEl>
                                        <p:attrNameLst>
                                          <p:attrName>ppt_x</p:attrName>
                                        </p:attrNameLst>
                                      </p:cBhvr>
                                      <p:tavLst>
                                        <p:tav tm="0">
                                          <p:val>
                                            <p:strVal val="#ppt_x"/>
                                          </p:val>
                                        </p:tav>
                                        <p:tav tm="100000">
                                          <p:val>
                                            <p:strVal val="#ppt_x"/>
                                          </p:val>
                                        </p:tav>
                                      </p:tavLst>
                                    </p:anim>
                                    <p:anim calcmode="lin" valueType="num">
                                      <p:cBhvr additive="base">
                                        <p:cTn id="164" dur="500" fill="hold"/>
                                        <p:tgtEl>
                                          <p:spTgt spid="55"/>
                                        </p:tgtEl>
                                        <p:attrNameLst>
                                          <p:attrName>ppt_y</p:attrName>
                                        </p:attrNameLst>
                                      </p:cBhvr>
                                      <p:tavLst>
                                        <p:tav tm="0">
                                          <p:val>
                                            <p:strVal val="1+#ppt_h/2"/>
                                          </p:val>
                                        </p:tav>
                                        <p:tav tm="100000">
                                          <p:val>
                                            <p:strVal val="#ppt_y"/>
                                          </p:val>
                                        </p:tav>
                                      </p:tavLst>
                                    </p:anim>
                                  </p:childTnLst>
                                </p:cTn>
                              </p:par>
                              <p:par>
                                <p:cTn id="165" presetID="22" presetClass="entr" presetSubtype="4" fill="hold" grpId="0" nodeType="withEffect">
                                  <p:stCondLst>
                                    <p:cond delay="0"/>
                                  </p:stCondLst>
                                  <p:childTnLst>
                                    <p:set>
                                      <p:cBhvr>
                                        <p:cTn id="166" dur="1" fill="hold">
                                          <p:stCondLst>
                                            <p:cond delay="0"/>
                                          </p:stCondLst>
                                        </p:cTn>
                                        <p:tgtEl>
                                          <p:spTgt spid="172">
                                            <p:txEl>
                                              <p:pRg st="0" end="0"/>
                                            </p:txEl>
                                          </p:spTgt>
                                        </p:tgtEl>
                                        <p:attrNameLst>
                                          <p:attrName>style.visibility</p:attrName>
                                        </p:attrNameLst>
                                      </p:cBhvr>
                                      <p:to>
                                        <p:strVal val="visible"/>
                                      </p:to>
                                    </p:set>
                                    <p:animEffect transition="in" filter="wipe(down)">
                                      <p:cBhvr>
                                        <p:cTn id="167" dur="500"/>
                                        <p:tgtEl>
                                          <p:spTgt spid="172">
                                            <p:txEl>
                                              <p:pRg st="0" end="0"/>
                                            </p:txEl>
                                          </p:spTgt>
                                        </p:tgtEl>
                                      </p:cBhvr>
                                    </p:animEffect>
                                  </p:childTnLst>
                                </p:cTn>
                              </p:par>
                              <p:par>
                                <p:cTn id="168" presetID="22" presetClass="entr" presetSubtype="4" fill="hold" grpId="0" nodeType="withEffect">
                                  <p:stCondLst>
                                    <p:cond delay="0"/>
                                  </p:stCondLst>
                                  <p:childTnLst>
                                    <p:set>
                                      <p:cBhvr>
                                        <p:cTn id="169" dur="1" fill="hold">
                                          <p:stCondLst>
                                            <p:cond delay="0"/>
                                          </p:stCondLst>
                                        </p:cTn>
                                        <p:tgtEl>
                                          <p:spTgt spid="172">
                                            <p:txEl>
                                              <p:pRg st="1" end="1"/>
                                            </p:txEl>
                                          </p:spTgt>
                                        </p:tgtEl>
                                        <p:attrNameLst>
                                          <p:attrName>style.visibility</p:attrName>
                                        </p:attrNameLst>
                                      </p:cBhvr>
                                      <p:to>
                                        <p:strVal val="visible"/>
                                      </p:to>
                                    </p:set>
                                    <p:animEffect transition="in" filter="wipe(down)">
                                      <p:cBhvr>
                                        <p:cTn id="170" dur="500"/>
                                        <p:tgtEl>
                                          <p:spTgt spid="172">
                                            <p:txEl>
                                              <p:pRg st="1" end="1"/>
                                            </p:txEl>
                                          </p:spTgt>
                                        </p:tgtEl>
                                      </p:cBhvr>
                                    </p:animEffect>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85">
                                            <p:bg/>
                                          </p:spTgt>
                                        </p:tgtEl>
                                        <p:attrNameLst>
                                          <p:attrName>style.visibility</p:attrName>
                                        </p:attrNameLst>
                                      </p:cBhvr>
                                      <p:to>
                                        <p:strVal val="visible"/>
                                      </p:to>
                                    </p:set>
                                    <p:anim calcmode="lin" valueType="num">
                                      <p:cBhvr additive="base">
                                        <p:cTn id="175" dur="500" fill="hold"/>
                                        <p:tgtEl>
                                          <p:spTgt spid="85">
                                            <p:bg/>
                                          </p:spTgt>
                                        </p:tgtEl>
                                        <p:attrNameLst>
                                          <p:attrName>ppt_x</p:attrName>
                                        </p:attrNameLst>
                                      </p:cBhvr>
                                      <p:tavLst>
                                        <p:tav tm="0">
                                          <p:val>
                                            <p:strVal val="#ppt_x"/>
                                          </p:val>
                                        </p:tav>
                                        <p:tav tm="100000">
                                          <p:val>
                                            <p:strVal val="#ppt_x"/>
                                          </p:val>
                                        </p:tav>
                                      </p:tavLst>
                                    </p:anim>
                                    <p:anim calcmode="lin" valueType="num">
                                      <p:cBhvr additive="base">
                                        <p:cTn id="176" dur="500" fill="hold"/>
                                        <p:tgtEl>
                                          <p:spTgt spid="85">
                                            <p:bg/>
                                          </p:spTgt>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85">
                                            <p:txEl>
                                              <p:pRg st="0" end="0"/>
                                            </p:txEl>
                                          </p:spTgt>
                                        </p:tgtEl>
                                        <p:attrNameLst>
                                          <p:attrName>style.visibility</p:attrName>
                                        </p:attrNameLst>
                                      </p:cBhvr>
                                      <p:to>
                                        <p:strVal val="visible"/>
                                      </p:to>
                                    </p:set>
                                    <p:anim calcmode="lin" valueType="num">
                                      <p:cBhvr additive="base">
                                        <p:cTn id="179"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additive="base">
                                        <p:cTn id="180" dur="500" fill="hold"/>
                                        <p:tgtEl>
                                          <p:spTgt spid="85">
                                            <p:txEl>
                                              <p:pRg st="0" end="0"/>
                                            </p:txEl>
                                          </p:spTgt>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85">
                                            <p:txEl>
                                              <p:pRg st="1" end="1"/>
                                            </p:txEl>
                                          </p:spTgt>
                                        </p:tgtEl>
                                        <p:attrNameLst>
                                          <p:attrName>style.visibility</p:attrName>
                                        </p:attrNameLst>
                                      </p:cBhvr>
                                      <p:to>
                                        <p:strVal val="visible"/>
                                      </p:to>
                                    </p:set>
                                    <p:anim calcmode="lin" valueType="num">
                                      <p:cBhvr additive="base">
                                        <p:cTn id="183" dur="500" fill="hold"/>
                                        <p:tgtEl>
                                          <p:spTgt spid="85">
                                            <p:txEl>
                                              <p:pRg st="1" end="1"/>
                                            </p:txEl>
                                          </p:spTgt>
                                        </p:tgtEl>
                                        <p:attrNameLst>
                                          <p:attrName>ppt_x</p:attrName>
                                        </p:attrNameLst>
                                      </p:cBhvr>
                                      <p:tavLst>
                                        <p:tav tm="0">
                                          <p:val>
                                            <p:strVal val="#ppt_x"/>
                                          </p:val>
                                        </p:tav>
                                        <p:tav tm="100000">
                                          <p:val>
                                            <p:strVal val="#ppt_x"/>
                                          </p:val>
                                        </p:tav>
                                      </p:tavLst>
                                    </p:anim>
                                    <p:anim calcmode="lin" valueType="num">
                                      <p:cBhvr additive="base">
                                        <p:cTn id="184" dur="500" fill="hold"/>
                                        <p:tgtEl>
                                          <p:spTgt spid="8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2" presetClass="entr" presetSubtype="4" fill="hold" grpId="0" nodeType="clickEffect">
                                  <p:stCondLst>
                                    <p:cond delay="0"/>
                                  </p:stCondLst>
                                  <p:childTnLst>
                                    <p:set>
                                      <p:cBhvr>
                                        <p:cTn id="188" dur="1" fill="hold">
                                          <p:stCondLst>
                                            <p:cond delay="0"/>
                                          </p:stCondLst>
                                        </p:cTn>
                                        <p:tgtEl>
                                          <p:spTgt spid="51">
                                            <p:bg/>
                                          </p:spTgt>
                                        </p:tgtEl>
                                        <p:attrNameLst>
                                          <p:attrName>style.visibility</p:attrName>
                                        </p:attrNameLst>
                                      </p:cBhvr>
                                      <p:to>
                                        <p:strVal val="visible"/>
                                      </p:to>
                                    </p:set>
                                    <p:anim calcmode="lin" valueType="num">
                                      <p:cBhvr additive="base">
                                        <p:cTn id="189" dur="500" fill="hold"/>
                                        <p:tgtEl>
                                          <p:spTgt spid="51">
                                            <p:bg/>
                                          </p:spTgt>
                                        </p:tgtEl>
                                        <p:attrNameLst>
                                          <p:attrName>ppt_x</p:attrName>
                                        </p:attrNameLst>
                                      </p:cBhvr>
                                      <p:tavLst>
                                        <p:tav tm="0">
                                          <p:val>
                                            <p:strVal val="#ppt_x"/>
                                          </p:val>
                                        </p:tav>
                                        <p:tav tm="100000">
                                          <p:val>
                                            <p:strVal val="#ppt_x"/>
                                          </p:val>
                                        </p:tav>
                                      </p:tavLst>
                                    </p:anim>
                                    <p:anim calcmode="lin" valueType="num">
                                      <p:cBhvr additive="base">
                                        <p:cTn id="190" dur="500" fill="hold"/>
                                        <p:tgtEl>
                                          <p:spTgt spid="51">
                                            <p:bg/>
                                          </p:spTgt>
                                        </p:tgtEl>
                                        <p:attrNameLst>
                                          <p:attrName>ppt_y</p:attrName>
                                        </p:attrNameLst>
                                      </p:cBhvr>
                                      <p:tavLst>
                                        <p:tav tm="0">
                                          <p:val>
                                            <p:strVal val="1+#ppt_h/2"/>
                                          </p:val>
                                        </p:tav>
                                        <p:tav tm="100000">
                                          <p:val>
                                            <p:strVal val="#ppt_y"/>
                                          </p:val>
                                        </p:tav>
                                      </p:tavLst>
                                    </p:anim>
                                  </p:childTnLst>
                                </p:cTn>
                              </p:par>
                              <p:par>
                                <p:cTn id="191" presetID="2" presetClass="entr" presetSubtype="4" fill="hold" grpId="0" nodeType="withEffect">
                                  <p:stCondLst>
                                    <p:cond delay="0"/>
                                  </p:stCondLst>
                                  <p:childTnLst>
                                    <p:set>
                                      <p:cBhvr>
                                        <p:cTn id="192" dur="1" fill="hold">
                                          <p:stCondLst>
                                            <p:cond delay="0"/>
                                          </p:stCondLst>
                                        </p:cTn>
                                        <p:tgtEl>
                                          <p:spTgt spid="51">
                                            <p:txEl>
                                              <p:pRg st="0" end="0"/>
                                            </p:txEl>
                                          </p:spTgt>
                                        </p:tgtEl>
                                        <p:attrNameLst>
                                          <p:attrName>style.visibility</p:attrName>
                                        </p:attrNameLst>
                                      </p:cBhvr>
                                      <p:to>
                                        <p:strVal val="visible"/>
                                      </p:to>
                                    </p:set>
                                    <p:anim calcmode="lin" valueType="num">
                                      <p:cBhvr additive="base">
                                        <p:cTn id="193"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194" dur="500" fill="hold"/>
                                        <p:tgtEl>
                                          <p:spTgt spid="51">
                                            <p:txEl>
                                              <p:pRg st="0" end="0"/>
                                            </p:txEl>
                                          </p:spTgt>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51">
                                            <p:txEl>
                                              <p:pRg st="1" end="1"/>
                                            </p:txEl>
                                          </p:spTgt>
                                        </p:tgtEl>
                                        <p:attrNameLst>
                                          <p:attrName>style.visibility</p:attrName>
                                        </p:attrNameLst>
                                      </p:cBhvr>
                                      <p:to>
                                        <p:strVal val="visible"/>
                                      </p:to>
                                    </p:set>
                                    <p:anim calcmode="lin" valueType="num">
                                      <p:cBhvr additive="base">
                                        <p:cTn id="197"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198" dur="500" fill="hold"/>
                                        <p:tgtEl>
                                          <p:spTgt spid="51">
                                            <p:txEl>
                                              <p:pRg st="1" end="1"/>
                                            </p:txEl>
                                          </p:spTgt>
                                        </p:tgtEl>
                                        <p:attrNameLst>
                                          <p:attrName>ppt_y</p:attrName>
                                        </p:attrNameLst>
                                      </p:cBhvr>
                                      <p:tavLst>
                                        <p:tav tm="0">
                                          <p:val>
                                            <p:strVal val="1+#ppt_h/2"/>
                                          </p:val>
                                        </p:tav>
                                        <p:tav tm="100000">
                                          <p:val>
                                            <p:strVal val="#ppt_y"/>
                                          </p:val>
                                        </p:tav>
                                      </p:tavLst>
                                    </p:anim>
                                  </p:childTnLst>
                                </p:cTn>
                              </p:par>
                              <p:par>
                                <p:cTn id="199" presetID="2" presetClass="entr" presetSubtype="4" fill="hold" grpId="0" nodeType="withEffect">
                                  <p:stCondLst>
                                    <p:cond delay="0"/>
                                  </p:stCondLst>
                                  <p:childTnLst>
                                    <p:set>
                                      <p:cBhvr>
                                        <p:cTn id="200" dur="1" fill="hold">
                                          <p:stCondLst>
                                            <p:cond delay="0"/>
                                          </p:stCondLst>
                                        </p:cTn>
                                        <p:tgtEl>
                                          <p:spTgt spid="51">
                                            <p:txEl>
                                              <p:pRg st="2" end="2"/>
                                            </p:txEl>
                                          </p:spTgt>
                                        </p:tgtEl>
                                        <p:attrNameLst>
                                          <p:attrName>style.visibility</p:attrName>
                                        </p:attrNameLst>
                                      </p:cBhvr>
                                      <p:to>
                                        <p:strVal val="visible"/>
                                      </p:to>
                                    </p:set>
                                    <p:anim calcmode="lin" valueType="num">
                                      <p:cBhvr additive="base">
                                        <p:cTn id="201"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202" dur="500" fill="hold"/>
                                        <p:tgtEl>
                                          <p:spTgt spid="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2" presetClass="entr" presetSubtype="4" fill="hold" nodeType="clickEffect">
                                  <p:stCondLst>
                                    <p:cond delay="0"/>
                                  </p:stCondLst>
                                  <p:childTnLst>
                                    <p:set>
                                      <p:cBhvr>
                                        <p:cTn id="206" dur="1" fill="hold">
                                          <p:stCondLst>
                                            <p:cond delay="0"/>
                                          </p:stCondLst>
                                        </p:cTn>
                                        <p:tgtEl>
                                          <p:spTgt spid="32"/>
                                        </p:tgtEl>
                                        <p:attrNameLst>
                                          <p:attrName>style.visibility</p:attrName>
                                        </p:attrNameLst>
                                      </p:cBhvr>
                                      <p:to>
                                        <p:strVal val="visible"/>
                                      </p:to>
                                    </p:set>
                                    <p:anim calcmode="lin" valueType="num">
                                      <p:cBhvr additive="base">
                                        <p:cTn id="207" dur="500" fill="hold"/>
                                        <p:tgtEl>
                                          <p:spTgt spid="32"/>
                                        </p:tgtEl>
                                        <p:attrNameLst>
                                          <p:attrName>ppt_x</p:attrName>
                                        </p:attrNameLst>
                                      </p:cBhvr>
                                      <p:tavLst>
                                        <p:tav tm="0">
                                          <p:val>
                                            <p:strVal val="#ppt_x"/>
                                          </p:val>
                                        </p:tav>
                                        <p:tav tm="100000">
                                          <p:val>
                                            <p:strVal val="#ppt_x"/>
                                          </p:val>
                                        </p:tav>
                                      </p:tavLst>
                                    </p:anim>
                                    <p:anim calcmode="lin" valueType="num">
                                      <p:cBhvr additive="base">
                                        <p:cTn id="208" dur="500" fill="hold"/>
                                        <p:tgtEl>
                                          <p:spTgt spid="32"/>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19">
                                            <p:bg/>
                                          </p:spTgt>
                                        </p:tgtEl>
                                        <p:attrNameLst>
                                          <p:attrName>style.visibility</p:attrName>
                                        </p:attrNameLst>
                                      </p:cBhvr>
                                      <p:to>
                                        <p:strVal val="visible"/>
                                      </p:to>
                                    </p:set>
                                    <p:anim calcmode="lin" valueType="num">
                                      <p:cBhvr additive="base">
                                        <p:cTn id="211"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212" dur="500" fill="hold"/>
                                        <p:tgtEl>
                                          <p:spTgt spid="19">
                                            <p:bg/>
                                          </p:spTgt>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19">
                                            <p:txEl>
                                              <p:pRg st="0" end="0"/>
                                            </p:txEl>
                                          </p:spTgt>
                                        </p:tgtEl>
                                        <p:attrNameLst>
                                          <p:attrName>style.visibility</p:attrName>
                                        </p:attrNameLst>
                                      </p:cBhvr>
                                      <p:to>
                                        <p:strVal val="visible"/>
                                      </p:to>
                                    </p:set>
                                    <p:anim calcmode="lin" valueType="num">
                                      <p:cBhvr additive="base">
                                        <p:cTn id="21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16"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7" fill="hold">
                      <p:stCondLst>
                        <p:cond delay="indefinite"/>
                      </p:stCondLst>
                      <p:childTnLst>
                        <p:par>
                          <p:cTn id="218" fill="hold">
                            <p:stCondLst>
                              <p:cond delay="0"/>
                            </p:stCondLst>
                            <p:childTnLst>
                              <p:par>
                                <p:cTn id="219" presetID="2" presetClass="entr" presetSubtype="4" fill="hold" nodeType="clickEffect">
                                  <p:stCondLst>
                                    <p:cond delay="0"/>
                                  </p:stCondLst>
                                  <p:childTnLst>
                                    <p:set>
                                      <p:cBhvr>
                                        <p:cTn id="220" dur="1" fill="hold">
                                          <p:stCondLst>
                                            <p:cond delay="0"/>
                                          </p:stCondLst>
                                        </p:cTn>
                                        <p:tgtEl>
                                          <p:spTgt spid="42"/>
                                        </p:tgtEl>
                                        <p:attrNameLst>
                                          <p:attrName>style.visibility</p:attrName>
                                        </p:attrNameLst>
                                      </p:cBhvr>
                                      <p:to>
                                        <p:strVal val="visible"/>
                                      </p:to>
                                    </p:set>
                                    <p:anim calcmode="lin" valueType="num">
                                      <p:cBhvr additive="base">
                                        <p:cTn id="221" dur="500" fill="hold"/>
                                        <p:tgtEl>
                                          <p:spTgt spid="42"/>
                                        </p:tgtEl>
                                        <p:attrNameLst>
                                          <p:attrName>ppt_x</p:attrName>
                                        </p:attrNameLst>
                                      </p:cBhvr>
                                      <p:tavLst>
                                        <p:tav tm="0">
                                          <p:val>
                                            <p:strVal val="#ppt_x"/>
                                          </p:val>
                                        </p:tav>
                                        <p:tav tm="100000">
                                          <p:val>
                                            <p:strVal val="#ppt_x"/>
                                          </p:val>
                                        </p:tav>
                                      </p:tavLst>
                                    </p:anim>
                                    <p:anim calcmode="lin" valueType="num">
                                      <p:cBhvr additive="base">
                                        <p:cTn id="222" dur="500" fill="hold"/>
                                        <p:tgtEl>
                                          <p:spTgt spid="42"/>
                                        </p:tgtEl>
                                        <p:attrNameLst>
                                          <p:attrName>ppt_y</p:attrName>
                                        </p:attrNameLst>
                                      </p:cBhvr>
                                      <p:tavLst>
                                        <p:tav tm="0">
                                          <p:val>
                                            <p:strVal val="1+#ppt_h/2"/>
                                          </p:val>
                                        </p:tav>
                                        <p:tav tm="100000">
                                          <p:val>
                                            <p:strVal val="#ppt_y"/>
                                          </p:val>
                                        </p:tav>
                                      </p:tavLst>
                                    </p:anim>
                                  </p:childTnLst>
                                </p:cTn>
                              </p:par>
                              <p:par>
                                <p:cTn id="223" presetID="2" presetClass="entr" presetSubtype="4" fill="hold" grpId="0" nodeType="withEffect">
                                  <p:stCondLst>
                                    <p:cond delay="0"/>
                                  </p:stCondLst>
                                  <p:childTnLst>
                                    <p:set>
                                      <p:cBhvr>
                                        <p:cTn id="224" dur="1" fill="hold">
                                          <p:stCondLst>
                                            <p:cond delay="0"/>
                                          </p:stCondLst>
                                        </p:cTn>
                                        <p:tgtEl>
                                          <p:spTgt spid="48">
                                            <p:bg/>
                                          </p:spTgt>
                                        </p:tgtEl>
                                        <p:attrNameLst>
                                          <p:attrName>style.visibility</p:attrName>
                                        </p:attrNameLst>
                                      </p:cBhvr>
                                      <p:to>
                                        <p:strVal val="visible"/>
                                      </p:to>
                                    </p:set>
                                    <p:anim calcmode="lin" valueType="num">
                                      <p:cBhvr additive="base">
                                        <p:cTn id="225" dur="500" fill="hold"/>
                                        <p:tgtEl>
                                          <p:spTgt spid="48">
                                            <p:bg/>
                                          </p:spTgt>
                                        </p:tgtEl>
                                        <p:attrNameLst>
                                          <p:attrName>ppt_x</p:attrName>
                                        </p:attrNameLst>
                                      </p:cBhvr>
                                      <p:tavLst>
                                        <p:tav tm="0">
                                          <p:val>
                                            <p:strVal val="#ppt_x"/>
                                          </p:val>
                                        </p:tav>
                                        <p:tav tm="100000">
                                          <p:val>
                                            <p:strVal val="#ppt_x"/>
                                          </p:val>
                                        </p:tav>
                                      </p:tavLst>
                                    </p:anim>
                                    <p:anim calcmode="lin" valueType="num">
                                      <p:cBhvr additive="base">
                                        <p:cTn id="226" dur="500" fill="hold"/>
                                        <p:tgtEl>
                                          <p:spTgt spid="48">
                                            <p:bg/>
                                          </p:spTgt>
                                        </p:tgtEl>
                                        <p:attrNameLst>
                                          <p:attrName>ppt_y</p:attrName>
                                        </p:attrNameLst>
                                      </p:cBhvr>
                                      <p:tavLst>
                                        <p:tav tm="0">
                                          <p:val>
                                            <p:strVal val="1+#ppt_h/2"/>
                                          </p:val>
                                        </p:tav>
                                        <p:tav tm="100000">
                                          <p:val>
                                            <p:strVal val="#ppt_y"/>
                                          </p:val>
                                        </p:tav>
                                      </p:tavLst>
                                    </p:anim>
                                  </p:childTnLst>
                                </p:cTn>
                              </p:par>
                              <p:par>
                                <p:cTn id="227" presetID="2" presetClass="entr" presetSubtype="4" fill="hold" grpId="0" nodeType="withEffect">
                                  <p:stCondLst>
                                    <p:cond delay="0"/>
                                  </p:stCondLst>
                                  <p:childTnLst>
                                    <p:set>
                                      <p:cBhvr>
                                        <p:cTn id="228" dur="1" fill="hold">
                                          <p:stCondLst>
                                            <p:cond delay="0"/>
                                          </p:stCondLst>
                                        </p:cTn>
                                        <p:tgtEl>
                                          <p:spTgt spid="48">
                                            <p:txEl>
                                              <p:pRg st="0" end="0"/>
                                            </p:txEl>
                                          </p:spTgt>
                                        </p:tgtEl>
                                        <p:attrNameLst>
                                          <p:attrName>style.visibility</p:attrName>
                                        </p:attrNameLst>
                                      </p:cBhvr>
                                      <p:to>
                                        <p:strVal val="visible"/>
                                      </p:to>
                                    </p:set>
                                    <p:anim calcmode="lin" valueType="num">
                                      <p:cBhvr additive="base">
                                        <p:cTn id="229"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230"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1" fill="hold">
                      <p:stCondLst>
                        <p:cond delay="indefinite"/>
                      </p:stCondLst>
                      <p:childTnLst>
                        <p:par>
                          <p:cTn id="232" fill="hold">
                            <p:stCondLst>
                              <p:cond delay="0"/>
                            </p:stCondLst>
                            <p:childTnLst>
                              <p:par>
                                <p:cTn id="233" presetID="2" presetClass="entr" presetSubtype="4" fill="hold" nodeType="clickEffect">
                                  <p:stCondLst>
                                    <p:cond delay="0"/>
                                  </p:stCondLst>
                                  <p:childTnLst>
                                    <p:set>
                                      <p:cBhvr>
                                        <p:cTn id="234" dur="1" fill="hold">
                                          <p:stCondLst>
                                            <p:cond delay="0"/>
                                          </p:stCondLst>
                                        </p:cTn>
                                        <p:tgtEl>
                                          <p:spTgt spid="35"/>
                                        </p:tgtEl>
                                        <p:attrNameLst>
                                          <p:attrName>style.visibility</p:attrName>
                                        </p:attrNameLst>
                                      </p:cBhvr>
                                      <p:to>
                                        <p:strVal val="visible"/>
                                      </p:to>
                                    </p:set>
                                    <p:anim calcmode="lin" valueType="num">
                                      <p:cBhvr additive="base">
                                        <p:cTn id="235" dur="500" fill="hold"/>
                                        <p:tgtEl>
                                          <p:spTgt spid="35"/>
                                        </p:tgtEl>
                                        <p:attrNameLst>
                                          <p:attrName>ppt_x</p:attrName>
                                        </p:attrNameLst>
                                      </p:cBhvr>
                                      <p:tavLst>
                                        <p:tav tm="0">
                                          <p:val>
                                            <p:strVal val="#ppt_x"/>
                                          </p:val>
                                        </p:tav>
                                        <p:tav tm="100000">
                                          <p:val>
                                            <p:strVal val="#ppt_x"/>
                                          </p:val>
                                        </p:tav>
                                      </p:tavLst>
                                    </p:anim>
                                    <p:anim calcmode="lin" valueType="num">
                                      <p:cBhvr additive="base">
                                        <p:cTn id="23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37" fill="hold">
                      <p:stCondLst>
                        <p:cond delay="indefinite"/>
                      </p:stCondLst>
                      <p:childTnLst>
                        <p:par>
                          <p:cTn id="238" fill="hold">
                            <p:stCondLst>
                              <p:cond delay="0"/>
                            </p:stCondLst>
                            <p:childTnLst>
                              <p:par>
                                <p:cTn id="239" presetID="2" presetClass="entr" presetSubtype="4" fill="hold" nodeType="clickEffect">
                                  <p:stCondLst>
                                    <p:cond delay="0"/>
                                  </p:stCondLst>
                                  <p:childTnLst>
                                    <p:set>
                                      <p:cBhvr>
                                        <p:cTn id="240" dur="1" fill="hold">
                                          <p:stCondLst>
                                            <p:cond delay="0"/>
                                          </p:stCondLst>
                                        </p:cTn>
                                        <p:tgtEl>
                                          <p:spTgt spid="152"/>
                                        </p:tgtEl>
                                        <p:attrNameLst>
                                          <p:attrName>style.visibility</p:attrName>
                                        </p:attrNameLst>
                                      </p:cBhvr>
                                      <p:to>
                                        <p:strVal val="visible"/>
                                      </p:to>
                                    </p:set>
                                    <p:anim calcmode="lin" valueType="num">
                                      <p:cBhvr additive="base">
                                        <p:cTn id="241" dur="500" fill="hold"/>
                                        <p:tgtEl>
                                          <p:spTgt spid="152"/>
                                        </p:tgtEl>
                                        <p:attrNameLst>
                                          <p:attrName>ppt_x</p:attrName>
                                        </p:attrNameLst>
                                      </p:cBhvr>
                                      <p:tavLst>
                                        <p:tav tm="0">
                                          <p:val>
                                            <p:strVal val="#ppt_x"/>
                                          </p:val>
                                        </p:tav>
                                        <p:tav tm="100000">
                                          <p:val>
                                            <p:strVal val="#ppt_x"/>
                                          </p:val>
                                        </p:tav>
                                      </p:tavLst>
                                    </p:anim>
                                    <p:anim calcmode="lin" valueType="num">
                                      <p:cBhvr additive="base">
                                        <p:cTn id="242" dur="500" fill="hold"/>
                                        <p:tgtEl>
                                          <p:spTgt spid="152"/>
                                        </p:tgtEl>
                                        <p:attrNameLst>
                                          <p:attrName>ppt_y</p:attrName>
                                        </p:attrNameLst>
                                      </p:cBhvr>
                                      <p:tavLst>
                                        <p:tav tm="0">
                                          <p:val>
                                            <p:strVal val="1+#ppt_h/2"/>
                                          </p:val>
                                        </p:tav>
                                        <p:tav tm="100000">
                                          <p:val>
                                            <p:strVal val="#ppt_y"/>
                                          </p:val>
                                        </p:tav>
                                      </p:tavLst>
                                    </p:anim>
                                  </p:childTnLst>
                                </p:cTn>
                              </p:par>
                            </p:childTnLst>
                          </p:cTn>
                        </p:par>
                      </p:childTnLst>
                    </p:cTn>
                  </p:par>
                  <p:par>
                    <p:cTn id="243" fill="hold">
                      <p:stCondLst>
                        <p:cond delay="indefinite"/>
                      </p:stCondLst>
                      <p:childTnLst>
                        <p:par>
                          <p:cTn id="244" fill="hold">
                            <p:stCondLst>
                              <p:cond delay="0"/>
                            </p:stCondLst>
                            <p:childTnLst>
                              <p:par>
                                <p:cTn id="245" presetID="2" presetClass="entr" presetSubtype="4" fill="hold" nodeType="clickEffect">
                                  <p:stCondLst>
                                    <p:cond delay="0"/>
                                  </p:stCondLst>
                                  <p:childTnLst>
                                    <p:set>
                                      <p:cBhvr>
                                        <p:cTn id="246" dur="1" fill="hold">
                                          <p:stCondLst>
                                            <p:cond delay="0"/>
                                          </p:stCondLst>
                                        </p:cTn>
                                        <p:tgtEl>
                                          <p:spTgt spid="118"/>
                                        </p:tgtEl>
                                        <p:attrNameLst>
                                          <p:attrName>style.visibility</p:attrName>
                                        </p:attrNameLst>
                                      </p:cBhvr>
                                      <p:to>
                                        <p:strVal val="visible"/>
                                      </p:to>
                                    </p:set>
                                    <p:anim calcmode="lin" valueType="num">
                                      <p:cBhvr additive="base">
                                        <p:cTn id="247" dur="500" fill="hold"/>
                                        <p:tgtEl>
                                          <p:spTgt spid="118"/>
                                        </p:tgtEl>
                                        <p:attrNameLst>
                                          <p:attrName>ppt_x</p:attrName>
                                        </p:attrNameLst>
                                      </p:cBhvr>
                                      <p:tavLst>
                                        <p:tav tm="0">
                                          <p:val>
                                            <p:strVal val="#ppt_x"/>
                                          </p:val>
                                        </p:tav>
                                        <p:tav tm="100000">
                                          <p:val>
                                            <p:strVal val="#ppt_x"/>
                                          </p:val>
                                        </p:tav>
                                      </p:tavLst>
                                    </p:anim>
                                    <p:anim calcmode="lin" valueType="num">
                                      <p:cBhvr additive="base">
                                        <p:cTn id="248"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249" fill="hold">
                      <p:stCondLst>
                        <p:cond delay="indefinite"/>
                      </p:stCondLst>
                      <p:childTnLst>
                        <p:par>
                          <p:cTn id="250" fill="hold">
                            <p:stCondLst>
                              <p:cond delay="0"/>
                            </p:stCondLst>
                            <p:childTnLst>
                              <p:par>
                                <p:cTn id="251" presetID="2" presetClass="entr" presetSubtype="4" fill="hold" grpId="0" nodeType="clickEffect">
                                  <p:stCondLst>
                                    <p:cond delay="0"/>
                                  </p:stCondLst>
                                  <p:childTnLst>
                                    <p:set>
                                      <p:cBhvr>
                                        <p:cTn id="252" dur="1" fill="hold">
                                          <p:stCondLst>
                                            <p:cond delay="0"/>
                                          </p:stCondLst>
                                        </p:cTn>
                                        <p:tgtEl>
                                          <p:spTgt spid="71">
                                            <p:bg/>
                                          </p:spTgt>
                                        </p:tgtEl>
                                        <p:attrNameLst>
                                          <p:attrName>style.visibility</p:attrName>
                                        </p:attrNameLst>
                                      </p:cBhvr>
                                      <p:to>
                                        <p:strVal val="visible"/>
                                      </p:to>
                                    </p:set>
                                    <p:anim calcmode="lin" valueType="num">
                                      <p:cBhvr additive="base">
                                        <p:cTn id="253" dur="500" fill="hold"/>
                                        <p:tgtEl>
                                          <p:spTgt spid="71">
                                            <p:bg/>
                                          </p:spTgt>
                                        </p:tgtEl>
                                        <p:attrNameLst>
                                          <p:attrName>ppt_x</p:attrName>
                                        </p:attrNameLst>
                                      </p:cBhvr>
                                      <p:tavLst>
                                        <p:tav tm="0">
                                          <p:val>
                                            <p:strVal val="#ppt_x"/>
                                          </p:val>
                                        </p:tav>
                                        <p:tav tm="100000">
                                          <p:val>
                                            <p:strVal val="#ppt_x"/>
                                          </p:val>
                                        </p:tav>
                                      </p:tavLst>
                                    </p:anim>
                                    <p:anim calcmode="lin" valueType="num">
                                      <p:cBhvr additive="base">
                                        <p:cTn id="254" dur="500" fill="hold"/>
                                        <p:tgtEl>
                                          <p:spTgt spid="71">
                                            <p:bg/>
                                          </p:spTgt>
                                        </p:tgtEl>
                                        <p:attrNameLst>
                                          <p:attrName>ppt_y</p:attrName>
                                        </p:attrNameLst>
                                      </p:cBhvr>
                                      <p:tavLst>
                                        <p:tav tm="0">
                                          <p:val>
                                            <p:strVal val="1+#ppt_h/2"/>
                                          </p:val>
                                        </p:tav>
                                        <p:tav tm="100000">
                                          <p:val>
                                            <p:strVal val="#ppt_y"/>
                                          </p:val>
                                        </p:tav>
                                      </p:tavLst>
                                    </p:anim>
                                  </p:childTnLst>
                                </p:cTn>
                              </p:par>
                              <p:par>
                                <p:cTn id="255" presetID="2" presetClass="entr" presetSubtype="4" fill="hold" grpId="0" nodeType="withEffect">
                                  <p:stCondLst>
                                    <p:cond delay="0"/>
                                  </p:stCondLst>
                                  <p:childTnLst>
                                    <p:set>
                                      <p:cBhvr>
                                        <p:cTn id="256" dur="1" fill="hold">
                                          <p:stCondLst>
                                            <p:cond delay="0"/>
                                          </p:stCondLst>
                                        </p:cTn>
                                        <p:tgtEl>
                                          <p:spTgt spid="71">
                                            <p:txEl>
                                              <p:pRg st="0" end="0"/>
                                            </p:txEl>
                                          </p:spTgt>
                                        </p:tgtEl>
                                        <p:attrNameLst>
                                          <p:attrName>style.visibility</p:attrName>
                                        </p:attrNameLst>
                                      </p:cBhvr>
                                      <p:to>
                                        <p:strVal val="visible"/>
                                      </p:to>
                                    </p:set>
                                    <p:anim calcmode="lin" valueType="num">
                                      <p:cBhvr additive="base">
                                        <p:cTn id="257"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additive="base">
                                        <p:cTn id="258" dur="500" fill="hold"/>
                                        <p:tgtEl>
                                          <p:spTgt spid="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9" fill="hold">
                      <p:stCondLst>
                        <p:cond delay="indefinite"/>
                      </p:stCondLst>
                      <p:childTnLst>
                        <p:par>
                          <p:cTn id="260" fill="hold">
                            <p:stCondLst>
                              <p:cond delay="0"/>
                            </p:stCondLst>
                            <p:childTnLst>
                              <p:par>
                                <p:cTn id="261" presetID="2" presetClass="entr" presetSubtype="4" fill="hold" nodeType="clickEffect">
                                  <p:stCondLst>
                                    <p:cond delay="0"/>
                                  </p:stCondLst>
                                  <p:childTnLst>
                                    <p:set>
                                      <p:cBhvr>
                                        <p:cTn id="262" dur="1" fill="hold">
                                          <p:stCondLst>
                                            <p:cond delay="0"/>
                                          </p:stCondLst>
                                        </p:cTn>
                                        <p:tgtEl>
                                          <p:spTgt spid="60"/>
                                        </p:tgtEl>
                                        <p:attrNameLst>
                                          <p:attrName>style.visibility</p:attrName>
                                        </p:attrNameLst>
                                      </p:cBhvr>
                                      <p:to>
                                        <p:strVal val="visible"/>
                                      </p:to>
                                    </p:set>
                                    <p:anim calcmode="lin" valueType="num">
                                      <p:cBhvr additive="base">
                                        <p:cTn id="263" dur="500" fill="hold"/>
                                        <p:tgtEl>
                                          <p:spTgt spid="60"/>
                                        </p:tgtEl>
                                        <p:attrNameLst>
                                          <p:attrName>ppt_x</p:attrName>
                                        </p:attrNameLst>
                                      </p:cBhvr>
                                      <p:tavLst>
                                        <p:tav tm="0">
                                          <p:val>
                                            <p:strVal val="#ppt_x"/>
                                          </p:val>
                                        </p:tav>
                                        <p:tav tm="100000">
                                          <p:val>
                                            <p:strVal val="#ppt_x"/>
                                          </p:val>
                                        </p:tav>
                                      </p:tavLst>
                                    </p:anim>
                                    <p:anim calcmode="lin" valueType="num">
                                      <p:cBhvr additive="base">
                                        <p:cTn id="26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265" fill="hold">
                      <p:stCondLst>
                        <p:cond delay="indefinite"/>
                      </p:stCondLst>
                      <p:childTnLst>
                        <p:par>
                          <p:cTn id="266" fill="hold">
                            <p:stCondLst>
                              <p:cond delay="0"/>
                            </p:stCondLst>
                            <p:childTnLst>
                              <p:par>
                                <p:cTn id="267" presetID="22" presetClass="entr" presetSubtype="4" fill="hold" nodeType="clickEffect">
                                  <p:stCondLst>
                                    <p:cond delay="0"/>
                                  </p:stCondLst>
                                  <p:childTnLst>
                                    <p:set>
                                      <p:cBhvr>
                                        <p:cTn id="268" dur="1" fill="hold">
                                          <p:stCondLst>
                                            <p:cond delay="0"/>
                                          </p:stCondLst>
                                        </p:cTn>
                                        <p:tgtEl>
                                          <p:spTgt spid="102"/>
                                        </p:tgtEl>
                                        <p:attrNameLst>
                                          <p:attrName>style.visibility</p:attrName>
                                        </p:attrNameLst>
                                      </p:cBhvr>
                                      <p:to>
                                        <p:strVal val="visible"/>
                                      </p:to>
                                    </p:set>
                                    <p:animEffect transition="in" filter="wipe(down)">
                                      <p:cBhvr>
                                        <p:cTn id="269" dur="500"/>
                                        <p:tgtEl>
                                          <p:spTgt spid="102"/>
                                        </p:tgtEl>
                                      </p:cBhvr>
                                    </p:animEffect>
                                  </p:childTnLst>
                                </p:cTn>
                              </p:par>
                            </p:childTnLst>
                          </p:cTn>
                        </p:par>
                      </p:childTnLst>
                    </p:cTn>
                  </p:par>
                  <p:par>
                    <p:cTn id="270" fill="hold">
                      <p:stCondLst>
                        <p:cond delay="indefinite"/>
                      </p:stCondLst>
                      <p:childTnLst>
                        <p:par>
                          <p:cTn id="271" fill="hold">
                            <p:stCondLst>
                              <p:cond delay="0"/>
                            </p:stCondLst>
                            <p:childTnLst>
                              <p:par>
                                <p:cTn id="272" presetID="2" presetClass="entr" presetSubtype="4" fill="hold" grpId="0" nodeType="clickEffect">
                                  <p:stCondLst>
                                    <p:cond delay="0"/>
                                  </p:stCondLst>
                                  <p:childTnLst>
                                    <p:set>
                                      <p:cBhvr>
                                        <p:cTn id="273" dur="1" fill="hold">
                                          <p:stCondLst>
                                            <p:cond delay="0"/>
                                          </p:stCondLst>
                                        </p:cTn>
                                        <p:tgtEl>
                                          <p:spTgt spid="72">
                                            <p:bg/>
                                          </p:spTgt>
                                        </p:tgtEl>
                                        <p:attrNameLst>
                                          <p:attrName>style.visibility</p:attrName>
                                        </p:attrNameLst>
                                      </p:cBhvr>
                                      <p:to>
                                        <p:strVal val="visible"/>
                                      </p:to>
                                    </p:set>
                                    <p:anim calcmode="lin" valueType="num">
                                      <p:cBhvr additive="base">
                                        <p:cTn id="274" dur="500" fill="hold"/>
                                        <p:tgtEl>
                                          <p:spTgt spid="72">
                                            <p:bg/>
                                          </p:spTgt>
                                        </p:tgtEl>
                                        <p:attrNameLst>
                                          <p:attrName>ppt_x</p:attrName>
                                        </p:attrNameLst>
                                      </p:cBhvr>
                                      <p:tavLst>
                                        <p:tav tm="0">
                                          <p:val>
                                            <p:strVal val="#ppt_x"/>
                                          </p:val>
                                        </p:tav>
                                        <p:tav tm="100000">
                                          <p:val>
                                            <p:strVal val="#ppt_x"/>
                                          </p:val>
                                        </p:tav>
                                      </p:tavLst>
                                    </p:anim>
                                    <p:anim calcmode="lin" valueType="num">
                                      <p:cBhvr additive="base">
                                        <p:cTn id="275" dur="500" fill="hold"/>
                                        <p:tgtEl>
                                          <p:spTgt spid="72">
                                            <p:bg/>
                                          </p:spTgt>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72">
                                            <p:txEl>
                                              <p:pRg st="0" end="0"/>
                                            </p:txEl>
                                          </p:spTgt>
                                        </p:tgtEl>
                                        <p:attrNameLst>
                                          <p:attrName>style.visibility</p:attrName>
                                        </p:attrNameLst>
                                      </p:cBhvr>
                                      <p:to>
                                        <p:strVal val="visible"/>
                                      </p:to>
                                    </p:set>
                                    <p:anim calcmode="lin" valueType="num">
                                      <p:cBhvr additive="base">
                                        <p:cTn id="278" dur="500" fill="hold"/>
                                        <p:tgtEl>
                                          <p:spTgt spid="72">
                                            <p:txEl>
                                              <p:pRg st="0" end="0"/>
                                            </p:txEl>
                                          </p:spTgt>
                                        </p:tgtEl>
                                        <p:attrNameLst>
                                          <p:attrName>ppt_x</p:attrName>
                                        </p:attrNameLst>
                                      </p:cBhvr>
                                      <p:tavLst>
                                        <p:tav tm="0">
                                          <p:val>
                                            <p:strVal val="#ppt_x"/>
                                          </p:val>
                                        </p:tav>
                                        <p:tav tm="100000">
                                          <p:val>
                                            <p:strVal val="#ppt_x"/>
                                          </p:val>
                                        </p:tav>
                                      </p:tavLst>
                                    </p:anim>
                                    <p:anim calcmode="lin" valueType="num">
                                      <p:cBhvr additive="base">
                                        <p:cTn id="279" dur="500" fill="hold"/>
                                        <p:tgtEl>
                                          <p:spTgt spid="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0" fill="hold">
                      <p:stCondLst>
                        <p:cond delay="indefinite"/>
                      </p:stCondLst>
                      <p:childTnLst>
                        <p:par>
                          <p:cTn id="281" fill="hold">
                            <p:stCondLst>
                              <p:cond delay="0"/>
                            </p:stCondLst>
                            <p:childTnLst>
                              <p:par>
                                <p:cTn id="282" presetID="2" presetClass="entr" presetSubtype="4" fill="hold" nodeType="clickEffect">
                                  <p:stCondLst>
                                    <p:cond delay="0"/>
                                  </p:stCondLst>
                                  <p:childTnLst>
                                    <p:set>
                                      <p:cBhvr>
                                        <p:cTn id="283" dur="1" fill="hold">
                                          <p:stCondLst>
                                            <p:cond delay="0"/>
                                          </p:stCondLst>
                                        </p:cTn>
                                        <p:tgtEl>
                                          <p:spTgt spid="121"/>
                                        </p:tgtEl>
                                        <p:attrNameLst>
                                          <p:attrName>style.visibility</p:attrName>
                                        </p:attrNameLst>
                                      </p:cBhvr>
                                      <p:to>
                                        <p:strVal val="visible"/>
                                      </p:to>
                                    </p:set>
                                    <p:anim calcmode="lin" valueType="num">
                                      <p:cBhvr additive="base">
                                        <p:cTn id="284" dur="500" fill="hold"/>
                                        <p:tgtEl>
                                          <p:spTgt spid="121"/>
                                        </p:tgtEl>
                                        <p:attrNameLst>
                                          <p:attrName>ppt_x</p:attrName>
                                        </p:attrNameLst>
                                      </p:cBhvr>
                                      <p:tavLst>
                                        <p:tav tm="0">
                                          <p:val>
                                            <p:strVal val="#ppt_x"/>
                                          </p:val>
                                        </p:tav>
                                        <p:tav tm="100000">
                                          <p:val>
                                            <p:strVal val="#ppt_x"/>
                                          </p:val>
                                        </p:tav>
                                      </p:tavLst>
                                    </p:anim>
                                    <p:anim calcmode="lin" valueType="num">
                                      <p:cBhvr additive="base">
                                        <p:cTn id="285"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par>
                    <p:cTn id="286" fill="hold">
                      <p:stCondLst>
                        <p:cond delay="indefinite"/>
                      </p:stCondLst>
                      <p:childTnLst>
                        <p:par>
                          <p:cTn id="287" fill="hold">
                            <p:stCondLst>
                              <p:cond delay="0"/>
                            </p:stCondLst>
                            <p:childTnLst>
                              <p:par>
                                <p:cTn id="288" presetID="2" presetClass="entr" presetSubtype="4" fill="hold" grpId="0" nodeType="clickEffect">
                                  <p:stCondLst>
                                    <p:cond delay="0"/>
                                  </p:stCondLst>
                                  <p:childTnLst>
                                    <p:set>
                                      <p:cBhvr>
                                        <p:cTn id="289" dur="1" fill="hold">
                                          <p:stCondLst>
                                            <p:cond delay="0"/>
                                          </p:stCondLst>
                                        </p:cTn>
                                        <p:tgtEl>
                                          <p:spTgt spid="83">
                                            <p:bg/>
                                          </p:spTgt>
                                        </p:tgtEl>
                                        <p:attrNameLst>
                                          <p:attrName>style.visibility</p:attrName>
                                        </p:attrNameLst>
                                      </p:cBhvr>
                                      <p:to>
                                        <p:strVal val="visible"/>
                                      </p:to>
                                    </p:set>
                                    <p:anim calcmode="lin" valueType="num">
                                      <p:cBhvr additive="base">
                                        <p:cTn id="290" dur="500" fill="hold"/>
                                        <p:tgtEl>
                                          <p:spTgt spid="83">
                                            <p:bg/>
                                          </p:spTgt>
                                        </p:tgtEl>
                                        <p:attrNameLst>
                                          <p:attrName>ppt_x</p:attrName>
                                        </p:attrNameLst>
                                      </p:cBhvr>
                                      <p:tavLst>
                                        <p:tav tm="0">
                                          <p:val>
                                            <p:strVal val="#ppt_x"/>
                                          </p:val>
                                        </p:tav>
                                        <p:tav tm="100000">
                                          <p:val>
                                            <p:strVal val="#ppt_x"/>
                                          </p:val>
                                        </p:tav>
                                      </p:tavLst>
                                    </p:anim>
                                    <p:anim calcmode="lin" valueType="num">
                                      <p:cBhvr additive="base">
                                        <p:cTn id="291" dur="500" fill="hold"/>
                                        <p:tgtEl>
                                          <p:spTgt spid="83">
                                            <p:bg/>
                                          </p:spTgt>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83">
                                            <p:txEl>
                                              <p:pRg st="0" end="0"/>
                                            </p:txEl>
                                          </p:spTgt>
                                        </p:tgtEl>
                                        <p:attrNameLst>
                                          <p:attrName>style.visibility</p:attrName>
                                        </p:attrNameLst>
                                      </p:cBhvr>
                                      <p:to>
                                        <p:strVal val="visible"/>
                                      </p:to>
                                    </p:set>
                                    <p:anim calcmode="lin" valueType="num">
                                      <p:cBhvr additive="base">
                                        <p:cTn id="294" dur="500" fill="hold"/>
                                        <p:tgtEl>
                                          <p:spTgt spid="83">
                                            <p:txEl>
                                              <p:pRg st="0" end="0"/>
                                            </p:txEl>
                                          </p:spTgt>
                                        </p:tgtEl>
                                        <p:attrNameLst>
                                          <p:attrName>ppt_x</p:attrName>
                                        </p:attrNameLst>
                                      </p:cBhvr>
                                      <p:tavLst>
                                        <p:tav tm="0">
                                          <p:val>
                                            <p:strVal val="#ppt_x"/>
                                          </p:val>
                                        </p:tav>
                                        <p:tav tm="100000">
                                          <p:val>
                                            <p:strVal val="#ppt_x"/>
                                          </p:val>
                                        </p:tav>
                                      </p:tavLst>
                                    </p:anim>
                                    <p:anim calcmode="lin" valueType="num">
                                      <p:cBhvr additive="base">
                                        <p:cTn id="295" dur="500" fill="hold"/>
                                        <p:tgtEl>
                                          <p:spTgt spid="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6" fill="hold">
                      <p:stCondLst>
                        <p:cond delay="indefinite"/>
                      </p:stCondLst>
                      <p:childTnLst>
                        <p:par>
                          <p:cTn id="297" fill="hold">
                            <p:stCondLst>
                              <p:cond delay="0"/>
                            </p:stCondLst>
                            <p:childTnLst>
                              <p:par>
                                <p:cTn id="298" presetID="2" presetClass="entr" presetSubtype="4" fill="hold" nodeType="clickEffect">
                                  <p:stCondLst>
                                    <p:cond delay="0"/>
                                  </p:stCondLst>
                                  <p:childTnLst>
                                    <p:set>
                                      <p:cBhvr>
                                        <p:cTn id="299" dur="1" fill="hold">
                                          <p:stCondLst>
                                            <p:cond delay="0"/>
                                          </p:stCondLst>
                                        </p:cTn>
                                        <p:tgtEl>
                                          <p:spTgt spid="146"/>
                                        </p:tgtEl>
                                        <p:attrNameLst>
                                          <p:attrName>style.visibility</p:attrName>
                                        </p:attrNameLst>
                                      </p:cBhvr>
                                      <p:to>
                                        <p:strVal val="visible"/>
                                      </p:to>
                                    </p:set>
                                    <p:anim calcmode="lin" valueType="num">
                                      <p:cBhvr additive="base">
                                        <p:cTn id="300" dur="500" fill="hold"/>
                                        <p:tgtEl>
                                          <p:spTgt spid="146"/>
                                        </p:tgtEl>
                                        <p:attrNameLst>
                                          <p:attrName>ppt_x</p:attrName>
                                        </p:attrNameLst>
                                      </p:cBhvr>
                                      <p:tavLst>
                                        <p:tav tm="0">
                                          <p:val>
                                            <p:strVal val="#ppt_x"/>
                                          </p:val>
                                        </p:tav>
                                        <p:tav tm="100000">
                                          <p:val>
                                            <p:strVal val="#ppt_x"/>
                                          </p:val>
                                        </p:tav>
                                      </p:tavLst>
                                    </p:anim>
                                    <p:anim calcmode="lin" valueType="num">
                                      <p:cBhvr additive="base">
                                        <p:cTn id="301" dur="500" fill="hold"/>
                                        <p:tgtEl>
                                          <p:spTgt spid="146"/>
                                        </p:tgtEl>
                                        <p:attrNameLst>
                                          <p:attrName>ppt_y</p:attrName>
                                        </p:attrNameLst>
                                      </p:cBhvr>
                                      <p:tavLst>
                                        <p:tav tm="0">
                                          <p:val>
                                            <p:strVal val="1+#ppt_h/2"/>
                                          </p:val>
                                        </p:tav>
                                        <p:tav tm="100000">
                                          <p:val>
                                            <p:strVal val="#ppt_y"/>
                                          </p:val>
                                        </p:tav>
                                      </p:tavLst>
                                    </p:anim>
                                  </p:childTnLst>
                                </p:cTn>
                              </p:par>
                            </p:childTnLst>
                          </p:cTn>
                        </p:par>
                      </p:childTnLst>
                    </p:cTn>
                  </p:par>
                  <p:par>
                    <p:cTn id="302" fill="hold">
                      <p:stCondLst>
                        <p:cond delay="indefinite"/>
                      </p:stCondLst>
                      <p:childTnLst>
                        <p:par>
                          <p:cTn id="303" fill="hold">
                            <p:stCondLst>
                              <p:cond delay="0"/>
                            </p:stCondLst>
                            <p:childTnLst>
                              <p:par>
                                <p:cTn id="304" presetID="22" presetClass="entr" presetSubtype="4" fill="hold" grpId="0" nodeType="clickEffect">
                                  <p:stCondLst>
                                    <p:cond delay="0"/>
                                  </p:stCondLst>
                                  <p:childTnLst>
                                    <p:set>
                                      <p:cBhvr>
                                        <p:cTn id="305" dur="1" fill="hold">
                                          <p:stCondLst>
                                            <p:cond delay="0"/>
                                          </p:stCondLst>
                                        </p:cTn>
                                        <p:tgtEl>
                                          <p:spTgt spid="127">
                                            <p:bg/>
                                          </p:spTgt>
                                        </p:tgtEl>
                                        <p:attrNameLst>
                                          <p:attrName>style.visibility</p:attrName>
                                        </p:attrNameLst>
                                      </p:cBhvr>
                                      <p:to>
                                        <p:strVal val="visible"/>
                                      </p:to>
                                    </p:set>
                                    <p:animEffect transition="in" filter="wipe(down)">
                                      <p:cBhvr>
                                        <p:cTn id="306" dur="500"/>
                                        <p:tgtEl>
                                          <p:spTgt spid="127">
                                            <p:bg/>
                                          </p:spTgt>
                                        </p:tgtEl>
                                      </p:cBhvr>
                                    </p:animEffect>
                                  </p:childTnLst>
                                </p:cTn>
                              </p:par>
                              <p:par>
                                <p:cTn id="307" presetID="22" presetClass="entr" presetSubtype="4" fill="hold" grpId="0" nodeType="withEffect">
                                  <p:stCondLst>
                                    <p:cond delay="0"/>
                                  </p:stCondLst>
                                  <p:childTnLst>
                                    <p:set>
                                      <p:cBhvr>
                                        <p:cTn id="308" dur="1" fill="hold">
                                          <p:stCondLst>
                                            <p:cond delay="0"/>
                                          </p:stCondLst>
                                        </p:cTn>
                                        <p:tgtEl>
                                          <p:spTgt spid="127">
                                            <p:txEl>
                                              <p:pRg st="0" end="0"/>
                                            </p:txEl>
                                          </p:spTgt>
                                        </p:tgtEl>
                                        <p:attrNameLst>
                                          <p:attrName>style.visibility</p:attrName>
                                        </p:attrNameLst>
                                      </p:cBhvr>
                                      <p:to>
                                        <p:strVal val="visible"/>
                                      </p:to>
                                    </p:set>
                                    <p:animEffect transition="in" filter="wipe(down)">
                                      <p:cBhvr>
                                        <p:cTn id="309" dur="500"/>
                                        <p:tgtEl>
                                          <p:spTgt spid="127">
                                            <p:txEl>
                                              <p:pRg st="0" end="0"/>
                                            </p:txEl>
                                          </p:spTgt>
                                        </p:tgtEl>
                                      </p:cBhvr>
                                    </p:animEffect>
                                  </p:childTnLst>
                                </p:cTn>
                              </p:par>
                              <p:par>
                                <p:cTn id="310" presetID="22" presetClass="entr" presetSubtype="4" fill="hold" grpId="0" nodeType="withEffect">
                                  <p:stCondLst>
                                    <p:cond delay="0"/>
                                  </p:stCondLst>
                                  <p:childTnLst>
                                    <p:set>
                                      <p:cBhvr>
                                        <p:cTn id="311" dur="1" fill="hold">
                                          <p:stCondLst>
                                            <p:cond delay="0"/>
                                          </p:stCondLst>
                                        </p:cTn>
                                        <p:tgtEl>
                                          <p:spTgt spid="128">
                                            <p:bg/>
                                          </p:spTgt>
                                        </p:tgtEl>
                                        <p:attrNameLst>
                                          <p:attrName>style.visibility</p:attrName>
                                        </p:attrNameLst>
                                      </p:cBhvr>
                                      <p:to>
                                        <p:strVal val="visible"/>
                                      </p:to>
                                    </p:set>
                                    <p:animEffect transition="in" filter="wipe(down)">
                                      <p:cBhvr>
                                        <p:cTn id="312" dur="500"/>
                                        <p:tgtEl>
                                          <p:spTgt spid="128">
                                            <p:bg/>
                                          </p:spTgt>
                                        </p:tgtEl>
                                      </p:cBhvr>
                                    </p:animEffect>
                                  </p:childTnLst>
                                </p:cTn>
                              </p:par>
                              <p:par>
                                <p:cTn id="313" presetID="22" presetClass="entr" presetSubtype="4" fill="hold" grpId="0" nodeType="withEffect">
                                  <p:stCondLst>
                                    <p:cond delay="0"/>
                                  </p:stCondLst>
                                  <p:childTnLst>
                                    <p:set>
                                      <p:cBhvr>
                                        <p:cTn id="314" dur="1" fill="hold">
                                          <p:stCondLst>
                                            <p:cond delay="0"/>
                                          </p:stCondLst>
                                        </p:cTn>
                                        <p:tgtEl>
                                          <p:spTgt spid="128">
                                            <p:txEl>
                                              <p:pRg st="0" end="0"/>
                                            </p:txEl>
                                          </p:spTgt>
                                        </p:tgtEl>
                                        <p:attrNameLst>
                                          <p:attrName>style.visibility</p:attrName>
                                        </p:attrNameLst>
                                      </p:cBhvr>
                                      <p:to>
                                        <p:strVal val="visible"/>
                                      </p:to>
                                    </p:set>
                                    <p:animEffect transition="in" filter="wipe(down)">
                                      <p:cBhvr>
                                        <p:cTn id="315" dur="500"/>
                                        <p:tgtEl>
                                          <p:spTgt spid="128">
                                            <p:txEl>
                                              <p:pRg st="0" end="0"/>
                                            </p:txEl>
                                          </p:spTgt>
                                        </p:tgtEl>
                                      </p:cBhvr>
                                    </p:animEffect>
                                  </p:childTnLst>
                                </p:cTn>
                              </p:par>
                              <p:par>
                                <p:cTn id="316" presetID="22" presetClass="entr" presetSubtype="4" fill="hold" grpId="0" nodeType="withEffect">
                                  <p:stCondLst>
                                    <p:cond delay="0"/>
                                  </p:stCondLst>
                                  <p:childTnLst>
                                    <p:set>
                                      <p:cBhvr>
                                        <p:cTn id="317" dur="1" fill="hold">
                                          <p:stCondLst>
                                            <p:cond delay="0"/>
                                          </p:stCondLst>
                                        </p:cTn>
                                        <p:tgtEl>
                                          <p:spTgt spid="130">
                                            <p:bg/>
                                          </p:spTgt>
                                        </p:tgtEl>
                                        <p:attrNameLst>
                                          <p:attrName>style.visibility</p:attrName>
                                        </p:attrNameLst>
                                      </p:cBhvr>
                                      <p:to>
                                        <p:strVal val="visible"/>
                                      </p:to>
                                    </p:set>
                                    <p:animEffect transition="in" filter="wipe(down)">
                                      <p:cBhvr>
                                        <p:cTn id="318" dur="500"/>
                                        <p:tgtEl>
                                          <p:spTgt spid="130">
                                            <p:bg/>
                                          </p:spTgt>
                                        </p:tgtEl>
                                      </p:cBhvr>
                                    </p:animEffect>
                                  </p:childTnLst>
                                </p:cTn>
                              </p:par>
                              <p:par>
                                <p:cTn id="319" presetID="22" presetClass="entr" presetSubtype="4" fill="hold" grpId="0" nodeType="withEffect">
                                  <p:stCondLst>
                                    <p:cond delay="0"/>
                                  </p:stCondLst>
                                  <p:childTnLst>
                                    <p:set>
                                      <p:cBhvr>
                                        <p:cTn id="320" dur="1" fill="hold">
                                          <p:stCondLst>
                                            <p:cond delay="0"/>
                                          </p:stCondLst>
                                        </p:cTn>
                                        <p:tgtEl>
                                          <p:spTgt spid="130">
                                            <p:txEl>
                                              <p:pRg st="0" end="0"/>
                                            </p:txEl>
                                          </p:spTgt>
                                        </p:tgtEl>
                                        <p:attrNameLst>
                                          <p:attrName>style.visibility</p:attrName>
                                        </p:attrNameLst>
                                      </p:cBhvr>
                                      <p:to>
                                        <p:strVal val="visible"/>
                                      </p:to>
                                    </p:set>
                                    <p:animEffect transition="in" filter="wipe(down)">
                                      <p:cBhvr>
                                        <p:cTn id="321" dur="500"/>
                                        <p:tgtEl>
                                          <p:spTgt spid="130">
                                            <p:txEl>
                                              <p:pRg st="0" end="0"/>
                                            </p:txEl>
                                          </p:spTgt>
                                        </p:tgtEl>
                                      </p:cBhvr>
                                    </p:animEffect>
                                  </p:childTnLst>
                                </p:cTn>
                              </p:par>
                            </p:childTnLst>
                          </p:cTn>
                        </p:par>
                      </p:childTnLst>
                    </p:cTn>
                  </p:par>
                  <p:par>
                    <p:cTn id="322" fill="hold">
                      <p:stCondLst>
                        <p:cond delay="indefinite"/>
                      </p:stCondLst>
                      <p:childTnLst>
                        <p:par>
                          <p:cTn id="323" fill="hold">
                            <p:stCondLst>
                              <p:cond delay="0"/>
                            </p:stCondLst>
                            <p:childTnLst>
                              <p:par>
                                <p:cTn id="324" presetID="22" presetClass="entr" presetSubtype="4" fill="hold" grpId="0" nodeType="clickEffect">
                                  <p:stCondLst>
                                    <p:cond delay="0"/>
                                  </p:stCondLst>
                                  <p:childTnLst>
                                    <p:set>
                                      <p:cBhvr>
                                        <p:cTn id="325" dur="1" fill="hold">
                                          <p:stCondLst>
                                            <p:cond delay="0"/>
                                          </p:stCondLst>
                                        </p:cTn>
                                        <p:tgtEl>
                                          <p:spTgt spid="131"/>
                                        </p:tgtEl>
                                        <p:attrNameLst>
                                          <p:attrName>style.visibility</p:attrName>
                                        </p:attrNameLst>
                                      </p:cBhvr>
                                      <p:to>
                                        <p:strVal val="visible"/>
                                      </p:to>
                                    </p:set>
                                    <p:animEffect transition="in" filter="wipe(down)">
                                      <p:cBhvr>
                                        <p:cTn id="326" dur="500"/>
                                        <p:tgtEl>
                                          <p:spTgt spid="131"/>
                                        </p:tgtEl>
                                      </p:cBhvr>
                                    </p:animEffect>
                                  </p:childTnLst>
                                </p:cTn>
                              </p:par>
                            </p:childTnLst>
                          </p:cTn>
                        </p:par>
                      </p:childTnLst>
                    </p:cTn>
                  </p:par>
                  <p:par>
                    <p:cTn id="327" fill="hold">
                      <p:stCondLst>
                        <p:cond delay="indefinite"/>
                      </p:stCondLst>
                      <p:childTnLst>
                        <p:par>
                          <p:cTn id="328" fill="hold">
                            <p:stCondLst>
                              <p:cond delay="0"/>
                            </p:stCondLst>
                            <p:childTnLst>
                              <p:par>
                                <p:cTn id="329" presetID="2" presetClass="entr" presetSubtype="4" fill="hold" nodeType="clickEffect">
                                  <p:stCondLst>
                                    <p:cond delay="0"/>
                                  </p:stCondLst>
                                  <p:childTnLst>
                                    <p:set>
                                      <p:cBhvr>
                                        <p:cTn id="330" dur="1" fill="hold">
                                          <p:stCondLst>
                                            <p:cond delay="0"/>
                                          </p:stCondLst>
                                        </p:cTn>
                                        <p:tgtEl>
                                          <p:spTgt spid="150"/>
                                        </p:tgtEl>
                                        <p:attrNameLst>
                                          <p:attrName>style.visibility</p:attrName>
                                        </p:attrNameLst>
                                      </p:cBhvr>
                                      <p:to>
                                        <p:strVal val="visible"/>
                                      </p:to>
                                    </p:set>
                                    <p:anim calcmode="lin" valueType="num">
                                      <p:cBhvr additive="base">
                                        <p:cTn id="331" dur="500" fill="hold"/>
                                        <p:tgtEl>
                                          <p:spTgt spid="150"/>
                                        </p:tgtEl>
                                        <p:attrNameLst>
                                          <p:attrName>ppt_x</p:attrName>
                                        </p:attrNameLst>
                                      </p:cBhvr>
                                      <p:tavLst>
                                        <p:tav tm="0">
                                          <p:val>
                                            <p:strVal val="#ppt_x"/>
                                          </p:val>
                                        </p:tav>
                                        <p:tav tm="100000">
                                          <p:val>
                                            <p:strVal val="#ppt_x"/>
                                          </p:val>
                                        </p:tav>
                                      </p:tavLst>
                                    </p:anim>
                                    <p:anim calcmode="lin" valueType="num">
                                      <p:cBhvr additive="base">
                                        <p:cTn id="332"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333" fill="hold">
                      <p:stCondLst>
                        <p:cond delay="indefinite"/>
                      </p:stCondLst>
                      <p:childTnLst>
                        <p:par>
                          <p:cTn id="334" fill="hold">
                            <p:stCondLst>
                              <p:cond delay="0"/>
                            </p:stCondLst>
                            <p:childTnLst>
                              <p:par>
                                <p:cTn id="335" presetID="2" presetClass="entr" presetSubtype="4" fill="hold" nodeType="clickEffect">
                                  <p:stCondLst>
                                    <p:cond delay="0"/>
                                  </p:stCondLst>
                                  <p:childTnLst>
                                    <p:set>
                                      <p:cBhvr>
                                        <p:cTn id="336" dur="1" fill="hold">
                                          <p:stCondLst>
                                            <p:cond delay="0"/>
                                          </p:stCondLst>
                                        </p:cTn>
                                        <p:tgtEl>
                                          <p:spTgt spid="228"/>
                                        </p:tgtEl>
                                        <p:attrNameLst>
                                          <p:attrName>style.visibility</p:attrName>
                                        </p:attrNameLst>
                                      </p:cBhvr>
                                      <p:to>
                                        <p:strVal val="visible"/>
                                      </p:to>
                                    </p:set>
                                    <p:anim calcmode="lin" valueType="num">
                                      <p:cBhvr additive="base">
                                        <p:cTn id="337" dur="500" fill="hold"/>
                                        <p:tgtEl>
                                          <p:spTgt spid="228"/>
                                        </p:tgtEl>
                                        <p:attrNameLst>
                                          <p:attrName>ppt_x</p:attrName>
                                        </p:attrNameLst>
                                      </p:cBhvr>
                                      <p:tavLst>
                                        <p:tav tm="0">
                                          <p:val>
                                            <p:strVal val="#ppt_x"/>
                                          </p:val>
                                        </p:tav>
                                        <p:tav tm="100000">
                                          <p:val>
                                            <p:strVal val="#ppt_x"/>
                                          </p:val>
                                        </p:tav>
                                      </p:tavLst>
                                    </p:anim>
                                    <p:anim calcmode="lin" valueType="num">
                                      <p:cBhvr additive="base">
                                        <p:cTn id="338" dur="500" fill="hold"/>
                                        <p:tgtEl>
                                          <p:spTgt spid="228"/>
                                        </p:tgtEl>
                                        <p:attrNameLst>
                                          <p:attrName>ppt_y</p:attrName>
                                        </p:attrNameLst>
                                      </p:cBhvr>
                                      <p:tavLst>
                                        <p:tav tm="0">
                                          <p:val>
                                            <p:strVal val="1+#ppt_h/2"/>
                                          </p:val>
                                        </p:tav>
                                        <p:tav tm="100000">
                                          <p:val>
                                            <p:strVal val="#ppt_y"/>
                                          </p:val>
                                        </p:tav>
                                      </p:tavLst>
                                    </p:anim>
                                  </p:childTnLst>
                                </p:cTn>
                              </p:par>
                              <p:par>
                                <p:cTn id="339" presetID="2" presetClass="entr" presetSubtype="4" fill="hold" grpId="0" nodeType="withEffect">
                                  <p:stCondLst>
                                    <p:cond delay="0"/>
                                  </p:stCondLst>
                                  <p:childTnLst>
                                    <p:set>
                                      <p:cBhvr>
                                        <p:cTn id="340" dur="1" fill="hold">
                                          <p:stCondLst>
                                            <p:cond delay="0"/>
                                          </p:stCondLst>
                                        </p:cTn>
                                        <p:tgtEl>
                                          <p:spTgt spid="222">
                                            <p:bg/>
                                          </p:spTgt>
                                        </p:tgtEl>
                                        <p:attrNameLst>
                                          <p:attrName>style.visibility</p:attrName>
                                        </p:attrNameLst>
                                      </p:cBhvr>
                                      <p:to>
                                        <p:strVal val="visible"/>
                                      </p:to>
                                    </p:set>
                                    <p:anim calcmode="lin" valueType="num">
                                      <p:cBhvr additive="base">
                                        <p:cTn id="341" dur="500" fill="hold"/>
                                        <p:tgtEl>
                                          <p:spTgt spid="222">
                                            <p:bg/>
                                          </p:spTgt>
                                        </p:tgtEl>
                                        <p:attrNameLst>
                                          <p:attrName>ppt_x</p:attrName>
                                        </p:attrNameLst>
                                      </p:cBhvr>
                                      <p:tavLst>
                                        <p:tav tm="0">
                                          <p:val>
                                            <p:strVal val="#ppt_x"/>
                                          </p:val>
                                        </p:tav>
                                        <p:tav tm="100000">
                                          <p:val>
                                            <p:strVal val="#ppt_x"/>
                                          </p:val>
                                        </p:tav>
                                      </p:tavLst>
                                    </p:anim>
                                    <p:anim calcmode="lin" valueType="num">
                                      <p:cBhvr additive="base">
                                        <p:cTn id="342" dur="500" fill="hold"/>
                                        <p:tgtEl>
                                          <p:spTgt spid="222">
                                            <p:bg/>
                                          </p:spTgt>
                                        </p:tgtEl>
                                        <p:attrNameLst>
                                          <p:attrName>ppt_y</p:attrName>
                                        </p:attrNameLst>
                                      </p:cBhvr>
                                      <p:tavLst>
                                        <p:tav tm="0">
                                          <p:val>
                                            <p:strVal val="1+#ppt_h/2"/>
                                          </p:val>
                                        </p:tav>
                                        <p:tav tm="100000">
                                          <p:val>
                                            <p:strVal val="#ppt_y"/>
                                          </p:val>
                                        </p:tav>
                                      </p:tavLst>
                                    </p:anim>
                                  </p:childTnLst>
                                </p:cTn>
                              </p:par>
                              <p:par>
                                <p:cTn id="343" presetID="2" presetClass="entr" presetSubtype="4" fill="hold" grpId="0" nodeType="withEffect">
                                  <p:stCondLst>
                                    <p:cond delay="0"/>
                                  </p:stCondLst>
                                  <p:childTnLst>
                                    <p:set>
                                      <p:cBhvr>
                                        <p:cTn id="344" dur="1" fill="hold">
                                          <p:stCondLst>
                                            <p:cond delay="0"/>
                                          </p:stCondLst>
                                        </p:cTn>
                                        <p:tgtEl>
                                          <p:spTgt spid="222">
                                            <p:txEl>
                                              <p:pRg st="0" end="0"/>
                                            </p:txEl>
                                          </p:spTgt>
                                        </p:tgtEl>
                                        <p:attrNameLst>
                                          <p:attrName>style.visibility</p:attrName>
                                        </p:attrNameLst>
                                      </p:cBhvr>
                                      <p:to>
                                        <p:strVal val="visible"/>
                                      </p:to>
                                    </p:set>
                                    <p:anim calcmode="lin" valueType="num">
                                      <p:cBhvr additive="base">
                                        <p:cTn id="345" dur="500" fill="hold"/>
                                        <p:tgtEl>
                                          <p:spTgt spid="222">
                                            <p:txEl>
                                              <p:pRg st="0" end="0"/>
                                            </p:txEl>
                                          </p:spTgt>
                                        </p:tgtEl>
                                        <p:attrNameLst>
                                          <p:attrName>ppt_x</p:attrName>
                                        </p:attrNameLst>
                                      </p:cBhvr>
                                      <p:tavLst>
                                        <p:tav tm="0">
                                          <p:val>
                                            <p:strVal val="#ppt_x"/>
                                          </p:val>
                                        </p:tav>
                                        <p:tav tm="100000">
                                          <p:val>
                                            <p:strVal val="#ppt_x"/>
                                          </p:val>
                                        </p:tav>
                                      </p:tavLst>
                                    </p:anim>
                                    <p:anim calcmode="lin" valueType="num">
                                      <p:cBhvr additive="base">
                                        <p:cTn id="346" dur="500" fill="hold"/>
                                        <p:tgtEl>
                                          <p:spTgt spid="2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7" fill="hold">
                      <p:stCondLst>
                        <p:cond delay="indefinite"/>
                      </p:stCondLst>
                      <p:childTnLst>
                        <p:par>
                          <p:cTn id="348" fill="hold">
                            <p:stCondLst>
                              <p:cond delay="0"/>
                            </p:stCondLst>
                            <p:childTnLst>
                              <p:par>
                                <p:cTn id="349" presetID="2" presetClass="entr" presetSubtype="4" fill="hold" grpId="0" nodeType="clickEffect">
                                  <p:stCondLst>
                                    <p:cond delay="0"/>
                                  </p:stCondLst>
                                  <p:childTnLst>
                                    <p:set>
                                      <p:cBhvr>
                                        <p:cTn id="350" dur="1" fill="hold">
                                          <p:stCondLst>
                                            <p:cond delay="0"/>
                                          </p:stCondLst>
                                        </p:cTn>
                                        <p:tgtEl>
                                          <p:spTgt spid="93">
                                            <p:bg/>
                                          </p:spTgt>
                                        </p:tgtEl>
                                        <p:attrNameLst>
                                          <p:attrName>style.visibility</p:attrName>
                                        </p:attrNameLst>
                                      </p:cBhvr>
                                      <p:to>
                                        <p:strVal val="visible"/>
                                      </p:to>
                                    </p:set>
                                    <p:anim calcmode="lin" valueType="num">
                                      <p:cBhvr additive="base">
                                        <p:cTn id="351" dur="500" fill="hold"/>
                                        <p:tgtEl>
                                          <p:spTgt spid="93">
                                            <p:bg/>
                                          </p:spTgt>
                                        </p:tgtEl>
                                        <p:attrNameLst>
                                          <p:attrName>ppt_x</p:attrName>
                                        </p:attrNameLst>
                                      </p:cBhvr>
                                      <p:tavLst>
                                        <p:tav tm="0">
                                          <p:val>
                                            <p:strVal val="#ppt_x"/>
                                          </p:val>
                                        </p:tav>
                                        <p:tav tm="100000">
                                          <p:val>
                                            <p:strVal val="#ppt_x"/>
                                          </p:val>
                                        </p:tav>
                                      </p:tavLst>
                                    </p:anim>
                                    <p:anim calcmode="lin" valueType="num">
                                      <p:cBhvr additive="base">
                                        <p:cTn id="352" dur="500" fill="hold"/>
                                        <p:tgtEl>
                                          <p:spTgt spid="93">
                                            <p:bg/>
                                          </p:spTgt>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93">
                                            <p:txEl>
                                              <p:pRg st="0" end="0"/>
                                            </p:txEl>
                                          </p:spTgt>
                                        </p:tgtEl>
                                        <p:attrNameLst>
                                          <p:attrName>style.visibility</p:attrName>
                                        </p:attrNameLst>
                                      </p:cBhvr>
                                      <p:to>
                                        <p:strVal val="visible"/>
                                      </p:to>
                                    </p:set>
                                    <p:anim calcmode="lin" valueType="num">
                                      <p:cBhvr additive="base">
                                        <p:cTn id="355" dur="500" fill="hold"/>
                                        <p:tgtEl>
                                          <p:spTgt spid="93">
                                            <p:txEl>
                                              <p:pRg st="0" end="0"/>
                                            </p:txEl>
                                          </p:spTgt>
                                        </p:tgtEl>
                                        <p:attrNameLst>
                                          <p:attrName>ppt_x</p:attrName>
                                        </p:attrNameLst>
                                      </p:cBhvr>
                                      <p:tavLst>
                                        <p:tav tm="0">
                                          <p:val>
                                            <p:strVal val="#ppt_x"/>
                                          </p:val>
                                        </p:tav>
                                        <p:tav tm="100000">
                                          <p:val>
                                            <p:strVal val="#ppt_x"/>
                                          </p:val>
                                        </p:tav>
                                      </p:tavLst>
                                    </p:anim>
                                    <p:anim calcmode="lin" valueType="num">
                                      <p:cBhvr additive="base">
                                        <p:cTn id="356" dur="500" fill="hold"/>
                                        <p:tgtEl>
                                          <p:spTgt spid="9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7" fill="hold">
                      <p:stCondLst>
                        <p:cond delay="indefinite"/>
                      </p:stCondLst>
                      <p:childTnLst>
                        <p:par>
                          <p:cTn id="358" fill="hold">
                            <p:stCondLst>
                              <p:cond delay="0"/>
                            </p:stCondLst>
                            <p:childTnLst>
                              <p:par>
                                <p:cTn id="359" presetID="2" presetClass="entr" presetSubtype="4" fill="hold" nodeType="clickEffect">
                                  <p:stCondLst>
                                    <p:cond delay="0"/>
                                  </p:stCondLst>
                                  <p:childTnLst>
                                    <p:set>
                                      <p:cBhvr>
                                        <p:cTn id="360" dur="1" fill="hold">
                                          <p:stCondLst>
                                            <p:cond delay="0"/>
                                          </p:stCondLst>
                                        </p:cTn>
                                        <p:tgtEl>
                                          <p:spTgt spid="111"/>
                                        </p:tgtEl>
                                        <p:attrNameLst>
                                          <p:attrName>style.visibility</p:attrName>
                                        </p:attrNameLst>
                                      </p:cBhvr>
                                      <p:to>
                                        <p:strVal val="visible"/>
                                      </p:to>
                                    </p:set>
                                    <p:anim calcmode="lin" valueType="num">
                                      <p:cBhvr additive="base">
                                        <p:cTn id="361" dur="500" fill="hold"/>
                                        <p:tgtEl>
                                          <p:spTgt spid="111"/>
                                        </p:tgtEl>
                                        <p:attrNameLst>
                                          <p:attrName>ppt_x</p:attrName>
                                        </p:attrNameLst>
                                      </p:cBhvr>
                                      <p:tavLst>
                                        <p:tav tm="0">
                                          <p:val>
                                            <p:strVal val="#ppt_x"/>
                                          </p:val>
                                        </p:tav>
                                        <p:tav tm="100000">
                                          <p:val>
                                            <p:strVal val="#ppt_x"/>
                                          </p:val>
                                        </p:tav>
                                      </p:tavLst>
                                    </p:anim>
                                    <p:anim calcmode="lin" valueType="num">
                                      <p:cBhvr additive="base">
                                        <p:cTn id="362" dur="500" fill="hold"/>
                                        <p:tgtEl>
                                          <p:spTgt spid="111"/>
                                        </p:tgtEl>
                                        <p:attrNameLst>
                                          <p:attrName>ppt_y</p:attrName>
                                        </p:attrNameLst>
                                      </p:cBhvr>
                                      <p:tavLst>
                                        <p:tav tm="0">
                                          <p:val>
                                            <p:strVal val="1+#ppt_h/2"/>
                                          </p:val>
                                        </p:tav>
                                        <p:tav tm="100000">
                                          <p:val>
                                            <p:strVal val="#ppt_y"/>
                                          </p:val>
                                        </p:tav>
                                      </p:tavLst>
                                    </p:anim>
                                  </p:childTnLst>
                                </p:cTn>
                              </p:par>
                              <p:par>
                                <p:cTn id="363" presetID="2" presetClass="entr" presetSubtype="4" fill="hold" grpId="0" nodeType="withEffect">
                                  <p:stCondLst>
                                    <p:cond delay="0"/>
                                  </p:stCondLst>
                                  <p:childTnLst>
                                    <p:set>
                                      <p:cBhvr>
                                        <p:cTn id="364" dur="1" fill="hold">
                                          <p:stCondLst>
                                            <p:cond delay="0"/>
                                          </p:stCondLst>
                                        </p:cTn>
                                        <p:tgtEl>
                                          <p:spTgt spid="77">
                                            <p:bg/>
                                          </p:spTgt>
                                        </p:tgtEl>
                                        <p:attrNameLst>
                                          <p:attrName>style.visibility</p:attrName>
                                        </p:attrNameLst>
                                      </p:cBhvr>
                                      <p:to>
                                        <p:strVal val="visible"/>
                                      </p:to>
                                    </p:set>
                                    <p:anim calcmode="lin" valueType="num">
                                      <p:cBhvr additive="base">
                                        <p:cTn id="365" dur="500" fill="hold"/>
                                        <p:tgtEl>
                                          <p:spTgt spid="77">
                                            <p:bg/>
                                          </p:spTgt>
                                        </p:tgtEl>
                                        <p:attrNameLst>
                                          <p:attrName>ppt_x</p:attrName>
                                        </p:attrNameLst>
                                      </p:cBhvr>
                                      <p:tavLst>
                                        <p:tav tm="0">
                                          <p:val>
                                            <p:strVal val="#ppt_x"/>
                                          </p:val>
                                        </p:tav>
                                        <p:tav tm="100000">
                                          <p:val>
                                            <p:strVal val="#ppt_x"/>
                                          </p:val>
                                        </p:tav>
                                      </p:tavLst>
                                    </p:anim>
                                    <p:anim calcmode="lin" valueType="num">
                                      <p:cBhvr additive="base">
                                        <p:cTn id="366" dur="500" fill="hold"/>
                                        <p:tgtEl>
                                          <p:spTgt spid="77">
                                            <p:bg/>
                                          </p:spTgt>
                                        </p:tgtEl>
                                        <p:attrNameLst>
                                          <p:attrName>ppt_y</p:attrName>
                                        </p:attrNameLst>
                                      </p:cBhvr>
                                      <p:tavLst>
                                        <p:tav tm="0">
                                          <p:val>
                                            <p:strVal val="1+#ppt_h/2"/>
                                          </p:val>
                                        </p:tav>
                                        <p:tav tm="100000">
                                          <p:val>
                                            <p:strVal val="#ppt_y"/>
                                          </p:val>
                                        </p:tav>
                                      </p:tavLst>
                                    </p:anim>
                                  </p:childTnLst>
                                </p:cTn>
                              </p:par>
                              <p:par>
                                <p:cTn id="367" presetID="2" presetClass="entr" presetSubtype="4" fill="hold" grpId="0" nodeType="withEffect">
                                  <p:stCondLst>
                                    <p:cond delay="0"/>
                                  </p:stCondLst>
                                  <p:childTnLst>
                                    <p:set>
                                      <p:cBhvr>
                                        <p:cTn id="368" dur="1" fill="hold">
                                          <p:stCondLst>
                                            <p:cond delay="0"/>
                                          </p:stCondLst>
                                        </p:cTn>
                                        <p:tgtEl>
                                          <p:spTgt spid="77">
                                            <p:txEl>
                                              <p:pRg st="0" end="0"/>
                                            </p:txEl>
                                          </p:spTgt>
                                        </p:tgtEl>
                                        <p:attrNameLst>
                                          <p:attrName>style.visibility</p:attrName>
                                        </p:attrNameLst>
                                      </p:cBhvr>
                                      <p:to>
                                        <p:strVal val="visible"/>
                                      </p:to>
                                    </p:set>
                                    <p:anim calcmode="lin" valueType="num">
                                      <p:cBhvr additive="base">
                                        <p:cTn id="369"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370" dur="50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1" fill="hold">
                      <p:stCondLst>
                        <p:cond delay="indefinite"/>
                      </p:stCondLst>
                      <p:childTnLst>
                        <p:par>
                          <p:cTn id="372" fill="hold">
                            <p:stCondLst>
                              <p:cond delay="0"/>
                            </p:stCondLst>
                            <p:childTnLst>
                              <p:par>
                                <p:cTn id="373" presetID="2" presetClass="entr" presetSubtype="4" fill="hold" nodeType="clickEffect">
                                  <p:stCondLst>
                                    <p:cond delay="0"/>
                                  </p:stCondLst>
                                  <p:childTnLst>
                                    <p:set>
                                      <p:cBhvr>
                                        <p:cTn id="374" dur="1" fill="hold">
                                          <p:stCondLst>
                                            <p:cond delay="0"/>
                                          </p:stCondLst>
                                        </p:cTn>
                                        <p:tgtEl>
                                          <p:spTgt spid="37"/>
                                        </p:tgtEl>
                                        <p:attrNameLst>
                                          <p:attrName>style.visibility</p:attrName>
                                        </p:attrNameLst>
                                      </p:cBhvr>
                                      <p:to>
                                        <p:strVal val="visible"/>
                                      </p:to>
                                    </p:set>
                                    <p:anim calcmode="lin" valueType="num">
                                      <p:cBhvr additive="base">
                                        <p:cTn id="375" dur="500" fill="hold"/>
                                        <p:tgtEl>
                                          <p:spTgt spid="37"/>
                                        </p:tgtEl>
                                        <p:attrNameLst>
                                          <p:attrName>ppt_x</p:attrName>
                                        </p:attrNameLst>
                                      </p:cBhvr>
                                      <p:tavLst>
                                        <p:tav tm="0">
                                          <p:val>
                                            <p:strVal val="#ppt_x"/>
                                          </p:val>
                                        </p:tav>
                                        <p:tav tm="100000">
                                          <p:val>
                                            <p:strVal val="#ppt_x"/>
                                          </p:val>
                                        </p:tav>
                                      </p:tavLst>
                                    </p:anim>
                                    <p:anim calcmode="lin" valueType="num">
                                      <p:cBhvr additive="base">
                                        <p:cTn id="376" dur="500" fill="hold"/>
                                        <p:tgtEl>
                                          <p:spTgt spid="37"/>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78">
                                            <p:bg/>
                                          </p:spTgt>
                                        </p:tgtEl>
                                        <p:attrNameLst>
                                          <p:attrName>style.visibility</p:attrName>
                                        </p:attrNameLst>
                                      </p:cBhvr>
                                      <p:to>
                                        <p:strVal val="visible"/>
                                      </p:to>
                                    </p:set>
                                    <p:anim calcmode="lin" valueType="num">
                                      <p:cBhvr additive="base">
                                        <p:cTn id="379" dur="500" fill="hold"/>
                                        <p:tgtEl>
                                          <p:spTgt spid="78">
                                            <p:bg/>
                                          </p:spTgt>
                                        </p:tgtEl>
                                        <p:attrNameLst>
                                          <p:attrName>ppt_x</p:attrName>
                                        </p:attrNameLst>
                                      </p:cBhvr>
                                      <p:tavLst>
                                        <p:tav tm="0">
                                          <p:val>
                                            <p:strVal val="#ppt_x"/>
                                          </p:val>
                                        </p:tav>
                                        <p:tav tm="100000">
                                          <p:val>
                                            <p:strVal val="#ppt_x"/>
                                          </p:val>
                                        </p:tav>
                                      </p:tavLst>
                                    </p:anim>
                                    <p:anim calcmode="lin" valueType="num">
                                      <p:cBhvr additive="base">
                                        <p:cTn id="380" dur="500" fill="hold"/>
                                        <p:tgtEl>
                                          <p:spTgt spid="78">
                                            <p:bg/>
                                          </p:spTgt>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78">
                                            <p:txEl>
                                              <p:pRg st="0" end="0"/>
                                            </p:txEl>
                                          </p:spTgt>
                                        </p:tgtEl>
                                        <p:attrNameLst>
                                          <p:attrName>style.visibility</p:attrName>
                                        </p:attrNameLst>
                                      </p:cBhvr>
                                      <p:to>
                                        <p:strVal val="visible"/>
                                      </p:to>
                                    </p:set>
                                    <p:anim calcmode="lin" valueType="num">
                                      <p:cBhvr additive="base">
                                        <p:cTn id="383"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additive="base">
                                        <p:cTn id="384" dur="500" fill="hold"/>
                                        <p:tgtEl>
                                          <p:spTgt spid="78">
                                            <p:txEl>
                                              <p:pRg st="0" end="0"/>
                                            </p:txEl>
                                          </p:spTgt>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78">
                                            <p:txEl>
                                              <p:pRg st="1" end="1"/>
                                            </p:txEl>
                                          </p:spTgt>
                                        </p:tgtEl>
                                        <p:attrNameLst>
                                          <p:attrName>style.visibility</p:attrName>
                                        </p:attrNameLst>
                                      </p:cBhvr>
                                      <p:to>
                                        <p:strVal val="visible"/>
                                      </p:to>
                                    </p:set>
                                    <p:anim calcmode="lin" valueType="num">
                                      <p:cBhvr additive="base">
                                        <p:cTn id="387" dur="500" fill="hold"/>
                                        <p:tgtEl>
                                          <p:spTgt spid="78">
                                            <p:txEl>
                                              <p:pRg st="1" end="1"/>
                                            </p:txEl>
                                          </p:spTgt>
                                        </p:tgtEl>
                                        <p:attrNameLst>
                                          <p:attrName>ppt_x</p:attrName>
                                        </p:attrNameLst>
                                      </p:cBhvr>
                                      <p:tavLst>
                                        <p:tav tm="0">
                                          <p:val>
                                            <p:strVal val="#ppt_x"/>
                                          </p:val>
                                        </p:tav>
                                        <p:tav tm="100000">
                                          <p:val>
                                            <p:strVal val="#ppt_x"/>
                                          </p:val>
                                        </p:tav>
                                      </p:tavLst>
                                    </p:anim>
                                    <p:anim calcmode="lin" valueType="num">
                                      <p:cBhvr additive="base">
                                        <p:cTn id="388" dur="500" fill="hold"/>
                                        <p:tgtEl>
                                          <p:spTgt spid="78">
                                            <p:txEl>
                                              <p:pRg st="1" end="1"/>
                                            </p:txEl>
                                          </p:spTgt>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78">
                                            <p:txEl>
                                              <p:pRg st="2" end="2"/>
                                            </p:txEl>
                                          </p:spTgt>
                                        </p:tgtEl>
                                        <p:attrNameLst>
                                          <p:attrName>style.visibility</p:attrName>
                                        </p:attrNameLst>
                                      </p:cBhvr>
                                      <p:to>
                                        <p:strVal val="visible"/>
                                      </p:to>
                                    </p:set>
                                    <p:anim calcmode="lin" valueType="num">
                                      <p:cBhvr additive="base">
                                        <p:cTn id="391" dur="500" fill="hold"/>
                                        <p:tgtEl>
                                          <p:spTgt spid="78">
                                            <p:txEl>
                                              <p:pRg st="2" end="2"/>
                                            </p:txEl>
                                          </p:spTgt>
                                        </p:tgtEl>
                                        <p:attrNameLst>
                                          <p:attrName>ppt_x</p:attrName>
                                        </p:attrNameLst>
                                      </p:cBhvr>
                                      <p:tavLst>
                                        <p:tav tm="0">
                                          <p:val>
                                            <p:strVal val="#ppt_x"/>
                                          </p:val>
                                        </p:tav>
                                        <p:tav tm="100000">
                                          <p:val>
                                            <p:strVal val="#ppt_x"/>
                                          </p:val>
                                        </p:tav>
                                      </p:tavLst>
                                    </p:anim>
                                    <p:anim calcmode="lin" valueType="num">
                                      <p:cBhvr additive="base">
                                        <p:cTn id="392" dur="500" fill="hold"/>
                                        <p:tgtEl>
                                          <p:spTgt spid="78">
                                            <p:txEl>
                                              <p:pRg st="2" end="2"/>
                                            </p:txEl>
                                          </p:spTgt>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78">
                                            <p:txEl>
                                              <p:pRg st="3" end="3"/>
                                            </p:txEl>
                                          </p:spTgt>
                                        </p:tgtEl>
                                        <p:attrNameLst>
                                          <p:attrName>style.visibility</p:attrName>
                                        </p:attrNameLst>
                                      </p:cBhvr>
                                      <p:to>
                                        <p:strVal val="visible"/>
                                      </p:to>
                                    </p:set>
                                    <p:anim calcmode="lin" valueType="num">
                                      <p:cBhvr additive="base">
                                        <p:cTn id="395" dur="500" fill="hold"/>
                                        <p:tgtEl>
                                          <p:spTgt spid="78">
                                            <p:txEl>
                                              <p:pRg st="3" end="3"/>
                                            </p:txEl>
                                          </p:spTgt>
                                        </p:tgtEl>
                                        <p:attrNameLst>
                                          <p:attrName>ppt_x</p:attrName>
                                        </p:attrNameLst>
                                      </p:cBhvr>
                                      <p:tavLst>
                                        <p:tav tm="0">
                                          <p:val>
                                            <p:strVal val="#ppt_x"/>
                                          </p:val>
                                        </p:tav>
                                        <p:tav tm="100000">
                                          <p:val>
                                            <p:strVal val="#ppt_x"/>
                                          </p:val>
                                        </p:tav>
                                      </p:tavLst>
                                    </p:anim>
                                    <p:anim calcmode="lin" valueType="num">
                                      <p:cBhvr additive="base">
                                        <p:cTn id="396" dur="500" fill="hold"/>
                                        <p:tgtEl>
                                          <p:spTgt spid="7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7" fill="hold">
                      <p:stCondLst>
                        <p:cond delay="indefinite"/>
                      </p:stCondLst>
                      <p:childTnLst>
                        <p:par>
                          <p:cTn id="398" fill="hold">
                            <p:stCondLst>
                              <p:cond delay="0"/>
                            </p:stCondLst>
                            <p:childTnLst>
                              <p:par>
                                <p:cTn id="399" presetID="2" presetClass="entr" presetSubtype="4" fill="hold" grpId="0" nodeType="clickEffect">
                                  <p:stCondLst>
                                    <p:cond delay="0"/>
                                  </p:stCondLst>
                                  <p:childTnLst>
                                    <p:set>
                                      <p:cBhvr>
                                        <p:cTn id="400" dur="1" fill="hold">
                                          <p:stCondLst>
                                            <p:cond delay="0"/>
                                          </p:stCondLst>
                                        </p:cTn>
                                        <p:tgtEl>
                                          <p:spTgt spid="106">
                                            <p:bg/>
                                          </p:spTgt>
                                        </p:tgtEl>
                                        <p:attrNameLst>
                                          <p:attrName>style.visibility</p:attrName>
                                        </p:attrNameLst>
                                      </p:cBhvr>
                                      <p:to>
                                        <p:strVal val="visible"/>
                                      </p:to>
                                    </p:set>
                                    <p:anim calcmode="lin" valueType="num">
                                      <p:cBhvr additive="base">
                                        <p:cTn id="401" dur="500" fill="hold"/>
                                        <p:tgtEl>
                                          <p:spTgt spid="106">
                                            <p:bg/>
                                          </p:spTgt>
                                        </p:tgtEl>
                                        <p:attrNameLst>
                                          <p:attrName>ppt_x</p:attrName>
                                        </p:attrNameLst>
                                      </p:cBhvr>
                                      <p:tavLst>
                                        <p:tav tm="0">
                                          <p:val>
                                            <p:strVal val="#ppt_x"/>
                                          </p:val>
                                        </p:tav>
                                        <p:tav tm="100000">
                                          <p:val>
                                            <p:strVal val="#ppt_x"/>
                                          </p:val>
                                        </p:tav>
                                      </p:tavLst>
                                    </p:anim>
                                    <p:anim calcmode="lin" valueType="num">
                                      <p:cBhvr additive="base">
                                        <p:cTn id="402" dur="500" fill="hold"/>
                                        <p:tgtEl>
                                          <p:spTgt spid="106">
                                            <p:bg/>
                                          </p:spTgt>
                                        </p:tgtEl>
                                        <p:attrNameLst>
                                          <p:attrName>ppt_y</p:attrName>
                                        </p:attrNameLst>
                                      </p:cBhvr>
                                      <p:tavLst>
                                        <p:tav tm="0">
                                          <p:val>
                                            <p:strVal val="1+#ppt_h/2"/>
                                          </p:val>
                                        </p:tav>
                                        <p:tav tm="100000">
                                          <p:val>
                                            <p:strVal val="#ppt_y"/>
                                          </p:val>
                                        </p:tav>
                                      </p:tavLst>
                                    </p:anim>
                                  </p:childTnLst>
                                </p:cTn>
                              </p:par>
                              <p:par>
                                <p:cTn id="403" presetID="2" presetClass="entr" presetSubtype="4" fill="hold" grpId="0" nodeType="withEffect">
                                  <p:stCondLst>
                                    <p:cond delay="0"/>
                                  </p:stCondLst>
                                  <p:childTnLst>
                                    <p:set>
                                      <p:cBhvr>
                                        <p:cTn id="404" dur="1" fill="hold">
                                          <p:stCondLst>
                                            <p:cond delay="0"/>
                                          </p:stCondLst>
                                        </p:cTn>
                                        <p:tgtEl>
                                          <p:spTgt spid="106">
                                            <p:txEl>
                                              <p:pRg st="0" end="0"/>
                                            </p:txEl>
                                          </p:spTgt>
                                        </p:tgtEl>
                                        <p:attrNameLst>
                                          <p:attrName>style.visibility</p:attrName>
                                        </p:attrNameLst>
                                      </p:cBhvr>
                                      <p:to>
                                        <p:strVal val="visible"/>
                                      </p:to>
                                    </p:set>
                                    <p:anim calcmode="lin" valueType="num">
                                      <p:cBhvr additive="base">
                                        <p:cTn id="405" dur="500" fill="hold"/>
                                        <p:tgtEl>
                                          <p:spTgt spid="106">
                                            <p:txEl>
                                              <p:pRg st="0" end="0"/>
                                            </p:txEl>
                                          </p:spTgt>
                                        </p:tgtEl>
                                        <p:attrNameLst>
                                          <p:attrName>ppt_x</p:attrName>
                                        </p:attrNameLst>
                                      </p:cBhvr>
                                      <p:tavLst>
                                        <p:tav tm="0">
                                          <p:val>
                                            <p:strVal val="#ppt_x"/>
                                          </p:val>
                                        </p:tav>
                                        <p:tav tm="100000">
                                          <p:val>
                                            <p:strVal val="#ppt_x"/>
                                          </p:val>
                                        </p:tav>
                                      </p:tavLst>
                                    </p:anim>
                                    <p:anim calcmode="lin" valueType="num">
                                      <p:cBhvr additive="base">
                                        <p:cTn id="406" dur="500" fill="hold"/>
                                        <p:tgtEl>
                                          <p:spTgt spid="1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7" fill="hold">
                      <p:stCondLst>
                        <p:cond delay="indefinite"/>
                      </p:stCondLst>
                      <p:childTnLst>
                        <p:par>
                          <p:cTn id="408" fill="hold">
                            <p:stCondLst>
                              <p:cond delay="0"/>
                            </p:stCondLst>
                            <p:childTnLst>
                              <p:par>
                                <p:cTn id="409" presetID="22" presetClass="entr" presetSubtype="4" fill="hold" grpId="0" nodeType="clickEffect">
                                  <p:stCondLst>
                                    <p:cond delay="0"/>
                                  </p:stCondLst>
                                  <p:childTnLst>
                                    <p:set>
                                      <p:cBhvr>
                                        <p:cTn id="410" dur="1" fill="hold">
                                          <p:stCondLst>
                                            <p:cond delay="0"/>
                                          </p:stCondLst>
                                        </p:cTn>
                                        <p:tgtEl>
                                          <p:spTgt spid="108">
                                            <p:bg/>
                                          </p:spTgt>
                                        </p:tgtEl>
                                        <p:attrNameLst>
                                          <p:attrName>style.visibility</p:attrName>
                                        </p:attrNameLst>
                                      </p:cBhvr>
                                      <p:to>
                                        <p:strVal val="visible"/>
                                      </p:to>
                                    </p:set>
                                    <p:animEffect transition="in" filter="wipe(down)">
                                      <p:cBhvr>
                                        <p:cTn id="411" dur="500"/>
                                        <p:tgtEl>
                                          <p:spTgt spid="108">
                                            <p:bg/>
                                          </p:spTgt>
                                        </p:tgtEl>
                                      </p:cBhvr>
                                    </p:animEffect>
                                  </p:childTnLst>
                                </p:cTn>
                              </p:par>
                              <p:par>
                                <p:cTn id="412" presetID="22" presetClass="entr" presetSubtype="4" fill="hold" grpId="0" nodeType="withEffect">
                                  <p:stCondLst>
                                    <p:cond delay="0"/>
                                  </p:stCondLst>
                                  <p:childTnLst>
                                    <p:set>
                                      <p:cBhvr>
                                        <p:cTn id="413" dur="1" fill="hold">
                                          <p:stCondLst>
                                            <p:cond delay="0"/>
                                          </p:stCondLst>
                                        </p:cTn>
                                        <p:tgtEl>
                                          <p:spTgt spid="108">
                                            <p:txEl>
                                              <p:pRg st="0" end="0"/>
                                            </p:txEl>
                                          </p:spTgt>
                                        </p:tgtEl>
                                        <p:attrNameLst>
                                          <p:attrName>style.visibility</p:attrName>
                                        </p:attrNameLst>
                                      </p:cBhvr>
                                      <p:to>
                                        <p:strVal val="visible"/>
                                      </p:to>
                                    </p:set>
                                    <p:animEffect transition="in" filter="wipe(down)">
                                      <p:cBhvr>
                                        <p:cTn id="414" dur="500"/>
                                        <p:tgtEl>
                                          <p:spTgt spid="108">
                                            <p:txEl>
                                              <p:pRg st="0" end="0"/>
                                            </p:txEl>
                                          </p:spTgt>
                                        </p:tgtEl>
                                      </p:cBhvr>
                                    </p:animEffect>
                                  </p:childTnLst>
                                </p:cTn>
                              </p:par>
                            </p:childTnLst>
                          </p:cTn>
                        </p:par>
                      </p:childTnLst>
                    </p:cTn>
                  </p:par>
                  <p:par>
                    <p:cTn id="415" fill="hold">
                      <p:stCondLst>
                        <p:cond delay="indefinite"/>
                      </p:stCondLst>
                      <p:childTnLst>
                        <p:par>
                          <p:cTn id="416" fill="hold">
                            <p:stCondLst>
                              <p:cond delay="0"/>
                            </p:stCondLst>
                            <p:childTnLst>
                              <p:par>
                                <p:cTn id="417" presetID="2" presetClass="entr" presetSubtype="4" fill="hold" nodeType="clickEffect">
                                  <p:stCondLst>
                                    <p:cond delay="0"/>
                                  </p:stCondLst>
                                  <p:childTnLst>
                                    <p:set>
                                      <p:cBhvr>
                                        <p:cTn id="418" dur="1" fill="hold">
                                          <p:stCondLst>
                                            <p:cond delay="0"/>
                                          </p:stCondLst>
                                        </p:cTn>
                                        <p:tgtEl>
                                          <p:spTgt spid="253"/>
                                        </p:tgtEl>
                                        <p:attrNameLst>
                                          <p:attrName>style.visibility</p:attrName>
                                        </p:attrNameLst>
                                      </p:cBhvr>
                                      <p:to>
                                        <p:strVal val="visible"/>
                                      </p:to>
                                    </p:set>
                                    <p:anim calcmode="lin" valueType="num">
                                      <p:cBhvr additive="base">
                                        <p:cTn id="419" dur="500" fill="hold"/>
                                        <p:tgtEl>
                                          <p:spTgt spid="253"/>
                                        </p:tgtEl>
                                        <p:attrNameLst>
                                          <p:attrName>ppt_x</p:attrName>
                                        </p:attrNameLst>
                                      </p:cBhvr>
                                      <p:tavLst>
                                        <p:tav tm="0">
                                          <p:val>
                                            <p:strVal val="#ppt_x"/>
                                          </p:val>
                                        </p:tav>
                                        <p:tav tm="100000">
                                          <p:val>
                                            <p:strVal val="#ppt_x"/>
                                          </p:val>
                                        </p:tav>
                                      </p:tavLst>
                                    </p:anim>
                                    <p:anim calcmode="lin" valueType="num">
                                      <p:cBhvr additive="base">
                                        <p:cTn id="420" dur="500" fill="hold"/>
                                        <p:tgtEl>
                                          <p:spTgt spid="25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244">
                                            <p:bg/>
                                          </p:spTgt>
                                        </p:tgtEl>
                                        <p:attrNameLst>
                                          <p:attrName>style.visibility</p:attrName>
                                        </p:attrNameLst>
                                      </p:cBhvr>
                                      <p:to>
                                        <p:strVal val="visible"/>
                                      </p:to>
                                    </p:set>
                                    <p:anim calcmode="lin" valueType="num">
                                      <p:cBhvr additive="base">
                                        <p:cTn id="423" dur="500" fill="hold"/>
                                        <p:tgtEl>
                                          <p:spTgt spid="244">
                                            <p:bg/>
                                          </p:spTgt>
                                        </p:tgtEl>
                                        <p:attrNameLst>
                                          <p:attrName>ppt_x</p:attrName>
                                        </p:attrNameLst>
                                      </p:cBhvr>
                                      <p:tavLst>
                                        <p:tav tm="0">
                                          <p:val>
                                            <p:strVal val="#ppt_x"/>
                                          </p:val>
                                        </p:tav>
                                        <p:tav tm="100000">
                                          <p:val>
                                            <p:strVal val="#ppt_x"/>
                                          </p:val>
                                        </p:tav>
                                      </p:tavLst>
                                    </p:anim>
                                    <p:anim calcmode="lin" valueType="num">
                                      <p:cBhvr additive="base">
                                        <p:cTn id="424" dur="500" fill="hold"/>
                                        <p:tgtEl>
                                          <p:spTgt spid="244">
                                            <p:bg/>
                                          </p:spTgt>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244">
                                            <p:txEl>
                                              <p:pRg st="0" end="0"/>
                                            </p:txEl>
                                          </p:spTgt>
                                        </p:tgtEl>
                                        <p:attrNameLst>
                                          <p:attrName>style.visibility</p:attrName>
                                        </p:attrNameLst>
                                      </p:cBhvr>
                                      <p:to>
                                        <p:strVal val="visible"/>
                                      </p:to>
                                    </p:set>
                                    <p:anim calcmode="lin" valueType="num">
                                      <p:cBhvr additive="base">
                                        <p:cTn id="427" dur="500" fill="hold"/>
                                        <p:tgtEl>
                                          <p:spTgt spid="244">
                                            <p:txEl>
                                              <p:pRg st="0" end="0"/>
                                            </p:txEl>
                                          </p:spTgt>
                                        </p:tgtEl>
                                        <p:attrNameLst>
                                          <p:attrName>ppt_x</p:attrName>
                                        </p:attrNameLst>
                                      </p:cBhvr>
                                      <p:tavLst>
                                        <p:tav tm="0">
                                          <p:val>
                                            <p:strVal val="#ppt_x"/>
                                          </p:val>
                                        </p:tav>
                                        <p:tav tm="100000">
                                          <p:val>
                                            <p:strVal val="#ppt_x"/>
                                          </p:val>
                                        </p:tav>
                                      </p:tavLst>
                                    </p:anim>
                                    <p:anim calcmode="lin" valueType="num">
                                      <p:cBhvr additive="base">
                                        <p:cTn id="428" dur="500" fill="hold"/>
                                        <p:tgtEl>
                                          <p:spTgt spid="2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9" fill="hold">
                      <p:stCondLst>
                        <p:cond delay="indefinite"/>
                      </p:stCondLst>
                      <p:childTnLst>
                        <p:par>
                          <p:cTn id="430" fill="hold">
                            <p:stCondLst>
                              <p:cond delay="0"/>
                            </p:stCondLst>
                            <p:childTnLst>
                              <p:par>
                                <p:cTn id="431" presetID="2" presetClass="entr" presetSubtype="4" fill="hold" nodeType="clickEffect">
                                  <p:stCondLst>
                                    <p:cond delay="0"/>
                                  </p:stCondLst>
                                  <p:childTnLst>
                                    <p:set>
                                      <p:cBhvr>
                                        <p:cTn id="432" dur="1" fill="hold">
                                          <p:stCondLst>
                                            <p:cond delay="0"/>
                                          </p:stCondLst>
                                        </p:cTn>
                                        <p:tgtEl>
                                          <p:spTgt spid="233"/>
                                        </p:tgtEl>
                                        <p:attrNameLst>
                                          <p:attrName>style.visibility</p:attrName>
                                        </p:attrNameLst>
                                      </p:cBhvr>
                                      <p:to>
                                        <p:strVal val="visible"/>
                                      </p:to>
                                    </p:set>
                                    <p:anim calcmode="lin" valueType="num">
                                      <p:cBhvr additive="base">
                                        <p:cTn id="433" dur="500" fill="hold"/>
                                        <p:tgtEl>
                                          <p:spTgt spid="233"/>
                                        </p:tgtEl>
                                        <p:attrNameLst>
                                          <p:attrName>ppt_x</p:attrName>
                                        </p:attrNameLst>
                                      </p:cBhvr>
                                      <p:tavLst>
                                        <p:tav tm="0">
                                          <p:val>
                                            <p:strVal val="#ppt_x"/>
                                          </p:val>
                                        </p:tav>
                                        <p:tav tm="100000">
                                          <p:val>
                                            <p:strVal val="#ppt_x"/>
                                          </p:val>
                                        </p:tav>
                                      </p:tavLst>
                                    </p:anim>
                                    <p:anim calcmode="lin" valueType="num">
                                      <p:cBhvr additive="base">
                                        <p:cTn id="434" dur="500" fill="hold"/>
                                        <p:tgtEl>
                                          <p:spTgt spid="233"/>
                                        </p:tgtEl>
                                        <p:attrNameLst>
                                          <p:attrName>ppt_y</p:attrName>
                                        </p:attrNameLst>
                                      </p:cBhvr>
                                      <p:tavLst>
                                        <p:tav tm="0">
                                          <p:val>
                                            <p:strVal val="1+#ppt_h/2"/>
                                          </p:val>
                                        </p:tav>
                                        <p:tav tm="100000">
                                          <p:val>
                                            <p:strVal val="#ppt_y"/>
                                          </p:val>
                                        </p:tav>
                                      </p:tavLst>
                                    </p:anim>
                                  </p:childTnLst>
                                </p:cTn>
                              </p:par>
                              <p:par>
                                <p:cTn id="435" presetID="2" presetClass="entr" presetSubtype="4" fill="hold" grpId="0" nodeType="withEffect">
                                  <p:stCondLst>
                                    <p:cond delay="0"/>
                                  </p:stCondLst>
                                  <p:childTnLst>
                                    <p:set>
                                      <p:cBhvr>
                                        <p:cTn id="436" dur="1" fill="hold">
                                          <p:stCondLst>
                                            <p:cond delay="0"/>
                                          </p:stCondLst>
                                        </p:cTn>
                                        <p:tgtEl>
                                          <p:spTgt spid="226">
                                            <p:bg/>
                                          </p:spTgt>
                                        </p:tgtEl>
                                        <p:attrNameLst>
                                          <p:attrName>style.visibility</p:attrName>
                                        </p:attrNameLst>
                                      </p:cBhvr>
                                      <p:to>
                                        <p:strVal val="visible"/>
                                      </p:to>
                                    </p:set>
                                    <p:anim calcmode="lin" valueType="num">
                                      <p:cBhvr additive="base">
                                        <p:cTn id="437" dur="500" fill="hold"/>
                                        <p:tgtEl>
                                          <p:spTgt spid="226">
                                            <p:bg/>
                                          </p:spTgt>
                                        </p:tgtEl>
                                        <p:attrNameLst>
                                          <p:attrName>ppt_x</p:attrName>
                                        </p:attrNameLst>
                                      </p:cBhvr>
                                      <p:tavLst>
                                        <p:tav tm="0">
                                          <p:val>
                                            <p:strVal val="#ppt_x"/>
                                          </p:val>
                                        </p:tav>
                                        <p:tav tm="100000">
                                          <p:val>
                                            <p:strVal val="#ppt_x"/>
                                          </p:val>
                                        </p:tav>
                                      </p:tavLst>
                                    </p:anim>
                                    <p:anim calcmode="lin" valueType="num">
                                      <p:cBhvr additive="base">
                                        <p:cTn id="438" dur="500" fill="hold"/>
                                        <p:tgtEl>
                                          <p:spTgt spid="226">
                                            <p:bg/>
                                          </p:spTgt>
                                        </p:tgtEl>
                                        <p:attrNameLst>
                                          <p:attrName>ppt_y</p:attrName>
                                        </p:attrNameLst>
                                      </p:cBhvr>
                                      <p:tavLst>
                                        <p:tav tm="0">
                                          <p:val>
                                            <p:strVal val="1+#ppt_h/2"/>
                                          </p:val>
                                        </p:tav>
                                        <p:tav tm="100000">
                                          <p:val>
                                            <p:strVal val="#ppt_y"/>
                                          </p:val>
                                        </p:tav>
                                      </p:tavLst>
                                    </p:anim>
                                  </p:childTnLst>
                                </p:cTn>
                              </p:par>
                              <p:par>
                                <p:cTn id="439" presetID="2" presetClass="entr" presetSubtype="4" fill="hold" grpId="0" nodeType="withEffect">
                                  <p:stCondLst>
                                    <p:cond delay="0"/>
                                  </p:stCondLst>
                                  <p:childTnLst>
                                    <p:set>
                                      <p:cBhvr>
                                        <p:cTn id="440" dur="1" fill="hold">
                                          <p:stCondLst>
                                            <p:cond delay="0"/>
                                          </p:stCondLst>
                                        </p:cTn>
                                        <p:tgtEl>
                                          <p:spTgt spid="226">
                                            <p:txEl>
                                              <p:pRg st="0" end="0"/>
                                            </p:txEl>
                                          </p:spTgt>
                                        </p:tgtEl>
                                        <p:attrNameLst>
                                          <p:attrName>style.visibility</p:attrName>
                                        </p:attrNameLst>
                                      </p:cBhvr>
                                      <p:to>
                                        <p:strVal val="visible"/>
                                      </p:to>
                                    </p:set>
                                    <p:anim calcmode="lin" valueType="num">
                                      <p:cBhvr additive="base">
                                        <p:cTn id="441" dur="500" fill="hold"/>
                                        <p:tgtEl>
                                          <p:spTgt spid="226">
                                            <p:txEl>
                                              <p:pRg st="0" end="0"/>
                                            </p:txEl>
                                          </p:spTgt>
                                        </p:tgtEl>
                                        <p:attrNameLst>
                                          <p:attrName>ppt_x</p:attrName>
                                        </p:attrNameLst>
                                      </p:cBhvr>
                                      <p:tavLst>
                                        <p:tav tm="0">
                                          <p:val>
                                            <p:strVal val="#ppt_x"/>
                                          </p:val>
                                        </p:tav>
                                        <p:tav tm="100000">
                                          <p:val>
                                            <p:strVal val="#ppt_x"/>
                                          </p:val>
                                        </p:tav>
                                      </p:tavLst>
                                    </p:anim>
                                    <p:anim calcmode="lin" valueType="num">
                                      <p:cBhvr additive="base">
                                        <p:cTn id="442" dur="500" fill="hold"/>
                                        <p:tgtEl>
                                          <p:spTgt spid="2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14" grpId="0" build="allAtOnce" animBg="1"/>
      <p:bldP spid="15" grpId="0" build="allAtOnce" animBg="1"/>
      <p:bldP spid="17" grpId="0" build="allAtOnce" animBg="1"/>
      <p:bldP spid="19" grpId="0" build="allAtOnce" animBg="1"/>
      <p:bldP spid="20" grpId="0" build="allAtOnce" animBg="1"/>
      <p:bldP spid="21" grpId="0" build="allAtOnce" animBg="1"/>
      <p:bldP spid="23" grpId="0" build="allAtOnce" animBg="1"/>
      <p:bldP spid="24" grpId="0" build="allAtOnce" animBg="1"/>
      <p:bldP spid="48" grpId="0" uiExpand="1" build="allAtOnce" animBg="1"/>
      <p:bldP spid="77" grpId="0" build="allAtOnce" animBg="1"/>
      <p:bldP spid="78" grpId="0" build="allAtOnce" animBg="1"/>
      <p:bldP spid="172" grpId="0" uiExpand="1" build="allAtOnce" animBg="1"/>
      <p:bldP spid="222" grpId="0" build="allAtOnce" animBg="1"/>
      <p:bldP spid="226" grpId="0" uiExpand="1" build="allAtOnce" animBg="1"/>
      <p:bldP spid="244" grpId="0" uiExpand="1" build="allAtOnce" animBg="1"/>
      <p:bldP spid="39" grpId="0" build="allAtOnce" animBg="1"/>
      <p:bldP spid="47" grpId="0" uiExpand="1" build="allAtOnce" animBg="1"/>
      <p:bldP spid="54" grpId="0" uiExpand="1" build="allAtOnce" animBg="1"/>
      <p:bldP spid="71" grpId="0" uiExpand="1" build="allAtOnce" animBg="1"/>
      <p:bldP spid="72" grpId="0" uiExpand="1" build="allAtOnce" animBg="1"/>
      <p:bldP spid="83" grpId="0" uiExpand="1" build="allAtOnce" animBg="1"/>
      <p:bldP spid="51" grpId="0" uiExpand="1" build="allAtOnce" animBg="1"/>
      <p:bldP spid="53" grpId="0" animBg="1"/>
      <p:bldP spid="85" grpId="0" uiExpand="1" build="allAtOnce" animBg="1"/>
      <p:bldP spid="93" grpId="0" uiExpand="1" build="allAtOnce" animBg="1"/>
      <p:bldP spid="106" grpId="0" uiExpand="1" build="allAtOnce" animBg="1"/>
      <p:bldP spid="108" grpId="0" uiExpand="1" build="allAtOnce" animBg="1"/>
      <p:bldP spid="127" grpId="0" build="allAtOnce" animBg="1"/>
      <p:bldP spid="128" grpId="0" uiExpand="1" build="allAtOnce" animBg="1"/>
      <p:bldP spid="130" grpId="0" uiExpand="1" build="allAtOnce" animBg="1"/>
      <p:bldP spid="13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63562"/>
          </a:xfrm>
        </p:spPr>
        <p:txBody>
          <a:bodyPr>
            <a:normAutofit/>
          </a:bodyPr>
          <a:lstStyle/>
          <a:p>
            <a:pPr algn="ctr"/>
            <a:r>
              <a:rPr lang="sr-Cyrl-CS" sz="2800" b="1" dirty="0" smtClean="0">
                <a:solidFill>
                  <a:srgbClr val="0070C0"/>
                </a:solidFill>
                <a:latin typeface="Times New Roman" pitchFamily="18" charset="0"/>
                <a:cs typeface="Times New Roman" pitchFamily="18" charset="0"/>
              </a:rPr>
              <a:t>делимично усвајање захтева од стране наручиоца</a:t>
            </a:r>
            <a:endParaRPr lang="en-US" sz="2800" b="1" dirty="0">
              <a:solidFill>
                <a:srgbClr val="0070C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5A07A56-F3FC-49FB-BE4D-825E6D4EB787}" type="slidenum">
              <a:rPr lang="en-US" smtClean="0"/>
              <a:pPr/>
              <a:t>58</a:t>
            </a:fld>
            <a:endParaRPr lang="en-US"/>
          </a:p>
        </p:txBody>
      </p:sp>
      <p:sp>
        <p:nvSpPr>
          <p:cNvPr id="5" name="Rectangle 4"/>
          <p:cNvSpPr/>
          <p:nvPr/>
        </p:nvSpPr>
        <p:spPr>
          <a:xfrm>
            <a:off x="762000" y="1828800"/>
            <a:ext cx="7239000" cy="1477328"/>
          </a:xfrm>
          <a:prstGeom prst="rect">
            <a:avLst/>
          </a:prstGeom>
          <a:solidFill>
            <a:srgbClr val="00B050"/>
          </a:solidFill>
          <a:ln>
            <a:solidFill>
              <a:schemeClr val="accent2">
                <a:lumMod val="50000"/>
              </a:schemeClr>
            </a:solidFill>
          </a:ln>
        </p:spPr>
        <p:txBody>
          <a:bodyPr wrap="square">
            <a:spAutoFit/>
          </a:bodyPr>
          <a:lstStyle/>
          <a:p>
            <a:pPr algn="just"/>
            <a:r>
              <a:rPr lang="ru-RU" b="1" dirty="0" smtClean="0">
                <a:solidFill>
                  <a:schemeClr val="bg1">
                    <a:lumMod val="95000"/>
                  </a:schemeClr>
                </a:solidFill>
                <a:latin typeface="Times New Roman" pitchFamily="18" charset="0"/>
                <a:cs typeface="Times New Roman" pitchFamily="18" charset="0"/>
              </a:rPr>
              <a:t>Уколико Решењем о усвајању захтева за заштиту права наручилац није усвојио све наводе захтева за заштиту права, подносилац захтева може </a:t>
            </a:r>
            <a:r>
              <a:rPr lang="ru-RU" b="1" u="sng" dirty="0" smtClean="0">
                <a:solidFill>
                  <a:schemeClr val="bg1">
                    <a:lumMod val="95000"/>
                  </a:schemeClr>
                </a:solidFill>
                <a:latin typeface="Times New Roman" pitchFamily="18" charset="0"/>
                <a:cs typeface="Times New Roman" pitchFamily="18" charset="0"/>
              </a:rPr>
              <a:t>писаним изјашњењем </a:t>
            </a:r>
            <a:r>
              <a:rPr lang="ru-RU" b="1" dirty="0" smtClean="0">
                <a:solidFill>
                  <a:schemeClr val="bg1">
                    <a:lumMod val="95000"/>
                  </a:schemeClr>
                </a:solidFill>
                <a:latin typeface="Times New Roman" pitchFamily="18" charset="0"/>
                <a:cs typeface="Times New Roman" pitchFamily="18" charset="0"/>
              </a:rPr>
              <a:t>наставити поступак пред Републичком комисијом у року од три дана од дана пријема решења, о чему истовремено обавештава наручиоца !</a:t>
            </a:r>
          </a:p>
        </p:txBody>
      </p:sp>
      <p:cxnSp>
        <p:nvCxnSpPr>
          <p:cNvPr id="7" name="Straight Arrow Connector 6"/>
          <p:cNvCxnSpPr/>
          <p:nvPr/>
        </p:nvCxnSpPr>
        <p:spPr>
          <a:xfrm rot="5400000">
            <a:off x="3848894" y="3618706"/>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828800" y="3886200"/>
            <a:ext cx="4572000" cy="1477328"/>
          </a:xfrm>
          <a:prstGeom prst="rect">
            <a:avLst/>
          </a:prstGeom>
          <a:solidFill>
            <a:srgbClr val="FFFF00"/>
          </a:solidFill>
          <a:ln>
            <a:solidFill>
              <a:schemeClr val="accent2">
                <a:lumMod val="50000"/>
              </a:schemeClr>
            </a:solidFill>
          </a:ln>
        </p:spPr>
        <p:txBody>
          <a:bodyPr>
            <a:spAutoFit/>
          </a:bodyPr>
          <a:lstStyle/>
          <a:p>
            <a:pPr algn="ctr"/>
            <a:r>
              <a:rPr lang="ru-RU" dirty="0" smtClean="0">
                <a:solidFill>
                  <a:schemeClr val="accent2">
                    <a:lumMod val="50000"/>
                  </a:schemeClr>
                </a:solidFill>
              </a:rPr>
              <a:t>наручилац је дужан да у року од три дана од дана пријема писаног изјашњења подносиоца захтева комплетну документацију из поступка јавне набавке достави Републичкој комисији</a:t>
            </a:r>
            <a:endParaRPr lang="en-US" dirty="0">
              <a:solidFill>
                <a:schemeClr val="accent2">
                  <a:lumMod val="50000"/>
                </a:schemeClr>
              </a:solidFill>
            </a:endParaRPr>
          </a:p>
        </p:txBody>
      </p:sp>
      <p:pic>
        <p:nvPicPr>
          <p:cNvPr id="8" name="Picture 7"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9" name="TextBox 8"/>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
        <p:nvSpPr>
          <p:cNvPr id="11" name="TextBox 10"/>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extBox 162"/>
          <p:cNvSpPr txBox="1"/>
          <p:nvPr/>
        </p:nvSpPr>
        <p:spPr>
          <a:xfrm>
            <a:off x="457200" y="142853"/>
            <a:ext cx="2133600" cy="923330"/>
          </a:xfrm>
          <a:prstGeom prst="rect">
            <a:avLst/>
          </a:prstGeom>
          <a:solidFill>
            <a:srgbClr val="00B050"/>
          </a:solidFill>
        </p:spPr>
        <p:txBody>
          <a:bodyPr vert="horz" wrap="square" rtlCol="0" anchor="b">
            <a:spAutoFit/>
          </a:bodyPr>
          <a:lstStyle/>
          <a:p>
            <a:pPr algn="ctr"/>
            <a:r>
              <a:rPr lang="sr-Cyrl-C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Поступак пред Републичком комисијом</a:t>
            </a:r>
            <a:endParaRPr lang="en-US"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Rectangle 12"/>
          <p:cNvSpPr/>
          <p:nvPr/>
        </p:nvSpPr>
        <p:spPr>
          <a:xfrm>
            <a:off x="3200400" y="228600"/>
            <a:ext cx="220980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захтев за заштиту права</a:t>
            </a:r>
            <a:endParaRPr lang="en-US" sz="1400" dirty="0">
              <a:latin typeface="Times New Roman" pitchFamily="18" charset="0"/>
              <a:cs typeface="Times New Roman" pitchFamily="18" charset="0"/>
            </a:endParaRPr>
          </a:p>
        </p:txBody>
      </p:sp>
      <p:sp>
        <p:nvSpPr>
          <p:cNvPr id="14" name="Rectangle 13"/>
          <p:cNvSpPr/>
          <p:nvPr/>
        </p:nvSpPr>
        <p:spPr>
          <a:xfrm>
            <a:off x="3143240" y="785794"/>
            <a:ext cx="264320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претходна провера</a:t>
            </a:r>
            <a:endParaRPr lang="en-US" sz="1400" dirty="0">
              <a:latin typeface="Times New Roman" pitchFamily="18" charset="0"/>
              <a:cs typeface="Times New Roman" pitchFamily="18" charset="0"/>
            </a:endParaRPr>
          </a:p>
        </p:txBody>
      </p:sp>
      <p:sp>
        <p:nvSpPr>
          <p:cNvPr id="15" name="Rectangle 14"/>
          <p:cNvSpPr/>
          <p:nvPr/>
        </p:nvSpPr>
        <p:spPr>
          <a:xfrm>
            <a:off x="500034" y="1357298"/>
            <a:ext cx="2071702"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благовременост</a:t>
            </a:r>
            <a:endParaRPr lang="en-US" sz="1400" dirty="0">
              <a:latin typeface="Times New Roman" pitchFamily="18" charset="0"/>
              <a:cs typeface="Times New Roman" pitchFamily="18" charset="0"/>
            </a:endParaRPr>
          </a:p>
        </p:txBody>
      </p:sp>
      <p:sp>
        <p:nvSpPr>
          <p:cNvPr id="17" name="Rectangle 16"/>
          <p:cNvSpPr/>
          <p:nvPr/>
        </p:nvSpPr>
        <p:spPr>
          <a:xfrm>
            <a:off x="3124200" y="1357298"/>
            <a:ext cx="266700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latin typeface="Times New Roman" pitchFamily="18" charset="0"/>
                <a:cs typeface="Times New Roman" pitchFamily="18" charset="0"/>
              </a:rPr>
              <a:t>активн</a:t>
            </a:r>
            <a:r>
              <a:rPr lang="sr-Cyrl-CS" sz="1400" dirty="0" smtClean="0">
                <a:latin typeface="Times New Roman" pitchFamily="18" charset="0"/>
                <a:cs typeface="Times New Roman" pitchFamily="18" charset="0"/>
              </a:rPr>
              <a:t>а</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легитимациј</a:t>
            </a:r>
            <a:r>
              <a:rPr lang="sr-Cyrl-CS" sz="1400" dirty="0" smtClean="0">
                <a:latin typeface="Times New Roman" pitchFamily="18" charset="0"/>
                <a:cs typeface="Times New Roman" pitchFamily="18" charset="0"/>
              </a:rPr>
              <a:t>а</a:t>
            </a:r>
            <a:endParaRPr lang="en-US" sz="1400" dirty="0">
              <a:latin typeface="Times New Roman" pitchFamily="18" charset="0"/>
              <a:cs typeface="Times New Roman" pitchFamily="18" charset="0"/>
            </a:endParaRPr>
          </a:p>
        </p:txBody>
      </p:sp>
      <p:sp>
        <p:nvSpPr>
          <p:cNvPr id="19" name="Rectangle 18"/>
          <p:cNvSpPr/>
          <p:nvPr/>
        </p:nvSpPr>
        <p:spPr>
          <a:xfrm>
            <a:off x="500034" y="3571876"/>
            <a:ext cx="1928826"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закључак о одбацивању захтева</a:t>
            </a:r>
            <a:endParaRPr lang="en-US" sz="1400" dirty="0">
              <a:latin typeface="Times New Roman" pitchFamily="18" charset="0"/>
              <a:cs typeface="Times New Roman" pitchFamily="18" charset="0"/>
            </a:endParaRPr>
          </a:p>
        </p:txBody>
      </p:sp>
      <p:sp>
        <p:nvSpPr>
          <p:cNvPr id="20" name="Rectangle 19"/>
          <p:cNvSpPr/>
          <p:nvPr/>
        </p:nvSpPr>
        <p:spPr>
          <a:xfrm>
            <a:off x="214282" y="2000240"/>
            <a:ext cx="114300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захтев није поднет у року</a:t>
            </a:r>
            <a:endParaRPr lang="en-US" sz="1400" dirty="0">
              <a:latin typeface="Times New Roman" pitchFamily="18" charset="0"/>
              <a:cs typeface="Times New Roman" pitchFamily="18" charset="0"/>
            </a:endParaRPr>
          </a:p>
        </p:txBody>
      </p:sp>
      <p:sp>
        <p:nvSpPr>
          <p:cNvPr id="21" name="Rectangle 20"/>
          <p:cNvSpPr/>
          <p:nvPr/>
        </p:nvSpPr>
        <p:spPr>
          <a:xfrm>
            <a:off x="2971800" y="2000240"/>
            <a:ext cx="1295400"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неовлашћени подносилац</a:t>
            </a:r>
            <a:endParaRPr lang="en-US" sz="1400" dirty="0">
              <a:latin typeface="Times New Roman" pitchFamily="18" charset="0"/>
              <a:cs typeface="Times New Roman" pitchFamily="18" charset="0"/>
            </a:endParaRPr>
          </a:p>
        </p:txBody>
      </p:sp>
      <p:sp>
        <p:nvSpPr>
          <p:cNvPr id="22" name="Rectangle 21"/>
          <p:cNvSpPr/>
          <p:nvPr/>
        </p:nvSpPr>
        <p:spPr>
          <a:xfrm>
            <a:off x="6172200" y="1357298"/>
            <a:ext cx="213360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садржина захтева</a:t>
            </a:r>
            <a:endParaRPr lang="en-US" sz="1400" dirty="0">
              <a:latin typeface="Times New Roman" pitchFamily="18" charset="0"/>
              <a:cs typeface="Times New Roman" pitchFamily="18" charset="0"/>
            </a:endParaRPr>
          </a:p>
        </p:txBody>
      </p:sp>
      <p:sp>
        <p:nvSpPr>
          <p:cNvPr id="23" name="Rectangle 22"/>
          <p:cNvSpPr/>
          <p:nvPr/>
        </p:nvSpPr>
        <p:spPr>
          <a:xfrm>
            <a:off x="1571604" y="2000240"/>
            <a:ext cx="1095396"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захтев је поднет у року</a:t>
            </a:r>
            <a:endParaRPr lang="en-US" sz="1400" dirty="0">
              <a:latin typeface="Times New Roman" pitchFamily="18" charset="0"/>
              <a:cs typeface="Times New Roman" pitchFamily="18" charset="0"/>
            </a:endParaRPr>
          </a:p>
        </p:txBody>
      </p:sp>
      <p:sp>
        <p:nvSpPr>
          <p:cNvPr id="24" name="Rectangle 23"/>
          <p:cNvSpPr/>
          <p:nvPr/>
        </p:nvSpPr>
        <p:spPr>
          <a:xfrm>
            <a:off x="4419600" y="2000240"/>
            <a:ext cx="1447800"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овлашћени подносилац</a:t>
            </a:r>
            <a:endParaRPr lang="en-US" sz="1400" dirty="0">
              <a:latin typeface="Times New Roman" pitchFamily="18" charset="0"/>
              <a:cs typeface="Times New Roman" pitchFamily="18" charset="0"/>
            </a:endParaRPr>
          </a:p>
        </p:txBody>
      </p:sp>
      <p:sp>
        <p:nvSpPr>
          <p:cNvPr id="25" name="Rectangle 24"/>
          <p:cNvSpPr/>
          <p:nvPr/>
        </p:nvSpPr>
        <p:spPr>
          <a:xfrm>
            <a:off x="7239000" y="1981200"/>
            <a:ext cx="1371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садржи све податке</a:t>
            </a:r>
            <a:endParaRPr lang="en-US" sz="1400" dirty="0">
              <a:latin typeface="Times New Roman" pitchFamily="18" charset="0"/>
              <a:cs typeface="Times New Roman" pitchFamily="18" charset="0"/>
            </a:endParaRPr>
          </a:p>
        </p:txBody>
      </p:sp>
      <p:sp>
        <p:nvSpPr>
          <p:cNvPr id="26" name="Rectangle 25"/>
          <p:cNvSpPr/>
          <p:nvPr/>
        </p:nvSpPr>
        <p:spPr>
          <a:xfrm>
            <a:off x="5643570" y="2928934"/>
            <a:ext cx="1785950"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налог да се уреди захтев (рок 2 дана)</a:t>
            </a:r>
            <a:endParaRPr lang="en-US" sz="1400" dirty="0">
              <a:latin typeface="Times New Roman" pitchFamily="18" charset="0"/>
              <a:cs typeface="Times New Roman" pitchFamily="18" charset="0"/>
            </a:endParaRPr>
          </a:p>
        </p:txBody>
      </p:sp>
      <p:sp>
        <p:nvSpPr>
          <p:cNvPr id="28" name="Rectangle 27"/>
          <p:cNvSpPr/>
          <p:nvPr/>
        </p:nvSpPr>
        <p:spPr>
          <a:xfrm>
            <a:off x="6019800" y="2000240"/>
            <a:ext cx="1143000"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не садржи све податке</a:t>
            </a:r>
            <a:endParaRPr lang="en-US" sz="1400" dirty="0">
              <a:latin typeface="Times New Roman" pitchFamily="18" charset="0"/>
              <a:cs typeface="Times New Roman" pitchFamily="18" charset="0"/>
            </a:endParaRPr>
          </a:p>
        </p:txBody>
      </p:sp>
      <p:sp>
        <p:nvSpPr>
          <p:cNvPr id="29" name="Rectangle 28"/>
          <p:cNvSpPr/>
          <p:nvPr/>
        </p:nvSpPr>
        <p:spPr>
          <a:xfrm>
            <a:off x="6500826" y="3714752"/>
            <a:ext cx="1643074"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поступање по налогу</a:t>
            </a:r>
            <a:endParaRPr lang="en-US" sz="1400" dirty="0">
              <a:latin typeface="Times New Roman" pitchFamily="18" charset="0"/>
              <a:cs typeface="Times New Roman" pitchFamily="18" charset="0"/>
            </a:endParaRPr>
          </a:p>
        </p:txBody>
      </p:sp>
      <p:sp>
        <p:nvSpPr>
          <p:cNvPr id="30" name="Rectangle 29"/>
          <p:cNvSpPr/>
          <p:nvPr/>
        </p:nvSpPr>
        <p:spPr>
          <a:xfrm>
            <a:off x="4572000" y="3714752"/>
            <a:ext cx="1643074"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непоступање по налогу</a:t>
            </a:r>
            <a:endParaRPr lang="en-US" sz="1400" dirty="0">
              <a:latin typeface="Times New Roman" pitchFamily="18" charset="0"/>
              <a:cs typeface="Times New Roman" pitchFamily="18" charset="0"/>
            </a:endParaRPr>
          </a:p>
        </p:txBody>
      </p:sp>
      <p:cxnSp>
        <p:nvCxnSpPr>
          <p:cNvPr id="32" name="Straight Arrow Connector 31"/>
          <p:cNvCxnSpPr>
            <a:stCxn id="20" idx="2"/>
            <a:endCxn id="19" idx="0"/>
          </p:cNvCxnSpPr>
          <p:nvPr/>
        </p:nvCxnSpPr>
        <p:spPr>
          <a:xfrm rot="16200000" flipH="1">
            <a:off x="696488" y="2803917"/>
            <a:ext cx="857256" cy="6786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0800000" flipV="1">
            <a:off x="2000232" y="2714620"/>
            <a:ext cx="1643074"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19" idx="3"/>
          </p:cNvCxnSpPr>
          <p:nvPr/>
        </p:nvCxnSpPr>
        <p:spPr>
          <a:xfrm rot="10800000" flipV="1">
            <a:off x="2428860" y="2666999"/>
            <a:ext cx="3667140" cy="11549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6200000" flipH="1">
            <a:off x="1714480" y="3429000"/>
            <a:ext cx="1643074"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285852" y="4357694"/>
            <a:ext cx="1643074"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испитивање основаности</a:t>
            </a:r>
            <a:endParaRPr lang="en-US" sz="1400" dirty="0">
              <a:latin typeface="Times New Roman" pitchFamily="18" charset="0"/>
              <a:cs typeface="Times New Roman" pitchFamily="18" charset="0"/>
            </a:endParaRPr>
          </a:p>
        </p:txBody>
      </p:sp>
      <p:cxnSp>
        <p:nvCxnSpPr>
          <p:cNvPr id="51" name="Curved Connector 50"/>
          <p:cNvCxnSpPr/>
          <p:nvPr/>
        </p:nvCxnSpPr>
        <p:spPr>
          <a:xfrm>
            <a:off x="2928926" y="4786322"/>
            <a:ext cx="500066" cy="35719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2" name="Curved Connector 51"/>
          <p:cNvCxnSpPr>
            <a:stCxn id="48" idx="1"/>
          </p:cNvCxnSpPr>
          <p:nvPr/>
        </p:nvCxnSpPr>
        <p:spPr>
          <a:xfrm rot="10800000" flipV="1">
            <a:off x="357158" y="4643446"/>
            <a:ext cx="928694" cy="500066"/>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285720" y="5143512"/>
            <a:ext cx="1643074"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100" dirty="0" smtClean="0">
                <a:latin typeface="Times New Roman" pitchFamily="18" charset="0"/>
                <a:cs typeface="Times New Roman" pitchFamily="18" charset="0"/>
              </a:rPr>
              <a:t>захтев за достављање документације, података, објашњења, мишљења</a:t>
            </a:r>
            <a:endParaRPr lang="en-US" sz="1100" dirty="0">
              <a:latin typeface="Times New Roman" pitchFamily="18" charset="0"/>
              <a:cs typeface="Times New Roman" pitchFamily="18" charset="0"/>
            </a:endParaRPr>
          </a:p>
        </p:txBody>
      </p:sp>
      <p:sp>
        <p:nvSpPr>
          <p:cNvPr id="59" name="Rectangle 58"/>
          <p:cNvSpPr/>
          <p:nvPr/>
        </p:nvSpPr>
        <p:spPr>
          <a:xfrm>
            <a:off x="2214546" y="5143512"/>
            <a:ext cx="1428760"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300" dirty="0" smtClean="0">
                <a:latin typeface="Times New Roman" pitchFamily="18" charset="0"/>
                <a:cs typeface="Times New Roman" pitchFamily="18" charset="0"/>
              </a:rPr>
              <a:t>одржавање усмене расправе</a:t>
            </a:r>
            <a:endParaRPr lang="en-US" sz="1300" dirty="0">
              <a:latin typeface="Times New Roman" pitchFamily="18" charset="0"/>
              <a:cs typeface="Times New Roman" pitchFamily="18" charset="0"/>
            </a:endParaRPr>
          </a:p>
        </p:txBody>
      </p:sp>
      <p:cxnSp>
        <p:nvCxnSpPr>
          <p:cNvPr id="63" name="Shape 62"/>
          <p:cNvCxnSpPr>
            <a:stCxn id="29" idx="2"/>
          </p:cNvCxnSpPr>
          <p:nvPr/>
        </p:nvCxnSpPr>
        <p:spPr>
          <a:xfrm rot="5400000">
            <a:off x="4982770" y="2232415"/>
            <a:ext cx="285753" cy="439343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hape 63"/>
          <p:cNvCxnSpPr/>
          <p:nvPr/>
        </p:nvCxnSpPr>
        <p:spPr>
          <a:xfrm rot="10800000" flipV="1">
            <a:off x="2928926" y="2714620"/>
            <a:ext cx="5572164" cy="1714512"/>
          </a:xfrm>
          <a:prstGeom prst="bentConnector3">
            <a:avLst>
              <a:gd name="adj1" fmla="val -346"/>
            </a:avLst>
          </a:prstGeom>
          <a:ln>
            <a:tailEnd type="arrow"/>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4143372" y="5143512"/>
            <a:ext cx="2143140"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200" dirty="0" smtClean="0">
                <a:latin typeface="Times New Roman" pitchFamily="18" charset="0"/>
                <a:cs typeface="Times New Roman" pitchFamily="18" charset="0"/>
              </a:rPr>
              <a:t>решење о усвајању захтева за заштиту права и</a:t>
            </a:r>
            <a:r>
              <a:rPr lang="en-US" sz="1200" dirty="0" smtClean="0">
                <a:latin typeface="Times New Roman" pitchFamily="18" charset="0"/>
                <a:cs typeface="Times New Roman" pitchFamily="18" charset="0"/>
              </a:rPr>
              <a:t>,</a:t>
            </a:r>
            <a:r>
              <a:rPr lang="sr-Cyrl-CS" sz="1200" dirty="0" smtClean="0">
                <a:latin typeface="Times New Roman" pitchFamily="18" charset="0"/>
                <a:cs typeface="Times New Roman" pitchFamily="18" charset="0"/>
              </a:rPr>
              <a:t> у целини или делимично, поништавање поступка јавне набавке</a:t>
            </a:r>
            <a:endParaRPr lang="en-US" sz="1200" dirty="0">
              <a:latin typeface="Times New Roman" pitchFamily="18" charset="0"/>
              <a:cs typeface="Times New Roman" pitchFamily="18" charset="0"/>
            </a:endParaRPr>
          </a:p>
        </p:txBody>
      </p:sp>
      <p:sp>
        <p:nvSpPr>
          <p:cNvPr id="78" name="Rectangle 77"/>
          <p:cNvSpPr/>
          <p:nvPr/>
        </p:nvSpPr>
        <p:spPr>
          <a:xfrm>
            <a:off x="6477000" y="5143512"/>
            <a:ext cx="1828800"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300" dirty="0" smtClean="0">
                <a:latin typeface="Times New Roman" pitchFamily="18" charset="0"/>
                <a:cs typeface="Times New Roman" pitchFamily="18" charset="0"/>
              </a:rPr>
              <a:t>решење о одбијању захтева за заштиту права као неоснованог</a:t>
            </a:r>
            <a:endParaRPr lang="en-US" sz="1300" dirty="0">
              <a:latin typeface="Times New Roman" pitchFamily="18" charset="0"/>
              <a:cs typeface="Times New Roman" pitchFamily="18" charset="0"/>
            </a:endParaRPr>
          </a:p>
        </p:txBody>
      </p:sp>
      <p:cxnSp>
        <p:nvCxnSpPr>
          <p:cNvPr id="111" name="Straight Arrow Connector 110"/>
          <p:cNvCxnSpPr/>
          <p:nvPr/>
        </p:nvCxnSpPr>
        <p:spPr>
          <a:xfrm>
            <a:off x="2928926" y="4786322"/>
            <a:ext cx="2357454"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48" idx="3"/>
          </p:cNvCxnSpPr>
          <p:nvPr/>
        </p:nvCxnSpPr>
        <p:spPr>
          <a:xfrm>
            <a:off x="2928926" y="4643446"/>
            <a:ext cx="4572032"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rot="10800000" flipV="1">
            <a:off x="2786050" y="2714620"/>
            <a:ext cx="2214578" cy="16430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endCxn id="21" idx="0"/>
          </p:cNvCxnSpPr>
          <p:nvPr/>
        </p:nvCxnSpPr>
        <p:spPr>
          <a:xfrm rot="10800000" flipV="1">
            <a:off x="3619500" y="1714488"/>
            <a:ext cx="523874"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4643440" y="1714488"/>
            <a:ext cx="42862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endCxn id="20" idx="0"/>
          </p:cNvCxnSpPr>
          <p:nvPr/>
        </p:nvCxnSpPr>
        <p:spPr>
          <a:xfrm rot="10800000" flipV="1">
            <a:off x="785786" y="1714488"/>
            <a:ext cx="392910"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1857356" y="1714488"/>
            <a:ext cx="42862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a:off x="7786710" y="1714488"/>
            <a:ext cx="42862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rot="10800000" flipV="1">
            <a:off x="6858016" y="1714488"/>
            <a:ext cx="392910"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rot="5400000">
            <a:off x="4143372" y="1214422"/>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rot="5400000">
            <a:off x="4178297" y="678637"/>
            <a:ext cx="215108"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a:stCxn id="28" idx="2"/>
          </p:cNvCxnSpPr>
          <p:nvPr/>
        </p:nvCxnSpPr>
        <p:spPr>
          <a:xfrm rot="16200000" flipH="1">
            <a:off x="6617500" y="2688420"/>
            <a:ext cx="214314" cy="266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endCxn id="61" idx="0"/>
          </p:cNvCxnSpPr>
          <p:nvPr/>
        </p:nvCxnSpPr>
        <p:spPr>
          <a:xfrm rot="10800000" flipV="1">
            <a:off x="5393538" y="3500438"/>
            <a:ext cx="607223" cy="157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a:off x="7072330" y="3500438"/>
            <a:ext cx="395270" cy="157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stCxn id="14" idx="1"/>
          </p:cNvCxnSpPr>
          <p:nvPr/>
        </p:nvCxnSpPr>
        <p:spPr>
          <a:xfrm rot="10800000" flipV="1">
            <a:off x="1643042" y="928670"/>
            <a:ext cx="1500198"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stCxn id="14" idx="3"/>
          </p:cNvCxnSpPr>
          <p:nvPr/>
        </p:nvCxnSpPr>
        <p:spPr>
          <a:xfrm>
            <a:off x="5786446" y="928670"/>
            <a:ext cx="1357322"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Slide Number Placeholder 48"/>
          <p:cNvSpPr>
            <a:spLocks noGrp="1"/>
          </p:cNvSpPr>
          <p:nvPr>
            <p:ph type="sldNum" sz="quarter" idx="12"/>
          </p:nvPr>
        </p:nvSpPr>
        <p:spPr/>
        <p:txBody>
          <a:bodyPr/>
          <a:lstStyle/>
          <a:p>
            <a:fld id="{B6F15528-21DE-4FAA-801E-634DDDAF4B2B}" type="slidenum">
              <a:rPr lang="en-US" smtClean="0">
                <a:latin typeface="Times New Roman" pitchFamily="18" charset="0"/>
                <a:cs typeface="Times New Roman" pitchFamily="18" charset="0"/>
              </a:rPr>
              <a:pPr/>
              <a:t>59</a:t>
            </a:fld>
            <a:endParaRPr lang="en-US">
              <a:latin typeface="Times New Roman" pitchFamily="18" charset="0"/>
              <a:cs typeface="Times New Roman" pitchFamily="18" charset="0"/>
            </a:endParaRPr>
          </a:p>
        </p:txBody>
      </p:sp>
      <p:sp>
        <p:nvSpPr>
          <p:cNvPr id="50" name="Rectangle 49"/>
          <p:cNvSpPr/>
          <p:nvPr/>
        </p:nvSpPr>
        <p:spPr>
          <a:xfrm>
            <a:off x="5867400" y="228600"/>
            <a:ext cx="2209800" cy="3571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писано изјашњење</a:t>
            </a:r>
            <a:endParaRPr lang="en-US" sz="1400" dirty="0">
              <a:latin typeface="Times New Roman" pitchFamily="18" charset="0"/>
              <a:cs typeface="Times New Roman" pitchFamily="18" charset="0"/>
            </a:endParaRPr>
          </a:p>
        </p:txBody>
      </p:sp>
      <p:cxnSp>
        <p:nvCxnSpPr>
          <p:cNvPr id="53" name="Straight Arrow Connector 52"/>
          <p:cNvCxnSpPr>
            <a:stCxn id="50" idx="2"/>
          </p:cNvCxnSpPr>
          <p:nvPr/>
        </p:nvCxnSpPr>
        <p:spPr>
          <a:xfrm rot="5400000">
            <a:off x="6255545" y="121445"/>
            <a:ext cx="252410"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5638800" y="2895600"/>
            <a:ext cx="1828800"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налог да се уреди захтев (рок 2 дана)</a:t>
            </a:r>
            <a:endParaRPr lang="en-US" sz="1400" dirty="0">
              <a:latin typeface="Times New Roman" pitchFamily="18" charset="0"/>
              <a:cs typeface="Times New Roman" pitchFamily="18" charset="0"/>
            </a:endParaRPr>
          </a:p>
        </p:txBody>
      </p:sp>
      <p:sp>
        <p:nvSpPr>
          <p:cNvPr id="61" name="Rectangle 60"/>
          <p:cNvSpPr/>
          <p:nvPr/>
        </p:nvSpPr>
        <p:spPr>
          <a:xfrm>
            <a:off x="4572000" y="3657600"/>
            <a:ext cx="1643074"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непоступање по налогу</a:t>
            </a:r>
            <a:endParaRPr lang="en-US" sz="1400" dirty="0">
              <a:latin typeface="Times New Roman" pitchFamily="18" charset="0"/>
              <a:cs typeface="Times New Roman" pitchFamily="18" charset="0"/>
            </a:endParaRPr>
          </a:p>
        </p:txBody>
      </p:sp>
      <p:sp>
        <p:nvSpPr>
          <p:cNvPr id="62" name="Rectangle 61"/>
          <p:cNvSpPr/>
          <p:nvPr/>
        </p:nvSpPr>
        <p:spPr>
          <a:xfrm>
            <a:off x="6477000" y="3657600"/>
            <a:ext cx="16764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latin typeface="Times New Roman" pitchFamily="18" charset="0"/>
                <a:cs typeface="Times New Roman" pitchFamily="18" charset="0"/>
              </a:rPr>
              <a:t>поступање по налогу</a:t>
            </a:r>
            <a:endParaRPr lang="en-US" sz="1400" dirty="0">
              <a:latin typeface="Times New Roman" pitchFamily="18" charset="0"/>
              <a:cs typeface="Times New Roman" pitchFamily="18" charset="0"/>
            </a:endParaRPr>
          </a:p>
        </p:txBody>
      </p:sp>
      <p:sp>
        <p:nvSpPr>
          <p:cNvPr id="67" name="Multiply 66"/>
          <p:cNvSpPr/>
          <p:nvPr/>
        </p:nvSpPr>
        <p:spPr>
          <a:xfrm>
            <a:off x="4800600" y="2590800"/>
            <a:ext cx="3276600" cy="2057400"/>
          </a:xfrm>
          <a:prstGeom prst="mathMultiply">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cxnSp>
        <p:nvCxnSpPr>
          <p:cNvPr id="54" name="Straight Arrow Connector 53"/>
          <p:cNvCxnSpPr>
            <a:stCxn id="61" idx="1"/>
          </p:cNvCxnSpPr>
          <p:nvPr/>
        </p:nvCxnSpPr>
        <p:spPr>
          <a:xfrm rot="10800000">
            <a:off x="2428860" y="3929066"/>
            <a:ext cx="2143140" cy="714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5" name="Picture 54"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56" name="TextBox 55"/>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58" name="TextBox 57"/>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6409879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additive="base">
                                        <p:cTn id="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0">
                                            <p:bg/>
                                          </p:spTgt>
                                        </p:tgtEl>
                                        <p:attrNameLst>
                                          <p:attrName>style.visibility</p:attrName>
                                        </p:attrNameLst>
                                      </p:cBhvr>
                                      <p:to>
                                        <p:strVal val="visible"/>
                                      </p:to>
                                    </p:set>
                                    <p:animEffect transition="in" filter="wipe(down)">
                                      <p:cBhvr>
                                        <p:cTn id="17" dur="500"/>
                                        <p:tgtEl>
                                          <p:spTgt spid="50">
                                            <p:bg/>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0">
                                            <p:txEl>
                                              <p:pRg st="0" end="0"/>
                                            </p:txEl>
                                          </p:spTgt>
                                        </p:tgtEl>
                                        <p:attrNameLst>
                                          <p:attrName>style.visibility</p:attrName>
                                        </p:attrNameLst>
                                      </p:cBhvr>
                                      <p:to>
                                        <p:strVal val="visible"/>
                                      </p:to>
                                    </p:set>
                                    <p:animEffect transition="in" filter="wipe(down)">
                                      <p:cBhvr>
                                        <p:cTn id="20" dur="500"/>
                                        <p:tgtEl>
                                          <p:spTgt spid="50">
                                            <p:txEl>
                                              <p:pRg st="0" end="0"/>
                                            </p:txEl>
                                          </p:spTgt>
                                        </p:tgtEl>
                                      </p:cBhvr>
                                    </p:animEffect>
                                  </p:childTnLst>
                                </p:cTn>
                              </p:par>
                              <p:par>
                                <p:cTn id="21" presetID="2" presetClass="entr" presetSubtype="4"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fill="hold"/>
                                        <p:tgtEl>
                                          <p:spTgt spid="53"/>
                                        </p:tgtEl>
                                        <p:attrNameLst>
                                          <p:attrName>ppt_x</p:attrName>
                                        </p:attrNameLst>
                                      </p:cBhvr>
                                      <p:tavLst>
                                        <p:tav tm="0">
                                          <p:val>
                                            <p:strVal val="#ppt_x"/>
                                          </p:val>
                                        </p:tav>
                                        <p:tav tm="100000">
                                          <p:val>
                                            <p:strVal val="#ppt_x"/>
                                          </p:val>
                                        </p:tav>
                                      </p:tavLst>
                                    </p:anim>
                                    <p:anim calcmode="lin" valueType="num">
                                      <p:cBhvr additive="base">
                                        <p:cTn id="24" dur="500" fill="hold"/>
                                        <p:tgtEl>
                                          <p:spTgt spid="5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3"/>
                                        </p:tgtEl>
                                        <p:attrNameLst>
                                          <p:attrName>style.visibility</p:attrName>
                                        </p:attrNameLst>
                                      </p:cBhvr>
                                      <p:to>
                                        <p:strVal val="visible"/>
                                      </p:to>
                                    </p:set>
                                    <p:anim calcmode="lin" valueType="num">
                                      <p:cBhvr additive="base">
                                        <p:cTn id="27" dur="500" fill="hold"/>
                                        <p:tgtEl>
                                          <p:spTgt spid="143"/>
                                        </p:tgtEl>
                                        <p:attrNameLst>
                                          <p:attrName>ppt_x</p:attrName>
                                        </p:attrNameLst>
                                      </p:cBhvr>
                                      <p:tavLst>
                                        <p:tav tm="0">
                                          <p:val>
                                            <p:strVal val="#ppt_x"/>
                                          </p:val>
                                        </p:tav>
                                        <p:tav tm="100000">
                                          <p:val>
                                            <p:strVal val="#ppt_x"/>
                                          </p:val>
                                        </p:tav>
                                      </p:tavLst>
                                    </p:anim>
                                    <p:anim calcmode="lin" valueType="num">
                                      <p:cBhvr additive="base">
                                        <p:cTn id="28"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bg/>
                                          </p:spTgt>
                                        </p:tgtEl>
                                        <p:attrNameLst>
                                          <p:attrName>style.visibility</p:attrName>
                                        </p:attrNameLst>
                                      </p:cBhvr>
                                      <p:to>
                                        <p:strVal val="visible"/>
                                      </p:to>
                                    </p:set>
                                    <p:anim calcmode="lin" valueType="num">
                                      <p:cBhvr additive="base">
                                        <p:cTn id="33"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34" dur="500" fill="hold"/>
                                        <p:tgtEl>
                                          <p:spTgt spid="14">
                                            <p:bg/>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6"/>
                                        </p:tgtEl>
                                        <p:attrNameLst>
                                          <p:attrName>style.visibility</p:attrName>
                                        </p:attrNameLst>
                                      </p:cBhvr>
                                      <p:to>
                                        <p:strVal val="visible"/>
                                      </p:to>
                                    </p:set>
                                    <p:anim calcmode="lin" valueType="num">
                                      <p:cBhvr additive="base">
                                        <p:cTn id="43" dur="500" fill="hold"/>
                                        <p:tgtEl>
                                          <p:spTgt spid="156"/>
                                        </p:tgtEl>
                                        <p:attrNameLst>
                                          <p:attrName>ppt_x</p:attrName>
                                        </p:attrNameLst>
                                      </p:cBhvr>
                                      <p:tavLst>
                                        <p:tav tm="0">
                                          <p:val>
                                            <p:strVal val="#ppt_x"/>
                                          </p:val>
                                        </p:tav>
                                        <p:tav tm="100000">
                                          <p:val>
                                            <p:strVal val="#ppt_x"/>
                                          </p:val>
                                        </p:tav>
                                      </p:tavLst>
                                    </p:anim>
                                    <p:anim calcmode="lin" valueType="num">
                                      <p:cBhvr additive="base">
                                        <p:cTn id="44" dur="500" fill="hold"/>
                                        <p:tgtEl>
                                          <p:spTgt spid="15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2"/>
                                        </p:tgtEl>
                                        <p:attrNameLst>
                                          <p:attrName>style.visibility</p:attrName>
                                        </p:attrNameLst>
                                      </p:cBhvr>
                                      <p:to>
                                        <p:strVal val="visible"/>
                                      </p:to>
                                    </p:set>
                                    <p:anim calcmode="lin" valueType="num">
                                      <p:cBhvr additive="base">
                                        <p:cTn id="47" dur="500" fill="hold"/>
                                        <p:tgtEl>
                                          <p:spTgt spid="142"/>
                                        </p:tgtEl>
                                        <p:attrNameLst>
                                          <p:attrName>ppt_x</p:attrName>
                                        </p:attrNameLst>
                                      </p:cBhvr>
                                      <p:tavLst>
                                        <p:tav tm="0">
                                          <p:val>
                                            <p:strVal val="#ppt_x"/>
                                          </p:val>
                                        </p:tav>
                                        <p:tav tm="100000">
                                          <p:val>
                                            <p:strVal val="#ppt_x"/>
                                          </p:val>
                                        </p:tav>
                                      </p:tavLst>
                                    </p:anim>
                                    <p:anim calcmode="lin" valueType="num">
                                      <p:cBhvr additive="base">
                                        <p:cTn id="48" dur="500" fill="hold"/>
                                        <p:tgtEl>
                                          <p:spTgt spid="14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61"/>
                                        </p:tgtEl>
                                        <p:attrNameLst>
                                          <p:attrName>style.visibility</p:attrName>
                                        </p:attrNameLst>
                                      </p:cBhvr>
                                      <p:to>
                                        <p:strVal val="visible"/>
                                      </p:to>
                                    </p:set>
                                    <p:anim calcmode="lin" valueType="num">
                                      <p:cBhvr additive="base">
                                        <p:cTn id="51" dur="500" fill="hold"/>
                                        <p:tgtEl>
                                          <p:spTgt spid="161"/>
                                        </p:tgtEl>
                                        <p:attrNameLst>
                                          <p:attrName>ppt_x</p:attrName>
                                        </p:attrNameLst>
                                      </p:cBhvr>
                                      <p:tavLst>
                                        <p:tav tm="0">
                                          <p:val>
                                            <p:strVal val="#ppt_x"/>
                                          </p:val>
                                        </p:tav>
                                        <p:tav tm="100000">
                                          <p:val>
                                            <p:strVal val="#ppt_x"/>
                                          </p:val>
                                        </p:tav>
                                      </p:tavLst>
                                    </p:anim>
                                    <p:anim calcmode="lin" valueType="num">
                                      <p:cBhvr additive="base">
                                        <p:cTn id="52" dur="500" fill="hold"/>
                                        <p:tgtEl>
                                          <p:spTgt spid="16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5">
                                            <p:bg/>
                                          </p:spTgt>
                                        </p:tgtEl>
                                        <p:attrNameLst>
                                          <p:attrName>style.visibility</p:attrName>
                                        </p:attrNameLst>
                                      </p:cBhvr>
                                      <p:to>
                                        <p:strVal val="visible"/>
                                      </p:to>
                                    </p:set>
                                    <p:anim calcmode="lin" valueType="num">
                                      <p:cBhvr additive="base">
                                        <p:cTn id="5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58" dur="500" fill="hold"/>
                                        <p:tgtEl>
                                          <p:spTgt spid="15">
                                            <p:bg/>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5">
                                            <p:txEl>
                                              <p:pRg st="0" end="0"/>
                                            </p:txEl>
                                          </p:spTgt>
                                        </p:tgtEl>
                                        <p:attrNameLst>
                                          <p:attrName>style.visibility</p:attrName>
                                        </p:attrNameLst>
                                      </p:cBhvr>
                                      <p:to>
                                        <p:strVal val="visible"/>
                                      </p:to>
                                    </p:set>
                                    <p:anim calcmode="lin" valueType="num">
                                      <p:cBhvr additive="base">
                                        <p:cTn id="6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bg/>
                                          </p:spTgt>
                                        </p:tgtEl>
                                        <p:attrNameLst>
                                          <p:attrName>style.visibility</p:attrName>
                                        </p:attrNameLst>
                                      </p:cBhvr>
                                      <p:to>
                                        <p:strVal val="visible"/>
                                      </p:to>
                                    </p:set>
                                    <p:anim calcmode="lin" valueType="num">
                                      <p:cBhvr additive="base">
                                        <p:cTn id="67"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17">
                                            <p:bg/>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
                                            <p:txEl>
                                              <p:pRg st="0" end="0"/>
                                            </p:txEl>
                                          </p:spTgt>
                                        </p:tgtEl>
                                        <p:attrNameLst>
                                          <p:attrName>style.visibility</p:attrName>
                                        </p:attrNameLst>
                                      </p:cBhvr>
                                      <p:to>
                                        <p:strVal val="visible"/>
                                      </p:to>
                                    </p:set>
                                    <p:anim calcmode="lin" valueType="num">
                                      <p:cBhvr additive="base">
                                        <p:cTn id="7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2">
                                            <p:bg/>
                                          </p:spTgt>
                                        </p:tgtEl>
                                        <p:attrNameLst>
                                          <p:attrName>style.visibility</p:attrName>
                                        </p:attrNameLst>
                                      </p:cBhvr>
                                      <p:to>
                                        <p:strVal val="visible"/>
                                      </p:to>
                                    </p:set>
                                    <p:anim calcmode="lin" valueType="num">
                                      <p:cBhvr additive="base">
                                        <p:cTn id="77"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78" dur="500" fill="hold"/>
                                        <p:tgtEl>
                                          <p:spTgt spid="22">
                                            <p:bg/>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2">
                                            <p:txEl>
                                              <p:pRg st="0" end="0"/>
                                            </p:txEl>
                                          </p:spTgt>
                                        </p:tgtEl>
                                        <p:attrNameLst>
                                          <p:attrName>style.visibility</p:attrName>
                                        </p:attrNameLst>
                                      </p:cBhvr>
                                      <p:to>
                                        <p:strVal val="visible"/>
                                      </p:to>
                                    </p:set>
                                    <p:anim calcmode="lin" valueType="num">
                                      <p:cBhvr additive="base">
                                        <p:cTn id="81"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500" fill="hold"/>
                                        <p:tgtEl>
                                          <p:spTgt spid="136"/>
                                        </p:tgtEl>
                                        <p:attrNameLst>
                                          <p:attrName>ppt_x</p:attrName>
                                        </p:attrNameLst>
                                      </p:cBhvr>
                                      <p:tavLst>
                                        <p:tav tm="0">
                                          <p:val>
                                            <p:strVal val="#ppt_x"/>
                                          </p:val>
                                        </p:tav>
                                        <p:tav tm="100000">
                                          <p:val>
                                            <p:strVal val="#ppt_x"/>
                                          </p:val>
                                        </p:tav>
                                      </p:tavLst>
                                    </p:anim>
                                    <p:anim calcmode="lin" valueType="num">
                                      <p:cBhvr additive="base">
                                        <p:cTn id="88" dur="5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0">
                                            <p:bg/>
                                          </p:spTgt>
                                        </p:tgtEl>
                                        <p:attrNameLst>
                                          <p:attrName>style.visibility</p:attrName>
                                        </p:attrNameLst>
                                      </p:cBhvr>
                                      <p:to>
                                        <p:strVal val="visible"/>
                                      </p:to>
                                    </p:set>
                                    <p:anim calcmode="lin" valueType="num">
                                      <p:cBhvr additive="base">
                                        <p:cTn id="91"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92" dur="500" fill="hold"/>
                                        <p:tgtEl>
                                          <p:spTgt spid="20">
                                            <p:bg/>
                                          </p:spTgt>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0">
                                            <p:txEl>
                                              <p:pRg st="0" end="0"/>
                                            </p:txEl>
                                          </p:spTgt>
                                        </p:tgtEl>
                                        <p:attrNameLst>
                                          <p:attrName>style.visibility</p:attrName>
                                        </p:attrNameLst>
                                      </p:cBhvr>
                                      <p:to>
                                        <p:strVal val="visible"/>
                                      </p:to>
                                    </p:set>
                                    <p:anim calcmode="lin" valueType="num">
                                      <p:cBhvr additive="base">
                                        <p:cTn id="9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38"/>
                                        </p:tgtEl>
                                        <p:attrNameLst>
                                          <p:attrName>style.visibility</p:attrName>
                                        </p:attrNameLst>
                                      </p:cBhvr>
                                      <p:to>
                                        <p:strVal val="visible"/>
                                      </p:to>
                                    </p:set>
                                    <p:anim calcmode="lin" valueType="num">
                                      <p:cBhvr additive="base">
                                        <p:cTn id="101" dur="500" fill="hold"/>
                                        <p:tgtEl>
                                          <p:spTgt spid="138"/>
                                        </p:tgtEl>
                                        <p:attrNameLst>
                                          <p:attrName>ppt_x</p:attrName>
                                        </p:attrNameLst>
                                      </p:cBhvr>
                                      <p:tavLst>
                                        <p:tav tm="0">
                                          <p:val>
                                            <p:strVal val="#ppt_x"/>
                                          </p:val>
                                        </p:tav>
                                        <p:tav tm="100000">
                                          <p:val>
                                            <p:strVal val="#ppt_x"/>
                                          </p:val>
                                        </p:tav>
                                      </p:tavLst>
                                    </p:anim>
                                    <p:anim calcmode="lin" valueType="num">
                                      <p:cBhvr additive="base">
                                        <p:cTn id="102" dur="500" fill="hold"/>
                                        <p:tgtEl>
                                          <p:spTgt spid="138"/>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23">
                                            <p:bg/>
                                          </p:spTgt>
                                        </p:tgtEl>
                                        <p:attrNameLst>
                                          <p:attrName>style.visibility</p:attrName>
                                        </p:attrNameLst>
                                      </p:cBhvr>
                                      <p:to>
                                        <p:strVal val="visible"/>
                                      </p:to>
                                    </p:set>
                                    <p:anim calcmode="lin" valueType="num">
                                      <p:cBhvr additive="base">
                                        <p:cTn id="105" dur="500" fill="hold"/>
                                        <p:tgtEl>
                                          <p:spTgt spid="23">
                                            <p:bg/>
                                          </p:spTgt>
                                        </p:tgtEl>
                                        <p:attrNameLst>
                                          <p:attrName>ppt_x</p:attrName>
                                        </p:attrNameLst>
                                      </p:cBhvr>
                                      <p:tavLst>
                                        <p:tav tm="0">
                                          <p:val>
                                            <p:strVal val="#ppt_x"/>
                                          </p:val>
                                        </p:tav>
                                        <p:tav tm="100000">
                                          <p:val>
                                            <p:strVal val="#ppt_x"/>
                                          </p:val>
                                        </p:tav>
                                      </p:tavLst>
                                    </p:anim>
                                    <p:anim calcmode="lin" valueType="num">
                                      <p:cBhvr additive="base">
                                        <p:cTn id="106" dur="500" fill="hold"/>
                                        <p:tgtEl>
                                          <p:spTgt spid="23">
                                            <p:bg/>
                                          </p:spTgt>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3">
                                            <p:txEl>
                                              <p:pRg st="0" end="0"/>
                                            </p:txEl>
                                          </p:spTgt>
                                        </p:tgtEl>
                                        <p:attrNameLst>
                                          <p:attrName>style.visibility</p:attrName>
                                        </p:attrNameLst>
                                      </p:cBhvr>
                                      <p:to>
                                        <p:strVal val="visible"/>
                                      </p:to>
                                    </p:set>
                                    <p:anim calcmode="lin" valueType="num">
                                      <p:cBhvr additive="base">
                                        <p:cTn id="10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132"/>
                                        </p:tgtEl>
                                        <p:attrNameLst>
                                          <p:attrName>style.visibility</p:attrName>
                                        </p:attrNameLst>
                                      </p:cBhvr>
                                      <p:to>
                                        <p:strVal val="visible"/>
                                      </p:to>
                                    </p:set>
                                    <p:anim calcmode="lin" valueType="num">
                                      <p:cBhvr additive="base">
                                        <p:cTn id="115" dur="500" fill="hold"/>
                                        <p:tgtEl>
                                          <p:spTgt spid="132"/>
                                        </p:tgtEl>
                                        <p:attrNameLst>
                                          <p:attrName>ppt_x</p:attrName>
                                        </p:attrNameLst>
                                      </p:cBhvr>
                                      <p:tavLst>
                                        <p:tav tm="0">
                                          <p:val>
                                            <p:strVal val="#ppt_x"/>
                                          </p:val>
                                        </p:tav>
                                        <p:tav tm="100000">
                                          <p:val>
                                            <p:strVal val="#ppt_x"/>
                                          </p:val>
                                        </p:tav>
                                      </p:tavLst>
                                    </p:anim>
                                    <p:anim calcmode="lin" valueType="num">
                                      <p:cBhvr additive="base">
                                        <p:cTn id="116" dur="500" fill="hold"/>
                                        <p:tgtEl>
                                          <p:spTgt spid="13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1">
                                            <p:bg/>
                                          </p:spTgt>
                                        </p:tgtEl>
                                        <p:attrNameLst>
                                          <p:attrName>style.visibility</p:attrName>
                                        </p:attrNameLst>
                                      </p:cBhvr>
                                      <p:to>
                                        <p:strVal val="visible"/>
                                      </p:to>
                                    </p:set>
                                    <p:anim calcmode="lin" valueType="num">
                                      <p:cBhvr additive="base">
                                        <p:cTn id="119"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120" dur="500" fill="hold"/>
                                        <p:tgtEl>
                                          <p:spTgt spid="21">
                                            <p:bg/>
                                          </p:spTgt>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1">
                                            <p:txEl>
                                              <p:pRg st="0" end="0"/>
                                            </p:txEl>
                                          </p:spTgt>
                                        </p:tgtEl>
                                        <p:attrNameLst>
                                          <p:attrName>style.visibility</p:attrName>
                                        </p:attrNameLst>
                                      </p:cBhvr>
                                      <p:to>
                                        <p:strVal val="visible"/>
                                      </p:to>
                                    </p:set>
                                    <p:anim calcmode="lin" valueType="num">
                                      <p:cBhvr additive="base">
                                        <p:cTn id="12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nodeType="clickEffect">
                                  <p:stCondLst>
                                    <p:cond delay="0"/>
                                  </p:stCondLst>
                                  <p:childTnLst>
                                    <p:set>
                                      <p:cBhvr>
                                        <p:cTn id="128" dur="1" fill="hold">
                                          <p:stCondLst>
                                            <p:cond delay="0"/>
                                          </p:stCondLst>
                                        </p:cTn>
                                        <p:tgtEl>
                                          <p:spTgt spid="133"/>
                                        </p:tgtEl>
                                        <p:attrNameLst>
                                          <p:attrName>style.visibility</p:attrName>
                                        </p:attrNameLst>
                                      </p:cBhvr>
                                      <p:to>
                                        <p:strVal val="visible"/>
                                      </p:to>
                                    </p:set>
                                    <p:anim calcmode="lin" valueType="num">
                                      <p:cBhvr additive="base">
                                        <p:cTn id="129" dur="500" fill="hold"/>
                                        <p:tgtEl>
                                          <p:spTgt spid="133"/>
                                        </p:tgtEl>
                                        <p:attrNameLst>
                                          <p:attrName>ppt_x</p:attrName>
                                        </p:attrNameLst>
                                      </p:cBhvr>
                                      <p:tavLst>
                                        <p:tav tm="0">
                                          <p:val>
                                            <p:strVal val="#ppt_x"/>
                                          </p:val>
                                        </p:tav>
                                        <p:tav tm="100000">
                                          <p:val>
                                            <p:strVal val="#ppt_x"/>
                                          </p:val>
                                        </p:tav>
                                      </p:tavLst>
                                    </p:anim>
                                    <p:anim calcmode="lin" valueType="num">
                                      <p:cBhvr additive="base">
                                        <p:cTn id="130" dur="500" fill="hold"/>
                                        <p:tgtEl>
                                          <p:spTgt spid="133"/>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24">
                                            <p:bg/>
                                          </p:spTgt>
                                        </p:tgtEl>
                                        <p:attrNameLst>
                                          <p:attrName>style.visibility</p:attrName>
                                        </p:attrNameLst>
                                      </p:cBhvr>
                                      <p:to>
                                        <p:strVal val="visible"/>
                                      </p:to>
                                    </p:set>
                                    <p:anim calcmode="lin" valueType="num">
                                      <p:cBhvr additive="base">
                                        <p:cTn id="133" dur="500" fill="hold"/>
                                        <p:tgtEl>
                                          <p:spTgt spid="24">
                                            <p:bg/>
                                          </p:spTgt>
                                        </p:tgtEl>
                                        <p:attrNameLst>
                                          <p:attrName>ppt_x</p:attrName>
                                        </p:attrNameLst>
                                      </p:cBhvr>
                                      <p:tavLst>
                                        <p:tav tm="0">
                                          <p:val>
                                            <p:strVal val="#ppt_x"/>
                                          </p:val>
                                        </p:tav>
                                        <p:tav tm="100000">
                                          <p:val>
                                            <p:strVal val="#ppt_x"/>
                                          </p:val>
                                        </p:tav>
                                      </p:tavLst>
                                    </p:anim>
                                    <p:anim calcmode="lin" valueType="num">
                                      <p:cBhvr additive="base">
                                        <p:cTn id="134" dur="500" fill="hold"/>
                                        <p:tgtEl>
                                          <p:spTgt spid="24">
                                            <p:bg/>
                                          </p:spTgt>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24">
                                            <p:txEl>
                                              <p:pRg st="0" end="0"/>
                                            </p:txEl>
                                          </p:spTgt>
                                        </p:tgtEl>
                                        <p:attrNameLst>
                                          <p:attrName>style.visibility</p:attrName>
                                        </p:attrNameLst>
                                      </p:cBhvr>
                                      <p:to>
                                        <p:strVal val="visible"/>
                                      </p:to>
                                    </p:set>
                                    <p:anim calcmode="lin" valueType="num">
                                      <p:cBhvr additive="base">
                                        <p:cTn id="13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3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nodeType="clickEffect">
                                  <p:stCondLst>
                                    <p:cond delay="0"/>
                                  </p:stCondLst>
                                  <p:childTnLst>
                                    <p:set>
                                      <p:cBhvr>
                                        <p:cTn id="142" dur="1" fill="hold">
                                          <p:stCondLst>
                                            <p:cond delay="0"/>
                                          </p:stCondLst>
                                        </p:cTn>
                                        <p:tgtEl>
                                          <p:spTgt spid="140"/>
                                        </p:tgtEl>
                                        <p:attrNameLst>
                                          <p:attrName>style.visibility</p:attrName>
                                        </p:attrNameLst>
                                      </p:cBhvr>
                                      <p:to>
                                        <p:strVal val="visible"/>
                                      </p:to>
                                    </p:set>
                                    <p:anim calcmode="lin" valueType="num">
                                      <p:cBhvr additive="base">
                                        <p:cTn id="143" dur="500" fill="hold"/>
                                        <p:tgtEl>
                                          <p:spTgt spid="140"/>
                                        </p:tgtEl>
                                        <p:attrNameLst>
                                          <p:attrName>ppt_x</p:attrName>
                                        </p:attrNameLst>
                                      </p:cBhvr>
                                      <p:tavLst>
                                        <p:tav tm="0">
                                          <p:val>
                                            <p:strVal val="#ppt_x"/>
                                          </p:val>
                                        </p:tav>
                                        <p:tav tm="100000">
                                          <p:val>
                                            <p:strVal val="#ppt_x"/>
                                          </p:val>
                                        </p:tav>
                                      </p:tavLst>
                                    </p:anim>
                                    <p:anim calcmode="lin" valueType="num">
                                      <p:cBhvr additive="base">
                                        <p:cTn id="144" dur="500" fill="hold"/>
                                        <p:tgtEl>
                                          <p:spTgt spid="14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8">
                                            <p:bg/>
                                          </p:spTgt>
                                        </p:tgtEl>
                                        <p:attrNameLst>
                                          <p:attrName>style.visibility</p:attrName>
                                        </p:attrNameLst>
                                      </p:cBhvr>
                                      <p:to>
                                        <p:strVal val="visible"/>
                                      </p:to>
                                    </p:set>
                                    <p:anim calcmode="lin" valueType="num">
                                      <p:cBhvr additive="base">
                                        <p:cTn id="147" dur="500" fill="hold"/>
                                        <p:tgtEl>
                                          <p:spTgt spid="28">
                                            <p:bg/>
                                          </p:spTgt>
                                        </p:tgtEl>
                                        <p:attrNameLst>
                                          <p:attrName>ppt_x</p:attrName>
                                        </p:attrNameLst>
                                      </p:cBhvr>
                                      <p:tavLst>
                                        <p:tav tm="0">
                                          <p:val>
                                            <p:strVal val="#ppt_x"/>
                                          </p:val>
                                        </p:tav>
                                        <p:tav tm="100000">
                                          <p:val>
                                            <p:strVal val="#ppt_x"/>
                                          </p:val>
                                        </p:tav>
                                      </p:tavLst>
                                    </p:anim>
                                    <p:anim calcmode="lin" valueType="num">
                                      <p:cBhvr additive="base">
                                        <p:cTn id="148" dur="500" fill="hold"/>
                                        <p:tgtEl>
                                          <p:spTgt spid="28">
                                            <p:bg/>
                                          </p:spTgt>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8">
                                            <p:txEl>
                                              <p:pRg st="0" end="0"/>
                                            </p:txEl>
                                          </p:spTgt>
                                        </p:tgtEl>
                                        <p:attrNameLst>
                                          <p:attrName>style.visibility</p:attrName>
                                        </p:attrNameLst>
                                      </p:cBhvr>
                                      <p:to>
                                        <p:strVal val="visible"/>
                                      </p:to>
                                    </p:set>
                                    <p:anim calcmode="lin" valueType="num">
                                      <p:cBhvr additive="base">
                                        <p:cTn id="15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139"/>
                                        </p:tgtEl>
                                        <p:attrNameLst>
                                          <p:attrName>style.visibility</p:attrName>
                                        </p:attrNameLst>
                                      </p:cBhvr>
                                      <p:to>
                                        <p:strVal val="visible"/>
                                      </p:to>
                                    </p:set>
                                    <p:anim calcmode="lin" valueType="num">
                                      <p:cBhvr additive="base">
                                        <p:cTn id="157" dur="500" fill="hold"/>
                                        <p:tgtEl>
                                          <p:spTgt spid="139"/>
                                        </p:tgtEl>
                                        <p:attrNameLst>
                                          <p:attrName>ppt_x</p:attrName>
                                        </p:attrNameLst>
                                      </p:cBhvr>
                                      <p:tavLst>
                                        <p:tav tm="0">
                                          <p:val>
                                            <p:strVal val="#ppt_x"/>
                                          </p:val>
                                        </p:tav>
                                        <p:tav tm="100000">
                                          <p:val>
                                            <p:strVal val="#ppt_x"/>
                                          </p:val>
                                        </p:tav>
                                      </p:tavLst>
                                    </p:anim>
                                    <p:anim calcmode="lin" valueType="num">
                                      <p:cBhvr additive="base">
                                        <p:cTn id="158" dur="500" fill="hold"/>
                                        <p:tgtEl>
                                          <p:spTgt spid="139"/>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25">
                                            <p:bg/>
                                          </p:spTgt>
                                        </p:tgtEl>
                                        <p:attrNameLst>
                                          <p:attrName>style.visibility</p:attrName>
                                        </p:attrNameLst>
                                      </p:cBhvr>
                                      <p:to>
                                        <p:strVal val="visible"/>
                                      </p:to>
                                    </p:set>
                                    <p:anim calcmode="lin" valueType="num">
                                      <p:cBhvr additive="base">
                                        <p:cTn id="161" dur="500" fill="hold"/>
                                        <p:tgtEl>
                                          <p:spTgt spid="25">
                                            <p:bg/>
                                          </p:spTgt>
                                        </p:tgtEl>
                                        <p:attrNameLst>
                                          <p:attrName>ppt_x</p:attrName>
                                        </p:attrNameLst>
                                      </p:cBhvr>
                                      <p:tavLst>
                                        <p:tav tm="0">
                                          <p:val>
                                            <p:strVal val="#ppt_x"/>
                                          </p:val>
                                        </p:tav>
                                        <p:tav tm="100000">
                                          <p:val>
                                            <p:strVal val="#ppt_x"/>
                                          </p:val>
                                        </p:tav>
                                      </p:tavLst>
                                    </p:anim>
                                    <p:anim calcmode="lin" valueType="num">
                                      <p:cBhvr additive="base">
                                        <p:cTn id="162" dur="500" fill="hold"/>
                                        <p:tgtEl>
                                          <p:spTgt spid="25">
                                            <p:bg/>
                                          </p:spTgt>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25">
                                            <p:txEl>
                                              <p:pRg st="0" end="0"/>
                                            </p:txEl>
                                          </p:spTgt>
                                        </p:tgtEl>
                                        <p:attrNameLst>
                                          <p:attrName>style.visibility</p:attrName>
                                        </p:attrNameLst>
                                      </p:cBhvr>
                                      <p:to>
                                        <p:strVal val="visible"/>
                                      </p:to>
                                    </p:set>
                                    <p:anim calcmode="lin" valueType="num">
                                      <p:cBhvr additive="base">
                                        <p:cTn id="165"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66"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2" presetClass="entr" presetSubtype="4" fill="hold" nodeType="clickEffect">
                                  <p:stCondLst>
                                    <p:cond delay="0"/>
                                  </p:stCondLst>
                                  <p:childTnLst>
                                    <p:set>
                                      <p:cBhvr>
                                        <p:cTn id="170" dur="1" fill="hold">
                                          <p:stCondLst>
                                            <p:cond delay="0"/>
                                          </p:stCondLst>
                                        </p:cTn>
                                        <p:tgtEl>
                                          <p:spTgt spid="32"/>
                                        </p:tgtEl>
                                        <p:attrNameLst>
                                          <p:attrName>style.visibility</p:attrName>
                                        </p:attrNameLst>
                                      </p:cBhvr>
                                      <p:to>
                                        <p:strVal val="visible"/>
                                      </p:to>
                                    </p:set>
                                    <p:anim calcmode="lin" valueType="num">
                                      <p:cBhvr additive="base">
                                        <p:cTn id="171" dur="500" fill="hold"/>
                                        <p:tgtEl>
                                          <p:spTgt spid="32"/>
                                        </p:tgtEl>
                                        <p:attrNameLst>
                                          <p:attrName>ppt_x</p:attrName>
                                        </p:attrNameLst>
                                      </p:cBhvr>
                                      <p:tavLst>
                                        <p:tav tm="0">
                                          <p:val>
                                            <p:strVal val="#ppt_x"/>
                                          </p:val>
                                        </p:tav>
                                        <p:tav tm="100000">
                                          <p:val>
                                            <p:strVal val="#ppt_x"/>
                                          </p:val>
                                        </p:tav>
                                      </p:tavLst>
                                    </p:anim>
                                    <p:anim calcmode="lin" valueType="num">
                                      <p:cBhvr additive="base">
                                        <p:cTn id="172" dur="500" fill="hold"/>
                                        <p:tgtEl>
                                          <p:spTgt spid="3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19">
                                            <p:bg/>
                                          </p:spTgt>
                                        </p:tgtEl>
                                        <p:attrNameLst>
                                          <p:attrName>style.visibility</p:attrName>
                                        </p:attrNameLst>
                                      </p:cBhvr>
                                      <p:to>
                                        <p:strVal val="visible"/>
                                      </p:to>
                                    </p:set>
                                    <p:anim calcmode="lin" valueType="num">
                                      <p:cBhvr additive="base">
                                        <p:cTn id="175"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176" dur="500" fill="hold"/>
                                        <p:tgtEl>
                                          <p:spTgt spid="19">
                                            <p:bg/>
                                          </p:spTgt>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19">
                                            <p:txEl>
                                              <p:pRg st="0" end="0"/>
                                            </p:txEl>
                                          </p:spTgt>
                                        </p:tgtEl>
                                        <p:attrNameLst>
                                          <p:attrName>style.visibility</p:attrName>
                                        </p:attrNameLst>
                                      </p:cBhvr>
                                      <p:to>
                                        <p:strVal val="visible"/>
                                      </p:to>
                                    </p:set>
                                    <p:anim calcmode="lin" valueType="num">
                                      <p:cBhvr additive="base">
                                        <p:cTn id="17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80"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nodeType="clickEffect">
                                  <p:stCondLst>
                                    <p:cond delay="0"/>
                                  </p:stCondLst>
                                  <p:childTnLst>
                                    <p:set>
                                      <p:cBhvr>
                                        <p:cTn id="184" dur="1" fill="hold">
                                          <p:stCondLst>
                                            <p:cond delay="0"/>
                                          </p:stCondLst>
                                        </p:cTn>
                                        <p:tgtEl>
                                          <p:spTgt spid="42"/>
                                        </p:tgtEl>
                                        <p:attrNameLst>
                                          <p:attrName>style.visibility</p:attrName>
                                        </p:attrNameLst>
                                      </p:cBhvr>
                                      <p:to>
                                        <p:strVal val="visible"/>
                                      </p:to>
                                    </p:set>
                                    <p:anim calcmode="lin" valueType="num">
                                      <p:cBhvr additive="base">
                                        <p:cTn id="185" dur="500" fill="hold"/>
                                        <p:tgtEl>
                                          <p:spTgt spid="42"/>
                                        </p:tgtEl>
                                        <p:attrNameLst>
                                          <p:attrName>ppt_x</p:attrName>
                                        </p:attrNameLst>
                                      </p:cBhvr>
                                      <p:tavLst>
                                        <p:tav tm="0">
                                          <p:val>
                                            <p:strVal val="#ppt_x"/>
                                          </p:val>
                                        </p:tav>
                                        <p:tav tm="100000">
                                          <p:val>
                                            <p:strVal val="#ppt_x"/>
                                          </p:val>
                                        </p:tav>
                                      </p:tavLst>
                                    </p:anim>
                                    <p:anim calcmode="lin" valueType="num">
                                      <p:cBhvr additive="base">
                                        <p:cTn id="186" dur="500" fill="hold"/>
                                        <p:tgtEl>
                                          <p:spTgt spid="42"/>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 fill="hold">
                                          <p:stCondLst>
                                            <p:cond delay="0"/>
                                          </p:stCondLst>
                                        </p:cTn>
                                        <p:tgtEl>
                                          <p:spTgt spid="48">
                                            <p:bg/>
                                          </p:spTgt>
                                        </p:tgtEl>
                                        <p:attrNameLst>
                                          <p:attrName>style.visibility</p:attrName>
                                        </p:attrNameLst>
                                      </p:cBhvr>
                                      <p:to>
                                        <p:strVal val="visible"/>
                                      </p:to>
                                    </p:set>
                                    <p:anim calcmode="lin" valueType="num">
                                      <p:cBhvr additive="base">
                                        <p:cTn id="189" dur="500" fill="hold"/>
                                        <p:tgtEl>
                                          <p:spTgt spid="48">
                                            <p:bg/>
                                          </p:spTgt>
                                        </p:tgtEl>
                                        <p:attrNameLst>
                                          <p:attrName>ppt_x</p:attrName>
                                        </p:attrNameLst>
                                      </p:cBhvr>
                                      <p:tavLst>
                                        <p:tav tm="0">
                                          <p:val>
                                            <p:strVal val="#ppt_x"/>
                                          </p:val>
                                        </p:tav>
                                        <p:tav tm="100000">
                                          <p:val>
                                            <p:strVal val="#ppt_x"/>
                                          </p:val>
                                        </p:tav>
                                      </p:tavLst>
                                    </p:anim>
                                    <p:anim calcmode="lin" valueType="num">
                                      <p:cBhvr additive="base">
                                        <p:cTn id="190" dur="500" fill="hold"/>
                                        <p:tgtEl>
                                          <p:spTgt spid="48">
                                            <p:bg/>
                                          </p:spTgt>
                                        </p:tgtEl>
                                        <p:attrNameLst>
                                          <p:attrName>ppt_y</p:attrName>
                                        </p:attrNameLst>
                                      </p:cBhvr>
                                      <p:tavLst>
                                        <p:tav tm="0">
                                          <p:val>
                                            <p:strVal val="1+#ppt_h/2"/>
                                          </p:val>
                                        </p:tav>
                                        <p:tav tm="100000">
                                          <p:val>
                                            <p:strVal val="#ppt_y"/>
                                          </p:val>
                                        </p:tav>
                                      </p:tavLst>
                                    </p:anim>
                                  </p:childTnLst>
                                </p:cTn>
                              </p:par>
                              <p:par>
                                <p:cTn id="191" presetID="2" presetClass="entr" presetSubtype="4" fill="hold" grpId="0" nodeType="withEffect">
                                  <p:stCondLst>
                                    <p:cond delay="0"/>
                                  </p:stCondLst>
                                  <p:childTnLst>
                                    <p:set>
                                      <p:cBhvr>
                                        <p:cTn id="192" dur="1" fill="hold">
                                          <p:stCondLst>
                                            <p:cond delay="0"/>
                                          </p:stCondLst>
                                        </p:cTn>
                                        <p:tgtEl>
                                          <p:spTgt spid="48">
                                            <p:txEl>
                                              <p:pRg st="0" end="0"/>
                                            </p:txEl>
                                          </p:spTgt>
                                        </p:tgtEl>
                                        <p:attrNameLst>
                                          <p:attrName>style.visibility</p:attrName>
                                        </p:attrNameLst>
                                      </p:cBhvr>
                                      <p:to>
                                        <p:strVal val="visible"/>
                                      </p:to>
                                    </p:set>
                                    <p:anim calcmode="lin" valueType="num">
                                      <p:cBhvr additive="base">
                                        <p:cTn id="193"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94"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4" fill="hold" nodeType="clickEffect">
                                  <p:stCondLst>
                                    <p:cond delay="0"/>
                                  </p:stCondLst>
                                  <p:childTnLst>
                                    <p:set>
                                      <p:cBhvr>
                                        <p:cTn id="198" dur="1" fill="hold">
                                          <p:stCondLst>
                                            <p:cond delay="0"/>
                                          </p:stCondLst>
                                        </p:cTn>
                                        <p:tgtEl>
                                          <p:spTgt spid="35"/>
                                        </p:tgtEl>
                                        <p:attrNameLst>
                                          <p:attrName>style.visibility</p:attrName>
                                        </p:attrNameLst>
                                      </p:cBhvr>
                                      <p:to>
                                        <p:strVal val="visible"/>
                                      </p:to>
                                    </p:set>
                                    <p:anim calcmode="lin" valueType="num">
                                      <p:cBhvr additive="base">
                                        <p:cTn id="199" dur="500" fill="hold"/>
                                        <p:tgtEl>
                                          <p:spTgt spid="35"/>
                                        </p:tgtEl>
                                        <p:attrNameLst>
                                          <p:attrName>ppt_x</p:attrName>
                                        </p:attrNameLst>
                                      </p:cBhvr>
                                      <p:tavLst>
                                        <p:tav tm="0">
                                          <p:val>
                                            <p:strVal val="#ppt_x"/>
                                          </p:val>
                                        </p:tav>
                                        <p:tav tm="100000">
                                          <p:val>
                                            <p:strVal val="#ppt_x"/>
                                          </p:val>
                                        </p:tav>
                                      </p:tavLst>
                                    </p:anim>
                                    <p:anim calcmode="lin" valueType="num">
                                      <p:cBhvr additive="base">
                                        <p:cTn id="20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ntr" presetSubtype="4" fill="hold" nodeType="clickEffect">
                                  <p:stCondLst>
                                    <p:cond delay="0"/>
                                  </p:stCondLst>
                                  <p:childTnLst>
                                    <p:set>
                                      <p:cBhvr>
                                        <p:cTn id="204" dur="1" fill="hold">
                                          <p:stCondLst>
                                            <p:cond delay="0"/>
                                          </p:stCondLst>
                                        </p:cTn>
                                        <p:tgtEl>
                                          <p:spTgt spid="130"/>
                                        </p:tgtEl>
                                        <p:attrNameLst>
                                          <p:attrName>style.visibility</p:attrName>
                                        </p:attrNameLst>
                                      </p:cBhvr>
                                      <p:to>
                                        <p:strVal val="visible"/>
                                      </p:to>
                                    </p:set>
                                    <p:anim calcmode="lin" valueType="num">
                                      <p:cBhvr additive="base">
                                        <p:cTn id="205" dur="500" fill="hold"/>
                                        <p:tgtEl>
                                          <p:spTgt spid="130"/>
                                        </p:tgtEl>
                                        <p:attrNameLst>
                                          <p:attrName>ppt_x</p:attrName>
                                        </p:attrNameLst>
                                      </p:cBhvr>
                                      <p:tavLst>
                                        <p:tav tm="0">
                                          <p:val>
                                            <p:strVal val="#ppt_x"/>
                                          </p:val>
                                        </p:tav>
                                        <p:tav tm="100000">
                                          <p:val>
                                            <p:strVal val="#ppt_x"/>
                                          </p:val>
                                        </p:tav>
                                      </p:tavLst>
                                    </p:anim>
                                    <p:anim calcmode="lin" valueType="num">
                                      <p:cBhvr additive="base">
                                        <p:cTn id="206"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2" presetClass="entr" presetSubtype="4" fill="hold" nodeType="clickEffect">
                                  <p:stCondLst>
                                    <p:cond delay="0"/>
                                  </p:stCondLst>
                                  <p:childTnLst>
                                    <p:set>
                                      <p:cBhvr>
                                        <p:cTn id="210" dur="1" fill="hold">
                                          <p:stCondLst>
                                            <p:cond delay="0"/>
                                          </p:stCondLst>
                                        </p:cTn>
                                        <p:tgtEl>
                                          <p:spTgt spid="150"/>
                                        </p:tgtEl>
                                        <p:attrNameLst>
                                          <p:attrName>style.visibility</p:attrName>
                                        </p:attrNameLst>
                                      </p:cBhvr>
                                      <p:to>
                                        <p:strVal val="visible"/>
                                      </p:to>
                                    </p:set>
                                    <p:anim calcmode="lin" valueType="num">
                                      <p:cBhvr additive="base">
                                        <p:cTn id="211" dur="500" fill="hold"/>
                                        <p:tgtEl>
                                          <p:spTgt spid="150"/>
                                        </p:tgtEl>
                                        <p:attrNameLst>
                                          <p:attrName>ppt_x</p:attrName>
                                        </p:attrNameLst>
                                      </p:cBhvr>
                                      <p:tavLst>
                                        <p:tav tm="0">
                                          <p:val>
                                            <p:strVal val="#ppt_x"/>
                                          </p:val>
                                        </p:tav>
                                        <p:tav tm="100000">
                                          <p:val>
                                            <p:strVal val="#ppt_x"/>
                                          </p:val>
                                        </p:tav>
                                      </p:tavLst>
                                    </p:anim>
                                    <p:anim calcmode="lin" valueType="num">
                                      <p:cBhvr additive="base">
                                        <p:cTn id="212"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2" presetClass="entr" presetSubtype="4" fill="hold" grpId="0" nodeType="clickEffect">
                                  <p:stCondLst>
                                    <p:cond delay="0"/>
                                  </p:stCondLst>
                                  <p:childTnLst>
                                    <p:set>
                                      <p:cBhvr>
                                        <p:cTn id="216" dur="1" fill="hold">
                                          <p:stCondLst>
                                            <p:cond delay="0"/>
                                          </p:stCondLst>
                                        </p:cTn>
                                        <p:tgtEl>
                                          <p:spTgt spid="26">
                                            <p:bg/>
                                          </p:spTgt>
                                        </p:tgtEl>
                                        <p:attrNameLst>
                                          <p:attrName>style.visibility</p:attrName>
                                        </p:attrNameLst>
                                      </p:cBhvr>
                                      <p:to>
                                        <p:strVal val="visible"/>
                                      </p:to>
                                    </p:set>
                                    <p:anim calcmode="lin" valueType="num">
                                      <p:cBhvr additive="base">
                                        <p:cTn id="217" dur="500" fill="hold"/>
                                        <p:tgtEl>
                                          <p:spTgt spid="26">
                                            <p:bg/>
                                          </p:spTgt>
                                        </p:tgtEl>
                                        <p:attrNameLst>
                                          <p:attrName>ppt_x</p:attrName>
                                        </p:attrNameLst>
                                      </p:cBhvr>
                                      <p:tavLst>
                                        <p:tav tm="0">
                                          <p:val>
                                            <p:strVal val="#ppt_x"/>
                                          </p:val>
                                        </p:tav>
                                        <p:tav tm="100000">
                                          <p:val>
                                            <p:strVal val="#ppt_x"/>
                                          </p:val>
                                        </p:tav>
                                      </p:tavLst>
                                    </p:anim>
                                    <p:anim calcmode="lin" valueType="num">
                                      <p:cBhvr additive="base">
                                        <p:cTn id="218" dur="500" fill="hold"/>
                                        <p:tgtEl>
                                          <p:spTgt spid="26">
                                            <p:bg/>
                                          </p:spTgt>
                                        </p:tgtEl>
                                        <p:attrNameLst>
                                          <p:attrName>ppt_y</p:attrName>
                                        </p:attrNameLst>
                                      </p:cBhvr>
                                      <p:tavLst>
                                        <p:tav tm="0">
                                          <p:val>
                                            <p:strVal val="1+#ppt_h/2"/>
                                          </p:val>
                                        </p:tav>
                                        <p:tav tm="100000">
                                          <p:val>
                                            <p:strVal val="#ppt_y"/>
                                          </p:val>
                                        </p:tav>
                                      </p:tavLst>
                                    </p:anim>
                                  </p:childTnLst>
                                </p:cTn>
                              </p:par>
                              <p:par>
                                <p:cTn id="219" presetID="2" presetClass="entr" presetSubtype="4" fill="hold" grpId="0" nodeType="withEffect">
                                  <p:stCondLst>
                                    <p:cond delay="0"/>
                                  </p:stCondLst>
                                  <p:childTnLst>
                                    <p:set>
                                      <p:cBhvr>
                                        <p:cTn id="220" dur="1" fill="hold">
                                          <p:stCondLst>
                                            <p:cond delay="0"/>
                                          </p:stCondLst>
                                        </p:cTn>
                                        <p:tgtEl>
                                          <p:spTgt spid="26">
                                            <p:txEl>
                                              <p:pRg st="0" end="0"/>
                                            </p:txEl>
                                          </p:spTgt>
                                        </p:tgtEl>
                                        <p:attrNameLst>
                                          <p:attrName>style.visibility</p:attrName>
                                        </p:attrNameLst>
                                      </p:cBhvr>
                                      <p:to>
                                        <p:strVal val="visible"/>
                                      </p:to>
                                    </p:set>
                                    <p:anim calcmode="lin" valueType="num">
                                      <p:cBhvr additive="base">
                                        <p:cTn id="221"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22"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3" fill="hold">
                      <p:stCondLst>
                        <p:cond delay="indefinite"/>
                      </p:stCondLst>
                      <p:childTnLst>
                        <p:par>
                          <p:cTn id="224" fill="hold">
                            <p:stCondLst>
                              <p:cond delay="0"/>
                            </p:stCondLst>
                            <p:childTnLst>
                              <p:par>
                                <p:cTn id="225" presetID="2" presetClass="entr" presetSubtype="4" fill="hold" nodeType="clickEffect">
                                  <p:stCondLst>
                                    <p:cond delay="0"/>
                                  </p:stCondLst>
                                  <p:childTnLst>
                                    <p:set>
                                      <p:cBhvr>
                                        <p:cTn id="226" dur="1" fill="hold">
                                          <p:stCondLst>
                                            <p:cond delay="0"/>
                                          </p:stCondLst>
                                        </p:cTn>
                                        <p:tgtEl>
                                          <p:spTgt spid="64"/>
                                        </p:tgtEl>
                                        <p:attrNameLst>
                                          <p:attrName>style.visibility</p:attrName>
                                        </p:attrNameLst>
                                      </p:cBhvr>
                                      <p:to>
                                        <p:strVal val="visible"/>
                                      </p:to>
                                    </p:set>
                                    <p:anim calcmode="lin" valueType="num">
                                      <p:cBhvr additive="base">
                                        <p:cTn id="227" dur="500" fill="hold"/>
                                        <p:tgtEl>
                                          <p:spTgt spid="64"/>
                                        </p:tgtEl>
                                        <p:attrNameLst>
                                          <p:attrName>ppt_x</p:attrName>
                                        </p:attrNameLst>
                                      </p:cBhvr>
                                      <p:tavLst>
                                        <p:tav tm="0">
                                          <p:val>
                                            <p:strVal val="#ppt_x"/>
                                          </p:val>
                                        </p:tav>
                                        <p:tav tm="100000">
                                          <p:val>
                                            <p:strVal val="#ppt_x"/>
                                          </p:val>
                                        </p:tav>
                                      </p:tavLst>
                                    </p:anim>
                                    <p:anim calcmode="lin" valueType="num">
                                      <p:cBhvr additive="base">
                                        <p:cTn id="22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229" fill="hold">
                      <p:stCondLst>
                        <p:cond delay="indefinite"/>
                      </p:stCondLst>
                      <p:childTnLst>
                        <p:par>
                          <p:cTn id="230" fill="hold">
                            <p:stCondLst>
                              <p:cond delay="0"/>
                            </p:stCondLst>
                            <p:childTnLst>
                              <p:par>
                                <p:cTn id="231" presetID="2" presetClass="entr" presetSubtype="4" fill="hold" nodeType="clickEffect">
                                  <p:stCondLst>
                                    <p:cond delay="0"/>
                                  </p:stCondLst>
                                  <p:childTnLst>
                                    <p:set>
                                      <p:cBhvr>
                                        <p:cTn id="232" dur="1" fill="hold">
                                          <p:stCondLst>
                                            <p:cond delay="0"/>
                                          </p:stCondLst>
                                        </p:cTn>
                                        <p:tgtEl>
                                          <p:spTgt spid="152"/>
                                        </p:tgtEl>
                                        <p:attrNameLst>
                                          <p:attrName>style.visibility</p:attrName>
                                        </p:attrNameLst>
                                      </p:cBhvr>
                                      <p:to>
                                        <p:strVal val="visible"/>
                                      </p:to>
                                    </p:set>
                                    <p:anim calcmode="lin" valueType="num">
                                      <p:cBhvr additive="base">
                                        <p:cTn id="233" dur="500" fill="hold"/>
                                        <p:tgtEl>
                                          <p:spTgt spid="152"/>
                                        </p:tgtEl>
                                        <p:attrNameLst>
                                          <p:attrName>ppt_x</p:attrName>
                                        </p:attrNameLst>
                                      </p:cBhvr>
                                      <p:tavLst>
                                        <p:tav tm="0">
                                          <p:val>
                                            <p:strVal val="#ppt_x"/>
                                          </p:val>
                                        </p:tav>
                                        <p:tav tm="100000">
                                          <p:val>
                                            <p:strVal val="#ppt_x"/>
                                          </p:val>
                                        </p:tav>
                                      </p:tavLst>
                                    </p:anim>
                                    <p:anim calcmode="lin" valueType="num">
                                      <p:cBhvr additive="base">
                                        <p:cTn id="234" dur="500" fill="hold"/>
                                        <p:tgtEl>
                                          <p:spTgt spid="152"/>
                                        </p:tgtEl>
                                        <p:attrNameLst>
                                          <p:attrName>ppt_y</p:attrName>
                                        </p:attrNameLst>
                                      </p:cBhvr>
                                      <p:tavLst>
                                        <p:tav tm="0">
                                          <p:val>
                                            <p:strVal val="1+#ppt_h/2"/>
                                          </p:val>
                                        </p:tav>
                                        <p:tav tm="100000">
                                          <p:val>
                                            <p:strVal val="#ppt_y"/>
                                          </p:val>
                                        </p:tav>
                                      </p:tavLst>
                                    </p:anim>
                                  </p:childTnLst>
                                </p:cTn>
                              </p:par>
                              <p:par>
                                <p:cTn id="235" presetID="2" presetClass="entr" presetSubtype="4" fill="hold" grpId="0" nodeType="withEffect">
                                  <p:stCondLst>
                                    <p:cond delay="0"/>
                                  </p:stCondLst>
                                  <p:childTnLst>
                                    <p:set>
                                      <p:cBhvr>
                                        <p:cTn id="236" dur="1" fill="hold">
                                          <p:stCondLst>
                                            <p:cond delay="0"/>
                                          </p:stCondLst>
                                        </p:cTn>
                                        <p:tgtEl>
                                          <p:spTgt spid="30">
                                            <p:bg/>
                                          </p:spTgt>
                                        </p:tgtEl>
                                        <p:attrNameLst>
                                          <p:attrName>style.visibility</p:attrName>
                                        </p:attrNameLst>
                                      </p:cBhvr>
                                      <p:to>
                                        <p:strVal val="visible"/>
                                      </p:to>
                                    </p:set>
                                    <p:anim calcmode="lin" valueType="num">
                                      <p:cBhvr additive="base">
                                        <p:cTn id="237" dur="500" fill="hold"/>
                                        <p:tgtEl>
                                          <p:spTgt spid="30">
                                            <p:bg/>
                                          </p:spTgt>
                                        </p:tgtEl>
                                        <p:attrNameLst>
                                          <p:attrName>ppt_x</p:attrName>
                                        </p:attrNameLst>
                                      </p:cBhvr>
                                      <p:tavLst>
                                        <p:tav tm="0">
                                          <p:val>
                                            <p:strVal val="#ppt_x"/>
                                          </p:val>
                                        </p:tav>
                                        <p:tav tm="100000">
                                          <p:val>
                                            <p:strVal val="#ppt_x"/>
                                          </p:val>
                                        </p:tav>
                                      </p:tavLst>
                                    </p:anim>
                                    <p:anim calcmode="lin" valueType="num">
                                      <p:cBhvr additive="base">
                                        <p:cTn id="238" dur="500" fill="hold"/>
                                        <p:tgtEl>
                                          <p:spTgt spid="30">
                                            <p:bg/>
                                          </p:spTgt>
                                        </p:tgtEl>
                                        <p:attrNameLst>
                                          <p:attrName>ppt_y</p:attrName>
                                        </p:attrNameLst>
                                      </p:cBhvr>
                                      <p:tavLst>
                                        <p:tav tm="0">
                                          <p:val>
                                            <p:strVal val="1+#ppt_h/2"/>
                                          </p:val>
                                        </p:tav>
                                        <p:tav tm="100000">
                                          <p:val>
                                            <p:strVal val="#ppt_y"/>
                                          </p:val>
                                        </p:tav>
                                      </p:tavLst>
                                    </p:anim>
                                  </p:childTnLst>
                                </p:cTn>
                              </p:par>
                              <p:par>
                                <p:cTn id="239" presetID="2" presetClass="entr" presetSubtype="4" fill="hold" grpId="0" nodeType="withEffect">
                                  <p:stCondLst>
                                    <p:cond delay="0"/>
                                  </p:stCondLst>
                                  <p:childTnLst>
                                    <p:set>
                                      <p:cBhvr>
                                        <p:cTn id="240" dur="1" fill="hold">
                                          <p:stCondLst>
                                            <p:cond delay="0"/>
                                          </p:stCondLst>
                                        </p:cTn>
                                        <p:tgtEl>
                                          <p:spTgt spid="30">
                                            <p:txEl>
                                              <p:pRg st="0" end="0"/>
                                            </p:txEl>
                                          </p:spTgt>
                                        </p:tgtEl>
                                        <p:attrNameLst>
                                          <p:attrName>style.visibility</p:attrName>
                                        </p:attrNameLst>
                                      </p:cBhvr>
                                      <p:to>
                                        <p:strVal val="visible"/>
                                      </p:to>
                                    </p:set>
                                    <p:anim calcmode="lin" valueType="num">
                                      <p:cBhvr additive="base">
                                        <p:cTn id="241"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42"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3" fill="hold">
                      <p:stCondLst>
                        <p:cond delay="indefinite"/>
                      </p:stCondLst>
                      <p:childTnLst>
                        <p:par>
                          <p:cTn id="244" fill="hold">
                            <p:stCondLst>
                              <p:cond delay="0"/>
                            </p:stCondLst>
                            <p:childTnLst>
                              <p:par>
                                <p:cTn id="245" presetID="2" presetClass="entr" presetSubtype="4" fill="hold" nodeType="clickEffect">
                                  <p:stCondLst>
                                    <p:cond delay="0"/>
                                  </p:stCondLst>
                                  <p:childTnLst>
                                    <p:set>
                                      <p:cBhvr>
                                        <p:cTn id="246" dur="1" fill="hold">
                                          <p:stCondLst>
                                            <p:cond delay="0"/>
                                          </p:stCondLst>
                                        </p:cTn>
                                        <p:tgtEl>
                                          <p:spTgt spid="54"/>
                                        </p:tgtEl>
                                        <p:attrNameLst>
                                          <p:attrName>style.visibility</p:attrName>
                                        </p:attrNameLst>
                                      </p:cBhvr>
                                      <p:to>
                                        <p:strVal val="visible"/>
                                      </p:to>
                                    </p:set>
                                    <p:anim calcmode="lin" valueType="num">
                                      <p:cBhvr additive="base">
                                        <p:cTn id="247" dur="500" fill="hold"/>
                                        <p:tgtEl>
                                          <p:spTgt spid="54"/>
                                        </p:tgtEl>
                                        <p:attrNameLst>
                                          <p:attrName>ppt_x</p:attrName>
                                        </p:attrNameLst>
                                      </p:cBhvr>
                                      <p:tavLst>
                                        <p:tav tm="0">
                                          <p:val>
                                            <p:strVal val="#ppt_x"/>
                                          </p:val>
                                        </p:tav>
                                        <p:tav tm="100000">
                                          <p:val>
                                            <p:strVal val="#ppt_x"/>
                                          </p:val>
                                        </p:tav>
                                      </p:tavLst>
                                    </p:anim>
                                    <p:anim calcmode="lin" valueType="num">
                                      <p:cBhvr additive="base">
                                        <p:cTn id="24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49" fill="hold">
                      <p:stCondLst>
                        <p:cond delay="indefinite"/>
                      </p:stCondLst>
                      <p:childTnLst>
                        <p:par>
                          <p:cTn id="250" fill="hold">
                            <p:stCondLst>
                              <p:cond delay="0"/>
                            </p:stCondLst>
                            <p:childTnLst>
                              <p:par>
                                <p:cTn id="251" presetID="2" presetClass="entr" presetSubtype="4" fill="hold" nodeType="clickEffect">
                                  <p:stCondLst>
                                    <p:cond delay="0"/>
                                  </p:stCondLst>
                                  <p:childTnLst>
                                    <p:set>
                                      <p:cBhvr>
                                        <p:cTn id="252" dur="1" fill="hold">
                                          <p:stCondLst>
                                            <p:cond delay="0"/>
                                          </p:stCondLst>
                                        </p:cTn>
                                        <p:tgtEl>
                                          <p:spTgt spid="153"/>
                                        </p:tgtEl>
                                        <p:attrNameLst>
                                          <p:attrName>style.visibility</p:attrName>
                                        </p:attrNameLst>
                                      </p:cBhvr>
                                      <p:to>
                                        <p:strVal val="visible"/>
                                      </p:to>
                                    </p:set>
                                    <p:anim calcmode="lin" valueType="num">
                                      <p:cBhvr additive="base">
                                        <p:cTn id="253" dur="500" fill="hold"/>
                                        <p:tgtEl>
                                          <p:spTgt spid="153"/>
                                        </p:tgtEl>
                                        <p:attrNameLst>
                                          <p:attrName>ppt_x</p:attrName>
                                        </p:attrNameLst>
                                      </p:cBhvr>
                                      <p:tavLst>
                                        <p:tav tm="0">
                                          <p:val>
                                            <p:strVal val="#ppt_x"/>
                                          </p:val>
                                        </p:tav>
                                        <p:tav tm="100000">
                                          <p:val>
                                            <p:strVal val="#ppt_x"/>
                                          </p:val>
                                        </p:tav>
                                      </p:tavLst>
                                    </p:anim>
                                    <p:anim calcmode="lin" valueType="num">
                                      <p:cBhvr additive="base">
                                        <p:cTn id="254" dur="500" fill="hold"/>
                                        <p:tgtEl>
                                          <p:spTgt spid="153"/>
                                        </p:tgtEl>
                                        <p:attrNameLst>
                                          <p:attrName>ppt_y</p:attrName>
                                        </p:attrNameLst>
                                      </p:cBhvr>
                                      <p:tavLst>
                                        <p:tav tm="0">
                                          <p:val>
                                            <p:strVal val="1+#ppt_h/2"/>
                                          </p:val>
                                        </p:tav>
                                        <p:tav tm="100000">
                                          <p:val>
                                            <p:strVal val="#ppt_y"/>
                                          </p:val>
                                        </p:tav>
                                      </p:tavLst>
                                    </p:anim>
                                  </p:childTnLst>
                                </p:cTn>
                              </p:par>
                              <p:par>
                                <p:cTn id="255" presetID="2" presetClass="entr" presetSubtype="4" fill="hold" grpId="0" nodeType="withEffect">
                                  <p:stCondLst>
                                    <p:cond delay="0"/>
                                  </p:stCondLst>
                                  <p:childTnLst>
                                    <p:set>
                                      <p:cBhvr>
                                        <p:cTn id="256" dur="1" fill="hold">
                                          <p:stCondLst>
                                            <p:cond delay="0"/>
                                          </p:stCondLst>
                                        </p:cTn>
                                        <p:tgtEl>
                                          <p:spTgt spid="29">
                                            <p:bg/>
                                          </p:spTgt>
                                        </p:tgtEl>
                                        <p:attrNameLst>
                                          <p:attrName>style.visibility</p:attrName>
                                        </p:attrNameLst>
                                      </p:cBhvr>
                                      <p:to>
                                        <p:strVal val="visible"/>
                                      </p:to>
                                    </p:set>
                                    <p:anim calcmode="lin" valueType="num">
                                      <p:cBhvr additive="base">
                                        <p:cTn id="257"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258" dur="500" fill="hold"/>
                                        <p:tgtEl>
                                          <p:spTgt spid="29">
                                            <p:bg/>
                                          </p:spTgt>
                                        </p:tgtEl>
                                        <p:attrNameLst>
                                          <p:attrName>ppt_y</p:attrName>
                                        </p:attrNameLst>
                                      </p:cBhvr>
                                      <p:tavLst>
                                        <p:tav tm="0">
                                          <p:val>
                                            <p:strVal val="1+#ppt_h/2"/>
                                          </p:val>
                                        </p:tav>
                                        <p:tav tm="100000">
                                          <p:val>
                                            <p:strVal val="#ppt_y"/>
                                          </p:val>
                                        </p:tav>
                                      </p:tavLst>
                                    </p:anim>
                                  </p:childTnLst>
                                </p:cTn>
                              </p:par>
                              <p:par>
                                <p:cTn id="259" presetID="2" presetClass="entr" presetSubtype="4" fill="hold" grpId="0" nodeType="withEffect">
                                  <p:stCondLst>
                                    <p:cond delay="0"/>
                                  </p:stCondLst>
                                  <p:childTnLst>
                                    <p:set>
                                      <p:cBhvr>
                                        <p:cTn id="260" dur="1" fill="hold">
                                          <p:stCondLst>
                                            <p:cond delay="0"/>
                                          </p:stCondLst>
                                        </p:cTn>
                                        <p:tgtEl>
                                          <p:spTgt spid="29">
                                            <p:txEl>
                                              <p:pRg st="0" end="0"/>
                                            </p:txEl>
                                          </p:spTgt>
                                        </p:tgtEl>
                                        <p:attrNameLst>
                                          <p:attrName>style.visibility</p:attrName>
                                        </p:attrNameLst>
                                      </p:cBhvr>
                                      <p:to>
                                        <p:strVal val="visible"/>
                                      </p:to>
                                    </p:set>
                                    <p:anim calcmode="lin" valueType="num">
                                      <p:cBhvr additive="base">
                                        <p:cTn id="26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6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3" fill="hold">
                      <p:stCondLst>
                        <p:cond delay="indefinite"/>
                      </p:stCondLst>
                      <p:childTnLst>
                        <p:par>
                          <p:cTn id="264" fill="hold">
                            <p:stCondLst>
                              <p:cond delay="0"/>
                            </p:stCondLst>
                            <p:childTnLst>
                              <p:par>
                                <p:cTn id="265" presetID="2" presetClass="entr" presetSubtype="4" fill="hold" nodeType="clickEffect">
                                  <p:stCondLst>
                                    <p:cond delay="0"/>
                                  </p:stCondLst>
                                  <p:childTnLst>
                                    <p:set>
                                      <p:cBhvr>
                                        <p:cTn id="266" dur="1" fill="hold">
                                          <p:stCondLst>
                                            <p:cond delay="0"/>
                                          </p:stCondLst>
                                        </p:cTn>
                                        <p:tgtEl>
                                          <p:spTgt spid="63"/>
                                        </p:tgtEl>
                                        <p:attrNameLst>
                                          <p:attrName>style.visibility</p:attrName>
                                        </p:attrNameLst>
                                      </p:cBhvr>
                                      <p:to>
                                        <p:strVal val="visible"/>
                                      </p:to>
                                    </p:set>
                                    <p:anim calcmode="lin" valueType="num">
                                      <p:cBhvr additive="base">
                                        <p:cTn id="267" dur="500" fill="hold"/>
                                        <p:tgtEl>
                                          <p:spTgt spid="63"/>
                                        </p:tgtEl>
                                        <p:attrNameLst>
                                          <p:attrName>ppt_x</p:attrName>
                                        </p:attrNameLst>
                                      </p:cBhvr>
                                      <p:tavLst>
                                        <p:tav tm="0">
                                          <p:val>
                                            <p:strVal val="#ppt_x"/>
                                          </p:val>
                                        </p:tav>
                                        <p:tav tm="100000">
                                          <p:val>
                                            <p:strVal val="#ppt_x"/>
                                          </p:val>
                                        </p:tav>
                                      </p:tavLst>
                                    </p:anim>
                                    <p:anim calcmode="lin" valueType="num">
                                      <p:cBhvr additive="base">
                                        <p:cTn id="26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269" fill="hold">
                      <p:stCondLst>
                        <p:cond delay="indefinite"/>
                      </p:stCondLst>
                      <p:childTnLst>
                        <p:par>
                          <p:cTn id="270" fill="hold">
                            <p:stCondLst>
                              <p:cond delay="0"/>
                            </p:stCondLst>
                            <p:childTnLst>
                              <p:par>
                                <p:cTn id="271" presetID="22" presetClass="entr" presetSubtype="4" fill="hold" grpId="0" nodeType="clickEffect">
                                  <p:stCondLst>
                                    <p:cond delay="0"/>
                                  </p:stCondLst>
                                  <p:childTnLst>
                                    <p:set>
                                      <p:cBhvr>
                                        <p:cTn id="272" dur="1" fill="hold">
                                          <p:stCondLst>
                                            <p:cond delay="0"/>
                                          </p:stCondLst>
                                        </p:cTn>
                                        <p:tgtEl>
                                          <p:spTgt spid="61">
                                            <p:bg/>
                                          </p:spTgt>
                                        </p:tgtEl>
                                        <p:attrNameLst>
                                          <p:attrName>style.visibility</p:attrName>
                                        </p:attrNameLst>
                                      </p:cBhvr>
                                      <p:to>
                                        <p:strVal val="visible"/>
                                      </p:to>
                                    </p:set>
                                    <p:animEffect transition="in" filter="wipe(down)">
                                      <p:cBhvr>
                                        <p:cTn id="273" dur="500"/>
                                        <p:tgtEl>
                                          <p:spTgt spid="61">
                                            <p:bg/>
                                          </p:spTgt>
                                        </p:tgtEl>
                                      </p:cBhvr>
                                    </p:animEffect>
                                  </p:childTnLst>
                                </p:cTn>
                              </p:par>
                              <p:par>
                                <p:cTn id="274" presetID="22" presetClass="entr" presetSubtype="4" fill="hold" grpId="0" nodeType="withEffect">
                                  <p:stCondLst>
                                    <p:cond delay="0"/>
                                  </p:stCondLst>
                                  <p:childTnLst>
                                    <p:set>
                                      <p:cBhvr>
                                        <p:cTn id="275" dur="1" fill="hold">
                                          <p:stCondLst>
                                            <p:cond delay="0"/>
                                          </p:stCondLst>
                                        </p:cTn>
                                        <p:tgtEl>
                                          <p:spTgt spid="61">
                                            <p:txEl>
                                              <p:pRg st="0" end="0"/>
                                            </p:txEl>
                                          </p:spTgt>
                                        </p:tgtEl>
                                        <p:attrNameLst>
                                          <p:attrName>style.visibility</p:attrName>
                                        </p:attrNameLst>
                                      </p:cBhvr>
                                      <p:to>
                                        <p:strVal val="visible"/>
                                      </p:to>
                                    </p:set>
                                    <p:animEffect transition="in" filter="wipe(down)">
                                      <p:cBhvr>
                                        <p:cTn id="276" dur="500"/>
                                        <p:tgtEl>
                                          <p:spTgt spid="61">
                                            <p:txEl>
                                              <p:pRg st="0" end="0"/>
                                            </p:txEl>
                                          </p:spTgt>
                                        </p:tgtEl>
                                      </p:cBhvr>
                                    </p:animEffect>
                                  </p:childTnLst>
                                </p:cTn>
                              </p:par>
                              <p:par>
                                <p:cTn id="277" presetID="22" presetClass="entr" presetSubtype="4" fill="hold" grpId="0" nodeType="withEffect">
                                  <p:stCondLst>
                                    <p:cond delay="0"/>
                                  </p:stCondLst>
                                  <p:childTnLst>
                                    <p:set>
                                      <p:cBhvr>
                                        <p:cTn id="278" dur="1" fill="hold">
                                          <p:stCondLst>
                                            <p:cond delay="0"/>
                                          </p:stCondLst>
                                        </p:cTn>
                                        <p:tgtEl>
                                          <p:spTgt spid="60">
                                            <p:bg/>
                                          </p:spTgt>
                                        </p:tgtEl>
                                        <p:attrNameLst>
                                          <p:attrName>style.visibility</p:attrName>
                                        </p:attrNameLst>
                                      </p:cBhvr>
                                      <p:to>
                                        <p:strVal val="visible"/>
                                      </p:to>
                                    </p:set>
                                    <p:animEffect transition="in" filter="wipe(down)">
                                      <p:cBhvr>
                                        <p:cTn id="279" dur="500"/>
                                        <p:tgtEl>
                                          <p:spTgt spid="60">
                                            <p:bg/>
                                          </p:spTgt>
                                        </p:tgtEl>
                                      </p:cBhvr>
                                    </p:animEffect>
                                  </p:childTnLst>
                                </p:cTn>
                              </p:par>
                              <p:par>
                                <p:cTn id="280" presetID="22" presetClass="entr" presetSubtype="4" fill="hold" grpId="0" nodeType="withEffect">
                                  <p:stCondLst>
                                    <p:cond delay="0"/>
                                  </p:stCondLst>
                                  <p:childTnLst>
                                    <p:set>
                                      <p:cBhvr>
                                        <p:cTn id="281" dur="1" fill="hold">
                                          <p:stCondLst>
                                            <p:cond delay="0"/>
                                          </p:stCondLst>
                                        </p:cTn>
                                        <p:tgtEl>
                                          <p:spTgt spid="60">
                                            <p:txEl>
                                              <p:pRg st="0" end="0"/>
                                            </p:txEl>
                                          </p:spTgt>
                                        </p:tgtEl>
                                        <p:attrNameLst>
                                          <p:attrName>style.visibility</p:attrName>
                                        </p:attrNameLst>
                                      </p:cBhvr>
                                      <p:to>
                                        <p:strVal val="visible"/>
                                      </p:to>
                                    </p:set>
                                    <p:animEffect transition="in" filter="wipe(down)">
                                      <p:cBhvr>
                                        <p:cTn id="282" dur="500"/>
                                        <p:tgtEl>
                                          <p:spTgt spid="60">
                                            <p:txEl>
                                              <p:pRg st="0" end="0"/>
                                            </p:txEl>
                                          </p:spTgt>
                                        </p:tgtEl>
                                      </p:cBhvr>
                                    </p:animEffect>
                                  </p:childTnLst>
                                </p:cTn>
                              </p:par>
                              <p:par>
                                <p:cTn id="283" presetID="22" presetClass="entr" presetSubtype="4" fill="hold" grpId="0" nodeType="withEffect">
                                  <p:stCondLst>
                                    <p:cond delay="0"/>
                                  </p:stCondLst>
                                  <p:childTnLst>
                                    <p:set>
                                      <p:cBhvr>
                                        <p:cTn id="284" dur="1" fill="hold">
                                          <p:stCondLst>
                                            <p:cond delay="0"/>
                                          </p:stCondLst>
                                        </p:cTn>
                                        <p:tgtEl>
                                          <p:spTgt spid="62">
                                            <p:bg/>
                                          </p:spTgt>
                                        </p:tgtEl>
                                        <p:attrNameLst>
                                          <p:attrName>style.visibility</p:attrName>
                                        </p:attrNameLst>
                                      </p:cBhvr>
                                      <p:to>
                                        <p:strVal val="visible"/>
                                      </p:to>
                                    </p:set>
                                    <p:animEffect transition="in" filter="wipe(down)">
                                      <p:cBhvr>
                                        <p:cTn id="285" dur="500"/>
                                        <p:tgtEl>
                                          <p:spTgt spid="62">
                                            <p:bg/>
                                          </p:spTgt>
                                        </p:tgtEl>
                                      </p:cBhvr>
                                    </p:animEffect>
                                  </p:childTnLst>
                                </p:cTn>
                              </p:par>
                              <p:par>
                                <p:cTn id="286" presetID="22" presetClass="entr" presetSubtype="4" fill="hold" grpId="0" nodeType="withEffect">
                                  <p:stCondLst>
                                    <p:cond delay="0"/>
                                  </p:stCondLst>
                                  <p:childTnLst>
                                    <p:set>
                                      <p:cBhvr>
                                        <p:cTn id="287" dur="1" fill="hold">
                                          <p:stCondLst>
                                            <p:cond delay="0"/>
                                          </p:stCondLst>
                                        </p:cTn>
                                        <p:tgtEl>
                                          <p:spTgt spid="62">
                                            <p:txEl>
                                              <p:pRg st="0" end="0"/>
                                            </p:txEl>
                                          </p:spTgt>
                                        </p:tgtEl>
                                        <p:attrNameLst>
                                          <p:attrName>style.visibility</p:attrName>
                                        </p:attrNameLst>
                                      </p:cBhvr>
                                      <p:to>
                                        <p:strVal val="visible"/>
                                      </p:to>
                                    </p:set>
                                    <p:animEffect transition="in" filter="wipe(down)">
                                      <p:cBhvr>
                                        <p:cTn id="288" dur="500"/>
                                        <p:tgtEl>
                                          <p:spTgt spid="62">
                                            <p:txEl>
                                              <p:pRg st="0" end="0"/>
                                            </p:txEl>
                                          </p:spTgt>
                                        </p:tgtEl>
                                      </p:cBhvr>
                                    </p:animEffect>
                                  </p:childTnLst>
                                </p:cTn>
                              </p:par>
                            </p:childTnLst>
                          </p:cTn>
                        </p:par>
                      </p:childTnLst>
                    </p:cTn>
                  </p:par>
                  <p:par>
                    <p:cTn id="289" fill="hold">
                      <p:stCondLst>
                        <p:cond delay="indefinite"/>
                      </p:stCondLst>
                      <p:childTnLst>
                        <p:par>
                          <p:cTn id="290" fill="hold">
                            <p:stCondLst>
                              <p:cond delay="0"/>
                            </p:stCondLst>
                            <p:childTnLst>
                              <p:par>
                                <p:cTn id="291" presetID="22" presetClass="entr" presetSubtype="4" fill="hold" grpId="0" nodeType="clickEffect">
                                  <p:stCondLst>
                                    <p:cond delay="0"/>
                                  </p:stCondLst>
                                  <p:childTnLst>
                                    <p:set>
                                      <p:cBhvr>
                                        <p:cTn id="292" dur="1" fill="hold">
                                          <p:stCondLst>
                                            <p:cond delay="0"/>
                                          </p:stCondLst>
                                        </p:cTn>
                                        <p:tgtEl>
                                          <p:spTgt spid="67"/>
                                        </p:tgtEl>
                                        <p:attrNameLst>
                                          <p:attrName>style.visibility</p:attrName>
                                        </p:attrNameLst>
                                      </p:cBhvr>
                                      <p:to>
                                        <p:strVal val="visible"/>
                                      </p:to>
                                    </p:set>
                                    <p:animEffect transition="in" filter="wipe(down)">
                                      <p:cBhvr>
                                        <p:cTn id="293" dur="500"/>
                                        <p:tgtEl>
                                          <p:spTgt spid="67"/>
                                        </p:tgtEl>
                                      </p:cBhvr>
                                    </p:animEffect>
                                  </p:childTnLst>
                                </p:cTn>
                              </p:par>
                            </p:childTnLst>
                          </p:cTn>
                        </p:par>
                      </p:childTnLst>
                    </p:cTn>
                  </p:par>
                  <p:par>
                    <p:cTn id="294" fill="hold">
                      <p:stCondLst>
                        <p:cond delay="indefinite"/>
                      </p:stCondLst>
                      <p:childTnLst>
                        <p:par>
                          <p:cTn id="295" fill="hold">
                            <p:stCondLst>
                              <p:cond delay="0"/>
                            </p:stCondLst>
                            <p:childTnLst>
                              <p:par>
                                <p:cTn id="296" presetID="2" presetClass="entr" presetSubtype="4" fill="hold" nodeType="clickEffect">
                                  <p:stCondLst>
                                    <p:cond delay="0"/>
                                  </p:stCondLst>
                                  <p:childTnLst>
                                    <p:set>
                                      <p:cBhvr>
                                        <p:cTn id="297" dur="1" fill="hold">
                                          <p:stCondLst>
                                            <p:cond delay="0"/>
                                          </p:stCondLst>
                                        </p:cTn>
                                        <p:tgtEl>
                                          <p:spTgt spid="37"/>
                                        </p:tgtEl>
                                        <p:attrNameLst>
                                          <p:attrName>style.visibility</p:attrName>
                                        </p:attrNameLst>
                                      </p:cBhvr>
                                      <p:to>
                                        <p:strVal val="visible"/>
                                      </p:to>
                                    </p:set>
                                    <p:anim calcmode="lin" valueType="num">
                                      <p:cBhvr additive="base">
                                        <p:cTn id="298" dur="500" fill="hold"/>
                                        <p:tgtEl>
                                          <p:spTgt spid="37"/>
                                        </p:tgtEl>
                                        <p:attrNameLst>
                                          <p:attrName>ppt_x</p:attrName>
                                        </p:attrNameLst>
                                      </p:cBhvr>
                                      <p:tavLst>
                                        <p:tav tm="0">
                                          <p:val>
                                            <p:strVal val="#ppt_x"/>
                                          </p:val>
                                        </p:tav>
                                        <p:tav tm="100000">
                                          <p:val>
                                            <p:strVal val="#ppt_x"/>
                                          </p:val>
                                        </p:tav>
                                      </p:tavLst>
                                    </p:anim>
                                    <p:anim calcmode="lin" valueType="num">
                                      <p:cBhvr additive="base">
                                        <p:cTn id="29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00" fill="hold">
                      <p:stCondLst>
                        <p:cond delay="indefinite"/>
                      </p:stCondLst>
                      <p:childTnLst>
                        <p:par>
                          <p:cTn id="301" fill="hold">
                            <p:stCondLst>
                              <p:cond delay="0"/>
                            </p:stCondLst>
                            <p:childTnLst>
                              <p:par>
                                <p:cTn id="302" presetID="2" presetClass="entr" presetSubtype="4" fill="hold" nodeType="clickEffect">
                                  <p:stCondLst>
                                    <p:cond delay="0"/>
                                  </p:stCondLst>
                                  <p:childTnLst>
                                    <p:set>
                                      <p:cBhvr>
                                        <p:cTn id="303" dur="1" fill="hold">
                                          <p:stCondLst>
                                            <p:cond delay="0"/>
                                          </p:stCondLst>
                                        </p:cTn>
                                        <p:tgtEl>
                                          <p:spTgt spid="52"/>
                                        </p:tgtEl>
                                        <p:attrNameLst>
                                          <p:attrName>style.visibility</p:attrName>
                                        </p:attrNameLst>
                                      </p:cBhvr>
                                      <p:to>
                                        <p:strVal val="visible"/>
                                      </p:to>
                                    </p:set>
                                    <p:anim calcmode="lin" valueType="num">
                                      <p:cBhvr additive="base">
                                        <p:cTn id="304" dur="500" fill="hold"/>
                                        <p:tgtEl>
                                          <p:spTgt spid="52"/>
                                        </p:tgtEl>
                                        <p:attrNameLst>
                                          <p:attrName>ppt_x</p:attrName>
                                        </p:attrNameLst>
                                      </p:cBhvr>
                                      <p:tavLst>
                                        <p:tav tm="0">
                                          <p:val>
                                            <p:strVal val="#ppt_x"/>
                                          </p:val>
                                        </p:tav>
                                        <p:tav tm="100000">
                                          <p:val>
                                            <p:strVal val="#ppt_x"/>
                                          </p:val>
                                        </p:tav>
                                      </p:tavLst>
                                    </p:anim>
                                    <p:anim calcmode="lin" valueType="num">
                                      <p:cBhvr additive="base">
                                        <p:cTn id="305" dur="500" fill="hold"/>
                                        <p:tgtEl>
                                          <p:spTgt spid="52"/>
                                        </p:tgtEl>
                                        <p:attrNameLst>
                                          <p:attrName>ppt_y</p:attrName>
                                        </p:attrNameLst>
                                      </p:cBhvr>
                                      <p:tavLst>
                                        <p:tav tm="0">
                                          <p:val>
                                            <p:strVal val="1+#ppt_h/2"/>
                                          </p:val>
                                        </p:tav>
                                        <p:tav tm="100000">
                                          <p:val>
                                            <p:strVal val="#ppt_y"/>
                                          </p:val>
                                        </p:tav>
                                      </p:tavLst>
                                    </p:anim>
                                  </p:childTnLst>
                                </p:cTn>
                              </p:par>
                              <p:par>
                                <p:cTn id="306" presetID="2" presetClass="entr" presetSubtype="4" fill="hold" grpId="0" nodeType="withEffect">
                                  <p:stCondLst>
                                    <p:cond delay="0"/>
                                  </p:stCondLst>
                                  <p:childTnLst>
                                    <p:set>
                                      <p:cBhvr>
                                        <p:cTn id="307" dur="1" fill="hold">
                                          <p:stCondLst>
                                            <p:cond delay="0"/>
                                          </p:stCondLst>
                                        </p:cTn>
                                        <p:tgtEl>
                                          <p:spTgt spid="57">
                                            <p:bg/>
                                          </p:spTgt>
                                        </p:tgtEl>
                                        <p:attrNameLst>
                                          <p:attrName>style.visibility</p:attrName>
                                        </p:attrNameLst>
                                      </p:cBhvr>
                                      <p:to>
                                        <p:strVal val="visible"/>
                                      </p:to>
                                    </p:set>
                                    <p:anim calcmode="lin" valueType="num">
                                      <p:cBhvr additive="base">
                                        <p:cTn id="308" dur="500" fill="hold"/>
                                        <p:tgtEl>
                                          <p:spTgt spid="57">
                                            <p:bg/>
                                          </p:spTgt>
                                        </p:tgtEl>
                                        <p:attrNameLst>
                                          <p:attrName>ppt_x</p:attrName>
                                        </p:attrNameLst>
                                      </p:cBhvr>
                                      <p:tavLst>
                                        <p:tav tm="0">
                                          <p:val>
                                            <p:strVal val="#ppt_x"/>
                                          </p:val>
                                        </p:tav>
                                        <p:tav tm="100000">
                                          <p:val>
                                            <p:strVal val="#ppt_x"/>
                                          </p:val>
                                        </p:tav>
                                      </p:tavLst>
                                    </p:anim>
                                    <p:anim calcmode="lin" valueType="num">
                                      <p:cBhvr additive="base">
                                        <p:cTn id="309" dur="500" fill="hold"/>
                                        <p:tgtEl>
                                          <p:spTgt spid="57">
                                            <p:bg/>
                                          </p:spTgt>
                                        </p:tgtEl>
                                        <p:attrNameLst>
                                          <p:attrName>ppt_y</p:attrName>
                                        </p:attrNameLst>
                                      </p:cBhvr>
                                      <p:tavLst>
                                        <p:tav tm="0">
                                          <p:val>
                                            <p:strVal val="1+#ppt_h/2"/>
                                          </p:val>
                                        </p:tav>
                                        <p:tav tm="100000">
                                          <p:val>
                                            <p:strVal val="#ppt_y"/>
                                          </p:val>
                                        </p:tav>
                                      </p:tavLst>
                                    </p:anim>
                                  </p:childTnLst>
                                </p:cTn>
                              </p:par>
                              <p:par>
                                <p:cTn id="310" presetID="2" presetClass="entr" presetSubtype="4" fill="hold" grpId="0" nodeType="withEffect">
                                  <p:stCondLst>
                                    <p:cond delay="0"/>
                                  </p:stCondLst>
                                  <p:childTnLst>
                                    <p:set>
                                      <p:cBhvr>
                                        <p:cTn id="311" dur="1" fill="hold">
                                          <p:stCondLst>
                                            <p:cond delay="0"/>
                                          </p:stCondLst>
                                        </p:cTn>
                                        <p:tgtEl>
                                          <p:spTgt spid="57">
                                            <p:txEl>
                                              <p:pRg st="0" end="0"/>
                                            </p:txEl>
                                          </p:spTgt>
                                        </p:tgtEl>
                                        <p:attrNameLst>
                                          <p:attrName>style.visibility</p:attrName>
                                        </p:attrNameLst>
                                      </p:cBhvr>
                                      <p:to>
                                        <p:strVal val="visible"/>
                                      </p:to>
                                    </p:set>
                                    <p:anim calcmode="lin" valueType="num">
                                      <p:cBhvr additive="base">
                                        <p:cTn id="312"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313"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4" fill="hold">
                      <p:stCondLst>
                        <p:cond delay="indefinite"/>
                      </p:stCondLst>
                      <p:childTnLst>
                        <p:par>
                          <p:cTn id="315" fill="hold">
                            <p:stCondLst>
                              <p:cond delay="0"/>
                            </p:stCondLst>
                            <p:childTnLst>
                              <p:par>
                                <p:cTn id="316" presetID="2" presetClass="entr" presetSubtype="4" fill="hold" nodeType="clickEffect">
                                  <p:stCondLst>
                                    <p:cond delay="0"/>
                                  </p:stCondLst>
                                  <p:childTnLst>
                                    <p:set>
                                      <p:cBhvr>
                                        <p:cTn id="317" dur="1" fill="hold">
                                          <p:stCondLst>
                                            <p:cond delay="0"/>
                                          </p:stCondLst>
                                        </p:cTn>
                                        <p:tgtEl>
                                          <p:spTgt spid="51"/>
                                        </p:tgtEl>
                                        <p:attrNameLst>
                                          <p:attrName>style.visibility</p:attrName>
                                        </p:attrNameLst>
                                      </p:cBhvr>
                                      <p:to>
                                        <p:strVal val="visible"/>
                                      </p:to>
                                    </p:set>
                                    <p:anim calcmode="lin" valueType="num">
                                      <p:cBhvr additive="base">
                                        <p:cTn id="318" dur="500" fill="hold"/>
                                        <p:tgtEl>
                                          <p:spTgt spid="51"/>
                                        </p:tgtEl>
                                        <p:attrNameLst>
                                          <p:attrName>ppt_x</p:attrName>
                                        </p:attrNameLst>
                                      </p:cBhvr>
                                      <p:tavLst>
                                        <p:tav tm="0">
                                          <p:val>
                                            <p:strVal val="#ppt_x"/>
                                          </p:val>
                                        </p:tav>
                                        <p:tav tm="100000">
                                          <p:val>
                                            <p:strVal val="#ppt_x"/>
                                          </p:val>
                                        </p:tav>
                                      </p:tavLst>
                                    </p:anim>
                                    <p:anim calcmode="lin" valueType="num">
                                      <p:cBhvr additive="base">
                                        <p:cTn id="319" dur="500" fill="hold"/>
                                        <p:tgtEl>
                                          <p:spTgt spid="51"/>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59">
                                            <p:bg/>
                                          </p:spTgt>
                                        </p:tgtEl>
                                        <p:attrNameLst>
                                          <p:attrName>style.visibility</p:attrName>
                                        </p:attrNameLst>
                                      </p:cBhvr>
                                      <p:to>
                                        <p:strVal val="visible"/>
                                      </p:to>
                                    </p:set>
                                    <p:anim calcmode="lin" valueType="num">
                                      <p:cBhvr additive="base">
                                        <p:cTn id="322" dur="500" fill="hold"/>
                                        <p:tgtEl>
                                          <p:spTgt spid="59">
                                            <p:bg/>
                                          </p:spTgt>
                                        </p:tgtEl>
                                        <p:attrNameLst>
                                          <p:attrName>ppt_x</p:attrName>
                                        </p:attrNameLst>
                                      </p:cBhvr>
                                      <p:tavLst>
                                        <p:tav tm="0">
                                          <p:val>
                                            <p:strVal val="#ppt_x"/>
                                          </p:val>
                                        </p:tav>
                                        <p:tav tm="100000">
                                          <p:val>
                                            <p:strVal val="#ppt_x"/>
                                          </p:val>
                                        </p:tav>
                                      </p:tavLst>
                                    </p:anim>
                                    <p:anim calcmode="lin" valueType="num">
                                      <p:cBhvr additive="base">
                                        <p:cTn id="323" dur="500" fill="hold"/>
                                        <p:tgtEl>
                                          <p:spTgt spid="59">
                                            <p:bg/>
                                          </p:spTgt>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59">
                                            <p:txEl>
                                              <p:pRg st="0" end="0"/>
                                            </p:txEl>
                                          </p:spTgt>
                                        </p:tgtEl>
                                        <p:attrNameLst>
                                          <p:attrName>style.visibility</p:attrName>
                                        </p:attrNameLst>
                                      </p:cBhvr>
                                      <p:to>
                                        <p:strVal val="visible"/>
                                      </p:to>
                                    </p:set>
                                    <p:anim calcmode="lin" valueType="num">
                                      <p:cBhvr additive="base">
                                        <p:cTn id="326"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327" dur="500" fill="hold"/>
                                        <p:tgtEl>
                                          <p:spTgt spid="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8" fill="hold">
                      <p:stCondLst>
                        <p:cond delay="indefinite"/>
                      </p:stCondLst>
                      <p:childTnLst>
                        <p:par>
                          <p:cTn id="329" fill="hold">
                            <p:stCondLst>
                              <p:cond delay="0"/>
                            </p:stCondLst>
                            <p:childTnLst>
                              <p:par>
                                <p:cTn id="330" presetID="2" presetClass="entr" presetSubtype="4" fill="hold" nodeType="clickEffect">
                                  <p:stCondLst>
                                    <p:cond delay="0"/>
                                  </p:stCondLst>
                                  <p:childTnLst>
                                    <p:set>
                                      <p:cBhvr>
                                        <p:cTn id="331" dur="1" fill="hold">
                                          <p:stCondLst>
                                            <p:cond delay="0"/>
                                          </p:stCondLst>
                                        </p:cTn>
                                        <p:tgtEl>
                                          <p:spTgt spid="111"/>
                                        </p:tgtEl>
                                        <p:attrNameLst>
                                          <p:attrName>style.visibility</p:attrName>
                                        </p:attrNameLst>
                                      </p:cBhvr>
                                      <p:to>
                                        <p:strVal val="visible"/>
                                      </p:to>
                                    </p:set>
                                    <p:anim calcmode="lin" valueType="num">
                                      <p:cBhvr additive="base">
                                        <p:cTn id="332" dur="500" fill="hold"/>
                                        <p:tgtEl>
                                          <p:spTgt spid="111"/>
                                        </p:tgtEl>
                                        <p:attrNameLst>
                                          <p:attrName>ppt_x</p:attrName>
                                        </p:attrNameLst>
                                      </p:cBhvr>
                                      <p:tavLst>
                                        <p:tav tm="0">
                                          <p:val>
                                            <p:strVal val="#ppt_x"/>
                                          </p:val>
                                        </p:tav>
                                        <p:tav tm="100000">
                                          <p:val>
                                            <p:strVal val="#ppt_x"/>
                                          </p:val>
                                        </p:tav>
                                      </p:tavLst>
                                    </p:anim>
                                    <p:anim calcmode="lin" valueType="num">
                                      <p:cBhvr additive="base">
                                        <p:cTn id="333" dur="500" fill="hold"/>
                                        <p:tgtEl>
                                          <p:spTgt spid="111"/>
                                        </p:tgtEl>
                                        <p:attrNameLst>
                                          <p:attrName>ppt_y</p:attrName>
                                        </p:attrNameLst>
                                      </p:cBhvr>
                                      <p:tavLst>
                                        <p:tav tm="0">
                                          <p:val>
                                            <p:strVal val="1+#ppt_h/2"/>
                                          </p:val>
                                        </p:tav>
                                        <p:tav tm="100000">
                                          <p:val>
                                            <p:strVal val="#ppt_y"/>
                                          </p:val>
                                        </p:tav>
                                      </p:tavLst>
                                    </p:anim>
                                  </p:childTnLst>
                                </p:cTn>
                              </p:par>
                              <p:par>
                                <p:cTn id="334" presetID="2" presetClass="entr" presetSubtype="4" fill="hold" grpId="0" nodeType="withEffect">
                                  <p:stCondLst>
                                    <p:cond delay="0"/>
                                  </p:stCondLst>
                                  <p:childTnLst>
                                    <p:set>
                                      <p:cBhvr>
                                        <p:cTn id="335" dur="1" fill="hold">
                                          <p:stCondLst>
                                            <p:cond delay="0"/>
                                          </p:stCondLst>
                                        </p:cTn>
                                        <p:tgtEl>
                                          <p:spTgt spid="77">
                                            <p:bg/>
                                          </p:spTgt>
                                        </p:tgtEl>
                                        <p:attrNameLst>
                                          <p:attrName>style.visibility</p:attrName>
                                        </p:attrNameLst>
                                      </p:cBhvr>
                                      <p:to>
                                        <p:strVal val="visible"/>
                                      </p:to>
                                    </p:set>
                                    <p:anim calcmode="lin" valueType="num">
                                      <p:cBhvr additive="base">
                                        <p:cTn id="336" dur="500" fill="hold"/>
                                        <p:tgtEl>
                                          <p:spTgt spid="77">
                                            <p:bg/>
                                          </p:spTgt>
                                        </p:tgtEl>
                                        <p:attrNameLst>
                                          <p:attrName>ppt_x</p:attrName>
                                        </p:attrNameLst>
                                      </p:cBhvr>
                                      <p:tavLst>
                                        <p:tav tm="0">
                                          <p:val>
                                            <p:strVal val="#ppt_x"/>
                                          </p:val>
                                        </p:tav>
                                        <p:tav tm="100000">
                                          <p:val>
                                            <p:strVal val="#ppt_x"/>
                                          </p:val>
                                        </p:tav>
                                      </p:tavLst>
                                    </p:anim>
                                    <p:anim calcmode="lin" valueType="num">
                                      <p:cBhvr additive="base">
                                        <p:cTn id="337" dur="500" fill="hold"/>
                                        <p:tgtEl>
                                          <p:spTgt spid="77">
                                            <p:bg/>
                                          </p:spTgt>
                                        </p:tgtEl>
                                        <p:attrNameLst>
                                          <p:attrName>ppt_y</p:attrName>
                                        </p:attrNameLst>
                                      </p:cBhvr>
                                      <p:tavLst>
                                        <p:tav tm="0">
                                          <p:val>
                                            <p:strVal val="1+#ppt_h/2"/>
                                          </p:val>
                                        </p:tav>
                                        <p:tav tm="100000">
                                          <p:val>
                                            <p:strVal val="#ppt_y"/>
                                          </p:val>
                                        </p:tav>
                                      </p:tavLst>
                                    </p:anim>
                                  </p:childTnLst>
                                </p:cTn>
                              </p:par>
                              <p:par>
                                <p:cTn id="338" presetID="2" presetClass="entr" presetSubtype="4" fill="hold" grpId="0" nodeType="withEffect">
                                  <p:stCondLst>
                                    <p:cond delay="0"/>
                                  </p:stCondLst>
                                  <p:childTnLst>
                                    <p:set>
                                      <p:cBhvr>
                                        <p:cTn id="339" dur="1" fill="hold">
                                          <p:stCondLst>
                                            <p:cond delay="0"/>
                                          </p:stCondLst>
                                        </p:cTn>
                                        <p:tgtEl>
                                          <p:spTgt spid="77">
                                            <p:txEl>
                                              <p:pRg st="0" end="0"/>
                                            </p:txEl>
                                          </p:spTgt>
                                        </p:tgtEl>
                                        <p:attrNameLst>
                                          <p:attrName>style.visibility</p:attrName>
                                        </p:attrNameLst>
                                      </p:cBhvr>
                                      <p:to>
                                        <p:strVal val="visible"/>
                                      </p:to>
                                    </p:set>
                                    <p:anim calcmode="lin" valueType="num">
                                      <p:cBhvr additive="base">
                                        <p:cTn id="340"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341" dur="50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2" fill="hold">
                      <p:stCondLst>
                        <p:cond delay="indefinite"/>
                      </p:stCondLst>
                      <p:childTnLst>
                        <p:par>
                          <p:cTn id="343" fill="hold">
                            <p:stCondLst>
                              <p:cond delay="0"/>
                            </p:stCondLst>
                            <p:childTnLst>
                              <p:par>
                                <p:cTn id="344" presetID="2" presetClass="entr" presetSubtype="4" fill="hold" nodeType="clickEffect">
                                  <p:stCondLst>
                                    <p:cond delay="0"/>
                                  </p:stCondLst>
                                  <p:childTnLst>
                                    <p:set>
                                      <p:cBhvr>
                                        <p:cTn id="345" dur="1" fill="hold">
                                          <p:stCondLst>
                                            <p:cond delay="0"/>
                                          </p:stCondLst>
                                        </p:cTn>
                                        <p:tgtEl>
                                          <p:spTgt spid="112"/>
                                        </p:tgtEl>
                                        <p:attrNameLst>
                                          <p:attrName>style.visibility</p:attrName>
                                        </p:attrNameLst>
                                      </p:cBhvr>
                                      <p:to>
                                        <p:strVal val="visible"/>
                                      </p:to>
                                    </p:set>
                                    <p:anim calcmode="lin" valueType="num">
                                      <p:cBhvr additive="base">
                                        <p:cTn id="346" dur="500" fill="hold"/>
                                        <p:tgtEl>
                                          <p:spTgt spid="112"/>
                                        </p:tgtEl>
                                        <p:attrNameLst>
                                          <p:attrName>ppt_x</p:attrName>
                                        </p:attrNameLst>
                                      </p:cBhvr>
                                      <p:tavLst>
                                        <p:tav tm="0">
                                          <p:val>
                                            <p:strVal val="#ppt_x"/>
                                          </p:val>
                                        </p:tav>
                                        <p:tav tm="100000">
                                          <p:val>
                                            <p:strVal val="#ppt_x"/>
                                          </p:val>
                                        </p:tav>
                                      </p:tavLst>
                                    </p:anim>
                                    <p:anim calcmode="lin" valueType="num">
                                      <p:cBhvr additive="base">
                                        <p:cTn id="347" dur="500" fill="hold"/>
                                        <p:tgtEl>
                                          <p:spTgt spid="112"/>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78">
                                            <p:bg/>
                                          </p:spTgt>
                                        </p:tgtEl>
                                        <p:attrNameLst>
                                          <p:attrName>style.visibility</p:attrName>
                                        </p:attrNameLst>
                                      </p:cBhvr>
                                      <p:to>
                                        <p:strVal val="visible"/>
                                      </p:to>
                                    </p:set>
                                    <p:anim calcmode="lin" valueType="num">
                                      <p:cBhvr additive="base">
                                        <p:cTn id="350" dur="500" fill="hold"/>
                                        <p:tgtEl>
                                          <p:spTgt spid="78">
                                            <p:bg/>
                                          </p:spTgt>
                                        </p:tgtEl>
                                        <p:attrNameLst>
                                          <p:attrName>ppt_x</p:attrName>
                                        </p:attrNameLst>
                                      </p:cBhvr>
                                      <p:tavLst>
                                        <p:tav tm="0">
                                          <p:val>
                                            <p:strVal val="#ppt_x"/>
                                          </p:val>
                                        </p:tav>
                                        <p:tav tm="100000">
                                          <p:val>
                                            <p:strVal val="#ppt_x"/>
                                          </p:val>
                                        </p:tav>
                                      </p:tavLst>
                                    </p:anim>
                                    <p:anim calcmode="lin" valueType="num">
                                      <p:cBhvr additive="base">
                                        <p:cTn id="351" dur="500" fill="hold"/>
                                        <p:tgtEl>
                                          <p:spTgt spid="78">
                                            <p:bg/>
                                          </p:spTgt>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78">
                                            <p:txEl>
                                              <p:pRg st="0" end="0"/>
                                            </p:txEl>
                                          </p:spTgt>
                                        </p:tgtEl>
                                        <p:attrNameLst>
                                          <p:attrName>style.visibility</p:attrName>
                                        </p:attrNameLst>
                                      </p:cBhvr>
                                      <p:to>
                                        <p:strVal val="visible"/>
                                      </p:to>
                                    </p:set>
                                    <p:anim calcmode="lin" valueType="num">
                                      <p:cBhvr additive="base">
                                        <p:cTn id="354"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additive="base">
                                        <p:cTn id="355" dur="500" fill="hold"/>
                                        <p:tgtEl>
                                          <p:spTgt spid="7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14" grpId="0" uiExpand="1" build="allAtOnce" animBg="1"/>
      <p:bldP spid="15" grpId="0" uiExpand="1" build="allAtOnce" animBg="1"/>
      <p:bldP spid="17" grpId="0" uiExpand="1" build="allAtOnce" animBg="1"/>
      <p:bldP spid="19" grpId="0" build="allAtOnce" animBg="1"/>
      <p:bldP spid="20" grpId="0" build="allAtOnce" animBg="1"/>
      <p:bldP spid="21" grpId="0" build="allAtOnce" animBg="1"/>
      <p:bldP spid="22" grpId="0" uiExpand="1" build="allAtOnce" animBg="1"/>
      <p:bldP spid="23" grpId="0" build="allAtOnce" animBg="1"/>
      <p:bldP spid="24" grpId="0" build="allAtOnce" animBg="1"/>
      <p:bldP spid="25" grpId="0" build="allAtOnce" animBg="1"/>
      <p:bldP spid="26" grpId="0" uiExpand="1" build="allAtOnce" animBg="1"/>
      <p:bldP spid="28" grpId="0" build="allAtOnce" animBg="1"/>
      <p:bldP spid="29" grpId="0" uiExpand="1" build="allAtOnce" animBg="1"/>
      <p:bldP spid="30" grpId="0" uiExpand="1" build="allAtOnce" animBg="1"/>
      <p:bldP spid="48" grpId="0" uiExpand="1" build="allAtOnce" animBg="1"/>
      <p:bldP spid="57" grpId="0" build="allAtOnce" animBg="1"/>
      <p:bldP spid="59" grpId="0" build="allAtOnce" animBg="1"/>
      <p:bldP spid="77" grpId="0" build="allAtOnce" animBg="1"/>
      <p:bldP spid="78" grpId="0" build="allAtOnce" animBg="1"/>
      <p:bldP spid="50" grpId="0" uiExpand="1" build="allAtOnce" animBg="1"/>
      <p:bldP spid="60" grpId="0" build="allAtOnce" animBg="1"/>
      <p:bldP spid="61" grpId="0" build="allAtOnce" animBg="1"/>
      <p:bldP spid="62" grpId="0" build="allAtOnce" animBg="1"/>
      <p:bldP spid="6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CS" sz="40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ПОСТУПЦИ ЈАВНЕ НАБАВКЕ</a:t>
            </a:r>
            <a:endParaRPr lang="en-US" sz="40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Content Placeholder 5" descr="POSTUPCI.png"/>
          <p:cNvPicPr>
            <a:picLocks noGrp="1" noChangeAspect="1"/>
          </p:cNvPicPr>
          <p:nvPr>
            <p:ph idx="1"/>
          </p:nvPr>
        </p:nvPicPr>
        <p:blipFill>
          <a:blip r:embed="rId2" cstate="print"/>
          <a:stretch>
            <a:fillRect/>
          </a:stretch>
        </p:blipFill>
        <p:spPr>
          <a:xfrm>
            <a:off x="838200" y="2057400"/>
            <a:ext cx="7315200" cy="4267200"/>
          </a:xfrm>
        </p:spPr>
      </p:pic>
      <p:sp>
        <p:nvSpPr>
          <p:cNvPr id="4" name="Slide Number Placeholder 3"/>
          <p:cNvSpPr>
            <a:spLocks noGrp="1"/>
          </p:cNvSpPr>
          <p:nvPr>
            <p:ph type="sldNum" sz="quarter" idx="12"/>
          </p:nvPr>
        </p:nvSpPr>
        <p:spPr/>
        <p:txBody>
          <a:bodyPr/>
          <a:lstStyle/>
          <a:p>
            <a:fld id="{7169F59C-0C7B-4C48-94D7-2B9C5247B2C7}" type="slidenum">
              <a:rPr lang="en-US" smtClean="0"/>
              <a:pPr/>
              <a:t>6</a:t>
            </a:fld>
            <a:endParaRPr lang="en-US"/>
          </a:p>
        </p:txBody>
      </p:sp>
      <p:pic>
        <p:nvPicPr>
          <p:cNvPr id="5" name="Picture 4" descr="grb.png"/>
          <p:cNvPicPr>
            <a:picLocks noChangeAspect="1"/>
          </p:cNvPicPr>
          <p:nvPr/>
        </p:nvPicPr>
        <p:blipFill>
          <a:blip r:embed="rId3" cstate="print"/>
          <a:stretch>
            <a:fillRect/>
          </a:stretch>
        </p:blipFill>
        <p:spPr>
          <a:xfrm>
            <a:off x="285720" y="6429396"/>
            <a:ext cx="285752" cy="285752"/>
          </a:xfrm>
          <a:prstGeom prst="rect">
            <a:avLst/>
          </a:prstGeom>
        </p:spPr>
      </p:pic>
      <p:sp>
        <p:nvSpPr>
          <p:cNvPr id="7" name="TextBox 6"/>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8" name="TextBox 7"/>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a:p>
        </p:txBody>
      </p:sp>
      <p:sp>
        <p:nvSpPr>
          <p:cNvPr id="5" name="Rectangle 4"/>
          <p:cNvSpPr/>
          <p:nvPr/>
        </p:nvSpPr>
        <p:spPr>
          <a:xfrm>
            <a:off x="762000" y="838200"/>
            <a:ext cx="7391400" cy="1615827"/>
          </a:xfrm>
          <a:prstGeom prst="rect">
            <a:avLst/>
          </a:prstGeom>
        </p:spPr>
        <p:txBody>
          <a:bodyPr wrap="square">
            <a:spAutoFit/>
          </a:bodyPr>
          <a:lstStyle/>
          <a:p>
            <a:pPr algn="just">
              <a:lnSpc>
                <a:spcPct val="110000"/>
              </a:lnSpc>
            </a:pPr>
            <a:r>
              <a:rPr lang="sr-Cyrl-CS" dirty="0" smtClean="0">
                <a:latin typeface="Times New Roman" pitchFamily="18" charset="0"/>
                <a:cs typeface="Times New Roman" pitchFamily="18" charset="0"/>
              </a:rPr>
              <a:t>Републичка комисија по службеној дужности испитује и да ли су испуњени законски услови за примену одређеног поступка јавне набавке, да ли су прекршене одредбе закона због којих се</a:t>
            </a:r>
            <a:r>
              <a:rPr lang="sr-Latn-CS" dirty="0" smtClean="0">
                <a:latin typeface="Times New Roman" pitchFamily="18" charset="0"/>
                <a:cs typeface="Times New Roman" pitchFamily="18" charset="0"/>
              </a:rPr>
              <a:t> </a:t>
            </a:r>
            <a:r>
              <a:rPr lang="sr-Cyrl-CS" dirty="0" smtClean="0">
                <a:latin typeface="Times New Roman" pitchFamily="18" charset="0"/>
                <a:cs typeface="Times New Roman" pitchFamily="18" charset="0"/>
              </a:rPr>
              <a:t>уговор може поништити или је уговор ништав, </a:t>
            </a:r>
            <a:r>
              <a:rPr lang="ru-RU" b="1" dirty="0" smtClean="0">
                <a:solidFill>
                  <a:srgbClr val="00B050"/>
                </a:solidFill>
                <a:latin typeface="Times New Roman" pitchFamily="18" charset="0"/>
                <a:cs typeface="Times New Roman" pitchFamily="18" charset="0"/>
              </a:rPr>
              <a:t>као и да ли постоје разлози због којих поступак јавне набавке не може да се оконча на законит начин.</a:t>
            </a:r>
            <a:endParaRPr lang="sr-Cyrl-CS" b="1" dirty="0" smtClean="0">
              <a:solidFill>
                <a:srgbClr val="00B050"/>
              </a:solidFill>
              <a:latin typeface="Times New Roman" pitchFamily="18" charset="0"/>
              <a:cs typeface="Times New Roman" pitchFamily="18" charset="0"/>
            </a:endParaRPr>
          </a:p>
        </p:txBody>
      </p:sp>
      <p:sp>
        <p:nvSpPr>
          <p:cNvPr id="9" name="Rectangle 8"/>
          <p:cNvSpPr/>
          <p:nvPr/>
        </p:nvSpPr>
        <p:spPr>
          <a:xfrm>
            <a:off x="838200" y="2667000"/>
            <a:ext cx="7239000" cy="1200329"/>
          </a:xfrm>
          <a:prstGeom prst="rect">
            <a:avLst/>
          </a:prstGeom>
          <a:solidFill>
            <a:srgbClr val="FF0000"/>
          </a:solidFill>
        </p:spPr>
        <p:txBody>
          <a:bodyPr wrap="square">
            <a:spAutoFit/>
          </a:bodyPr>
          <a:lstStyle/>
          <a:p>
            <a:pPr lvl="0" algn="just" fontAlgn="base">
              <a:spcBef>
                <a:spcPct val="0"/>
              </a:spcBef>
              <a:spcAft>
                <a:spcPct val="0"/>
              </a:spcAft>
              <a:tabLst>
                <a:tab pos="450850" algn="l"/>
                <a:tab pos="900113" algn="l"/>
              </a:tabLst>
            </a:pPr>
            <a:r>
              <a:rPr lang="sr-Cyrl-CS" dirty="0" smtClean="0">
                <a:solidFill>
                  <a:schemeClr val="bg1"/>
                </a:solidFill>
                <a:latin typeface="Times New Roman" pitchFamily="18" charset="0"/>
                <a:ea typeface="Times New Roman" pitchFamily="18" charset="0"/>
                <a:cs typeface="Times New Roman" pitchFamily="18" charset="0"/>
              </a:rPr>
              <a:t>Републичка комисија је дужна да о захтеву за заштиту права одлучи решењем </a:t>
            </a:r>
            <a:r>
              <a:rPr lang="sr-Cyrl-CS" u="sng" dirty="0" smtClean="0">
                <a:solidFill>
                  <a:schemeClr val="bg1"/>
                </a:solidFill>
                <a:latin typeface="Times New Roman" pitchFamily="18" charset="0"/>
                <a:ea typeface="Times New Roman" pitchFamily="18" charset="0"/>
                <a:cs typeface="Times New Roman" pitchFamily="18" charset="0"/>
              </a:rPr>
              <a:t>у року од 20 дана од дана пријема уредног захтева за заштиту права, а најкасније у року од 30 дана од дана подношења уредног захтева</a:t>
            </a:r>
            <a:r>
              <a:rPr lang="sr-Cyrl-CS" dirty="0" smtClean="0">
                <a:solidFill>
                  <a:schemeClr val="bg1"/>
                </a:solidFill>
                <a:latin typeface="Times New Roman" pitchFamily="18" charset="0"/>
                <a:ea typeface="Times New Roman" pitchFamily="18" charset="0"/>
                <a:cs typeface="Times New Roman" pitchFamily="18" charset="0"/>
              </a:rPr>
              <a:t> за заштиту права. </a:t>
            </a:r>
            <a:endParaRPr lang="en-US" sz="1600" dirty="0" smtClean="0">
              <a:solidFill>
                <a:schemeClr val="bg1"/>
              </a:solidFill>
              <a:latin typeface="Times New Roman" pitchFamily="18" charset="0"/>
              <a:cs typeface="Times New Roman" pitchFamily="18" charset="0"/>
            </a:endParaRPr>
          </a:p>
        </p:txBody>
      </p:sp>
      <p:sp>
        <p:nvSpPr>
          <p:cNvPr id="44033" name="Rectangle 1"/>
          <p:cNvSpPr>
            <a:spLocks noChangeArrowheads="1"/>
          </p:cNvSpPr>
          <p:nvPr/>
        </p:nvSpPr>
        <p:spPr bwMode="auto">
          <a:xfrm>
            <a:off x="838200" y="2514600"/>
            <a:ext cx="7239000" cy="1477328"/>
          </a:xfrm>
          <a:prstGeom prst="rect">
            <a:avLst/>
          </a:prstGeom>
          <a:solidFill>
            <a:srgbClr val="00B050"/>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450850" algn="l"/>
                <a:tab pos="900113" algn="l"/>
              </a:tabLst>
            </a:pPr>
            <a:endParaRPr kumimoji="0" lang="sr-Cyrl-CS"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 pos="900113" algn="l"/>
              </a:tabLst>
            </a:pPr>
            <a:r>
              <a:rPr kumimoji="0" lang="sr-Cyrl-CS"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Републичка комисија је дужна да о захтеву за заштиту права одлучи решењем у року од </a:t>
            </a:r>
            <a:r>
              <a:rPr kumimoji="0" lang="sr-Cyrl-CS" b="0" i="0" u="sng"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20 дана од дана пријема комплетне документације потребне за утврђивање чињеничног стања и одлучивање</a:t>
            </a:r>
            <a:r>
              <a:rPr kumimoji="0" lang="sr-Cyrl-CS"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tab pos="450850" algn="l"/>
                <a:tab pos="900113" algn="l"/>
              </a:tabLst>
            </a:pPr>
            <a:r>
              <a:rPr kumimoji="0" lang="sr-Cyrl-CS"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endParaRPr kumimoji="0" lang="sr-Cyrl-CS"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1" name="Content Placeholder 2"/>
          <p:cNvSpPr>
            <a:spLocks noGrp="1"/>
          </p:cNvSpPr>
          <p:nvPr>
            <p:ph idx="1"/>
          </p:nvPr>
        </p:nvSpPr>
        <p:spPr>
          <a:xfrm>
            <a:off x="609600" y="4267200"/>
            <a:ext cx="7543800" cy="2176474"/>
          </a:xfrm>
        </p:spPr>
        <p:txBody>
          <a:bodyPr>
            <a:normAutofit/>
          </a:bodyPr>
          <a:lstStyle/>
          <a:p>
            <a:pPr algn="just">
              <a:buFont typeface="Wingdings" pitchFamily="2" charset="2"/>
              <a:buChar char="v"/>
            </a:pPr>
            <a:r>
              <a:rPr lang="sr-Cyrl-CS" sz="1800" dirty="0" smtClean="0">
                <a:latin typeface="Times New Roman" pitchFamily="18" charset="0"/>
                <a:cs typeface="Times New Roman" pitchFamily="18" charset="0"/>
              </a:rPr>
              <a:t>Републичка комисија по службеној дужности пази на постојање злоупотребе захтева за заштиту права.</a:t>
            </a:r>
            <a:endParaRPr lang="en-US" sz="1800" dirty="0" smtClean="0">
              <a:latin typeface="Times New Roman" pitchFamily="18" charset="0"/>
              <a:cs typeface="Times New Roman" pitchFamily="18" charset="0"/>
            </a:endParaRPr>
          </a:p>
          <a:p>
            <a:pPr algn="just">
              <a:buFont typeface="Wingdings" pitchFamily="2" charset="2"/>
              <a:buChar char="v"/>
            </a:pPr>
            <a:r>
              <a:rPr lang="ru-RU" sz="1800" dirty="0" smtClean="0">
                <a:latin typeface="Times New Roman" pitchFamily="18" charset="0"/>
                <a:cs typeface="Times New Roman" pitchFamily="18" charset="0"/>
              </a:rPr>
              <a:t>Претпоставља се да је подносилац захтева чија су три захтева за заштиту права одбијена у периоду од шест месеци непрекидно, злоупотребио захтев за заштиту права, осим ако у поступку пред Републичком комисијом не докаже супротно.</a:t>
            </a:r>
          </a:p>
          <a:p>
            <a:pPr algn="just">
              <a:buNone/>
            </a:pPr>
            <a:endParaRPr lang="ru-RU" sz="1800" dirty="0" smtClean="0">
              <a:latin typeface="Times New Roman" pitchFamily="18" charset="0"/>
              <a:cs typeface="Times New Roman" pitchFamily="18" charset="0"/>
            </a:endParaRPr>
          </a:p>
          <a:p>
            <a:pPr>
              <a:buNone/>
            </a:pPr>
            <a:endParaRPr lang="en-US" sz="1800" dirty="0"/>
          </a:p>
        </p:txBody>
      </p:sp>
      <p:cxnSp>
        <p:nvCxnSpPr>
          <p:cNvPr id="13" name="Straight Connector 12"/>
          <p:cNvCxnSpPr/>
          <p:nvPr/>
        </p:nvCxnSpPr>
        <p:spPr>
          <a:xfrm>
            <a:off x="838200" y="4114800"/>
            <a:ext cx="7086600" cy="2133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838200" y="4343400"/>
            <a:ext cx="7315200" cy="1752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12" name="TextBox 11"/>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14" name="TextBox 13"/>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19941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wipe(down)">
                                      <p:cBhvr>
                                        <p:cTn id="12" dur="500"/>
                                        <p:tgtEl>
                                          <p:spTgt spid="9">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down)">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4033">
                                            <p:bg/>
                                          </p:spTgt>
                                        </p:tgtEl>
                                        <p:attrNameLst>
                                          <p:attrName>style.visibility</p:attrName>
                                        </p:attrNameLst>
                                      </p:cBhvr>
                                      <p:to>
                                        <p:strVal val="visible"/>
                                      </p:to>
                                    </p:set>
                                    <p:animEffect transition="in" filter="wipe(down)">
                                      <p:cBhvr>
                                        <p:cTn id="20" dur="500"/>
                                        <p:tgtEl>
                                          <p:spTgt spid="44033">
                                            <p:bg/>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4033">
                                            <p:txEl>
                                              <p:pRg st="1" end="1"/>
                                            </p:txEl>
                                          </p:spTgt>
                                        </p:tgtEl>
                                        <p:attrNameLst>
                                          <p:attrName>style.visibility</p:attrName>
                                        </p:attrNameLst>
                                      </p:cBhvr>
                                      <p:to>
                                        <p:strVal val="visible"/>
                                      </p:to>
                                    </p:set>
                                    <p:animEffect transition="in" filter="wipe(down)">
                                      <p:cBhvr>
                                        <p:cTn id="23" dur="500"/>
                                        <p:tgtEl>
                                          <p:spTgt spid="44033">
                                            <p:txEl>
                                              <p:pRg st="1" end="1"/>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4033">
                                            <p:txEl>
                                              <p:pRg st="2" end="2"/>
                                            </p:txEl>
                                          </p:spTgt>
                                        </p:tgtEl>
                                        <p:attrNameLst>
                                          <p:attrName>style.visibility</p:attrName>
                                        </p:attrNameLst>
                                      </p:cBhvr>
                                      <p:to>
                                        <p:strVal val="visible"/>
                                      </p:to>
                                    </p:set>
                                    <p:animEffect transition="in" filter="wipe(down)">
                                      <p:cBhvr>
                                        <p:cTn id="26" dur="500"/>
                                        <p:tgtEl>
                                          <p:spTgt spid="4403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wipe(down)">
                                      <p:cBhvr>
                                        <p:cTn id="31" dur="500"/>
                                        <p:tgtEl>
                                          <p:spTgt spid="11">
                                            <p:txEl>
                                              <p:pRg st="0" end="0"/>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xEl>
                                              <p:pRg st="1" end="1"/>
                                            </p:txEl>
                                          </p:spTgt>
                                        </p:tgtEl>
                                        <p:attrNameLst>
                                          <p:attrName>style.visibility</p:attrName>
                                        </p:attrNameLst>
                                      </p:cBhvr>
                                      <p:to>
                                        <p:strVal val="visible"/>
                                      </p:to>
                                    </p:set>
                                    <p:animEffect transition="in" filter="wipe(down)">
                                      <p:cBhvr>
                                        <p:cTn id="34" dur="500"/>
                                        <p:tgtEl>
                                          <p:spTgt spid="11">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par>
                                <p:cTn id="40" presetID="22" presetClass="entr" presetSubtype="4"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9" grpId="0" build="allAtOnce" animBg="1"/>
      <p:bldP spid="44033" grpId="0" build="allAtOnce" animBg="1"/>
      <p:bldP spid="11" grpId="0" build="allAtOnce"/>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descr="criminal-law-policy.jpg"/>
          <p:cNvPicPr>
            <a:picLocks noGrp="1" noChangeAspect="1"/>
          </p:cNvPicPr>
          <p:nvPr>
            <p:ph idx="1"/>
          </p:nvPr>
        </p:nvPicPr>
        <p:blipFill>
          <a:blip r:embed="rId2" cstate="print"/>
          <a:stretch>
            <a:fillRect/>
          </a:stretch>
        </p:blipFill>
        <p:spPr>
          <a:xfrm>
            <a:off x="1066800" y="2362200"/>
            <a:ext cx="6934200" cy="3352800"/>
          </a:xfrm>
        </p:spPr>
      </p:pic>
      <p:sp>
        <p:nvSpPr>
          <p:cNvPr id="2" name="Title 1"/>
          <p:cNvSpPr>
            <a:spLocks noGrp="1"/>
          </p:cNvSpPr>
          <p:nvPr>
            <p:ph type="title"/>
          </p:nvPr>
        </p:nvSpPr>
        <p:spPr/>
        <p:txBody>
          <a:bodyPr>
            <a:noAutofit/>
          </a:bodyPr>
          <a:lstStyle/>
          <a:p>
            <a:pPr algn="ctr"/>
            <a:r>
              <a:rPr lang="sr-Cyrl-CS" sz="25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НАБАВКЕ НА КОЈЕ СЕ ЗЈН </a:t>
            </a:r>
            <a:br>
              <a:rPr lang="sr-Cyrl-CS" sz="25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br>
            <a:r>
              <a:rPr lang="sr-Cyrl-CS" sz="25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НЕ ПРИМЕЊУЈЕ</a:t>
            </a:r>
            <a:endParaRPr lang="en-US" sz="25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169F59C-0C7B-4C48-94D7-2B9C5247B2C7}" type="slidenum">
              <a:rPr lang="en-US" smtClean="0"/>
              <a:pPr/>
              <a:t>61</a:t>
            </a:fld>
            <a:endParaRPr lang="en-US"/>
          </a:p>
        </p:txBody>
      </p:sp>
      <p:sp>
        <p:nvSpPr>
          <p:cNvPr id="8" name="Multiply 7"/>
          <p:cNvSpPr/>
          <p:nvPr/>
        </p:nvSpPr>
        <p:spPr>
          <a:xfrm>
            <a:off x="228600" y="990600"/>
            <a:ext cx="8534400" cy="5867400"/>
          </a:xfrm>
          <a:prstGeom prst="mathMultiply">
            <a:avLst>
              <a:gd name="adj1" fmla="val 533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b.png"/>
          <p:cNvPicPr>
            <a:picLocks noChangeAspect="1"/>
          </p:cNvPicPr>
          <p:nvPr/>
        </p:nvPicPr>
        <p:blipFill>
          <a:blip r:embed="rId3" cstate="print"/>
          <a:stretch>
            <a:fillRect/>
          </a:stretch>
        </p:blipFill>
        <p:spPr>
          <a:xfrm>
            <a:off x="285720" y="6477000"/>
            <a:ext cx="285752" cy="285752"/>
          </a:xfrm>
          <a:prstGeom prst="rect">
            <a:avLst/>
          </a:prstGeom>
        </p:spPr>
      </p:pic>
      <p:sp>
        <p:nvSpPr>
          <p:cNvPr id="7" name="TextBox 6"/>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9" name="TextBox 8"/>
          <p:cNvSpPr txBox="1"/>
          <p:nvPr/>
        </p:nvSpPr>
        <p:spPr>
          <a:xfrm>
            <a:off x="341590" y="6143644"/>
            <a:ext cx="8802410" cy="369332"/>
          </a:xfrm>
          <a:prstGeom prst="rect">
            <a:avLst/>
          </a:prstGeom>
          <a:noFill/>
        </p:spPr>
        <p:txBody>
          <a:bodyPr wrap="none" rtlCol="0">
            <a:spAutoFit/>
          </a:bodyPr>
          <a:lstStyle/>
          <a:p>
            <a:r>
              <a:rPr lang="sr-Cyrl-CS" dirty="0" smtClean="0"/>
              <a:t>-----------------------------------------------------------------------------------------------------------------</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Autofit/>
          </a:bodyPr>
          <a:lstStyle/>
          <a:p>
            <a:pPr algn="ctr"/>
            <a:r>
              <a:rPr lang="sr-Cyrl-CS" sz="24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“МЕЂУНАРОДНЕ НАБАВКЕ”</a:t>
            </a:r>
            <a:endParaRPr lang="en-US" sz="24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169F59C-0C7B-4C48-94D7-2B9C5247B2C7}" type="slidenum">
              <a:rPr lang="en-US" smtClean="0"/>
              <a:pPr/>
              <a:t>62</a:t>
            </a:fld>
            <a:endParaRPr lang="en-US"/>
          </a:p>
        </p:txBody>
      </p:sp>
      <p:sp>
        <p:nvSpPr>
          <p:cNvPr id="7" name="TextBox 6"/>
          <p:cNvSpPr txBox="1"/>
          <p:nvPr/>
        </p:nvSpPr>
        <p:spPr>
          <a:xfrm>
            <a:off x="457200" y="1066800"/>
            <a:ext cx="7924800" cy="5401479"/>
          </a:xfrm>
          <a:prstGeom prst="rect">
            <a:avLst/>
          </a:prstGeom>
          <a:noFill/>
        </p:spPr>
        <p:txBody>
          <a:bodyPr wrap="square" rtlCol="0">
            <a:spAutoFit/>
          </a:bodyPr>
          <a:lstStyle/>
          <a:p>
            <a:pPr algn="just">
              <a:buFont typeface="Wingdings" pitchFamily="2" charset="2"/>
              <a:buChar char="q"/>
            </a:pPr>
            <a:r>
              <a:rPr lang="sr-Cyrl-CS" sz="1500" dirty="0" smtClean="0"/>
              <a:t>Тачка 2) подтачка (1)</a:t>
            </a:r>
          </a:p>
          <a:p>
            <a:pPr algn="just"/>
            <a:r>
              <a:rPr lang="sr-Cyrl-CS" sz="1500" u="sng" dirty="0" smtClean="0"/>
              <a:t>Основ</a:t>
            </a:r>
            <a:r>
              <a:rPr lang="sr-Cyrl-CS" sz="1500" dirty="0" smtClean="0"/>
              <a:t>:  међународни споразум</a:t>
            </a:r>
          </a:p>
          <a:p>
            <a:pPr algn="just"/>
            <a:r>
              <a:rPr lang="ru-RU" sz="1500" b="1" dirty="0" smtClean="0">
                <a:solidFill>
                  <a:srgbClr val="00B050"/>
                </a:solidFill>
              </a:rPr>
              <a:t>међународни уговор или други акт на основу којег је настала међународна обавеза</a:t>
            </a:r>
          </a:p>
          <a:p>
            <a:pPr algn="just"/>
            <a:endParaRPr lang="ru-RU" sz="1500" b="1" dirty="0" smtClean="0">
              <a:solidFill>
                <a:srgbClr val="00B050"/>
              </a:solidFill>
            </a:endParaRPr>
          </a:p>
          <a:p>
            <a:pPr algn="just"/>
            <a:r>
              <a:rPr lang="ru-RU" sz="1500" u="sng" dirty="0" smtClean="0"/>
              <a:t>Са ким је акт закључен?</a:t>
            </a:r>
          </a:p>
          <a:p>
            <a:pPr algn="just"/>
            <a:r>
              <a:rPr lang="ru-RU" sz="1500" b="1" dirty="0" smtClean="0">
                <a:solidFill>
                  <a:srgbClr val="00B050"/>
                </a:solidFill>
              </a:rPr>
              <a:t>са једном или више држава и/или ужих политичко-територијалних јединица</a:t>
            </a:r>
          </a:p>
          <a:p>
            <a:pPr algn="just"/>
            <a:endParaRPr lang="ru-RU" sz="1500" b="1" u="sng" dirty="0" smtClean="0">
              <a:solidFill>
                <a:srgbClr val="00B050"/>
              </a:solidFill>
            </a:endParaRPr>
          </a:p>
          <a:p>
            <a:pPr algn="just"/>
            <a:r>
              <a:rPr lang="ru-RU" sz="1500" u="sng" dirty="0" smtClean="0"/>
              <a:t>На шта се акт односи?</a:t>
            </a:r>
          </a:p>
          <a:p>
            <a:pPr algn="just"/>
            <a:r>
              <a:rPr lang="sr-Cyrl-CS" sz="1500" b="1" dirty="0" smtClean="0">
                <a:solidFill>
                  <a:srgbClr val="00B050"/>
                </a:solidFill>
              </a:rPr>
              <a:t>на добра, услуге или радове намењене заједничком коришћењу или примени од стране </a:t>
            </a:r>
            <a:r>
              <a:rPr lang="sr-Cyrl-CS" sz="1500" b="1" dirty="0" smtClean="0"/>
              <a:t>држава </a:t>
            </a:r>
            <a:r>
              <a:rPr lang="sr-Cyrl-CS" sz="1500" b="1" dirty="0" smtClean="0">
                <a:solidFill>
                  <a:srgbClr val="00B050"/>
                </a:solidFill>
              </a:rPr>
              <a:t>потписница</a:t>
            </a:r>
          </a:p>
          <a:p>
            <a:pPr algn="just"/>
            <a:endParaRPr lang="sr-Cyrl-CS" sz="1500" b="1" dirty="0" smtClean="0">
              <a:solidFill>
                <a:srgbClr val="00B050"/>
              </a:solidFill>
            </a:endParaRPr>
          </a:p>
          <a:p>
            <a:pPr algn="just"/>
            <a:endParaRPr lang="sr-Cyrl-CS" sz="1500" b="1" dirty="0" smtClean="0">
              <a:solidFill>
                <a:srgbClr val="00B050"/>
              </a:solidFill>
            </a:endParaRPr>
          </a:p>
          <a:p>
            <a:pPr algn="just">
              <a:buFont typeface="Wingdings" pitchFamily="2" charset="2"/>
              <a:buChar char="q"/>
            </a:pPr>
            <a:r>
              <a:rPr lang="sr-Cyrl-CS" sz="1500" dirty="0" smtClean="0"/>
              <a:t>Подтачка (2) – ПОСТАЈЕ ПОДТАЧКА (3)</a:t>
            </a:r>
          </a:p>
          <a:p>
            <a:pPr algn="just"/>
            <a:endParaRPr lang="sr-Cyrl-CS" sz="1500" dirty="0" smtClean="0"/>
          </a:p>
          <a:p>
            <a:pPr algn="just"/>
            <a:endParaRPr lang="sr-Cyrl-CS" sz="1500" dirty="0" smtClean="0"/>
          </a:p>
          <a:p>
            <a:pPr algn="just"/>
            <a:endParaRPr lang="sr-Cyrl-CS" sz="1500" dirty="0" smtClean="0"/>
          </a:p>
          <a:p>
            <a:pPr algn="just"/>
            <a:endParaRPr lang="sr-Cyrl-CS" sz="1500" dirty="0" smtClean="0"/>
          </a:p>
          <a:p>
            <a:pPr algn="just"/>
            <a:r>
              <a:rPr lang="en-US" sz="1500" dirty="0" smtClean="0"/>
              <a:t> </a:t>
            </a:r>
            <a:endParaRPr lang="sr-Cyrl-CS" sz="1500" dirty="0" smtClean="0"/>
          </a:p>
          <a:p>
            <a:pPr algn="just"/>
            <a:endParaRPr lang="sr-Cyrl-CS" sz="1500" dirty="0" smtClean="0"/>
          </a:p>
          <a:p>
            <a:pPr algn="just"/>
            <a:endParaRPr lang="sr-Cyrl-CS" sz="1500" dirty="0" smtClean="0"/>
          </a:p>
          <a:p>
            <a:pPr algn="just"/>
            <a:endParaRPr lang="sr-Cyrl-CS" sz="1500" dirty="0" smtClean="0"/>
          </a:p>
          <a:p>
            <a:pPr algn="just"/>
            <a:endParaRPr lang="sr-Cyrl-CS" sz="1500" dirty="0" smtClean="0"/>
          </a:p>
          <a:p>
            <a:pPr algn="just"/>
            <a:endParaRPr lang="sr-Cyrl-CS" sz="1500" dirty="0" smtClean="0"/>
          </a:p>
        </p:txBody>
      </p:sp>
      <p:cxnSp>
        <p:nvCxnSpPr>
          <p:cNvPr id="14" name="Straight Connector 13"/>
          <p:cNvCxnSpPr/>
          <p:nvPr/>
        </p:nvCxnSpPr>
        <p:spPr>
          <a:xfrm>
            <a:off x="1219200" y="1447800"/>
            <a:ext cx="19812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219200" y="1371600"/>
            <a:ext cx="19812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33400" y="3200400"/>
            <a:ext cx="6096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33400" y="3200400"/>
            <a:ext cx="6858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533400" y="4191000"/>
            <a:ext cx="8001000" cy="838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Cyrl-CS" sz="1600" dirty="0" smtClean="0"/>
              <a:t>средства страних кредита (зајмова) добијена, од међународних организација и међународних финансијских институција, у складу са условима из међународног уговора, односно посебним поступцима међународних организација и финансијских институција</a:t>
            </a:r>
            <a:endParaRPr lang="en-US" sz="1600" dirty="0" smtClean="0"/>
          </a:p>
        </p:txBody>
      </p:sp>
      <p:sp>
        <p:nvSpPr>
          <p:cNvPr id="45" name="Rectangle 44"/>
          <p:cNvSpPr/>
          <p:nvPr/>
        </p:nvSpPr>
        <p:spPr>
          <a:xfrm>
            <a:off x="533400" y="4191000"/>
            <a:ext cx="8001000" cy="838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600" dirty="0" smtClean="0"/>
              <a:t>набавке које су наручиоци обавезни да спроведу у складу са поступцима набавки установљеним </a:t>
            </a:r>
            <a:r>
              <a:rPr lang="ru-RU" sz="1600" dirty="0" smtClean="0"/>
              <a:t>од стране </a:t>
            </a:r>
            <a:r>
              <a:rPr lang="ru-RU" sz="1600" u="sng" dirty="0" smtClean="0"/>
              <a:t>међународних организација – УКИНУТ ЈЕ СПИСАК МЕЂУНАРОДНИХ ОРГАНИЗАЦИЈА И ФИНАНСИЈСКИХ ИНСТИТУЦИЈА</a:t>
            </a:r>
            <a:endParaRPr lang="en-US" sz="1600" u="sng" dirty="0" smtClean="0"/>
          </a:p>
        </p:txBody>
      </p:sp>
      <p:pic>
        <p:nvPicPr>
          <p:cNvPr id="11" name="Picture 10"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12" name="TextBox 11"/>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13" name="TextBox 12"/>
          <p:cNvSpPr txBox="1"/>
          <p:nvPr/>
        </p:nvSpPr>
        <p:spPr>
          <a:xfrm>
            <a:off x="341590" y="6143644"/>
            <a:ext cx="8802410" cy="369332"/>
          </a:xfrm>
          <a:prstGeom prst="rect">
            <a:avLst/>
          </a:prstGeom>
          <a:noFill/>
        </p:spPr>
        <p:txBody>
          <a:bodyPr wrap="none" rtlCol="0">
            <a:spAutoFit/>
          </a:bodyPr>
          <a:lstStyle/>
          <a:p>
            <a:r>
              <a:rPr lang="sr-Cyrl-C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par>
                                <p:cTn id="18" presetID="2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wipe(down)">
                                      <p:cBhvr>
                                        <p:cTn id="25" dur="500"/>
                                        <p:tgtEl>
                                          <p:spTgt spid="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wipe(down)">
                                      <p:cBhvr>
                                        <p:cTn id="30" dur="500"/>
                                        <p:tgtEl>
                                          <p:spTgt spid="7">
                                            <p:txEl>
                                              <p:pRg st="4" end="4"/>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Effect transition="in" filter="wipe(down)">
                                      <p:cBhvr>
                                        <p:cTn id="33" dur="500"/>
                                        <p:tgtEl>
                                          <p:spTgt spid="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7">
                                            <p:txEl>
                                              <p:pRg st="7" end="7"/>
                                            </p:txEl>
                                          </p:spTgt>
                                        </p:tgtEl>
                                        <p:attrNameLst>
                                          <p:attrName>style.visibility</p:attrName>
                                        </p:attrNameLst>
                                      </p:cBhvr>
                                      <p:to>
                                        <p:strVal val="visible"/>
                                      </p:to>
                                    </p:set>
                                    <p:animEffect transition="in" filter="wipe(down)">
                                      <p:cBhvr>
                                        <p:cTn id="38" dur="500"/>
                                        <p:tgtEl>
                                          <p:spTgt spid="7">
                                            <p:txEl>
                                              <p:pRg st="7" end="7"/>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animEffect transition="in" filter="wipe(down)">
                                      <p:cBhvr>
                                        <p:cTn id="41" dur="500"/>
                                        <p:tgtEl>
                                          <p:spTgt spid="7">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par>
                                <p:cTn id="47" presetID="22" presetClass="entr" presetSubtype="4"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7">
                                            <p:txEl>
                                              <p:pRg st="11" end="11"/>
                                            </p:txEl>
                                          </p:spTgt>
                                        </p:tgtEl>
                                        <p:attrNameLst>
                                          <p:attrName>style.visibility</p:attrName>
                                        </p:attrNameLst>
                                      </p:cBhvr>
                                      <p:to>
                                        <p:strVal val="visible"/>
                                      </p:to>
                                    </p:set>
                                    <p:animEffect transition="in" filter="wipe(down)">
                                      <p:cBhvr>
                                        <p:cTn id="54" dur="500"/>
                                        <p:tgtEl>
                                          <p:spTgt spid="7">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4">
                                            <p:bg/>
                                          </p:spTgt>
                                        </p:tgtEl>
                                        <p:attrNameLst>
                                          <p:attrName>style.visibility</p:attrName>
                                        </p:attrNameLst>
                                      </p:cBhvr>
                                      <p:to>
                                        <p:strVal val="visible"/>
                                      </p:to>
                                    </p:set>
                                    <p:anim calcmode="lin" valueType="num">
                                      <p:cBhvr additive="base">
                                        <p:cTn id="59" dur="500" fill="hold"/>
                                        <p:tgtEl>
                                          <p:spTgt spid="44">
                                            <p:bg/>
                                          </p:spTgt>
                                        </p:tgtEl>
                                        <p:attrNameLst>
                                          <p:attrName>ppt_x</p:attrName>
                                        </p:attrNameLst>
                                      </p:cBhvr>
                                      <p:tavLst>
                                        <p:tav tm="0">
                                          <p:val>
                                            <p:strVal val="#ppt_x"/>
                                          </p:val>
                                        </p:tav>
                                        <p:tav tm="100000">
                                          <p:val>
                                            <p:strVal val="#ppt_x"/>
                                          </p:val>
                                        </p:tav>
                                      </p:tavLst>
                                    </p:anim>
                                    <p:anim calcmode="lin" valueType="num">
                                      <p:cBhvr additive="base">
                                        <p:cTn id="60" dur="500" fill="hold"/>
                                        <p:tgtEl>
                                          <p:spTgt spid="44">
                                            <p:bg/>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4">
                                            <p:txEl>
                                              <p:pRg st="0" end="0"/>
                                            </p:txEl>
                                          </p:spTgt>
                                        </p:tgtEl>
                                        <p:attrNameLst>
                                          <p:attrName>style.visibility</p:attrName>
                                        </p:attrNameLst>
                                      </p:cBhvr>
                                      <p:to>
                                        <p:strVal val="visible"/>
                                      </p:to>
                                    </p:set>
                                    <p:anim calcmode="lin" valueType="num">
                                      <p:cBhvr additive="base">
                                        <p:cTn id="63"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5">
                                            <p:bg/>
                                          </p:spTgt>
                                        </p:tgtEl>
                                        <p:attrNameLst>
                                          <p:attrName>style.visibility</p:attrName>
                                        </p:attrNameLst>
                                      </p:cBhvr>
                                      <p:to>
                                        <p:strVal val="visible"/>
                                      </p:to>
                                    </p:set>
                                    <p:animEffect transition="in" filter="wipe(down)">
                                      <p:cBhvr>
                                        <p:cTn id="69" dur="500"/>
                                        <p:tgtEl>
                                          <p:spTgt spid="45">
                                            <p:bg/>
                                          </p:spTgt>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45">
                                            <p:txEl>
                                              <p:pRg st="0" end="0"/>
                                            </p:txEl>
                                          </p:spTgt>
                                        </p:tgtEl>
                                        <p:attrNameLst>
                                          <p:attrName>style.visibility</p:attrName>
                                        </p:attrNameLst>
                                      </p:cBhvr>
                                      <p:to>
                                        <p:strVal val="visible"/>
                                      </p:to>
                                    </p:set>
                                    <p:animEffect transition="in" filter="wipe(down)">
                                      <p:cBhvr>
                                        <p:cTn id="7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44" grpId="0" build="allAtOnce" animBg="1"/>
      <p:bldP spid="45" grpId="0" build="allAtOnce"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Autofit/>
          </a:bodyPr>
          <a:lstStyle/>
          <a:p>
            <a:pPr algn="ctr"/>
            <a:r>
              <a:rPr lang="sr-Cyrl-CS" sz="24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“МЕЂУНАРОДНЕ НАБАВКЕ”</a:t>
            </a:r>
            <a:endParaRPr lang="en-US" sz="24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169F59C-0C7B-4C48-94D7-2B9C5247B2C7}" type="slidenum">
              <a:rPr lang="en-US" smtClean="0"/>
              <a:pPr/>
              <a:t>63</a:t>
            </a:fld>
            <a:endParaRPr lang="en-US"/>
          </a:p>
        </p:txBody>
      </p:sp>
      <p:sp>
        <p:nvSpPr>
          <p:cNvPr id="7" name="TextBox 6"/>
          <p:cNvSpPr txBox="1"/>
          <p:nvPr/>
        </p:nvSpPr>
        <p:spPr>
          <a:xfrm>
            <a:off x="457200" y="1066800"/>
            <a:ext cx="7924800" cy="5170646"/>
          </a:xfrm>
          <a:prstGeom prst="rect">
            <a:avLst/>
          </a:prstGeom>
          <a:noFill/>
        </p:spPr>
        <p:txBody>
          <a:bodyPr wrap="square" rtlCol="0">
            <a:spAutoFit/>
          </a:bodyPr>
          <a:lstStyle/>
          <a:p>
            <a:pPr algn="just"/>
            <a:endParaRPr lang="sr-Cyrl-CS" sz="1500" dirty="0" smtClean="0"/>
          </a:p>
          <a:p>
            <a:pPr algn="just"/>
            <a:endParaRPr lang="sr-Cyrl-CS" sz="1500" dirty="0" smtClean="0"/>
          </a:p>
          <a:p>
            <a:pPr algn="just"/>
            <a:endParaRPr lang="sr-Cyrl-CS" sz="1500" dirty="0" smtClean="0"/>
          </a:p>
          <a:p>
            <a:pPr algn="just"/>
            <a:endParaRPr lang="sr-Cyrl-CS" sz="1500" dirty="0" smtClean="0"/>
          </a:p>
          <a:p>
            <a:pPr algn="just">
              <a:buFont typeface="Wingdings" pitchFamily="2" charset="2"/>
              <a:buChar char="q"/>
            </a:pPr>
            <a:r>
              <a:rPr lang="sr-Cyrl-CS" sz="1500" dirty="0" smtClean="0"/>
              <a:t> НОВА ПОДТАЧКА - (2)</a:t>
            </a:r>
          </a:p>
          <a:p>
            <a:pPr algn="just"/>
            <a:r>
              <a:rPr lang="sr-Cyrl-CS" sz="1500" u="sng" dirty="0" smtClean="0"/>
              <a:t>Основ:</a:t>
            </a:r>
          </a:p>
          <a:p>
            <a:pPr algn="just"/>
            <a:r>
              <a:rPr lang="ru-RU" sz="1500" b="1" dirty="0" smtClean="0">
                <a:solidFill>
                  <a:srgbClr val="00B050"/>
                </a:solidFill>
              </a:rPr>
              <a:t>донација - ако се предметна набавка финансира из средстава донације</a:t>
            </a:r>
          </a:p>
          <a:p>
            <a:pPr algn="just"/>
            <a:endParaRPr lang="ru-RU" sz="1500" b="1" dirty="0" smtClean="0">
              <a:solidFill>
                <a:srgbClr val="00B050"/>
              </a:solidFill>
            </a:endParaRPr>
          </a:p>
          <a:p>
            <a:pPr algn="just"/>
            <a:endParaRPr lang="ru-RU" sz="1500" b="1" dirty="0" smtClean="0">
              <a:solidFill>
                <a:srgbClr val="00B050"/>
              </a:solidFill>
            </a:endParaRPr>
          </a:p>
          <a:p>
            <a:pPr algn="just">
              <a:buFont typeface="Wingdings" pitchFamily="2" charset="2"/>
              <a:buChar char="q"/>
            </a:pPr>
            <a:r>
              <a:rPr lang="ru-RU" sz="1500" dirty="0" smtClean="0"/>
              <a:t>НОВА ТАЧКА – 2А)</a:t>
            </a:r>
          </a:p>
          <a:p>
            <a:pPr algn="just"/>
            <a:r>
              <a:rPr lang="ru-RU" sz="1500" u="sng" dirty="0" smtClean="0"/>
              <a:t>Основ:</a:t>
            </a:r>
          </a:p>
          <a:p>
            <a:pPr algn="just"/>
            <a:r>
              <a:rPr lang="ru-RU" sz="1500" b="1" dirty="0" smtClean="0">
                <a:solidFill>
                  <a:srgbClr val="00B050"/>
                </a:solidFill>
              </a:rPr>
              <a:t>по правилима међународних организација или међународних финансијских институција, </a:t>
            </a:r>
            <a:r>
              <a:rPr lang="ru-RU" sz="1500" b="1" u="sng" dirty="0" smtClean="0">
                <a:solidFill>
                  <a:srgbClr val="00B050"/>
                </a:solidFill>
              </a:rPr>
              <a:t>ако се набавке у потпуности финансирају </a:t>
            </a:r>
            <a:r>
              <a:rPr lang="ru-RU" sz="1500" b="1" dirty="0" smtClean="0">
                <a:solidFill>
                  <a:srgbClr val="00B050"/>
                </a:solidFill>
              </a:rPr>
              <a:t>од стране тих организација, односно институција - у случају набавки које </a:t>
            </a:r>
            <a:r>
              <a:rPr lang="ru-RU" sz="1500" b="1" u="sng" dirty="0" smtClean="0">
                <a:solidFill>
                  <a:srgbClr val="00B050"/>
                </a:solidFill>
              </a:rPr>
              <a:t>већим делом финансира међународна организација </a:t>
            </a:r>
            <a:r>
              <a:rPr lang="ru-RU" sz="1500" b="1" dirty="0" smtClean="0">
                <a:solidFill>
                  <a:srgbClr val="00B050"/>
                </a:solidFill>
              </a:rPr>
              <a:t>или међународна финансијска институција, </a:t>
            </a:r>
            <a:r>
              <a:rPr lang="ru-RU" sz="1500" b="1" u="sng" dirty="0" smtClean="0">
                <a:solidFill>
                  <a:srgbClr val="00B050"/>
                </a:solidFill>
              </a:rPr>
              <a:t>стране се усаглашавају о поступцима </a:t>
            </a:r>
            <a:r>
              <a:rPr lang="ru-RU" sz="1500" b="1" dirty="0" smtClean="0">
                <a:solidFill>
                  <a:srgbClr val="00B050"/>
                </a:solidFill>
              </a:rPr>
              <a:t>набавке који ће се примењивати</a:t>
            </a:r>
            <a:endParaRPr lang="sr-Cyrl-CS" sz="1500" b="1" dirty="0" smtClean="0">
              <a:solidFill>
                <a:srgbClr val="00B050"/>
              </a:solidFill>
            </a:endParaRPr>
          </a:p>
          <a:p>
            <a:pPr algn="just"/>
            <a:r>
              <a:rPr lang="en-US" sz="1500" dirty="0" smtClean="0"/>
              <a:t> </a:t>
            </a:r>
            <a:endParaRPr lang="sr-Cyrl-CS" sz="1500" dirty="0" smtClean="0"/>
          </a:p>
          <a:p>
            <a:pPr algn="just"/>
            <a:endParaRPr lang="sr-Cyrl-CS" sz="1500" dirty="0" smtClean="0"/>
          </a:p>
          <a:p>
            <a:pPr algn="just"/>
            <a:endParaRPr lang="sr-Cyrl-CS" sz="1500" dirty="0" smtClean="0"/>
          </a:p>
          <a:p>
            <a:pPr algn="just"/>
            <a:endParaRPr lang="sr-Cyrl-CS" sz="1500" dirty="0" smtClean="0"/>
          </a:p>
          <a:p>
            <a:pPr algn="just"/>
            <a:endParaRPr lang="sr-Cyrl-CS" sz="1500" dirty="0" smtClean="0"/>
          </a:p>
          <a:p>
            <a:pPr algn="just"/>
            <a:endParaRPr lang="sr-Cyrl-CS" sz="1500" dirty="0" smtClean="0"/>
          </a:p>
        </p:txBody>
      </p:sp>
      <p:pic>
        <p:nvPicPr>
          <p:cNvPr id="5" name="Picture 4"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6" name="TextBox 5"/>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8" name="TextBox 7"/>
          <p:cNvSpPr txBox="1"/>
          <p:nvPr/>
        </p:nvSpPr>
        <p:spPr>
          <a:xfrm>
            <a:off x="341590" y="6143644"/>
            <a:ext cx="8802410" cy="369332"/>
          </a:xfrm>
          <a:prstGeom prst="rect">
            <a:avLst/>
          </a:prstGeom>
          <a:noFill/>
        </p:spPr>
        <p:txBody>
          <a:bodyPr wrap="none" rtlCol="0">
            <a:spAutoFit/>
          </a:bodyPr>
          <a:lstStyle/>
          <a:p>
            <a:r>
              <a:rPr lang="sr-Cyrl-C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wipe(down)">
                                      <p:cBhvr>
                                        <p:cTn id="7" dur="500"/>
                                        <p:tgtEl>
                                          <p:spTgt spid="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wipe(down)">
                                      <p:cBhvr>
                                        <p:cTn id="12" dur="500"/>
                                        <p:tgtEl>
                                          <p:spTgt spid="7">
                                            <p:txEl>
                                              <p:pRg st="5" end="5"/>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animEffect transition="in" filter="wipe(down)">
                                      <p:cBhvr>
                                        <p:cTn id="15" dur="500"/>
                                        <p:tgtEl>
                                          <p:spTgt spid="7">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xEl>
                                              <p:pRg st="9" end="9"/>
                                            </p:txEl>
                                          </p:spTgt>
                                        </p:tgtEl>
                                        <p:attrNameLst>
                                          <p:attrName>style.visibility</p:attrName>
                                        </p:attrNameLst>
                                      </p:cBhvr>
                                      <p:to>
                                        <p:strVal val="visible"/>
                                      </p:to>
                                    </p:set>
                                    <p:animEffect transition="in" filter="wipe(down)">
                                      <p:cBhvr>
                                        <p:cTn id="20" dur="500"/>
                                        <p:tgtEl>
                                          <p:spTgt spid="7">
                                            <p:txEl>
                                              <p:pRg st="9" end="9"/>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animEffect transition="in" filter="wipe(down)">
                                      <p:cBhvr>
                                        <p:cTn id="25" dur="500"/>
                                        <p:tgtEl>
                                          <p:spTgt spid="7">
                                            <p:txEl>
                                              <p:pRg st="10" end="10"/>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7">
                                            <p:txEl>
                                              <p:pRg st="11" end="11"/>
                                            </p:txEl>
                                          </p:spTgt>
                                        </p:tgtEl>
                                        <p:attrNameLst>
                                          <p:attrName>style.visibility</p:attrName>
                                        </p:attrNameLst>
                                      </p:cBhvr>
                                      <p:to>
                                        <p:strVal val="visible"/>
                                      </p:to>
                                    </p:set>
                                    <p:animEffect transition="in" filter="wipe(down)">
                                      <p:cBhvr>
                                        <p:cTn id="28"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543800" cy="715962"/>
          </a:xfrm>
        </p:spPr>
        <p:txBody>
          <a:bodyPr>
            <a:noAutofit/>
          </a:bodyPr>
          <a:lstStyle/>
          <a:p>
            <a:pPr algn="ctr"/>
            <a:r>
              <a:rPr lang="sr-Cyrl-CS" sz="24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ИЗМЕНЕ</a:t>
            </a:r>
            <a:endParaRPr lang="en-US" sz="24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6553200" y="5975350"/>
            <a:ext cx="2133600" cy="365125"/>
          </a:xfrm>
        </p:spPr>
        <p:txBody>
          <a:bodyPr/>
          <a:lstStyle/>
          <a:p>
            <a:fld id="{7169F59C-0C7B-4C48-94D7-2B9C5247B2C7}" type="slidenum">
              <a:rPr lang="en-US" smtClean="0"/>
              <a:pPr/>
              <a:t>64</a:t>
            </a:fld>
            <a:endParaRPr lang="en-US"/>
          </a:p>
        </p:txBody>
      </p:sp>
      <p:sp>
        <p:nvSpPr>
          <p:cNvPr id="7" name="TextBox 6"/>
          <p:cNvSpPr txBox="1"/>
          <p:nvPr/>
        </p:nvSpPr>
        <p:spPr>
          <a:xfrm>
            <a:off x="762000" y="609600"/>
            <a:ext cx="7467600" cy="5909310"/>
          </a:xfrm>
          <a:prstGeom prst="rect">
            <a:avLst/>
          </a:prstGeom>
          <a:noFill/>
        </p:spPr>
        <p:txBody>
          <a:bodyPr wrap="square" rtlCol="0">
            <a:spAutoFit/>
          </a:bodyPr>
          <a:lstStyle/>
          <a:p>
            <a:pPr algn="just"/>
            <a:r>
              <a:rPr lang="sr-Cyrl-CS" dirty="0" smtClean="0">
                <a:latin typeface="Times New Roman" pitchFamily="18" charset="0"/>
                <a:cs typeface="Times New Roman" pitchFamily="18" charset="0"/>
              </a:rPr>
              <a:t>Измена изузећа у вези са радним односом – члан 7. став 1. тачка 12)</a:t>
            </a:r>
          </a:p>
          <a:p>
            <a:pPr algn="just"/>
            <a:r>
              <a:rPr lang="en-US" dirty="0" smtClean="0">
                <a:latin typeface="Times New Roman" pitchFamily="18" charset="0"/>
                <a:cs typeface="Times New Roman" pitchFamily="18" charset="0"/>
              </a:rPr>
              <a:t> </a:t>
            </a:r>
            <a:endParaRPr lang="sr-Cyrl-CS" dirty="0" smtClean="0">
              <a:latin typeface="Times New Roman" pitchFamily="18" charset="0"/>
              <a:cs typeface="Times New Roman" pitchFamily="18" charset="0"/>
            </a:endParaRPr>
          </a:p>
          <a:p>
            <a:pPr algn="just"/>
            <a:endParaRPr lang="sr-Cyrl-CS" dirty="0" smtClean="0">
              <a:latin typeface="Times New Roman" pitchFamily="18" charset="0"/>
              <a:cs typeface="Times New Roman" pitchFamily="18" charset="0"/>
            </a:endParaRPr>
          </a:p>
          <a:p>
            <a:pPr algn="just"/>
            <a:endParaRPr lang="sr-Cyrl-CS" dirty="0" smtClean="0">
              <a:latin typeface="Times New Roman" pitchFamily="18" charset="0"/>
              <a:cs typeface="Times New Roman" pitchFamily="18" charset="0"/>
            </a:endParaRPr>
          </a:p>
          <a:p>
            <a:pPr algn="just"/>
            <a:endParaRPr lang="sr-Cyrl-CS" dirty="0" smtClean="0">
              <a:latin typeface="Times New Roman" pitchFamily="18" charset="0"/>
              <a:cs typeface="Times New Roman" pitchFamily="18" charset="0"/>
            </a:endParaRPr>
          </a:p>
          <a:p>
            <a:pPr algn="just">
              <a:buFont typeface="Wingdings" pitchFamily="2" charset="2"/>
              <a:buChar char="q"/>
            </a:pPr>
            <a:r>
              <a:rPr lang="sr-Cyrl-CS" dirty="0" smtClean="0">
                <a:latin typeface="Times New Roman" pitchFamily="18" charset="0"/>
                <a:cs typeface="Times New Roman" pitchFamily="18" charset="0"/>
              </a:rPr>
              <a:t> Заснивање радног односа (З</a:t>
            </a:r>
            <a:r>
              <a:rPr lang="x-none" smtClean="0">
                <a:latin typeface="Times New Roman" pitchFamily="18" charset="0"/>
                <a:cs typeface="Times New Roman" pitchFamily="18" charset="0"/>
              </a:rPr>
              <a:t>акон о раду</a:t>
            </a:r>
            <a:r>
              <a:rPr lang="sr-Cyrl-CS" dirty="0" smtClean="0">
                <a:latin typeface="Times New Roman" pitchFamily="18" charset="0"/>
                <a:cs typeface="Times New Roman" pitchFamily="18" charset="0"/>
              </a:rPr>
              <a:t> - општи, </a:t>
            </a:r>
            <a:r>
              <a:rPr lang="x-none" smtClean="0">
                <a:latin typeface="Times New Roman" pitchFamily="18" charset="0"/>
                <a:cs typeface="Times New Roman" pitchFamily="18" charset="0"/>
              </a:rPr>
              <a:t>Закон о државним службеницима</a:t>
            </a:r>
            <a:r>
              <a:rPr lang="sr-Cyrl-CS" dirty="0" smtClean="0">
                <a:latin typeface="Times New Roman" pitchFamily="18" charset="0"/>
                <a:cs typeface="Times New Roman" pitchFamily="18" charset="0"/>
              </a:rPr>
              <a:t> – реп. органи, </a:t>
            </a:r>
            <a:r>
              <a:rPr lang="ru-RU" dirty="0" smtClean="0">
                <a:latin typeface="Times New Roman" pitchFamily="18" charset="0"/>
                <a:cs typeface="Times New Roman" pitchFamily="18" charset="0"/>
              </a:rPr>
              <a:t>Закона о радним односима у државним </a:t>
            </a:r>
            <a:r>
              <a:rPr lang="x-none" smtClean="0">
                <a:latin typeface="Times New Roman" pitchFamily="18" charset="0"/>
                <a:cs typeface="Times New Roman" pitchFamily="18" charset="0"/>
              </a:rPr>
              <a:t>органима </a:t>
            </a:r>
            <a:r>
              <a:rPr lang="sr-Cyrl-CS"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АП и ЛС</a:t>
            </a:r>
            <a:r>
              <a:rPr lang="x-none" i="1" smtClean="0">
                <a:latin typeface="Times New Roman" pitchFamily="18" charset="0"/>
                <a:cs typeface="Times New Roman" pitchFamily="18" charset="0"/>
              </a:rPr>
              <a:t>)</a:t>
            </a:r>
          </a:p>
          <a:p>
            <a:pPr algn="just">
              <a:buFont typeface="Wingdings" pitchFamily="2" charset="2"/>
              <a:buChar char="q"/>
            </a:pPr>
            <a:r>
              <a:rPr lang="sr-Cyrl-CS" dirty="0" smtClean="0">
                <a:latin typeface="Times New Roman" pitchFamily="18" charset="0"/>
                <a:cs typeface="Times New Roman" pitchFamily="18" charset="0"/>
              </a:rPr>
              <a:t> Рад ван радног односа (осим уговора о делу): привремени и повремени послови, уговор о стручном оспособљавању и усавршавању, допунски рад.</a:t>
            </a:r>
          </a:p>
          <a:p>
            <a:pPr algn="just"/>
            <a:endParaRPr lang="sr-Cyrl-CS" dirty="0" smtClean="0">
              <a:latin typeface="Times New Roman" pitchFamily="18" charset="0"/>
              <a:cs typeface="Times New Roman" pitchFamily="18" charset="0"/>
            </a:endParaRPr>
          </a:p>
          <a:p>
            <a:pPr algn="just"/>
            <a:r>
              <a:rPr lang="sr-Cyrl-CS" u="sng" dirty="0" smtClean="0">
                <a:latin typeface="Times New Roman" pitchFamily="18" charset="0"/>
                <a:cs typeface="Times New Roman" pitchFamily="18" charset="0"/>
              </a:rPr>
              <a:t>ИЗУЗЕТАК ЗА УГОВОРЕ О ДЕЛУ:</a:t>
            </a:r>
          </a:p>
          <a:p>
            <a:pPr algn="just"/>
            <a:r>
              <a:rPr lang="sr-Cyrl-CS" dirty="0" smtClean="0">
                <a:latin typeface="Times New Roman" pitchFamily="18" charset="0"/>
                <a:cs typeface="Times New Roman" pitchFamily="18" charset="0"/>
              </a:rPr>
              <a:t>Ако </a:t>
            </a:r>
            <a:r>
              <a:rPr lang="en-US" dirty="0" err="1" smtClean="0">
                <a:latin typeface="Times New Roman" pitchFamily="18" charset="0"/>
                <a:cs typeface="Times New Roman" pitchFamily="18" charset="0"/>
              </a:rPr>
              <a:t>имају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за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предмет</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самостално</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извршење</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одређеног</a:t>
            </a:r>
            <a:r>
              <a:rPr lang="en-US" dirty="0" smtClean="0">
                <a:latin typeface="Times New Roman" pitchFamily="18" charset="0"/>
                <a:cs typeface="Times New Roman" pitchFamily="18" charset="0"/>
              </a:rPr>
              <a:t> </a:t>
            </a:r>
            <a:r>
              <a:rPr lang="en-US" u="sng" dirty="0" err="1" smtClean="0">
                <a:latin typeface="Times New Roman" pitchFamily="18" charset="0"/>
                <a:cs typeface="Times New Roman" pitchFamily="18" charset="0"/>
              </a:rPr>
              <a:t>интелектуалног</a:t>
            </a:r>
            <a:r>
              <a:rPr lang="en-US" u="sng"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посла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из</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области</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науке</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или</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просвете</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или</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обављање</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уметничке</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или</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друге</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делатности</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из</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области</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културе</a:t>
            </a:r>
            <a:r>
              <a:rPr lang="en-US" dirty="0" smtClean="0">
                <a:latin typeface="Times New Roman" pitchFamily="18" charset="0"/>
                <a:cs typeface="Times New Roman" pitchFamily="18" charset="0"/>
              </a:rPr>
              <a:t>, у </a:t>
            </a:r>
            <a:r>
              <a:rPr lang="en-US" dirty="0" err="1" smtClean="0">
                <a:latin typeface="Times New Roman" pitchFamily="18" charset="0"/>
                <a:cs typeface="Times New Roman" pitchFamily="18" charset="0"/>
              </a:rPr>
              <a:t>складу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са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законом</a:t>
            </a:r>
            <a:r>
              <a:rPr lang="en-US" dirty="0" smtClean="0">
                <a:latin typeface="Times New Roman" pitchFamily="18" charset="0"/>
                <a:cs typeface="Times New Roman" pitchFamily="18" charset="0"/>
              </a:rPr>
              <a:t>, а </a:t>
            </a:r>
            <a:r>
              <a:rPr lang="en-US" dirty="0" err="1" smtClean="0">
                <a:latin typeface="Times New Roman" pitchFamily="18" charset="0"/>
                <a:cs typeface="Times New Roman" pitchFamily="18" charset="0"/>
              </a:rPr>
              <a:t>појединачна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вредност</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није</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већа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од</a:t>
            </a:r>
            <a:r>
              <a:rPr lang="sr-Cyrl-CS" dirty="0" smtClean="0">
                <a:latin typeface="Times New Roman" pitchFamily="18" charset="0"/>
                <a:cs typeface="Times New Roman" pitchFamily="18" charset="0"/>
              </a:rPr>
              <a:t> 12.000.000 динара, укључујући и порезе и доприносе, на годишњем нивоу, односно за период важења уговора ако је период важења уговора дужи од годину дана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не</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примењују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се</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одредбе</a:t>
            </a:r>
            <a:r>
              <a:rPr lang="en-US" dirty="0" smtClean="0">
                <a:latin typeface="Times New Roman" pitchFamily="18" charset="0"/>
                <a:cs typeface="Times New Roman" pitchFamily="18" charset="0"/>
              </a:rPr>
              <a:t> </a:t>
            </a:r>
            <a:r>
              <a:rPr lang="sr-Cyrl-CS" dirty="0" smtClean="0">
                <a:latin typeface="Times New Roman" pitchFamily="18" charset="0"/>
                <a:cs typeface="Times New Roman" pitchFamily="18" charset="0"/>
              </a:rPr>
              <a:t>ЗЈН!</a:t>
            </a:r>
            <a:endParaRPr lang="en-US" dirty="0" smtClean="0">
              <a:latin typeface="Times New Roman" pitchFamily="18" charset="0"/>
              <a:cs typeface="Times New Roman" pitchFamily="18" charset="0"/>
            </a:endParaRPr>
          </a:p>
          <a:p>
            <a:pPr algn="just"/>
            <a:endParaRPr lang="sr-Cyrl-CS" dirty="0" smtClean="0">
              <a:latin typeface="Times New Roman" pitchFamily="18" charset="0"/>
              <a:cs typeface="Times New Roman" pitchFamily="18" charset="0"/>
            </a:endParaRPr>
          </a:p>
        </p:txBody>
      </p:sp>
      <p:sp>
        <p:nvSpPr>
          <p:cNvPr id="9" name="Rectangle 8"/>
          <p:cNvSpPr/>
          <p:nvPr/>
        </p:nvSpPr>
        <p:spPr>
          <a:xfrm>
            <a:off x="762000" y="990600"/>
            <a:ext cx="746760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dirty="0" smtClean="0"/>
              <a:t>заснивање радног односа и закључивање уговора о обављању привремених и повремених послова </a:t>
            </a:r>
            <a:endParaRPr lang="en-US" dirty="0" smtClean="0"/>
          </a:p>
        </p:txBody>
      </p:sp>
      <p:sp>
        <p:nvSpPr>
          <p:cNvPr id="10" name="Rectangle 9"/>
          <p:cNvSpPr/>
          <p:nvPr/>
        </p:nvSpPr>
        <p:spPr>
          <a:xfrm>
            <a:off x="762000" y="990600"/>
            <a:ext cx="7467600"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dirty="0" smtClean="0"/>
              <a:t>заснивање радног односа и рад ван радног односа у смислу закона којим се уређују права, обавезе и одговорности из радног односа, односно по основу рада, </a:t>
            </a:r>
            <a:r>
              <a:rPr lang="en-US" dirty="0" err="1" smtClean="0"/>
              <a:t>осим</a:t>
            </a:r>
            <a:r>
              <a:rPr lang="sr-Cyrl-CS" dirty="0" smtClean="0"/>
              <a:t> уговора о делу</a:t>
            </a:r>
            <a:endParaRPr lang="en-US" dirty="0" smtClean="0"/>
          </a:p>
        </p:txBody>
      </p:sp>
      <p:pic>
        <p:nvPicPr>
          <p:cNvPr id="8" name="Picture 7"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11" name="TextBox 10"/>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12" name="TextBox 11"/>
          <p:cNvSpPr txBox="1"/>
          <p:nvPr/>
        </p:nvSpPr>
        <p:spPr>
          <a:xfrm>
            <a:off x="381000" y="6107668"/>
            <a:ext cx="8802410" cy="369332"/>
          </a:xfrm>
          <a:prstGeom prst="rect">
            <a:avLst/>
          </a:prstGeom>
          <a:noFill/>
        </p:spPr>
        <p:txBody>
          <a:bodyPr wrap="none" rtlCol="0">
            <a:spAutoFit/>
          </a:bodyPr>
          <a:lstStyle/>
          <a:p>
            <a:r>
              <a:rPr lang="sr-Cyrl-C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wipe(down)">
                                      <p:cBhvr>
                                        <p:cTn id="12" dur="500"/>
                                        <p:tgtEl>
                                          <p:spTgt spid="9">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down)">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bg/>
                                          </p:spTgt>
                                        </p:tgtEl>
                                        <p:attrNameLst>
                                          <p:attrName>style.visibility</p:attrName>
                                        </p:attrNameLst>
                                      </p:cBhvr>
                                      <p:to>
                                        <p:strVal val="visible"/>
                                      </p:to>
                                    </p:set>
                                    <p:animEffect transition="in" filter="wipe(down)">
                                      <p:cBhvr>
                                        <p:cTn id="20" dur="500"/>
                                        <p:tgtEl>
                                          <p:spTgt spid="10">
                                            <p:bg/>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wipe(down)">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wipe(down)">
                                      <p:cBhvr>
                                        <p:cTn id="28" dur="500"/>
                                        <p:tgtEl>
                                          <p:spTgt spid="7">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wipe(down)">
                                      <p:cBhvr>
                                        <p:cTn id="33" dur="500"/>
                                        <p:tgtEl>
                                          <p:spTgt spid="7">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7">
                                            <p:txEl>
                                              <p:pRg st="8" end="8"/>
                                            </p:txEl>
                                          </p:spTgt>
                                        </p:tgtEl>
                                        <p:attrNameLst>
                                          <p:attrName>style.visibility</p:attrName>
                                        </p:attrNameLst>
                                      </p:cBhvr>
                                      <p:to>
                                        <p:strVal val="visible"/>
                                      </p:to>
                                    </p:set>
                                    <p:animEffect transition="in" filter="wipe(down)">
                                      <p:cBhvr>
                                        <p:cTn id="38" dur="500"/>
                                        <p:tgtEl>
                                          <p:spTgt spid="7">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Effect transition="in" filter="wipe(down)">
                                      <p:cBhvr>
                                        <p:cTn id="43"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allAtOnce" animBg="1"/>
      <p:bldP spid="10" grpId="0" build="allAtOnce"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noAutofit/>
          </a:bodyPr>
          <a:lstStyle/>
          <a:p>
            <a:pPr algn="ctr"/>
            <a:r>
              <a:rPr lang="sr-Cyrl-CS" sz="28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ДОПУНЕ</a:t>
            </a:r>
            <a:endParaRPr lang="en-US" sz="2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169F59C-0C7B-4C48-94D7-2B9C5247B2C7}" type="slidenum">
              <a:rPr lang="en-US" smtClean="0"/>
              <a:pPr/>
              <a:t>65</a:t>
            </a:fld>
            <a:endParaRPr lang="en-US"/>
          </a:p>
        </p:txBody>
      </p:sp>
      <p:sp>
        <p:nvSpPr>
          <p:cNvPr id="7" name="TextBox 6"/>
          <p:cNvSpPr txBox="1"/>
          <p:nvPr/>
        </p:nvSpPr>
        <p:spPr>
          <a:xfrm>
            <a:off x="762000" y="1102578"/>
            <a:ext cx="7467600" cy="5755422"/>
          </a:xfrm>
          <a:prstGeom prst="rect">
            <a:avLst/>
          </a:prstGeom>
          <a:noFill/>
        </p:spPr>
        <p:txBody>
          <a:bodyPr wrap="square" rtlCol="0">
            <a:spAutoFit/>
          </a:bodyPr>
          <a:lstStyle/>
          <a:p>
            <a:pPr algn="just">
              <a:buFont typeface="Wingdings" pitchFamily="2" charset="2"/>
              <a:buChar char="Ø"/>
            </a:pPr>
            <a:r>
              <a:rPr lang="ru-RU" sz="1600" b="1" dirty="0" smtClean="0">
                <a:latin typeface="Times New Roman" pitchFamily="18" charset="0"/>
                <a:cs typeface="Times New Roman" pitchFamily="18" charset="0"/>
              </a:rPr>
              <a:t>УСЛУГЕ КРЕДИТА </a:t>
            </a:r>
            <a:r>
              <a:rPr lang="ru-RU" sz="1600" dirty="0" smtClean="0">
                <a:latin typeface="Times New Roman" pitchFamily="18" charset="0"/>
                <a:cs typeface="Times New Roman" pitchFamily="18" charset="0"/>
              </a:rPr>
              <a:t>без обзира да ли су у вези са продајом, куповином или преносом хартија од вредности или других </a:t>
            </a:r>
            <a:r>
              <a:rPr lang="sr-Cyrl-CS" sz="1600" dirty="0" smtClean="0">
                <a:latin typeface="Times New Roman" pitchFamily="18" charset="0"/>
                <a:cs typeface="Times New Roman" pitchFamily="18" charset="0"/>
              </a:rPr>
              <a:t>финансијских инструмената.</a:t>
            </a:r>
          </a:p>
          <a:p>
            <a:pPr algn="just">
              <a:buFont typeface="Wingdings" pitchFamily="2" charset="2"/>
              <a:buChar char="Ø"/>
            </a:pPr>
            <a:endParaRPr lang="sr-Cyrl-CS" sz="1600" b="1" dirty="0" smtClean="0">
              <a:latin typeface="Times New Roman" pitchFamily="18" charset="0"/>
              <a:cs typeface="Times New Roman" pitchFamily="18" charset="0"/>
            </a:endParaRPr>
          </a:p>
          <a:p>
            <a:pPr algn="just">
              <a:buFont typeface="Wingdings" pitchFamily="2" charset="2"/>
              <a:buChar char="Ø"/>
            </a:pPr>
            <a:r>
              <a:rPr lang="sr-Cyrl-CS" sz="1600" b="1" dirty="0" smtClean="0">
                <a:latin typeface="Times New Roman" pitchFamily="18" charset="0"/>
                <a:cs typeface="Times New Roman" pitchFamily="18" charset="0"/>
              </a:rPr>
              <a:t>ПРАВНЕ УСЛУГЕ</a:t>
            </a:r>
            <a:r>
              <a:rPr lang="sr-Cyrl-CS" sz="1600" dirty="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lvl="1" algn="just">
              <a:buFont typeface="Wingdings" pitchFamily="2" charset="2"/>
              <a:buChar char="§"/>
            </a:pPr>
            <a:r>
              <a:rPr lang="sr-Cyrl-CS" sz="1600" dirty="0" smtClean="0">
                <a:latin typeface="Times New Roman" pitchFamily="18" charset="0"/>
                <a:cs typeface="Times New Roman" pitchFamily="18" charset="0"/>
              </a:rPr>
              <a:t> услуге заступања од стране адвоката:</a:t>
            </a:r>
          </a:p>
          <a:p>
            <a:pPr algn="just"/>
            <a:r>
              <a:rPr lang="sr-Cyrl-CS" sz="1600" dirty="0" smtClean="0">
                <a:latin typeface="Times New Roman" pitchFamily="18" charset="0"/>
                <a:cs typeface="Times New Roman" pitchFamily="18" charset="0"/>
              </a:rPr>
              <a:t>	- </a:t>
            </a:r>
            <a:r>
              <a:rPr lang="sr-Cyrl-CS" sz="1600" b="1" dirty="0" smtClean="0">
                <a:latin typeface="Times New Roman" pitchFamily="18" charset="0"/>
                <a:cs typeface="Times New Roman" pitchFamily="18" charset="0"/>
              </a:rPr>
              <a:t>у поступку арбитраже или споразумног решавања спорова</a:t>
            </a:r>
            <a:r>
              <a:rPr lang="sr-Cyrl-CS" sz="1600" dirty="0" smtClean="0">
                <a:latin typeface="Times New Roman" pitchFamily="18" charset="0"/>
                <a:cs typeface="Times New Roman" pitchFamily="18" charset="0"/>
              </a:rPr>
              <a:t>, у земљи и иностранству, као и пред међународном арбитражом или међународним телом за споразумно решавање спорова;</a:t>
            </a:r>
            <a:endParaRPr lang="en-US" sz="1600" dirty="0" smtClean="0">
              <a:latin typeface="Times New Roman" pitchFamily="18" charset="0"/>
              <a:cs typeface="Times New Roman" pitchFamily="18" charset="0"/>
            </a:endParaRPr>
          </a:p>
          <a:p>
            <a:pPr algn="just"/>
            <a:r>
              <a:rPr lang="sr-Cyrl-CS" sz="1600" dirty="0" smtClean="0">
                <a:latin typeface="Times New Roman" pitchFamily="18" charset="0"/>
                <a:cs typeface="Times New Roman" pitchFamily="18" charset="0"/>
              </a:rPr>
              <a:t>	- </a:t>
            </a:r>
            <a:r>
              <a:rPr lang="sr-Cyrl-CS" sz="1600" b="1" dirty="0" smtClean="0">
                <a:latin typeface="Times New Roman" pitchFamily="18" charset="0"/>
                <a:cs typeface="Times New Roman" pitchFamily="18" charset="0"/>
              </a:rPr>
              <a:t>у поступцима пред судовима или другим органима јавне власти </a:t>
            </a:r>
            <a:r>
              <a:rPr lang="sr-Cyrl-CS" sz="1600" dirty="0" smtClean="0">
                <a:latin typeface="Times New Roman" pitchFamily="18" charset="0"/>
                <a:cs typeface="Times New Roman" pitchFamily="18" charset="0"/>
              </a:rPr>
              <a:t>у земљи и иностранству или пред међународним судовима, трибуналима или институцијама.</a:t>
            </a:r>
          </a:p>
          <a:p>
            <a:pPr algn="just"/>
            <a:endParaRPr lang="en-US" sz="1600" dirty="0" smtClean="0">
              <a:latin typeface="Times New Roman" pitchFamily="18" charset="0"/>
              <a:cs typeface="Times New Roman" pitchFamily="18" charset="0"/>
            </a:endParaRPr>
          </a:p>
          <a:p>
            <a:pPr lvl="1" algn="just">
              <a:buFont typeface="Arial" pitchFamily="34" charset="0"/>
              <a:buChar char="•"/>
            </a:pPr>
            <a:r>
              <a:rPr lang="sr-Cyrl-CS" sz="1600" b="1" dirty="0" smtClean="0">
                <a:latin typeface="Times New Roman" pitchFamily="18" charset="0"/>
                <a:cs typeface="Times New Roman" pitchFamily="18" charset="0"/>
              </a:rPr>
              <a:t>услуге правних савета </a:t>
            </a:r>
            <a:r>
              <a:rPr lang="sr-Cyrl-CS" sz="1600" dirty="0" smtClean="0">
                <a:latin typeface="Times New Roman" pitchFamily="18" charset="0"/>
                <a:cs typeface="Times New Roman" pitchFamily="18" charset="0"/>
              </a:rPr>
              <a:t>које адвокат пружа у </a:t>
            </a:r>
            <a:r>
              <a:rPr lang="sr-Cyrl-CS" sz="1600" b="1" dirty="0" smtClean="0">
                <a:latin typeface="Times New Roman" pitchFamily="18" charset="0"/>
                <a:cs typeface="Times New Roman" pitchFamily="18" charset="0"/>
              </a:rPr>
              <a:t>припреми ових поступака </a:t>
            </a:r>
            <a:r>
              <a:rPr lang="sr-Cyrl-CS" sz="1600" dirty="0" smtClean="0">
                <a:latin typeface="Times New Roman" pitchFamily="18" charset="0"/>
                <a:cs typeface="Times New Roman" pitchFamily="18" charset="0"/>
              </a:rPr>
              <a:t>или кад постоји </a:t>
            </a:r>
            <a:r>
              <a:rPr lang="sr-Cyrl-CS" sz="1600" u="sng" dirty="0" smtClean="0">
                <a:latin typeface="Times New Roman" pitchFamily="18" charset="0"/>
                <a:cs typeface="Times New Roman" pitchFamily="18" charset="0"/>
              </a:rPr>
              <a:t>јасан показатељ и велика вероватноћа </a:t>
            </a:r>
            <a:r>
              <a:rPr lang="sr-Cyrl-CS" sz="1600" dirty="0" smtClean="0">
                <a:latin typeface="Times New Roman" pitchFamily="18" charset="0"/>
                <a:cs typeface="Times New Roman" pitchFamily="18" charset="0"/>
              </a:rPr>
              <a:t>да ће доћи до таквог поступка;</a:t>
            </a:r>
          </a:p>
          <a:p>
            <a:pPr lvl="1" algn="just"/>
            <a:endParaRPr lang="en-US" sz="1600" dirty="0" smtClean="0">
              <a:latin typeface="Times New Roman" pitchFamily="18" charset="0"/>
              <a:cs typeface="Times New Roman" pitchFamily="18" charset="0"/>
            </a:endParaRPr>
          </a:p>
          <a:p>
            <a:pPr lvl="1" algn="just">
              <a:buFont typeface="Arial" pitchFamily="34" charset="0"/>
              <a:buChar char="•"/>
            </a:pPr>
            <a:r>
              <a:rPr lang="sr-Cyrl-CS" sz="1600" dirty="0" smtClean="0">
                <a:latin typeface="Times New Roman" pitchFamily="18" charset="0"/>
                <a:cs typeface="Times New Roman" pitchFamily="18" charset="0"/>
              </a:rPr>
              <a:t>правне услуге које пружају </a:t>
            </a:r>
            <a:r>
              <a:rPr lang="sr-Cyrl-CS" sz="1600" b="1" dirty="0" smtClean="0">
                <a:latin typeface="Times New Roman" pitchFamily="18" charset="0"/>
                <a:cs typeface="Times New Roman" pitchFamily="18" charset="0"/>
              </a:rPr>
              <a:t>законски заступници или старатељи </a:t>
            </a:r>
            <a:r>
              <a:rPr lang="sr-Cyrl-CS" sz="1600" dirty="0" smtClean="0">
                <a:latin typeface="Times New Roman" pitchFamily="18" charset="0"/>
                <a:cs typeface="Times New Roman" pitchFamily="18" charset="0"/>
              </a:rPr>
              <a:t>или друге правне услуге чије је </a:t>
            </a:r>
            <a:r>
              <a:rPr lang="sr-Cyrl-CS" sz="1600" b="1" dirty="0" smtClean="0">
                <a:latin typeface="Times New Roman" pitchFamily="18" charset="0"/>
                <a:cs typeface="Times New Roman" pitchFamily="18" charset="0"/>
              </a:rPr>
              <a:t>извршиоце изабрао суд или су одређени за обављање одређених задатака под надзором суда</a:t>
            </a:r>
            <a:r>
              <a:rPr lang="sr-Cyrl-CS" sz="1600" dirty="0" smtClean="0">
                <a:latin typeface="Times New Roman" pitchFamily="18" charset="0"/>
                <a:cs typeface="Times New Roman" pitchFamily="18" charset="0"/>
              </a:rPr>
              <a:t>;</a:t>
            </a:r>
          </a:p>
          <a:p>
            <a:pPr lvl="1" algn="just"/>
            <a:endParaRPr lang="en-US" sz="1600" dirty="0" smtClean="0">
              <a:latin typeface="Times New Roman" pitchFamily="18" charset="0"/>
              <a:cs typeface="Times New Roman" pitchFamily="18" charset="0"/>
            </a:endParaRPr>
          </a:p>
          <a:p>
            <a:pPr lvl="1" algn="just">
              <a:buFont typeface="Arial" pitchFamily="34" charset="0"/>
              <a:buChar char="•"/>
            </a:pPr>
            <a:r>
              <a:rPr lang="sr-Cyrl-CS" sz="1600" dirty="0" smtClean="0">
                <a:latin typeface="Times New Roman" pitchFamily="18" charset="0"/>
                <a:cs typeface="Times New Roman" pitchFamily="18" charset="0"/>
              </a:rPr>
              <a:t>правне услуге везане за </a:t>
            </a:r>
            <a:r>
              <a:rPr lang="sr-Cyrl-CS" sz="1600" b="1" dirty="0" smtClean="0">
                <a:latin typeface="Times New Roman" pitchFamily="18" charset="0"/>
                <a:cs typeface="Times New Roman" pitchFamily="18" charset="0"/>
              </a:rPr>
              <a:t>вршење службених овлашћења</a:t>
            </a:r>
            <a:endParaRPr lang="en-US" sz="1600" b="1" dirty="0" smtClean="0">
              <a:latin typeface="Times New Roman" pitchFamily="18" charset="0"/>
              <a:cs typeface="Times New Roman" pitchFamily="18" charset="0"/>
            </a:endParaRPr>
          </a:p>
          <a:p>
            <a:pPr algn="just"/>
            <a:endParaRPr lang="en-US" sz="1600" dirty="0" smtClean="0">
              <a:latin typeface="Times New Roman" pitchFamily="18" charset="0"/>
              <a:cs typeface="Times New Roman" pitchFamily="18" charset="0"/>
            </a:endParaRPr>
          </a:p>
          <a:p>
            <a:pPr algn="just"/>
            <a:endParaRPr lang="sr-Cyrl-CS" sz="1600" dirty="0" smtClean="0">
              <a:latin typeface="Times New Roman" pitchFamily="18" charset="0"/>
              <a:cs typeface="Times New Roman" pitchFamily="18" charset="0"/>
            </a:endParaRPr>
          </a:p>
        </p:txBody>
      </p:sp>
      <p:pic>
        <p:nvPicPr>
          <p:cNvPr id="5" name="Picture 4"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6" name="TextBox 5"/>
          <p:cNvSpPr txBox="1"/>
          <p:nvPr/>
        </p:nvSpPr>
        <p:spPr>
          <a:xfrm>
            <a:off x="341590" y="6143644"/>
            <a:ext cx="8802410" cy="369332"/>
          </a:xfrm>
          <a:prstGeom prst="rect">
            <a:avLst/>
          </a:prstGeom>
          <a:noFill/>
        </p:spPr>
        <p:txBody>
          <a:bodyPr wrap="none" rtlCol="0">
            <a:spAutoFit/>
          </a:bodyPr>
          <a:lstStyle/>
          <a:p>
            <a:r>
              <a:rPr lang="sr-Cyrl-CS" dirty="0" smtClean="0"/>
              <a:t>-----------------------------------------------------------------------------------------------------------------</a:t>
            </a:r>
            <a:endParaRPr lang="en-US" dirty="0"/>
          </a:p>
        </p:txBody>
      </p:sp>
      <p:sp>
        <p:nvSpPr>
          <p:cNvPr id="8" name="TextBox 7"/>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down)">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down)">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down)">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down)">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wipe(down)">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Effect transition="in" filter="wipe(down)">
                                      <p:cBhvr>
                                        <p:cTn id="37" dur="500"/>
                                        <p:tgtEl>
                                          <p:spTgt spid="7">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xEl>
                                              <p:pRg st="11" end="11"/>
                                            </p:txEl>
                                          </p:spTgt>
                                        </p:tgtEl>
                                        <p:attrNameLst>
                                          <p:attrName>style.visibility</p:attrName>
                                        </p:attrNameLst>
                                      </p:cBhvr>
                                      <p:to>
                                        <p:strVal val="visible"/>
                                      </p:to>
                                    </p:set>
                                    <p:animEffect transition="in" filter="wipe(down)">
                                      <p:cBhvr>
                                        <p:cTn id="42"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noAutofit/>
          </a:bodyPr>
          <a:lstStyle/>
          <a:p>
            <a:pPr algn="ctr"/>
            <a:r>
              <a:rPr lang="sr-Cyrl-CS" sz="28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ДОПУНЕ</a:t>
            </a:r>
            <a:endParaRPr lang="en-US" sz="2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6629400" y="6492875"/>
            <a:ext cx="2133600" cy="365125"/>
          </a:xfrm>
        </p:spPr>
        <p:txBody>
          <a:bodyPr/>
          <a:lstStyle/>
          <a:p>
            <a:fld id="{7169F59C-0C7B-4C48-94D7-2B9C5247B2C7}" type="slidenum">
              <a:rPr lang="en-US" smtClean="0"/>
              <a:pPr/>
              <a:t>66</a:t>
            </a:fld>
            <a:endParaRPr lang="en-US"/>
          </a:p>
        </p:txBody>
      </p:sp>
      <p:sp>
        <p:nvSpPr>
          <p:cNvPr id="7" name="TextBox 6"/>
          <p:cNvSpPr txBox="1"/>
          <p:nvPr/>
        </p:nvSpPr>
        <p:spPr>
          <a:xfrm>
            <a:off x="838200" y="1066800"/>
            <a:ext cx="7467600" cy="5509200"/>
          </a:xfrm>
          <a:prstGeom prst="rect">
            <a:avLst/>
          </a:prstGeom>
          <a:noFill/>
        </p:spPr>
        <p:txBody>
          <a:bodyPr wrap="square" rtlCol="0">
            <a:spAutoFit/>
          </a:bodyPr>
          <a:lstStyle/>
          <a:p>
            <a:pPr algn="just">
              <a:buFont typeface="Wingdings" pitchFamily="2" charset="2"/>
              <a:buChar char="Ø"/>
            </a:pPr>
            <a:r>
              <a:rPr lang="sr-Cyrl-CS" sz="1600" dirty="0" smtClean="0">
                <a:latin typeface="Times New Roman" pitchFamily="18" charset="0"/>
                <a:cs typeface="Times New Roman" pitchFamily="18" charset="0"/>
              </a:rPr>
              <a:t>Прибављање или закуп </a:t>
            </a:r>
            <a:r>
              <a:rPr lang="sr-Cyrl-CS" sz="1600" b="1" dirty="0" smtClean="0">
                <a:latin typeface="Times New Roman" pitchFamily="18" charset="0"/>
                <a:cs typeface="Times New Roman" pitchFamily="18" charset="0"/>
              </a:rPr>
              <a:t>земљишта</a:t>
            </a:r>
            <a:r>
              <a:rPr lang="sr-Cyrl-CS" sz="1600" dirty="0" smtClean="0">
                <a:latin typeface="Times New Roman" pitchFamily="18" charset="0"/>
                <a:cs typeface="Times New Roman" pitchFamily="18" charset="0"/>
              </a:rPr>
              <a:t>, постојећих </a:t>
            </a:r>
            <a:r>
              <a:rPr lang="sr-Cyrl-CS" sz="1600" b="1" dirty="0" smtClean="0">
                <a:latin typeface="Times New Roman" pitchFamily="18" charset="0"/>
                <a:cs typeface="Times New Roman" pitchFamily="18" charset="0"/>
              </a:rPr>
              <a:t>зграда</a:t>
            </a:r>
            <a:r>
              <a:rPr lang="sr-Cyrl-CS" sz="1600" dirty="0" smtClean="0">
                <a:latin typeface="Times New Roman" pitchFamily="18" charset="0"/>
                <a:cs typeface="Times New Roman" pitchFamily="18" charset="0"/>
              </a:rPr>
              <a:t> или друге </a:t>
            </a:r>
            <a:r>
              <a:rPr lang="sr-Cyrl-CS" sz="1600" b="1" dirty="0" smtClean="0">
                <a:latin typeface="Times New Roman" pitchFamily="18" charset="0"/>
                <a:cs typeface="Times New Roman" pitchFamily="18" charset="0"/>
              </a:rPr>
              <a:t>непокретне имовине </a:t>
            </a:r>
            <a:r>
              <a:rPr lang="sr-Cyrl-CS" sz="1600" dirty="0" smtClean="0">
                <a:latin typeface="Times New Roman" pitchFamily="18" charset="0"/>
                <a:cs typeface="Times New Roman" pitchFamily="18" charset="0"/>
              </a:rPr>
              <a:t>и права у вези са њима.</a:t>
            </a:r>
          </a:p>
          <a:p>
            <a:pPr algn="just">
              <a:buFont typeface="Wingdings" pitchFamily="2" charset="2"/>
              <a:buChar char="Ø"/>
            </a:pPr>
            <a:endParaRPr lang="sr-Cyrl-CS" sz="1600" dirty="0" smtClean="0">
              <a:latin typeface="Times New Roman" pitchFamily="18" charset="0"/>
              <a:cs typeface="Times New Roman" pitchFamily="18" charset="0"/>
            </a:endParaRPr>
          </a:p>
          <a:p>
            <a:pPr algn="just">
              <a:buFont typeface="Wingdings" pitchFamily="2" charset="2"/>
              <a:buChar char="Ø"/>
            </a:pPr>
            <a:r>
              <a:rPr lang="sr-Cyrl-CS" sz="1600" dirty="0" smtClean="0">
                <a:latin typeface="Times New Roman" pitchFamily="18" charset="0"/>
                <a:cs typeface="Times New Roman" pitchFamily="18" charset="0"/>
              </a:rPr>
              <a:t>Набавке добара и услуга чија је процењена вредност нижа од 15.000.000 динара, за потребе </a:t>
            </a:r>
            <a:r>
              <a:rPr lang="sr-Cyrl-CS" sz="1600" b="1" dirty="0" smtClean="0">
                <a:latin typeface="Times New Roman" pitchFamily="18" charset="0"/>
                <a:cs typeface="Times New Roman" pitchFamily="18" charset="0"/>
              </a:rPr>
              <a:t>дипломатско-конзуларног представништва, међународне мисије и обављање других активности Републике Србије у иностранству</a:t>
            </a:r>
            <a:r>
              <a:rPr lang="sr-Cyrl-CS" sz="1600" dirty="0" smtClean="0">
                <a:latin typeface="Times New Roman" pitchFamily="18" charset="0"/>
                <a:cs typeface="Times New Roman" pitchFamily="18" charset="0"/>
              </a:rPr>
              <a:t>, као и на набавке радова за те потребе чија је процењена вредност нижа од 30.000.000 динара.</a:t>
            </a:r>
          </a:p>
          <a:p>
            <a:pPr algn="just"/>
            <a:endParaRPr lang="sr-Cyrl-CS" sz="1600" dirty="0" smtClean="0">
              <a:latin typeface="Times New Roman" pitchFamily="18" charset="0"/>
              <a:cs typeface="Times New Roman" pitchFamily="18" charset="0"/>
            </a:endParaRPr>
          </a:p>
          <a:p>
            <a:pPr algn="just">
              <a:buFont typeface="Wingdings" pitchFamily="2" charset="2"/>
              <a:buChar char="Ø"/>
            </a:pPr>
            <a:r>
              <a:rPr lang="sr-Latn-CS" sz="1600" b="1" dirty="0" smtClean="0">
                <a:latin typeface="Times New Roman" pitchFamily="18" charset="0"/>
                <a:cs typeface="Times New Roman" pitchFamily="18" charset="0"/>
              </a:rPr>
              <a:t>Финансирање </a:t>
            </a:r>
            <a:r>
              <a:rPr lang="sr-Cyrl-CS" sz="1600" b="1" dirty="0" smtClean="0">
                <a:latin typeface="Times New Roman" pitchFamily="18" charset="0"/>
                <a:cs typeface="Times New Roman" pitchFamily="18" charset="0"/>
              </a:rPr>
              <a:t>обављања </a:t>
            </a:r>
            <a:r>
              <a:rPr lang="sr-Latn-CS" sz="1600" b="1" dirty="0" smtClean="0">
                <a:latin typeface="Times New Roman" pitchFamily="18" charset="0"/>
                <a:cs typeface="Times New Roman" pitchFamily="18" charset="0"/>
              </a:rPr>
              <a:t>одређене делатности</a:t>
            </a:r>
            <a:r>
              <a:rPr lang="sr-Latn-CS" sz="1600" dirty="0" smtClean="0">
                <a:latin typeface="Times New Roman" pitchFamily="18" charset="0"/>
                <a:cs typeface="Times New Roman" pitchFamily="18" charset="0"/>
              </a:rPr>
              <a:t>, посебно путем бесповратне помоћи, које је повезано са обавезом надокнаде добијених </a:t>
            </a:r>
            <a:r>
              <a:rPr lang="sr-Cyrl-CS" sz="1600" dirty="0" smtClean="0">
                <a:latin typeface="Times New Roman" pitchFamily="18" charset="0"/>
                <a:cs typeface="Times New Roman" pitchFamily="18" charset="0"/>
              </a:rPr>
              <a:t>средстава</a:t>
            </a:r>
            <a:r>
              <a:rPr lang="sr-Latn-CS" sz="1600" dirty="0" smtClean="0">
                <a:latin typeface="Times New Roman" pitchFamily="18" charset="0"/>
                <a:cs typeface="Times New Roman" pitchFamily="18" charset="0"/>
              </a:rPr>
              <a:t> уколико нису коришћен</a:t>
            </a:r>
            <a:r>
              <a:rPr lang="sr-Cyrl-CS" sz="1600" dirty="0" smtClean="0">
                <a:latin typeface="Times New Roman" pitchFamily="18" charset="0"/>
                <a:cs typeface="Times New Roman" pitchFamily="18" charset="0"/>
              </a:rPr>
              <a:t>а</a:t>
            </a:r>
            <a:r>
              <a:rPr lang="sr-Latn-CS" sz="1600" dirty="0" smtClean="0">
                <a:latin typeface="Times New Roman" pitchFamily="18" charset="0"/>
                <a:cs typeface="Times New Roman" pitchFamily="18" charset="0"/>
              </a:rPr>
              <a:t> у предвиђене сврхе</a:t>
            </a:r>
            <a:r>
              <a:rPr lang="sr-Cyrl-CS" sz="1600" dirty="0" smtClean="0">
                <a:latin typeface="Times New Roman" pitchFamily="18" charset="0"/>
                <a:cs typeface="Times New Roman" pitchFamily="18" charset="0"/>
              </a:rPr>
              <a:t>, уколико се финансијска средства додељују заинтересованим лицима </a:t>
            </a:r>
            <a:r>
              <a:rPr lang="sr-Cyrl-CS" sz="1600" u="sng" dirty="0" smtClean="0">
                <a:latin typeface="Times New Roman" pitchFamily="18" charset="0"/>
                <a:cs typeface="Times New Roman" pitchFamily="18" charset="0"/>
              </a:rPr>
              <a:t>на</a:t>
            </a:r>
            <a:r>
              <a:rPr lang="sr-Cyrl-CS" sz="1600" dirty="0" smtClean="0">
                <a:latin typeface="Times New Roman" pitchFamily="18" charset="0"/>
                <a:cs typeface="Times New Roman" pitchFamily="18" charset="0"/>
              </a:rPr>
              <a:t> </a:t>
            </a:r>
            <a:r>
              <a:rPr lang="sr-Cyrl-CS" sz="1600" u="sng" dirty="0" smtClean="0">
                <a:latin typeface="Times New Roman" pitchFamily="18" charset="0"/>
                <a:cs typeface="Times New Roman" pitchFamily="18" charset="0"/>
              </a:rPr>
              <a:t>транспарентан начин под једнаким условима</a:t>
            </a:r>
            <a:r>
              <a:rPr lang="sr-Cyrl-CS" sz="1600" dirty="0" smtClean="0">
                <a:latin typeface="Times New Roman" pitchFamily="18" charset="0"/>
                <a:cs typeface="Times New Roman" pitchFamily="18" charset="0"/>
              </a:rPr>
              <a:t>.</a:t>
            </a:r>
          </a:p>
          <a:p>
            <a:pPr algn="just">
              <a:buFont typeface="Wingdings" pitchFamily="2" charset="2"/>
              <a:buChar char="Ø"/>
            </a:pPr>
            <a:endParaRPr lang="sr-Cyrl-CS" sz="1600" dirty="0" smtClean="0">
              <a:latin typeface="Times New Roman" pitchFamily="18" charset="0"/>
              <a:cs typeface="Times New Roman" pitchFamily="18" charset="0"/>
            </a:endParaRPr>
          </a:p>
          <a:p>
            <a:pPr algn="just"/>
            <a:endParaRPr lang="en-US" sz="1600" dirty="0" smtClean="0">
              <a:latin typeface="Times New Roman" pitchFamily="18" charset="0"/>
              <a:cs typeface="Times New Roman" pitchFamily="18" charset="0"/>
            </a:endParaRPr>
          </a:p>
          <a:p>
            <a:pPr algn="just"/>
            <a:r>
              <a:rPr lang="sr-Cyrl-CS" sz="1600" dirty="0" smtClean="0">
                <a:latin typeface="Times New Roman" pitchFamily="18" charset="0"/>
                <a:cs typeface="Times New Roman" pitchFamily="18" charset="0"/>
              </a:rPr>
              <a:t>- На основу примљеног плана набавки у складу са чланом 51. овог закона, Управа за јавне набавке обавестиће наручиоца ако утврди да за неку од набавки нема услова за изузеће од примене овог закона на основу става 1. овог члана, а наручилац је дужан да Управи за јавне набавке достави посебан извештај о спроведеном поступку за те јавне набавке.</a:t>
            </a:r>
            <a:endParaRPr lang="en-US" sz="1600" dirty="0" smtClean="0">
              <a:latin typeface="Times New Roman" pitchFamily="18" charset="0"/>
              <a:cs typeface="Times New Roman" pitchFamily="18" charset="0"/>
            </a:endParaRPr>
          </a:p>
          <a:p>
            <a:pPr algn="just"/>
            <a:endParaRPr lang="en-US" sz="1600" dirty="0" smtClean="0">
              <a:latin typeface="Times New Roman" pitchFamily="18" charset="0"/>
              <a:cs typeface="Times New Roman" pitchFamily="18" charset="0"/>
            </a:endParaRPr>
          </a:p>
          <a:p>
            <a:pPr algn="just"/>
            <a:endParaRPr lang="sr-Cyrl-CS" sz="1600" dirty="0" smtClean="0">
              <a:latin typeface="Times New Roman" pitchFamily="18" charset="0"/>
              <a:cs typeface="Times New Roman" pitchFamily="18" charset="0"/>
            </a:endParaRPr>
          </a:p>
        </p:txBody>
      </p:sp>
      <p:cxnSp>
        <p:nvCxnSpPr>
          <p:cNvPr id="6" name="Straight Connector 5"/>
          <p:cNvCxnSpPr/>
          <p:nvPr/>
        </p:nvCxnSpPr>
        <p:spPr>
          <a:xfrm>
            <a:off x="838200" y="4800600"/>
            <a:ext cx="7239000" cy="1143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V="1">
            <a:off x="914400" y="4724400"/>
            <a:ext cx="7239000" cy="1295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1590" y="6143644"/>
            <a:ext cx="8802410" cy="369332"/>
          </a:xfrm>
          <a:prstGeom prst="rect">
            <a:avLst/>
          </a:prstGeom>
          <a:noFill/>
        </p:spPr>
        <p:txBody>
          <a:bodyPr wrap="none" rtlCol="0">
            <a:spAutoFit/>
          </a:bodyPr>
          <a:lstStyle/>
          <a:p>
            <a:r>
              <a:rPr lang="sr-Cyrl-CS" dirty="0" smtClean="0"/>
              <a:t>-----------------------------------------------------------------------------------------------------------------</a:t>
            </a:r>
            <a:endParaRPr lang="en-US" dirty="0"/>
          </a:p>
        </p:txBody>
      </p:sp>
      <p:pic>
        <p:nvPicPr>
          <p:cNvPr id="9" name="Picture 8"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10" name="TextBox 9"/>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anim calcmode="lin" valueType="num">
                                      <p:cBhvr additive="base">
                                        <p:cTn id="2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4"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0"/>
            <a:ext cx="6705600" cy="1828800"/>
          </a:xfrm>
        </p:spPr>
        <p:txBody>
          <a:bodyPr>
            <a:normAutofit fontScale="92500" lnSpcReduction="20000"/>
          </a:bodyPr>
          <a:lstStyle/>
          <a:p>
            <a:pPr algn="ctr"/>
            <a:endParaRPr lang="x-none" sz="2800" dirty="0" smtClean="0">
              <a:solidFill>
                <a:srgbClr val="0070C0"/>
              </a:solidFill>
            </a:endParaRPr>
          </a:p>
          <a:p>
            <a:pPr marL="514350" indent="-514350" algn="ctr"/>
            <a:r>
              <a:rPr lang="sr-Cyrl-CS" sz="47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ОСТАЛЕ </a:t>
            </a:r>
          </a:p>
          <a:p>
            <a:pPr marL="514350" indent="-514350" algn="ctr"/>
            <a:r>
              <a:rPr lang="sr-Cyrl-CS" sz="47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ИЗМЕНЕ И ДОПУНЕ</a:t>
            </a:r>
            <a:endParaRPr lang="x-none" sz="4700" dirty="0" smtClean="0">
              <a:solidFill>
                <a:srgbClr val="0070C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67</a:t>
            </a:fld>
            <a:endParaRPr lang="en-US"/>
          </a:p>
        </p:txBody>
      </p:sp>
      <p:pic>
        <p:nvPicPr>
          <p:cNvPr id="4098" name="Picture 2" descr="C:\Documents and Settings\Sistem\Desktop\IDZJN Pics\photo1088"/>
          <p:cNvPicPr>
            <a:picLocks noChangeAspect="1" noChangeArrowheads="1"/>
          </p:cNvPicPr>
          <p:nvPr/>
        </p:nvPicPr>
        <p:blipFill>
          <a:blip r:embed="rId2" cstate="print"/>
          <a:srcRect/>
          <a:stretch>
            <a:fillRect/>
          </a:stretch>
        </p:blipFill>
        <p:spPr bwMode="auto">
          <a:xfrm>
            <a:off x="1447800" y="2057401"/>
            <a:ext cx="6172200" cy="3856038"/>
          </a:xfrm>
          <a:prstGeom prst="rect">
            <a:avLst/>
          </a:prstGeom>
          <a:noFill/>
        </p:spPr>
      </p:pic>
      <p:pic>
        <p:nvPicPr>
          <p:cNvPr id="5" name="Picture 4" descr="grb.png"/>
          <p:cNvPicPr>
            <a:picLocks noChangeAspect="1"/>
          </p:cNvPicPr>
          <p:nvPr/>
        </p:nvPicPr>
        <p:blipFill>
          <a:blip r:embed="rId3" cstate="print"/>
          <a:stretch>
            <a:fillRect/>
          </a:stretch>
        </p:blipFill>
        <p:spPr>
          <a:xfrm>
            <a:off x="285720" y="6429396"/>
            <a:ext cx="285752" cy="285752"/>
          </a:xfrm>
          <a:prstGeom prst="rect">
            <a:avLst/>
          </a:prstGeom>
        </p:spPr>
      </p:pic>
      <p:sp>
        <p:nvSpPr>
          <p:cNvPr id="6" name="TextBox 5"/>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7" name="TextBox 6"/>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42440856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066800"/>
            <a:ext cx="7772400" cy="2590800"/>
          </a:xfrm>
        </p:spPr>
        <p:txBody>
          <a:bodyPr>
            <a:noAutofit/>
          </a:bodyPr>
          <a:lstStyle/>
          <a:p>
            <a:pPr algn="ctr"/>
            <a:endParaRPr lang="x-none" sz="1800" dirty="0" smtClean="0">
              <a:solidFill>
                <a:srgbClr val="0070C0"/>
              </a:solidFill>
              <a:latin typeface="Times New Roman" pitchFamily="18" charset="0"/>
              <a:cs typeface="Times New Roman" pitchFamily="18" charset="0"/>
            </a:endParaRPr>
          </a:p>
          <a:p>
            <a:pPr marL="800100" lvl="1" indent="-527050" algn="just">
              <a:lnSpc>
                <a:spcPct val="80000"/>
              </a:lnSpc>
            </a:pPr>
            <a:r>
              <a:rPr lang="ru-RU" altLang="x-none" sz="1800" dirty="0" smtClean="0">
                <a:solidFill>
                  <a:schemeClr val="tx1"/>
                </a:solidFill>
                <a:latin typeface="Times New Roman" pitchFamily="18" charset="0"/>
                <a:cs typeface="Times New Roman" pitchFamily="18" charset="0"/>
              </a:rPr>
              <a:t>Изменама и допунама ЗЈН </a:t>
            </a:r>
            <a:r>
              <a:rPr lang="ru-RU" altLang="x-none" sz="1800" b="1" dirty="0" smtClean="0">
                <a:solidFill>
                  <a:schemeClr val="tx1"/>
                </a:solidFill>
                <a:latin typeface="Times New Roman" pitchFamily="18" charset="0"/>
                <a:cs typeface="Times New Roman" pitchFamily="18" charset="0"/>
              </a:rPr>
              <a:t>укинути су </a:t>
            </a:r>
            <a:r>
              <a:rPr lang="ru-RU" altLang="x-none" sz="1800" dirty="0" smtClean="0">
                <a:solidFill>
                  <a:schemeClr val="tx1"/>
                </a:solidFill>
                <a:latin typeface="Times New Roman" pitchFamily="18" charset="0"/>
                <a:cs typeface="Times New Roman" pitchFamily="18" charset="0"/>
              </a:rPr>
              <a:t>следећи подзаконски акти који су </a:t>
            </a:r>
          </a:p>
          <a:p>
            <a:pPr marL="800100" lvl="1" indent="-527050" algn="just">
              <a:lnSpc>
                <a:spcPct val="80000"/>
              </a:lnSpc>
            </a:pPr>
            <a:r>
              <a:rPr lang="ru-RU" altLang="x-none" sz="1800" dirty="0" smtClean="0">
                <a:solidFill>
                  <a:schemeClr val="tx1"/>
                </a:solidFill>
                <a:latin typeface="Times New Roman" pitchFamily="18" charset="0"/>
                <a:cs typeface="Times New Roman" pitchFamily="18" charset="0"/>
              </a:rPr>
              <a:t>донети од стране министарства надлежног за послове финансија:</a:t>
            </a:r>
          </a:p>
          <a:p>
            <a:pPr marL="800100" lvl="1" indent="-527050" algn="just">
              <a:lnSpc>
                <a:spcPct val="80000"/>
              </a:lnSpc>
            </a:pPr>
            <a:endParaRPr lang="ru-RU" altLang="x-none" sz="1800" dirty="0" smtClean="0">
              <a:solidFill>
                <a:schemeClr val="tx1"/>
              </a:solidFill>
              <a:latin typeface="Times New Roman" pitchFamily="18" charset="0"/>
              <a:cs typeface="Times New Roman" pitchFamily="18" charset="0"/>
            </a:endParaRPr>
          </a:p>
          <a:p>
            <a:pPr marL="730250" lvl="1" indent="-457200" algn="just">
              <a:lnSpc>
                <a:spcPct val="80000"/>
              </a:lnSpc>
            </a:pPr>
            <a:endParaRPr lang="ru-RU" altLang="x-none" sz="1800" dirty="0" smtClean="0">
              <a:solidFill>
                <a:schemeClr val="tx1"/>
              </a:solidFill>
              <a:latin typeface="Times New Roman" pitchFamily="18" charset="0"/>
              <a:cs typeface="Times New Roman" pitchFamily="18" charset="0"/>
            </a:endParaRPr>
          </a:p>
          <a:p>
            <a:pPr marL="730250" lvl="1" indent="-457200" algn="just">
              <a:lnSpc>
                <a:spcPct val="80000"/>
              </a:lnSpc>
              <a:buFont typeface="Wingdings" pitchFamily="2" charset="2"/>
              <a:buChar char="§"/>
            </a:pPr>
            <a:r>
              <a:rPr lang="ru-RU" altLang="x-none" sz="1800" dirty="0" smtClean="0">
                <a:solidFill>
                  <a:schemeClr val="tx1"/>
                </a:solidFill>
                <a:latin typeface="Times New Roman" pitchFamily="18" charset="0"/>
                <a:cs typeface="Times New Roman" pitchFamily="18" charset="0"/>
              </a:rPr>
              <a:t>Правилник о форми и садржини кредитног захтева и форми и садржини документације о кредитној способности наручиоца ("Службени гласник РС", број 31/2013)</a:t>
            </a:r>
          </a:p>
          <a:p>
            <a:pPr marL="730250" lvl="1" indent="-457200" algn="just">
              <a:lnSpc>
                <a:spcPct val="80000"/>
              </a:lnSpc>
              <a:buFont typeface="Wingdings" pitchFamily="2" charset="2"/>
              <a:buChar char="§"/>
            </a:pPr>
            <a:endParaRPr lang="ru-RU" altLang="x-none" sz="1800" dirty="0" smtClean="0">
              <a:solidFill>
                <a:schemeClr val="tx1"/>
              </a:solidFill>
              <a:latin typeface="Times New Roman" pitchFamily="18" charset="0"/>
              <a:cs typeface="Times New Roman" pitchFamily="18" charset="0"/>
            </a:endParaRPr>
          </a:p>
          <a:p>
            <a:pPr marL="730250" lvl="1" indent="-457200" algn="just">
              <a:lnSpc>
                <a:spcPct val="80000"/>
              </a:lnSpc>
              <a:buFont typeface="Wingdings" pitchFamily="2" charset="2"/>
              <a:buChar char="§"/>
            </a:pPr>
            <a:r>
              <a:rPr lang="ru-RU" altLang="x-none" sz="1800" dirty="0" smtClean="0">
                <a:solidFill>
                  <a:schemeClr val="tx1"/>
                </a:solidFill>
                <a:latin typeface="Times New Roman" pitchFamily="18" charset="0"/>
                <a:cs typeface="Times New Roman" pitchFamily="18" charset="0"/>
              </a:rPr>
              <a:t>Списак међународних организација и међународних финансијских институција чији се посебни поступци јавних набавки могу примењивати уместо одредаба Закона о јавним набавкама ("Службени гласник РС", број 33/2013) </a:t>
            </a:r>
          </a:p>
          <a:p>
            <a:pPr marL="730250" lvl="1" indent="-457200" algn="just">
              <a:lnSpc>
                <a:spcPct val="80000"/>
              </a:lnSpc>
              <a:buFont typeface="Wingdings" pitchFamily="2" charset="2"/>
              <a:buChar char="§"/>
            </a:pPr>
            <a:endParaRPr lang="ru-RU" altLang="x-none" sz="1800" dirty="0" smtClean="0">
              <a:solidFill>
                <a:schemeClr val="tx1"/>
              </a:solidFill>
              <a:latin typeface="Times New Roman" pitchFamily="18" charset="0"/>
              <a:cs typeface="Times New Roman" pitchFamily="18" charset="0"/>
            </a:endParaRPr>
          </a:p>
          <a:p>
            <a:pPr marL="730250" lvl="1" indent="-457200" algn="just">
              <a:lnSpc>
                <a:spcPct val="80000"/>
              </a:lnSpc>
            </a:pPr>
            <a:endParaRPr lang="ru-RU" altLang="x-none" sz="1800" dirty="0" smtClean="0">
              <a:solidFill>
                <a:schemeClr val="tx1"/>
              </a:solidFill>
              <a:latin typeface="Times New Roman" pitchFamily="18" charset="0"/>
              <a:cs typeface="Times New Roman" pitchFamily="18" charset="0"/>
            </a:endParaRPr>
          </a:p>
          <a:p>
            <a:pPr marL="730250" lvl="1" indent="-457200" algn="just">
              <a:lnSpc>
                <a:spcPct val="80000"/>
              </a:lnSpc>
            </a:pPr>
            <a:r>
              <a:rPr lang="ru-RU" altLang="x-none" sz="1800" dirty="0" smtClean="0">
                <a:solidFill>
                  <a:schemeClr val="tx1"/>
                </a:solidFill>
                <a:latin typeface="Times New Roman" pitchFamily="18" charset="0"/>
                <a:cs typeface="Times New Roman" pitchFamily="18" charset="0"/>
              </a:rPr>
              <a:t>Остали подзаконски акти  морају се ускладити са ЗЈН најкасније до 11. </a:t>
            </a:r>
          </a:p>
          <a:p>
            <a:pPr marL="730250" lvl="1" indent="-457200" algn="just">
              <a:lnSpc>
                <a:spcPct val="80000"/>
              </a:lnSpc>
            </a:pPr>
            <a:r>
              <a:rPr lang="ru-RU" altLang="x-none" sz="1800" dirty="0" smtClean="0">
                <a:solidFill>
                  <a:schemeClr val="tx1"/>
                </a:solidFill>
                <a:latin typeface="Times New Roman" pitchFamily="18" charset="0"/>
                <a:cs typeface="Times New Roman" pitchFamily="18" charset="0"/>
              </a:rPr>
              <a:t>октобра 2015. године</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a:p>
        </p:txBody>
      </p:sp>
      <p:pic>
        <p:nvPicPr>
          <p:cNvPr id="5" name="Picture 4"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6" name="TextBox 5"/>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7" name="TextBox 6"/>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424408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wipe(down)">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wipe(down)">
                                      <p:cBhvr>
                                        <p:cTn id="17" dur="500"/>
                                        <p:tgtEl>
                                          <p:spTgt spid="3">
                                            <p:txEl>
                                              <p:pRg st="10" end="10"/>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11" end="11"/>
                                            </p:txEl>
                                          </p:spTgt>
                                        </p:tgtEl>
                                        <p:attrNameLst>
                                          <p:attrName>style.visibility</p:attrName>
                                        </p:attrNameLst>
                                      </p:cBhvr>
                                      <p:to>
                                        <p:strVal val="visible"/>
                                      </p:to>
                                    </p:set>
                                    <p:animEffect transition="in" filter="wipe(down)">
                                      <p:cBhvr>
                                        <p:cTn id="2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 y="685800"/>
            <a:ext cx="7286676" cy="685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latin typeface="Times New Roman" pitchFamily="18" charset="0"/>
              <a:cs typeface="Times New Roman" pitchFamily="18" charset="0"/>
            </a:endParaRPr>
          </a:p>
        </p:txBody>
      </p:sp>
      <p:sp>
        <p:nvSpPr>
          <p:cNvPr id="7" name="Rounded Rectangle 6"/>
          <p:cNvSpPr/>
          <p:nvPr/>
        </p:nvSpPr>
        <p:spPr>
          <a:xfrm>
            <a:off x="1295400" y="2057400"/>
            <a:ext cx="2143140" cy="82390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b="1" dirty="0" smtClean="0">
                <a:solidFill>
                  <a:schemeClr val="tx2"/>
                </a:solidFill>
                <a:latin typeface="Times New Roman" pitchFamily="18" charset="0"/>
                <a:cs typeface="Times New Roman" pitchFamily="18" charset="0"/>
              </a:rPr>
              <a:t>ПЛАН ЈАВНИХ НАБАВКИ</a:t>
            </a:r>
            <a:endParaRPr lang="en-US" b="1" dirty="0">
              <a:solidFill>
                <a:schemeClr val="tx2"/>
              </a:solidFill>
              <a:latin typeface="Times New Roman" pitchFamily="18" charset="0"/>
              <a:cs typeface="Times New Roman" pitchFamily="18" charset="0"/>
            </a:endParaRPr>
          </a:p>
        </p:txBody>
      </p:sp>
      <p:sp>
        <p:nvSpPr>
          <p:cNvPr id="15" name="Up Arrow 14"/>
          <p:cNvSpPr/>
          <p:nvPr/>
        </p:nvSpPr>
        <p:spPr>
          <a:xfrm flipH="1" flipV="1">
            <a:off x="2286000" y="1371600"/>
            <a:ext cx="381000" cy="676260"/>
          </a:xfrm>
          <a:prstGeom prst="upArrow">
            <a:avLst>
              <a:gd name="adj1" fmla="val 50000"/>
              <a:gd name="adj2" fmla="val 50000"/>
            </a:avLst>
          </a:prstGeom>
          <a:solidFill>
            <a:schemeClr val="tx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69</a:t>
            </a:fld>
            <a:endParaRPr lang="en-US"/>
          </a:p>
        </p:txBody>
      </p:sp>
      <p:sp>
        <p:nvSpPr>
          <p:cNvPr id="23" name="Up Arrow 22"/>
          <p:cNvSpPr/>
          <p:nvPr/>
        </p:nvSpPr>
        <p:spPr>
          <a:xfrm flipH="1" flipV="1">
            <a:off x="5715000" y="1371600"/>
            <a:ext cx="381000" cy="676260"/>
          </a:xfrm>
          <a:prstGeom prst="upArrow">
            <a:avLst>
              <a:gd name="adj1" fmla="val 50000"/>
              <a:gd name="adj2" fmla="val 50000"/>
            </a:avLst>
          </a:prstGeom>
          <a:solidFill>
            <a:schemeClr val="tx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4514848" y="2057400"/>
            <a:ext cx="3214710" cy="8239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600" dirty="0" smtClean="0">
                <a:latin typeface="Times New Roman" pitchFamily="18" charset="0"/>
                <a:cs typeface="Times New Roman" pitchFamily="18" charset="0"/>
              </a:rPr>
              <a:t>ПЛАН НАБАВКИ НА КОЈЕ СЕ ЗАКОН НЕ ПРИМЕЊУЈЕ</a:t>
            </a:r>
            <a:endParaRPr lang="en-US" sz="1600" dirty="0">
              <a:latin typeface="Times New Roman" pitchFamily="18" charset="0"/>
              <a:cs typeface="Times New Roman" pitchFamily="18" charset="0"/>
            </a:endParaRPr>
          </a:p>
        </p:txBody>
      </p:sp>
      <p:sp>
        <p:nvSpPr>
          <p:cNvPr id="25" name="Rounded Rectangle 24"/>
          <p:cNvSpPr/>
          <p:nvPr/>
        </p:nvSpPr>
        <p:spPr>
          <a:xfrm>
            <a:off x="4514848" y="2057400"/>
            <a:ext cx="3214710" cy="82390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600" dirty="0" smtClean="0">
                <a:solidFill>
                  <a:schemeClr val="bg1"/>
                </a:solidFill>
                <a:latin typeface="Times New Roman" pitchFamily="18" charset="0"/>
                <a:cs typeface="Times New Roman" pitchFamily="18" charset="0"/>
              </a:rPr>
              <a:t>ПЛАН НАБАВКИ НА КОЈЕ СЕ ЗАКОН НЕ ПРИМЕЊУЈЕ</a:t>
            </a:r>
            <a:endParaRPr lang="en-US" sz="1600" dirty="0">
              <a:solidFill>
                <a:schemeClr val="bg1"/>
              </a:solidFill>
              <a:latin typeface="Times New Roman" pitchFamily="18" charset="0"/>
              <a:cs typeface="Times New Roman" pitchFamily="18" charset="0"/>
            </a:endParaRPr>
          </a:p>
        </p:txBody>
      </p:sp>
      <p:cxnSp>
        <p:nvCxnSpPr>
          <p:cNvPr id="27" name="Straight Connector 26"/>
          <p:cNvCxnSpPr/>
          <p:nvPr/>
        </p:nvCxnSpPr>
        <p:spPr>
          <a:xfrm>
            <a:off x="5181600" y="1981200"/>
            <a:ext cx="1333512" cy="971544"/>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300666" y="1952612"/>
            <a:ext cx="1495420" cy="107157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981200" y="762000"/>
            <a:ext cx="4876800" cy="430887"/>
          </a:xfrm>
          <a:prstGeom prst="rect">
            <a:avLst/>
          </a:prstGeom>
        </p:spPr>
        <p:txBody>
          <a:bodyPr wrap="square">
            <a:spAutoFit/>
          </a:bodyPr>
          <a:lstStyle/>
          <a:p>
            <a:pPr algn="ctr"/>
            <a:r>
              <a:rPr lang="sr-Cyrl-CS" sz="2200" b="1" dirty="0" smtClean="0">
                <a:solidFill>
                  <a:schemeClr val="tx2"/>
                </a:solidFill>
                <a:latin typeface="Times New Roman" pitchFamily="18" charset="0"/>
                <a:cs typeface="Times New Roman" pitchFamily="18" charset="0"/>
              </a:rPr>
              <a:t>ПЛАН                   НАБАВКИ</a:t>
            </a:r>
            <a:endParaRPr lang="en-US" sz="2200" b="1" dirty="0">
              <a:solidFill>
                <a:schemeClr val="tx2"/>
              </a:solidFill>
              <a:latin typeface="Times New Roman" pitchFamily="18" charset="0"/>
              <a:cs typeface="Times New Roman" pitchFamily="18" charset="0"/>
            </a:endParaRPr>
          </a:p>
        </p:txBody>
      </p:sp>
      <p:sp>
        <p:nvSpPr>
          <p:cNvPr id="34" name="TextBox 33"/>
          <p:cNvSpPr txBox="1"/>
          <p:nvPr/>
        </p:nvSpPr>
        <p:spPr>
          <a:xfrm>
            <a:off x="3443278" y="762000"/>
            <a:ext cx="1421590" cy="430887"/>
          </a:xfrm>
          <a:prstGeom prst="rect">
            <a:avLst/>
          </a:prstGeom>
          <a:noFill/>
        </p:spPr>
        <p:txBody>
          <a:bodyPr wrap="square" rtlCol="0">
            <a:spAutoFit/>
          </a:bodyPr>
          <a:lstStyle/>
          <a:p>
            <a:r>
              <a:rPr lang="sr-Cyrl-CS" sz="2200" b="1" dirty="0" smtClean="0">
                <a:solidFill>
                  <a:schemeClr val="tx2"/>
                </a:solidFill>
                <a:latin typeface="Times New Roman" pitchFamily="18" charset="0"/>
                <a:cs typeface="Times New Roman" pitchFamily="18" charset="0"/>
              </a:rPr>
              <a:t>ЈАВНИХ</a:t>
            </a:r>
            <a:endParaRPr lang="en-US" sz="2200" b="1" dirty="0">
              <a:solidFill>
                <a:schemeClr val="tx2"/>
              </a:solidFill>
              <a:latin typeface="Times New Roman" pitchFamily="18" charset="0"/>
              <a:cs typeface="Times New Roman" pitchFamily="18" charset="0"/>
            </a:endParaRPr>
          </a:p>
        </p:txBody>
      </p:sp>
      <p:sp>
        <p:nvSpPr>
          <p:cNvPr id="35" name="Oval 34"/>
          <p:cNvSpPr/>
          <p:nvPr/>
        </p:nvSpPr>
        <p:spPr>
          <a:xfrm>
            <a:off x="2057400" y="595290"/>
            <a:ext cx="4724400" cy="838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1295400" y="2057400"/>
            <a:ext cx="2143140" cy="82390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b="1" dirty="0" smtClean="0">
                <a:solidFill>
                  <a:schemeClr val="tx2"/>
                </a:solidFill>
                <a:latin typeface="Times New Roman" pitchFamily="18" charset="0"/>
                <a:cs typeface="Times New Roman" pitchFamily="18" charset="0"/>
              </a:rPr>
              <a:t>ПЛАН ЈАВНИХ НАБАВКИ</a:t>
            </a:r>
            <a:endParaRPr lang="en-US" b="1" dirty="0">
              <a:solidFill>
                <a:schemeClr val="tx2"/>
              </a:solidFill>
              <a:latin typeface="Times New Roman" pitchFamily="18" charset="0"/>
              <a:cs typeface="Times New Roman" pitchFamily="18" charset="0"/>
            </a:endParaRPr>
          </a:p>
        </p:txBody>
      </p:sp>
      <p:sp>
        <p:nvSpPr>
          <p:cNvPr id="46" name="Rectangle 45"/>
          <p:cNvSpPr/>
          <p:nvPr/>
        </p:nvSpPr>
        <p:spPr>
          <a:xfrm>
            <a:off x="609600" y="3429000"/>
            <a:ext cx="7643866" cy="369332"/>
          </a:xfrm>
          <a:prstGeom prst="rect">
            <a:avLst/>
          </a:prstGeom>
          <a:solidFill>
            <a:srgbClr val="FF0000"/>
          </a:solidFill>
        </p:spPr>
        <p:txBody>
          <a:bodyPr wrap="square">
            <a:spAutoFit/>
          </a:bodyPr>
          <a:lstStyle/>
          <a:p>
            <a:pPr algn="just">
              <a:defRPr/>
            </a:pPr>
            <a:r>
              <a:rPr lang="ru-RU" dirty="0" smtClean="0">
                <a:solidFill>
                  <a:schemeClr val="bg1"/>
                </a:solidFill>
                <a:latin typeface="Times New Roman" panose="02020603050405020304" pitchFamily="18" charset="0"/>
                <a:cs typeface="Times New Roman" panose="02020603050405020304" pitchFamily="18" charset="0"/>
              </a:rPr>
              <a:t>Наручилац је дужан да до 31.  јануара донесе план набавки.</a:t>
            </a:r>
          </a:p>
        </p:txBody>
      </p:sp>
      <p:sp>
        <p:nvSpPr>
          <p:cNvPr id="47" name="Rectangle 46"/>
          <p:cNvSpPr/>
          <p:nvPr/>
        </p:nvSpPr>
        <p:spPr>
          <a:xfrm>
            <a:off x="785786" y="3929066"/>
            <a:ext cx="7162800" cy="646331"/>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Наручилац је дужан да план јавних набавки у року о десет дана од дана доношења (као и од дана доношења измена и допуна плана):</a:t>
            </a:r>
          </a:p>
        </p:txBody>
      </p:sp>
      <p:cxnSp>
        <p:nvCxnSpPr>
          <p:cNvPr id="49" name="Straight Connector 48"/>
          <p:cNvCxnSpPr>
            <a:stCxn id="46" idx="1"/>
          </p:cNvCxnSpPr>
          <p:nvPr/>
        </p:nvCxnSpPr>
        <p:spPr>
          <a:xfrm rot="10800000" flipH="1" flipV="1">
            <a:off x="609600" y="3613666"/>
            <a:ext cx="7467600" cy="4552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785786" y="4643446"/>
            <a:ext cx="2190600" cy="369332"/>
          </a:xfrm>
          <a:prstGeom prst="rect">
            <a:avLst/>
          </a:prstGeom>
          <a:solidFill>
            <a:srgbClr val="FF0000"/>
          </a:solidFill>
        </p:spPr>
        <p:txBody>
          <a:bodyPr wrap="none">
            <a:spAutoFit/>
          </a:bodyPr>
          <a:lstStyle/>
          <a:p>
            <a:r>
              <a:rPr lang="ru-RU" dirty="0" smtClean="0">
                <a:solidFill>
                  <a:schemeClr val="bg1"/>
                </a:solidFill>
                <a:latin typeface="Times New Roman" panose="02020603050405020304" pitchFamily="18" charset="0"/>
                <a:cs typeface="Times New Roman" panose="02020603050405020304" pitchFamily="18" charset="0"/>
              </a:rPr>
              <a:t>достави</a:t>
            </a:r>
            <a:r>
              <a:rPr lang="ru-RU" dirty="0" smtClean="0">
                <a:latin typeface="Times New Roman" panose="02020603050405020304" pitchFamily="18" charset="0"/>
                <a:cs typeface="Times New Roman" panose="02020603050405020304" pitchFamily="18" charset="0"/>
              </a:rPr>
              <a:t> </a:t>
            </a:r>
            <a:r>
              <a:rPr lang="ru-RU" dirty="0" smtClean="0">
                <a:solidFill>
                  <a:schemeClr val="bg1"/>
                </a:solidFill>
                <a:latin typeface="Times New Roman" panose="02020603050405020304" pitchFamily="18" charset="0"/>
                <a:cs typeface="Times New Roman" panose="02020603050405020304" pitchFamily="18" charset="0"/>
              </a:rPr>
              <a:t>УЈН и ДРИ</a:t>
            </a:r>
            <a:endParaRPr lang="en-US" dirty="0">
              <a:solidFill>
                <a:schemeClr val="bg1"/>
              </a:solidFill>
            </a:endParaRPr>
          </a:p>
        </p:txBody>
      </p:sp>
      <p:cxnSp>
        <p:nvCxnSpPr>
          <p:cNvPr id="55" name="Straight Connector 54"/>
          <p:cNvCxnSpPr>
            <a:stCxn id="53" idx="1"/>
          </p:cNvCxnSpPr>
          <p:nvPr/>
        </p:nvCxnSpPr>
        <p:spPr>
          <a:xfrm rot="10800000" flipH="1" flipV="1">
            <a:off x="785786" y="4828112"/>
            <a:ext cx="2057400" cy="43934"/>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714348" y="4643446"/>
            <a:ext cx="3535199" cy="369332"/>
          </a:xfrm>
          <a:prstGeom prst="rect">
            <a:avLst/>
          </a:prstGeom>
          <a:solidFill>
            <a:srgbClr val="00B050"/>
          </a:solidFill>
        </p:spPr>
        <p:txBody>
          <a:bodyPr wrap="none">
            <a:spAutoFit/>
          </a:bodyPr>
          <a:lstStyle/>
          <a:p>
            <a:r>
              <a:rPr lang="ru-RU" dirty="0" smtClean="0">
                <a:solidFill>
                  <a:schemeClr val="bg2"/>
                </a:solidFill>
                <a:latin typeface="Times New Roman" panose="02020603050405020304" pitchFamily="18" charset="0"/>
                <a:cs typeface="Times New Roman" panose="02020603050405020304" pitchFamily="18" charset="0"/>
              </a:rPr>
              <a:t>објави на Порталу јавних набавки</a:t>
            </a:r>
            <a:endParaRPr lang="en-US" dirty="0">
              <a:solidFill>
                <a:schemeClr val="bg2"/>
              </a:solidFill>
            </a:endParaRPr>
          </a:p>
        </p:txBody>
      </p:sp>
      <p:sp>
        <p:nvSpPr>
          <p:cNvPr id="63489" name="Rectangle 1"/>
          <p:cNvSpPr>
            <a:spLocks noChangeArrowheads="1"/>
          </p:cNvSpPr>
          <p:nvPr/>
        </p:nvSpPr>
        <p:spPr bwMode="auto">
          <a:xfrm>
            <a:off x="0" y="0"/>
            <a:ext cx="22794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00113" algn="l"/>
              </a:tabLst>
            </a:pPr>
            <a:r>
              <a:rPr kumimoji="0" lang="sr-Cyrl-CS" sz="1200" b="0" i="0" u="none" strike="noStrike" cap="none" normalizeH="0" baseline="0" dirty="0" smtClean="0">
                <a:ln>
                  <a:noFill/>
                </a:ln>
                <a:solidFill>
                  <a:schemeClr val="tx1"/>
                </a:solidFill>
                <a:effectLst/>
                <a:latin typeface="Arial" pitchFamily="34" charset="0"/>
                <a:ea typeface="Times New Roman" pitchFamily="18" charset="0"/>
              </a:rPr>
              <a:t>.</a:t>
            </a:r>
            <a:endParaRPr kumimoji="0" lang="sr-Cyrl-CS" sz="1800" b="0" i="0" u="none" strike="noStrike" cap="none" normalizeH="0" baseline="0" dirty="0" smtClean="0">
              <a:ln>
                <a:noFill/>
              </a:ln>
              <a:solidFill>
                <a:schemeClr val="tx1"/>
              </a:solidFill>
              <a:effectLst/>
              <a:latin typeface="Arial" pitchFamily="34" charset="0"/>
            </a:endParaRPr>
          </a:p>
        </p:txBody>
      </p:sp>
      <p:sp>
        <p:nvSpPr>
          <p:cNvPr id="26" name="Rectangle 25"/>
          <p:cNvSpPr/>
          <p:nvPr/>
        </p:nvSpPr>
        <p:spPr>
          <a:xfrm>
            <a:off x="685800" y="5334000"/>
            <a:ext cx="7467600" cy="646331"/>
          </a:xfrm>
          <a:prstGeom prst="rect">
            <a:avLst/>
          </a:prstGeom>
          <a:solidFill>
            <a:srgbClr val="FFFF00"/>
          </a:solidFill>
          <a:ln>
            <a:solidFill>
              <a:schemeClr val="accent2">
                <a:lumMod val="50000"/>
              </a:schemeClr>
            </a:solidFill>
          </a:ln>
        </p:spPr>
        <p:txBody>
          <a:bodyPr wrap="square">
            <a:spAutoFit/>
          </a:bodyPr>
          <a:lstStyle/>
          <a:p>
            <a:pPr algn="just">
              <a:buNone/>
            </a:pPr>
            <a:r>
              <a:rPr lang="en-US" b="1" dirty="0" smtClean="0">
                <a:solidFill>
                  <a:schemeClr val="accent2">
                    <a:lumMod val="50000"/>
                  </a:schemeClr>
                </a:solidFill>
                <a:latin typeface="Times New Roman" pitchFamily="18" charset="0"/>
                <a:cs typeface="Times New Roman" pitchFamily="18" charset="0"/>
              </a:rPr>
              <a:t> </a:t>
            </a:r>
            <a:r>
              <a:rPr lang="sr-Cyrl-CS" b="1" dirty="0" smtClean="0">
                <a:solidFill>
                  <a:schemeClr val="accent2">
                    <a:lumMod val="50000"/>
                  </a:schemeClr>
                </a:solidFill>
                <a:latin typeface="Times New Roman" pitchFamily="18" charset="0"/>
                <a:cs typeface="Times New Roman" pitchFamily="18" charset="0"/>
              </a:rPr>
              <a:t>Одредбе које се односе на План јавних набавки (доношење, садржај, измене и допуне - члан 51. ЗЈН) у примени су од 01.01.2016. године</a:t>
            </a:r>
            <a:endParaRPr lang="sr-Cyrl-CS" b="1" dirty="0" smtClean="0">
              <a:solidFill>
                <a:schemeClr val="accent2">
                  <a:lumMod val="50000"/>
                </a:schemeClr>
              </a:solidFill>
            </a:endParaRPr>
          </a:p>
        </p:txBody>
      </p:sp>
      <p:pic>
        <p:nvPicPr>
          <p:cNvPr id="28" name="Picture 27"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30" name="TextBox 29"/>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31" name="TextBox 30"/>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xEl>
                                              <p:pRg st="0" end="0"/>
                                            </p:txEl>
                                          </p:spTgt>
                                        </p:tgtEl>
                                        <p:attrNameLst>
                                          <p:attrName>style.visibility</p:attrName>
                                        </p:attrNameLst>
                                      </p:cBhvr>
                                      <p:to>
                                        <p:strVal val="visible"/>
                                      </p:to>
                                    </p:set>
                                    <p:animEffect transition="in" filter="wipe(down)">
                                      <p:cBhvr>
                                        <p:cTn id="10" dur="500"/>
                                        <p:tgtEl>
                                          <p:spTgt spid="3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bg/>
                                          </p:spTgt>
                                        </p:tgtEl>
                                        <p:attrNameLst>
                                          <p:attrName>style.visibility</p:attrName>
                                        </p:attrNameLst>
                                      </p:cBhvr>
                                      <p:to>
                                        <p:strVal val="visible"/>
                                      </p:to>
                                    </p:set>
                                    <p:anim calcmode="lin" valueType="num">
                                      <p:cBhvr additive="base">
                                        <p:cTn id="25" dur="500" fill="hold"/>
                                        <p:tgtEl>
                                          <p:spTgt spid="7">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7">
                                            <p:bg/>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additive="base">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4">
                                            <p:bg/>
                                          </p:spTgt>
                                        </p:tgtEl>
                                        <p:attrNameLst>
                                          <p:attrName>style.visibility</p:attrName>
                                        </p:attrNameLst>
                                      </p:cBhvr>
                                      <p:to>
                                        <p:strVal val="visible"/>
                                      </p:to>
                                    </p:set>
                                    <p:anim calcmode="lin" valueType="num">
                                      <p:cBhvr additive="base">
                                        <p:cTn id="35" dur="500" fill="hold"/>
                                        <p:tgtEl>
                                          <p:spTgt spid="24">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24">
                                            <p:bg/>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xEl>
                                              <p:pRg st="0" end="0"/>
                                            </p:txEl>
                                          </p:spTgt>
                                        </p:tgtEl>
                                        <p:attrNameLst>
                                          <p:attrName>style.visibility</p:attrName>
                                        </p:attrNameLst>
                                      </p:cBhvr>
                                      <p:to>
                                        <p:strVal val="visible"/>
                                      </p:to>
                                    </p:set>
                                    <p:anim calcmode="lin" valueType="num">
                                      <p:cBhvr additive="base">
                                        <p:cTn id="39"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5">
                                            <p:bg/>
                                          </p:spTgt>
                                        </p:tgtEl>
                                        <p:attrNameLst>
                                          <p:attrName>style.visibility</p:attrName>
                                        </p:attrNameLst>
                                      </p:cBhvr>
                                      <p:to>
                                        <p:strVal val="visible"/>
                                      </p:to>
                                    </p:set>
                                    <p:animEffect transition="in" filter="wipe(down)">
                                      <p:cBhvr>
                                        <p:cTn id="45" dur="500"/>
                                        <p:tgtEl>
                                          <p:spTgt spid="25">
                                            <p:bg/>
                                          </p:spTgt>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5">
                                            <p:txEl>
                                              <p:pRg st="0" end="0"/>
                                            </p:txEl>
                                          </p:spTgt>
                                        </p:tgtEl>
                                        <p:attrNameLst>
                                          <p:attrName>style.visibility</p:attrName>
                                        </p:attrNameLst>
                                      </p:cBhvr>
                                      <p:to>
                                        <p:strVal val="visible"/>
                                      </p:to>
                                    </p:set>
                                    <p:animEffect transition="in" filter="wipe(down)">
                                      <p:cBhvr>
                                        <p:cTn id="48" dur="500"/>
                                        <p:tgtEl>
                                          <p:spTgt spid="25">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down)">
                                      <p:cBhvr>
                                        <p:cTn id="53" dur="500"/>
                                        <p:tgtEl>
                                          <p:spTgt spid="27"/>
                                        </p:tgtEl>
                                      </p:cBhvr>
                                    </p:animEffect>
                                  </p:childTnLst>
                                </p:cTn>
                              </p:par>
                              <p:par>
                                <p:cTn id="54" presetID="22" presetClass="entr" presetSubtype="4"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down)">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39">
                                            <p:bg/>
                                          </p:spTgt>
                                        </p:tgtEl>
                                        <p:attrNameLst>
                                          <p:attrName>style.visibility</p:attrName>
                                        </p:attrNameLst>
                                      </p:cBhvr>
                                      <p:to>
                                        <p:strVal val="visible"/>
                                      </p:to>
                                    </p:set>
                                    <p:animEffect transition="in" filter="wipe(down)">
                                      <p:cBhvr>
                                        <p:cTn id="61" dur="500"/>
                                        <p:tgtEl>
                                          <p:spTgt spid="39">
                                            <p:bg/>
                                          </p:spTgt>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9">
                                            <p:txEl>
                                              <p:pRg st="0" end="0"/>
                                            </p:txEl>
                                          </p:spTgt>
                                        </p:tgtEl>
                                        <p:attrNameLst>
                                          <p:attrName>style.visibility</p:attrName>
                                        </p:attrNameLst>
                                      </p:cBhvr>
                                      <p:to>
                                        <p:strVal val="visible"/>
                                      </p:to>
                                    </p:set>
                                    <p:animEffect transition="in" filter="wipe(down)">
                                      <p:cBhvr>
                                        <p:cTn id="64" dur="500"/>
                                        <p:tgtEl>
                                          <p:spTgt spid="39">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34">
                                            <p:txEl>
                                              <p:pRg st="0" end="0"/>
                                            </p:txEl>
                                          </p:spTgt>
                                        </p:tgtEl>
                                        <p:attrNameLst>
                                          <p:attrName>style.visibility</p:attrName>
                                        </p:attrNameLst>
                                      </p:cBhvr>
                                      <p:to>
                                        <p:strVal val="visible"/>
                                      </p:to>
                                    </p:set>
                                    <p:animEffect transition="in" filter="wipe(down)">
                                      <p:cBhvr>
                                        <p:cTn id="69" dur="500"/>
                                        <p:tgtEl>
                                          <p:spTgt spid="34">
                                            <p:txEl>
                                              <p:pRg st="0" end="0"/>
                                            </p:txEl>
                                          </p:spTgt>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down)">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46">
                                            <p:bg/>
                                          </p:spTgt>
                                        </p:tgtEl>
                                        <p:attrNameLst>
                                          <p:attrName>style.visibility</p:attrName>
                                        </p:attrNameLst>
                                      </p:cBhvr>
                                      <p:to>
                                        <p:strVal val="visible"/>
                                      </p:to>
                                    </p:set>
                                    <p:animEffect transition="in" filter="wipe(down)">
                                      <p:cBhvr>
                                        <p:cTn id="77" dur="500"/>
                                        <p:tgtEl>
                                          <p:spTgt spid="46">
                                            <p:bg/>
                                          </p:spTgt>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46">
                                            <p:txEl>
                                              <p:pRg st="0" end="0"/>
                                            </p:txEl>
                                          </p:spTgt>
                                        </p:tgtEl>
                                        <p:attrNameLst>
                                          <p:attrName>style.visibility</p:attrName>
                                        </p:attrNameLst>
                                      </p:cBhvr>
                                      <p:to>
                                        <p:strVal val="visible"/>
                                      </p:to>
                                    </p:set>
                                    <p:animEffect transition="in" filter="wipe(down)">
                                      <p:cBhvr>
                                        <p:cTn id="80" dur="500"/>
                                        <p:tgtEl>
                                          <p:spTgt spid="46">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down)">
                                      <p:cBhvr>
                                        <p:cTn id="85" dur="500"/>
                                        <p:tgtEl>
                                          <p:spTgt spid="49"/>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47">
                                            <p:txEl>
                                              <p:pRg st="0" end="0"/>
                                            </p:txEl>
                                          </p:spTgt>
                                        </p:tgtEl>
                                        <p:attrNameLst>
                                          <p:attrName>style.visibility</p:attrName>
                                        </p:attrNameLst>
                                      </p:cBhvr>
                                      <p:to>
                                        <p:strVal val="visible"/>
                                      </p:to>
                                    </p:set>
                                    <p:animEffect transition="in" filter="wipe(down)">
                                      <p:cBhvr>
                                        <p:cTn id="90" dur="500"/>
                                        <p:tgtEl>
                                          <p:spTgt spid="47">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53">
                                            <p:bg/>
                                          </p:spTgt>
                                        </p:tgtEl>
                                        <p:attrNameLst>
                                          <p:attrName>style.visibility</p:attrName>
                                        </p:attrNameLst>
                                      </p:cBhvr>
                                      <p:to>
                                        <p:strVal val="visible"/>
                                      </p:to>
                                    </p:set>
                                    <p:animEffect transition="in" filter="wipe(down)">
                                      <p:cBhvr>
                                        <p:cTn id="95" dur="500"/>
                                        <p:tgtEl>
                                          <p:spTgt spid="53">
                                            <p:bg/>
                                          </p:spTgt>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53">
                                            <p:txEl>
                                              <p:pRg st="0" end="0"/>
                                            </p:txEl>
                                          </p:spTgt>
                                        </p:tgtEl>
                                        <p:attrNameLst>
                                          <p:attrName>style.visibility</p:attrName>
                                        </p:attrNameLst>
                                      </p:cBhvr>
                                      <p:to>
                                        <p:strVal val="visible"/>
                                      </p:to>
                                    </p:set>
                                    <p:animEffect transition="in" filter="wipe(down)">
                                      <p:cBhvr>
                                        <p:cTn id="98" dur="500"/>
                                        <p:tgtEl>
                                          <p:spTgt spid="53">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down)">
                                      <p:cBhvr>
                                        <p:cTn id="103" dur="500"/>
                                        <p:tgtEl>
                                          <p:spTgt spid="55"/>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61">
                                            <p:bg/>
                                          </p:spTgt>
                                        </p:tgtEl>
                                        <p:attrNameLst>
                                          <p:attrName>style.visibility</p:attrName>
                                        </p:attrNameLst>
                                      </p:cBhvr>
                                      <p:to>
                                        <p:strVal val="visible"/>
                                      </p:to>
                                    </p:set>
                                    <p:animEffect transition="in" filter="wipe(down)">
                                      <p:cBhvr>
                                        <p:cTn id="108" dur="500"/>
                                        <p:tgtEl>
                                          <p:spTgt spid="61">
                                            <p:bg/>
                                          </p:spTgt>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61">
                                            <p:txEl>
                                              <p:pRg st="0" end="0"/>
                                            </p:txEl>
                                          </p:spTgt>
                                        </p:tgtEl>
                                        <p:attrNameLst>
                                          <p:attrName>style.visibility</p:attrName>
                                        </p:attrNameLst>
                                      </p:cBhvr>
                                      <p:to>
                                        <p:strVal val="visible"/>
                                      </p:to>
                                    </p:set>
                                    <p:animEffect transition="in" filter="wipe(down)">
                                      <p:cBhvr>
                                        <p:cTn id="111" dur="500"/>
                                        <p:tgtEl>
                                          <p:spTgt spid="61">
                                            <p:txEl>
                                              <p:pRg st="0" end="0"/>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26">
                                            <p:bg/>
                                          </p:spTgt>
                                        </p:tgtEl>
                                        <p:attrNameLst>
                                          <p:attrName>style.visibility</p:attrName>
                                        </p:attrNameLst>
                                      </p:cBhvr>
                                      <p:to>
                                        <p:strVal val="visible"/>
                                      </p:to>
                                    </p:set>
                                    <p:animEffect transition="in" filter="wipe(down)">
                                      <p:cBhvr>
                                        <p:cTn id="116" dur="500"/>
                                        <p:tgtEl>
                                          <p:spTgt spid="26">
                                            <p:bg/>
                                          </p:spTgt>
                                        </p:tgtEl>
                                      </p:cBhvr>
                                    </p:animEffect>
                                  </p:childTnLst>
                                </p:cTn>
                              </p:par>
                              <p:par>
                                <p:cTn id="117" presetID="22" presetClass="entr" presetSubtype="4" fill="hold" grpId="0" nodeType="withEffect">
                                  <p:stCondLst>
                                    <p:cond delay="0"/>
                                  </p:stCondLst>
                                  <p:childTnLst>
                                    <p:set>
                                      <p:cBhvr>
                                        <p:cTn id="118" dur="1" fill="hold">
                                          <p:stCondLst>
                                            <p:cond delay="0"/>
                                          </p:stCondLst>
                                        </p:cTn>
                                        <p:tgtEl>
                                          <p:spTgt spid="26">
                                            <p:txEl>
                                              <p:pRg st="0" end="0"/>
                                            </p:txEl>
                                          </p:spTgt>
                                        </p:tgtEl>
                                        <p:attrNameLst>
                                          <p:attrName>style.visibility</p:attrName>
                                        </p:attrNameLst>
                                      </p:cBhvr>
                                      <p:to>
                                        <p:strVal val="visible"/>
                                      </p:to>
                                    </p:set>
                                    <p:animEffect transition="in" filter="wipe(down)">
                                      <p:cBhvr>
                                        <p:cTn id="119"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allAtOnce" animBg="1"/>
      <p:bldP spid="15" grpId="0" animBg="1"/>
      <p:bldP spid="23" grpId="0" animBg="1"/>
      <p:bldP spid="24" grpId="0" build="allAtOnce" animBg="1"/>
      <p:bldP spid="25" grpId="0" build="allAtOnce" animBg="1"/>
      <p:bldP spid="33" grpId="0" build="allAtOnce"/>
      <p:bldP spid="35" grpId="0" animBg="1"/>
      <p:bldP spid="39" grpId="0" build="allAtOnce" animBg="1"/>
      <p:bldP spid="46" grpId="0" build="allAtOnce" animBg="1"/>
      <p:bldP spid="47" grpId="0" build="allAtOnce"/>
      <p:bldP spid="53" grpId="0" build="allAtOnce" animBg="1"/>
      <p:bldP spid="61" grpId="0" build="allAtOnce" animBg="1"/>
      <p:bldP spid="26"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305800" cy="868362"/>
          </a:xfrm>
        </p:spPr>
        <p:txBody>
          <a:bodyPr>
            <a:normAutofit/>
          </a:bodyPr>
          <a:lstStyle/>
          <a:p>
            <a:pPr algn="ctr"/>
            <a:r>
              <a:rPr lang="x-none" sz="2400" b="1"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КВАЛИФИКАЦИОНИ ПОСТУПАК</a:t>
            </a:r>
            <a:endParaRPr lang="x-none" sz="26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838200"/>
            <a:ext cx="7620000" cy="5562600"/>
          </a:xfrm>
          <a:noFill/>
        </p:spPr>
        <p:txBody>
          <a:bodyPr>
            <a:normAutofit/>
          </a:bodyPr>
          <a:lstStyle/>
          <a:p>
            <a:pPr algn="just">
              <a:buFont typeface="Wingdings" pitchFamily="2" charset="2"/>
              <a:buChar char="v"/>
            </a:pPr>
            <a:r>
              <a:rPr lang="sr-Cyrl-CS" sz="1800" dirty="0" smtClean="0"/>
              <a:t>Наручилац одлуку о признавању квалификације у року од три дана од дана доношења...</a:t>
            </a:r>
          </a:p>
          <a:p>
            <a:pPr algn="just">
              <a:buNone/>
            </a:pPr>
            <a:r>
              <a:rPr lang="sr-Cyrl-CS" sz="1800" dirty="0" smtClean="0"/>
              <a:t>	доставља свим подносиоцима пријава </a:t>
            </a:r>
          </a:p>
          <a:p>
            <a:pPr algn="just">
              <a:buNone/>
            </a:pPr>
            <a:r>
              <a:rPr lang="sr-Cyrl-CS" sz="1800" b="1" dirty="0" smtClean="0">
                <a:solidFill>
                  <a:srgbClr val="00B050"/>
                </a:solidFill>
              </a:rPr>
              <a:t>	објављује на Порталу јавних набавки и на својој интернет страници</a:t>
            </a:r>
          </a:p>
          <a:p>
            <a:pPr algn="just">
              <a:buNone/>
            </a:pPr>
            <a:r>
              <a:rPr lang="sr-Cyrl-CS" sz="1800" dirty="0" smtClean="0"/>
              <a:t>        </a:t>
            </a:r>
            <a:endParaRPr lang="en-US" sz="1800" dirty="0" smtClean="0"/>
          </a:p>
          <a:p>
            <a:pPr algn="just">
              <a:buFont typeface="Wingdings" pitchFamily="2" charset="2"/>
              <a:buChar char="v"/>
            </a:pPr>
            <a:r>
              <a:rPr lang="sr-Cyrl-CS" sz="1800" dirty="0" smtClean="0"/>
              <a:t>Наручилац ће искључити кандидата са листе кандидата:</a:t>
            </a:r>
          </a:p>
          <a:p>
            <a:pPr algn="just">
              <a:buNone/>
            </a:pPr>
            <a:r>
              <a:rPr lang="sr-Cyrl-CS" sz="1800" dirty="0" smtClean="0"/>
              <a:t>	-   ако престане да испуњава услове за признавање квалификације</a:t>
            </a:r>
          </a:p>
          <a:p>
            <a:pPr algn="just">
              <a:buNone/>
            </a:pPr>
            <a:r>
              <a:rPr lang="sr-Cyrl-CS" sz="1800" dirty="0" smtClean="0"/>
              <a:t>	-   ако стекне негативну референцу</a:t>
            </a:r>
          </a:p>
          <a:p>
            <a:pPr algn="just">
              <a:buNone/>
            </a:pPr>
            <a:endParaRPr lang="sr-Cyrl-CS" sz="1800" dirty="0" smtClean="0"/>
          </a:p>
          <a:p>
            <a:pPr algn="just">
              <a:buFont typeface="Wingdings" pitchFamily="2" charset="2"/>
              <a:buChar char="v"/>
            </a:pPr>
            <a:r>
              <a:rPr lang="sr-Cyrl-CS" sz="1800" dirty="0" smtClean="0"/>
              <a:t>Наручилац одлуку о искључењу са листе кандидата у року од три дана од дана њеног доношења...</a:t>
            </a:r>
          </a:p>
          <a:p>
            <a:pPr algn="just">
              <a:buNone/>
            </a:pPr>
            <a:r>
              <a:rPr lang="sr-Cyrl-CS" sz="1800" dirty="0" smtClean="0"/>
              <a:t>	- доставља свим кандидатима </a:t>
            </a:r>
          </a:p>
          <a:p>
            <a:pPr algn="just">
              <a:buNone/>
            </a:pPr>
            <a:r>
              <a:rPr lang="sr-Cyrl-CS" sz="1800" dirty="0" smtClean="0"/>
              <a:t>	- </a:t>
            </a:r>
            <a:r>
              <a:rPr lang="sr-Cyrl-CS" sz="1800" b="1" dirty="0" smtClean="0">
                <a:solidFill>
                  <a:srgbClr val="00B050"/>
                </a:solidFill>
              </a:rPr>
              <a:t>објављује на Порталу јавних набавки и на својој интернет страници</a:t>
            </a:r>
          </a:p>
          <a:p>
            <a:pPr algn="just">
              <a:buNone/>
            </a:pPr>
            <a:endParaRPr lang="sr-Cyrl-CS" sz="1800" b="1" dirty="0" smtClean="0">
              <a:solidFill>
                <a:srgbClr val="00B050"/>
              </a:solidFill>
            </a:endParaRPr>
          </a:p>
          <a:p>
            <a:pPr algn="just">
              <a:buFont typeface="Wingdings" pitchFamily="2" charset="2"/>
              <a:buChar char="v"/>
            </a:pPr>
            <a:r>
              <a:rPr lang="sr-Cyrl-CS" sz="1800" dirty="0" smtClean="0"/>
              <a:t>Током важења листе кандидата наручилац позива све кандидате са листе да поднесу понуду и истовремено позив објављује на Порталу јавних набавки</a:t>
            </a:r>
            <a:endParaRPr lang="en-US" sz="1800" dirty="0" smtClean="0"/>
          </a:p>
          <a:p>
            <a:pPr algn="just">
              <a:buFontTx/>
              <a:buChar char="-"/>
            </a:pPr>
            <a:endParaRPr lang="x-none" sz="1800" dirty="0"/>
          </a:p>
        </p:txBody>
      </p:sp>
      <p:sp>
        <p:nvSpPr>
          <p:cNvPr id="4" name="Slide Number Placeholder 3"/>
          <p:cNvSpPr>
            <a:spLocks noGrp="1"/>
          </p:cNvSpPr>
          <p:nvPr>
            <p:ph type="sldNum" sz="quarter" idx="12"/>
          </p:nvPr>
        </p:nvSpPr>
        <p:spPr/>
        <p:txBody>
          <a:bodyPr/>
          <a:lstStyle/>
          <a:p>
            <a:fld id="{7169F59C-0C7B-4C48-94D7-2B9C5247B2C7}" type="slidenum">
              <a:rPr lang="en-US" smtClean="0"/>
              <a:pPr/>
              <a:t>7</a:t>
            </a:fld>
            <a:endParaRPr lang="en-US"/>
          </a:p>
        </p:txBody>
      </p:sp>
      <p:cxnSp>
        <p:nvCxnSpPr>
          <p:cNvPr id="7" name="Straight Connector 6"/>
          <p:cNvCxnSpPr/>
          <p:nvPr/>
        </p:nvCxnSpPr>
        <p:spPr>
          <a:xfrm>
            <a:off x="914400" y="1524000"/>
            <a:ext cx="38100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914400" y="1447800"/>
            <a:ext cx="37338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143000" y="3200400"/>
            <a:ext cx="32004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66800" y="3200400"/>
            <a:ext cx="32766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362200" y="6172200"/>
            <a:ext cx="3124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62200" y="5867400"/>
            <a:ext cx="3352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sr-Cyrl-CS" b="1" dirty="0" smtClean="0">
                <a:solidFill>
                  <a:srgbClr val="00B050"/>
                </a:solidFill>
              </a:rPr>
              <a:t>и на својој интернет страници.</a:t>
            </a:r>
            <a:endParaRPr lang="en-US" dirty="0" smtClean="0"/>
          </a:p>
        </p:txBody>
      </p:sp>
      <p:pic>
        <p:nvPicPr>
          <p:cNvPr id="11" name="Picture 10"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12" name="TextBox 11"/>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13" name="TextBox 12"/>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95711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down)">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ipe(down)">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par>
                                <p:cTn id="46" presetID="22" presetClass="entr" presetSubtype="4"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wipe(down)">
                                      <p:cBhvr>
                                        <p:cTn id="53" dur="5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wipe(down)">
                                      <p:cBhvr>
                                        <p:cTn id="58" dur="5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wipe(down)">
                                      <p:cBhvr>
                                        <p:cTn id="63" dur="500"/>
                                        <p:tgtEl>
                                          <p:spTgt spid="3">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
                                            <p:txEl>
                                              <p:pRg st="12" end="12"/>
                                            </p:txEl>
                                          </p:spTgt>
                                        </p:tgtEl>
                                        <p:attrNameLst>
                                          <p:attrName>style.visibility</p:attrName>
                                        </p:attrNameLst>
                                      </p:cBhvr>
                                      <p:to>
                                        <p:strVal val="visible"/>
                                      </p:to>
                                    </p:set>
                                    <p:animEffect transition="in" filter="wipe(down)">
                                      <p:cBhvr>
                                        <p:cTn id="68" dur="500"/>
                                        <p:tgtEl>
                                          <p:spTgt spid="3">
                                            <p:txEl>
                                              <p:pRg st="12" end="1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4">
                                            <p:bg/>
                                          </p:spTgt>
                                        </p:tgtEl>
                                        <p:attrNameLst>
                                          <p:attrName>style.visibility</p:attrName>
                                        </p:attrNameLst>
                                      </p:cBhvr>
                                      <p:to>
                                        <p:strVal val="visible"/>
                                      </p:to>
                                    </p:set>
                                    <p:animEffect transition="in" filter="wipe(down)">
                                      <p:cBhvr>
                                        <p:cTn id="73" dur="500"/>
                                        <p:tgtEl>
                                          <p:spTgt spid="24">
                                            <p:bg/>
                                          </p:spTgt>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4">
                                            <p:txEl>
                                              <p:pRg st="0" end="0"/>
                                            </p:txEl>
                                          </p:spTgt>
                                        </p:tgtEl>
                                        <p:attrNameLst>
                                          <p:attrName>style.visibility</p:attrName>
                                        </p:attrNameLst>
                                      </p:cBhvr>
                                      <p:to>
                                        <p:strVal val="visible"/>
                                      </p:to>
                                    </p:set>
                                    <p:animEffect transition="in" filter="wipe(down)">
                                      <p:cBhvr>
                                        <p:cTn id="76"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4" grpId="0" uiExpand="1" build="allAtOnce"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normAutofit/>
          </a:bodyPr>
          <a:lstStyle/>
          <a:p>
            <a:pPr marL="392113" lvl="1" indent="0" algn="ctr">
              <a:defRPr/>
            </a:pPr>
            <a:r>
              <a:rPr lang="sr-Cyrl-CS" sz="24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САДРЖАЈ</a:t>
            </a:r>
            <a:r>
              <a:rPr lang="x-none" sz="2400" b="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ПЛАНА</a:t>
            </a:r>
            <a:r>
              <a:rPr lang="sr-Cyrl-CS" sz="24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sr-Cyrl-CS" sz="2400"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ЈАВНИХ </a:t>
            </a:r>
            <a:r>
              <a:rPr lang="x-none" sz="2400" b="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НАБАВКИ </a:t>
            </a:r>
            <a:endParaRPr lang="x-none" sz="24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7620000" cy="5105400"/>
          </a:xfrm>
        </p:spPr>
        <p:txBody>
          <a:bodyPr>
            <a:normAutofit/>
          </a:bodyPr>
          <a:lstStyle/>
          <a:p>
            <a:pPr marL="392113" lvl="1" indent="0">
              <a:buNone/>
              <a:defRPr/>
            </a:pPr>
            <a:endParaRPr lang="ru-RU" sz="1800" dirty="0">
              <a:latin typeface="Century" pitchFamily="18" charset="0"/>
            </a:endParaRPr>
          </a:p>
          <a:p>
            <a:endParaRPr lang="x-none" dirty="0"/>
          </a:p>
        </p:txBody>
      </p:sp>
      <p:graphicFrame>
        <p:nvGraphicFramePr>
          <p:cNvPr id="4" name="Table 3"/>
          <p:cNvGraphicFramePr>
            <a:graphicFrameLocks noGrp="1"/>
          </p:cNvGraphicFramePr>
          <p:nvPr>
            <p:extLst>
              <p:ext uri="{D42A27DB-BD31-4B8C-83A1-F6EECF244321}">
                <p14:modId xmlns:p14="http://schemas.microsoft.com/office/powerpoint/2010/main" val="3347672841"/>
              </p:ext>
            </p:extLst>
          </p:nvPr>
        </p:nvGraphicFramePr>
        <p:xfrm>
          <a:off x="609600" y="990600"/>
          <a:ext cx="7924800" cy="5345809"/>
        </p:xfrm>
        <a:graphic>
          <a:graphicData uri="http://schemas.openxmlformats.org/drawingml/2006/table">
            <a:tbl>
              <a:tblPr firstRow="1" bandRow="1">
                <a:tableStyleId>{5940675A-B579-460E-94D1-54222C63F5DA}</a:tableStyleId>
              </a:tblPr>
              <a:tblGrid>
                <a:gridCol w="388471"/>
                <a:gridCol w="7536329"/>
              </a:tblGrid>
              <a:tr h="485855">
                <a:tc>
                  <a:txBody>
                    <a:bodyPr/>
                    <a:lstStyle/>
                    <a:p>
                      <a:r>
                        <a:rPr lang="x-none" dirty="0" smtClean="0"/>
                        <a:t>1</a:t>
                      </a:r>
                      <a:endParaRPr lang="x-none" dirty="0"/>
                    </a:p>
                  </a:txBody>
                  <a:tcPr>
                    <a:solidFill>
                      <a:srgbClr val="FFC000"/>
                    </a:solidFill>
                  </a:tcPr>
                </a:tc>
                <a:tc>
                  <a:txBody>
                    <a:bodyPr/>
                    <a:lstStyle/>
                    <a:p>
                      <a:r>
                        <a:rPr lang="sr-Latn-CS" sz="2200" dirty="0" smtClean="0">
                          <a:latin typeface="Times New Roman" panose="02020603050405020304" pitchFamily="18" charset="0"/>
                          <a:cs typeface="Times New Roman" panose="02020603050405020304" pitchFamily="18" charset="0"/>
                        </a:rPr>
                        <a:t>редни број (јавне) набавке</a:t>
                      </a:r>
                      <a:endParaRPr lang="x-none" sz="2200" dirty="0"/>
                    </a:p>
                  </a:txBody>
                  <a:tcPr>
                    <a:solidFill>
                      <a:schemeClr val="tx2">
                        <a:lumMod val="20000"/>
                        <a:lumOff val="80000"/>
                      </a:schemeClr>
                    </a:solidFill>
                  </a:tcPr>
                </a:tc>
              </a:tr>
              <a:tr h="485855">
                <a:tc>
                  <a:txBody>
                    <a:bodyPr/>
                    <a:lstStyle/>
                    <a:p>
                      <a:r>
                        <a:rPr lang="x-none" dirty="0" smtClean="0"/>
                        <a:t>2</a:t>
                      </a:r>
                      <a:endParaRPr lang="x-none" dirty="0"/>
                    </a:p>
                  </a:txBody>
                  <a:tcPr>
                    <a:solidFill>
                      <a:srgbClr val="FFC000"/>
                    </a:solidFill>
                  </a:tcPr>
                </a:tc>
                <a:tc>
                  <a:txBody>
                    <a:bodyPr/>
                    <a:lstStyle/>
                    <a:p>
                      <a:r>
                        <a:rPr lang="sr-Latn-CS" sz="2200" dirty="0" smtClean="0">
                          <a:latin typeface="Times New Roman" panose="02020603050405020304" pitchFamily="18" charset="0"/>
                          <a:cs typeface="Times New Roman" panose="02020603050405020304" pitchFamily="18" charset="0"/>
                        </a:rPr>
                        <a:t>предмет (јавне) набавке</a:t>
                      </a:r>
                      <a:endParaRPr lang="x-none" sz="2200" dirty="0"/>
                    </a:p>
                  </a:txBody>
                  <a:tcPr>
                    <a:solidFill>
                      <a:schemeClr val="tx2">
                        <a:lumMod val="20000"/>
                        <a:lumOff val="80000"/>
                      </a:schemeClr>
                    </a:solidFill>
                  </a:tcPr>
                </a:tc>
              </a:tr>
              <a:tr h="485855">
                <a:tc>
                  <a:txBody>
                    <a:bodyPr/>
                    <a:lstStyle/>
                    <a:p>
                      <a:r>
                        <a:rPr lang="x-none" dirty="0" smtClean="0"/>
                        <a:t>3</a:t>
                      </a:r>
                      <a:endParaRPr lang="x-none" dirty="0"/>
                    </a:p>
                  </a:txBody>
                  <a:tcPr>
                    <a:solidFill>
                      <a:srgbClr val="FF0000"/>
                    </a:solidFill>
                  </a:tcPr>
                </a:tc>
                <a:tc>
                  <a:txBody>
                    <a:bodyPr/>
                    <a:lstStyle/>
                    <a:p>
                      <a:r>
                        <a:rPr lang="ru-RU" sz="2200" strike="sngStrike" dirty="0" smtClean="0">
                          <a:latin typeface="Times New Roman" panose="02020603050405020304" pitchFamily="18" charset="0"/>
                          <a:cs typeface="Times New Roman" panose="02020603050405020304" pitchFamily="18" charset="0"/>
                        </a:rPr>
                        <a:t>износ планираних средстава за (јавну) набавку</a:t>
                      </a:r>
                      <a:endParaRPr lang="x-none" sz="2200" strike="sngStrike" dirty="0"/>
                    </a:p>
                  </a:txBody>
                  <a:tcPr>
                    <a:solidFill>
                      <a:srgbClr val="FF0000"/>
                    </a:solidFill>
                  </a:tcPr>
                </a:tc>
              </a:tr>
              <a:tr h="796040">
                <a:tc>
                  <a:txBody>
                    <a:bodyPr/>
                    <a:lstStyle/>
                    <a:p>
                      <a:r>
                        <a:rPr lang="x-none" dirty="0" smtClean="0"/>
                        <a:t>4</a:t>
                      </a:r>
                      <a:endParaRPr lang="x-none" dirty="0"/>
                    </a:p>
                  </a:txBody>
                  <a:tcPr>
                    <a:solidFill>
                      <a:srgbClr val="FF0000"/>
                    </a:solidFill>
                  </a:tcPr>
                </a:tc>
                <a:tc>
                  <a:txBody>
                    <a:bodyPr/>
                    <a:lstStyle/>
                    <a:p>
                      <a:r>
                        <a:rPr lang="ru-RU" sz="2200" strike="sngStrike" dirty="0" smtClean="0">
                          <a:latin typeface="Times New Roman" panose="02020603050405020304" pitchFamily="18" charset="0"/>
                          <a:cs typeface="Times New Roman" panose="02020603050405020304" pitchFamily="18" charset="0"/>
                        </a:rPr>
                        <a:t>подаци о апропријацији у буџету, односно финансијском плану за плаћање</a:t>
                      </a:r>
                      <a:endParaRPr lang="x-none" sz="2200" strike="sngStrike" dirty="0"/>
                    </a:p>
                  </a:txBody>
                  <a:tcPr>
                    <a:solidFill>
                      <a:srgbClr val="FF0000"/>
                    </a:solidFill>
                  </a:tcPr>
                </a:tc>
              </a:tr>
              <a:tr h="796040">
                <a:tc>
                  <a:txBody>
                    <a:bodyPr/>
                    <a:lstStyle/>
                    <a:p>
                      <a:r>
                        <a:rPr lang="x-none" dirty="0" smtClean="0"/>
                        <a:t>5</a:t>
                      </a:r>
                      <a:endParaRPr lang="x-none" dirty="0"/>
                    </a:p>
                  </a:txBody>
                  <a:tcPr>
                    <a:solidFill>
                      <a:srgbClr val="FFC000"/>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ru-RU" sz="2200" dirty="0" smtClean="0">
                          <a:latin typeface="Times New Roman" panose="02020603050405020304" pitchFamily="18" charset="0"/>
                          <a:cs typeface="Times New Roman" panose="02020603050405020304" pitchFamily="18" charset="0"/>
                        </a:rPr>
                        <a:t>процењена вредност (јавне) набавке, </a:t>
                      </a:r>
                      <a:r>
                        <a:rPr lang="ru-RU" sz="2200" strike="sngStrike" dirty="0" smtClean="0">
                          <a:solidFill>
                            <a:srgbClr val="FF0000"/>
                          </a:solidFill>
                          <a:latin typeface="Times New Roman" panose="02020603050405020304" pitchFamily="18" charset="0"/>
                          <a:cs typeface="Times New Roman" panose="02020603050405020304" pitchFamily="18" charset="0"/>
                        </a:rPr>
                        <a:t>на годишњем нивоу и укупно</a:t>
                      </a:r>
                    </a:p>
                  </a:txBody>
                  <a:tcPr>
                    <a:solidFill>
                      <a:schemeClr val="tx2">
                        <a:lumMod val="20000"/>
                        <a:lumOff val="80000"/>
                      </a:schemeClr>
                    </a:solidFill>
                  </a:tcPr>
                </a:tc>
              </a:tr>
              <a:tr h="838599">
                <a:tc>
                  <a:txBody>
                    <a:bodyPr/>
                    <a:lstStyle/>
                    <a:p>
                      <a:r>
                        <a:rPr lang="x-none" dirty="0" smtClean="0"/>
                        <a:t>6</a:t>
                      </a:r>
                      <a:endParaRPr lang="x-none" dirty="0"/>
                    </a:p>
                  </a:txBody>
                  <a:tcPr>
                    <a:solidFill>
                      <a:srgbClr val="FFC000"/>
                    </a:solidFill>
                  </a:tcPr>
                </a:tc>
                <a:tc>
                  <a:txBody>
                    <a:bodyPr/>
                    <a:lstStyle/>
                    <a:p>
                      <a:r>
                        <a:rPr lang="ru-RU" sz="2200" dirty="0" smtClean="0">
                          <a:latin typeface="Times New Roman" panose="02020603050405020304" pitchFamily="18" charset="0"/>
                          <a:cs typeface="Times New Roman" panose="02020603050405020304" pitchFamily="18" charset="0"/>
                        </a:rPr>
                        <a:t>врста поступка јавне набавке</a:t>
                      </a:r>
                      <a:r>
                        <a:rPr lang="ru-RU" sz="2200" strike="sngStrike" dirty="0" smtClean="0">
                          <a:solidFill>
                            <a:srgbClr val="FF0000"/>
                          </a:solidFill>
                          <a:latin typeface="Times New Roman" panose="02020603050405020304" pitchFamily="18" charset="0"/>
                          <a:cs typeface="Times New Roman" panose="02020603050405020304" pitchFamily="18" charset="0"/>
                        </a:rPr>
                        <a:t>, односно одредба овог закона на основу које се не примењује на набавку</a:t>
                      </a:r>
                      <a:endParaRPr lang="x-none" sz="2200" strike="sngStrike" dirty="0">
                        <a:solidFill>
                          <a:srgbClr val="FF0000"/>
                        </a:solidFill>
                      </a:endParaRPr>
                    </a:p>
                  </a:txBody>
                  <a:tcPr>
                    <a:solidFill>
                      <a:schemeClr val="tx2">
                        <a:lumMod val="20000"/>
                        <a:lumOff val="80000"/>
                      </a:schemeClr>
                    </a:solidFill>
                  </a:tcPr>
                </a:tc>
              </a:tr>
              <a:tr h="485855">
                <a:tc>
                  <a:txBody>
                    <a:bodyPr/>
                    <a:lstStyle/>
                    <a:p>
                      <a:r>
                        <a:rPr lang="x-none" dirty="0" smtClean="0"/>
                        <a:t>7</a:t>
                      </a:r>
                      <a:endParaRPr lang="x-none" dirty="0"/>
                    </a:p>
                  </a:txBody>
                  <a:tcPr>
                    <a:solidFill>
                      <a:srgbClr val="FFC000"/>
                    </a:solidFill>
                  </a:tcPr>
                </a:tc>
                <a:tc>
                  <a:txBody>
                    <a:bodyPr/>
                    <a:lstStyle/>
                    <a:p>
                      <a:r>
                        <a:rPr lang="ru-RU" sz="2200" dirty="0" smtClean="0">
                          <a:latin typeface="Times New Roman" panose="02020603050405020304" pitchFamily="18" charset="0"/>
                          <a:cs typeface="Times New Roman" panose="02020603050405020304" pitchFamily="18" charset="0"/>
                        </a:rPr>
                        <a:t>оквирни датум покретања поступка</a:t>
                      </a:r>
                      <a:endParaRPr lang="x-none" sz="2200" dirty="0"/>
                    </a:p>
                  </a:txBody>
                  <a:tcPr>
                    <a:solidFill>
                      <a:schemeClr val="tx2">
                        <a:lumMod val="20000"/>
                        <a:lumOff val="80000"/>
                      </a:schemeClr>
                    </a:solidFill>
                  </a:tcPr>
                </a:tc>
              </a:tr>
              <a:tr h="485855">
                <a:tc>
                  <a:txBody>
                    <a:bodyPr/>
                    <a:lstStyle/>
                    <a:p>
                      <a:r>
                        <a:rPr lang="x-none" dirty="0" smtClean="0"/>
                        <a:t>8</a:t>
                      </a:r>
                      <a:endParaRPr lang="x-none" dirty="0"/>
                    </a:p>
                  </a:txBody>
                  <a:tcPr>
                    <a:solidFill>
                      <a:srgbClr val="FFC000"/>
                    </a:solidFill>
                  </a:tcPr>
                </a:tc>
                <a:tc>
                  <a:txBody>
                    <a:bodyPr/>
                    <a:lstStyle/>
                    <a:p>
                      <a:r>
                        <a:rPr lang="ru-RU" sz="2200" dirty="0" smtClean="0">
                          <a:latin typeface="Times New Roman" panose="02020603050405020304" pitchFamily="18" charset="0"/>
                          <a:cs typeface="Times New Roman" panose="02020603050405020304" pitchFamily="18" charset="0"/>
                        </a:rPr>
                        <a:t>оквирни датум закључења уговора</a:t>
                      </a:r>
                    </a:p>
                  </a:txBody>
                  <a:tcPr>
                    <a:solidFill>
                      <a:schemeClr val="tx2">
                        <a:lumMod val="20000"/>
                        <a:lumOff val="80000"/>
                      </a:schemeClr>
                    </a:solidFill>
                  </a:tcPr>
                </a:tc>
              </a:tr>
              <a:tr h="485855">
                <a:tc>
                  <a:txBody>
                    <a:bodyPr/>
                    <a:lstStyle/>
                    <a:p>
                      <a:r>
                        <a:rPr lang="x-none" dirty="0" smtClean="0"/>
                        <a:t>9</a:t>
                      </a:r>
                      <a:endParaRPr lang="x-none" dirty="0"/>
                    </a:p>
                  </a:txBody>
                  <a:tcPr>
                    <a:solidFill>
                      <a:srgbClr val="FFC000"/>
                    </a:solidFill>
                  </a:tcPr>
                </a:tc>
                <a:tc>
                  <a:txBody>
                    <a:bodyPr/>
                    <a:lstStyle/>
                    <a:p>
                      <a:r>
                        <a:rPr lang="ru-RU" sz="2200" dirty="0" smtClean="0">
                          <a:latin typeface="Times New Roman" panose="02020603050405020304" pitchFamily="18" charset="0"/>
                          <a:cs typeface="Times New Roman" panose="02020603050405020304" pitchFamily="18" charset="0"/>
                        </a:rPr>
                        <a:t>оквирни датум </a:t>
                      </a:r>
                      <a:r>
                        <a:rPr lang="ru-RU" sz="2200" strike="sngStrike" dirty="0" smtClean="0">
                          <a:solidFill>
                            <a:srgbClr val="FF0000"/>
                          </a:solidFill>
                          <a:latin typeface="Times New Roman" panose="02020603050405020304" pitchFamily="18" charset="0"/>
                          <a:cs typeface="Times New Roman" panose="02020603050405020304" pitchFamily="18" charset="0"/>
                        </a:rPr>
                        <a:t>извршења</a:t>
                      </a:r>
                      <a:r>
                        <a:rPr lang="ru-RU" sz="2200" dirty="0" smtClean="0">
                          <a:solidFill>
                            <a:srgbClr val="FF0000"/>
                          </a:solidFill>
                          <a:latin typeface="Times New Roman" panose="02020603050405020304" pitchFamily="18" charset="0"/>
                          <a:cs typeface="Times New Roman" panose="02020603050405020304" pitchFamily="18" charset="0"/>
                        </a:rPr>
                        <a:t> </a:t>
                      </a:r>
                      <a:r>
                        <a:rPr lang="ru-RU" sz="2200" b="1" dirty="0" smtClean="0">
                          <a:solidFill>
                            <a:srgbClr val="00B050"/>
                          </a:solidFill>
                          <a:latin typeface="Times New Roman" panose="02020603050405020304" pitchFamily="18" charset="0"/>
                          <a:cs typeface="Times New Roman" panose="02020603050405020304" pitchFamily="18" charset="0"/>
                        </a:rPr>
                        <a:t>трајања</a:t>
                      </a:r>
                      <a:r>
                        <a:rPr lang="ru-RU" sz="2200" dirty="0" smtClean="0">
                          <a:latin typeface="Times New Roman" panose="02020603050405020304" pitchFamily="18" charset="0"/>
                          <a:cs typeface="Times New Roman" panose="02020603050405020304" pitchFamily="18" charset="0"/>
                        </a:rPr>
                        <a:t> уговора</a:t>
                      </a:r>
                    </a:p>
                  </a:txBody>
                  <a:tcPr>
                    <a:solidFill>
                      <a:schemeClr val="tx2">
                        <a:lumMod val="20000"/>
                        <a:lumOff val="80000"/>
                      </a:schemeClr>
                    </a:solidFill>
                  </a:tcPr>
                </a:tc>
              </a:tr>
            </a:tbl>
          </a:graphicData>
        </a:graphic>
      </p:graphicFrame>
      <p:sp>
        <p:nvSpPr>
          <p:cNvPr id="9" name="Slide Number Placeholder 8"/>
          <p:cNvSpPr>
            <a:spLocks noGrp="1"/>
          </p:cNvSpPr>
          <p:nvPr>
            <p:ph type="sldNum" sz="quarter" idx="12"/>
          </p:nvPr>
        </p:nvSpPr>
        <p:spPr/>
        <p:txBody>
          <a:bodyPr/>
          <a:lstStyle/>
          <a:p>
            <a:fld id="{B6F15528-21DE-4FAA-801E-634DDDAF4B2B}" type="slidenum">
              <a:rPr lang="en-US" smtClean="0"/>
              <a:pPr/>
              <a:t>70</a:t>
            </a:fld>
            <a:endParaRPr lang="en-US"/>
          </a:p>
        </p:txBody>
      </p:sp>
      <p:pic>
        <p:nvPicPr>
          <p:cNvPr id="6" name="Picture 5" descr="grb.png"/>
          <p:cNvPicPr>
            <a:picLocks noChangeAspect="1"/>
          </p:cNvPicPr>
          <p:nvPr/>
        </p:nvPicPr>
        <p:blipFill>
          <a:blip r:embed="rId2" cstate="print"/>
          <a:stretch>
            <a:fillRect/>
          </a:stretch>
        </p:blipFill>
        <p:spPr>
          <a:xfrm>
            <a:off x="285720" y="6496048"/>
            <a:ext cx="285752" cy="285752"/>
          </a:xfrm>
          <a:prstGeom prst="rect">
            <a:avLst/>
          </a:prstGeom>
        </p:spPr>
      </p:pic>
      <p:sp>
        <p:nvSpPr>
          <p:cNvPr id="7" name="TextBox 6"/>
          <p:cNvSpPr txBox="1"/>
          <p:nvPr/>
        </p:nvSpPr>
        <p:spPr>
          <a:xfrm>
            <a:off x="642910" y="6477000"/>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8" name="TextBox 7"/>
          <p:cNvSpPr txBox="1"/>
          <p:nvPr/>
        </p:nvSpPr>
        <p:spPr>
          <a:xfrm>
            <a:off x="341590" y="62484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137788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828800" y="2362200"/>
            <a:ext cx="617220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dirty="0" smtClean="0"/>
              <a:t>правно лице основано у циљу обављања делатности које су у општем  интересу (уз  алтернативну испуњеност једног од три услова)</a:t>
            </a:r>
            <a:endParaRPr lang="en-US" dirty="0"/>
          </a:p>
        </p:txBody>
      </p:sp>
      <p:sp>
        <p:nvSpPr>
          <p:cNvPr id="2" name="Title 1"/>
          <p:cNvSpPr>
            <a:spLocks noGrp="1"/>
          </p:cNvSpPr>
          <p:nvPr>
            <p:ph type="title"/>
          </p:nvPr>
        </p:nvSpPr>
        <p:spPr>
          <a:xfrm>
            <a:off x="457200" y="274638"/>
            <a:ext cx="8305800" cy="639762"/>
          </a:xfrm>
        </p:spPr>
        <p:txBody>
          <a:bodyPr>
            <a:normAutofit/>
          </a:bodyPr>
          <a:lstStyle/>
          <a:p>
            <a:pPr algn="ctr"/>
            <a:r>
              <a:rPr lang="sr-Cyrl-CS" sz="28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ДЕФИНИЦИЈА НАРУЧИОЦА (класичан сектор)</a:t>
            </a:r>
            <a:endParaRPr lang="en-US" sz="2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71</a:t>
            </a:fld>
            <a:endParaRPr lang="en-US" dirty="0"/>
          </a:p>
        </p:txBody>
      </p:sp>
      <p:sp>
        <p:nvSpPr>
          <p:cNvPr id="5" name="Rectangle 4"/>
          <p:cNvSpPr/>
          <p:nvPr/>
        </p:nvSpPr>
        <p:spPr>
          <a:xfrm>
            <a:off x="1828800" y="1143000"/>
            <a:ext cx="617220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dirty="0" smtClean="0"/>
              <a:t>корисник буџетских средстава, организација за обавезно социјално осигурање и њени корисници, у смислу закона којим се уређује буџетски систем</a:t>
            </a:r>
            <a:endParaRPr lang="en-US" dirty="0"/>
          </a:p>
        </p:txBody>
      </p:sp>
      <p:sp>
        <p:nvSpPr>
          <p:cNvPr id="6" name="Rectangle 5"/>
          <p:cNvSpPr/>
          <p:nvPr/>
        </p:nvSpPr>
        <p:spPr>
          <a:xfrm>
            <a:off x="1828800" y="1143000"/>
            <a:ext cx="6172200"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dirty="0" smtClean="0"/>
              <a:t>државни орган, орган аутономне покрајине </a:t>
            </a:r>
          </a:p>
          <a:p>
            <a:pPr algn="ctr"/>
            <a:r>
              <a:rPr lang="sr-Cyrl-CS" dirty="0" smtClean="0"/>
              <a:t>и орган локалне самоуправе</a:t>
            </a:r>
            <a:endParaRPr lang="en-US" dirty="0"/>
          </a:p>
        </p:txBody>
      </p:sp>
      <p:sp>
        <p:nvSpPr>
          <p:cNvPr id="7" name="Rectangle 6"/>
          <p:cNvSpPr/>
          <p:nvPr/>
        </p:nvSpPr>
        <p:spPr>
          <a:xfrm>
            <a:off x="1828800" y="2362200"/>
            <a:ext cx="6172200"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dirty="0" smtClean="0"/>
              <a:t>правно лице основано у циљу задовољавања потреба у општем интересу, које немају индустријски или трговински карактер (уз  алтернативну испуњеност једног од три услова)</a:t>
            </a:r>
            <a:endParaRPr lang="en-US" dirty="0"/>
          </a:p>
        </p:txBody>
      </p:sp>
      <p:sp>
        <p:nvSpPr>
          <p:cNvPr id="8" name="Rectangle 7"/>
          <p:cNvSpPr/>
          <p:nvPr/>
        </p:nvSpPr>
        <p:spPr>
          <a:xfrm>
            <a:off x="1752600" y="5257800"/>
            <a:ext cx="617220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dirty="0" smtClean="0"/>
              <a:t> јавно предузеће</a:t>
            </a:r>
            <a:endParaRPr lang="en-US" dirty="0" smtClean="0"/>
          </a:p>
        </p:txBody>
      </p:sp>
      <p:pic>
        <p:nvPicPr>
          <p:cNvPr id="10" name="Picture 5" descr="C:\Documents and Settings\daliborka\Desktop\MJ\Presentation\PP presentation\Images\1.jpg"/>
          <p:cNvPicPr>
            <a:picLocks noChangeAspect="1" noChangeArrowheads="1"/>
          </p:cNvPicPr>
          <p:nvPr/>
        </p:nvPicPr>
        <p:blipFill>
          <a:blip r:embed="rId2" cstate="print"/>
          <a:srcRect/>
          <a:stretch>
            <a:fillRect/>
          </a:stretch>
        </p:blipFill>
        <p:spPr bwMode="auto">
          <a:xfrm>
            <a:off x="457200" y="1143000"/>
            <a:ext cx="838200" cy="914400"/>
          </a:xfrm>
          <a:prstGeom prst="rect">
            <a:avLst/>
          </a:prstGeom>
          <a:noFill/>
        </p:spPr>
      </p:pic>
      <p:pic>
        <p:nvPicPr>
          <p:cNvPr id="11" name="Picture 6" descr="C:\Documents and Settings\daliborka\Desktop\MJ\Presentation\PP presentation\Images\2.jpg"/>
          <p:cNvPicPr>
            <a:picLocks noChangeAspect="1" noChangeArrowheads="1"/>
          </p:cNvPicPr>
          <p:nvPr/>
        </p:nvPicPr>
        <p:blipFill>
          <a:blip r:embed="rId3" cstate="print"/>
          <a:srcRect/>
          <a:stretch>
            <a:fillRect/>
          </a:stretch>
        </p:blipFill>
        <p:spPr bwMode="auto">
          <a:xfrm>
            <a:off x="457200" y="2362200"/>
            <a:ext cx="842954" cy="914400"/>
          </a:xfrm>
          <a:prstGeom prst="rect">
            <a:avLst/>
          </a:prstGeom>
          <a:noFill/>
        </p:spPr>
      </p:pic>
      <p:pic>
        <p:nvPicPr>
          <p:cNvPr id="12" name="Picture 7" descr="C:\Documents and Settings\daliborka\Desktop\MJ\Presentation\PP presentation\Images\3.jpg"/>
          <p:cNvPicPr>
            <a:picLocks noChangeAspect="1" noChangeArrowheads="1"/>
          </p:cNvPicPr>
          <p:nvPr/>
        </p:nvPicPr>
        <p:blipFill>
          <a:blip r:embed="rId4" cstate="print"/>
          <a:srcRect/>
          <a:stretch>
            <a:fillRect/>
          </a:stretch>
        </p:blipFill>
        <p:spPr bwMode="auto">
          <a:xfrm>
            <a:off x="533400" y="5257800"/>
            <a:ext cx="823938" cy="914400"/>
          </a:xfrm>
          <a:prstGeom prst="rect">
            <a:avLst/>
          </a:prstGeom>
          <a:noFill/>
        </p:spPr>
      </p:pic>
      <p:sp>
        <p:nvSpPr>
          <p:cNvPr id="13" name="Oval 12"/>
          <p:cNvSpPr/>
          <p:nvPr/>
        </p:nvSpPr>
        <p:spPr>
          <a:xfrm>
            <a:off x="304800" y="3581400"/>
            <a:ext cx="25146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t>да се више од 50 % финансира из средстава наручиоца</a:t>
            </a:r>
            <a:endParaRPr lang="en-US" sz="1400" dirty="0"/>
          </a:p>
        </p:txBody>
      </p:sp>
      <p:sp>
        <p:nvSpPr>
          <p:cNvPr id="19" name="Oval 18"/>
          <p:cNvSpPr/>
          <p:nvPr/>
        </p:nvSpPr>
        <p:spPr>
          <a:xfrm>
            <a:off x="2971800" y="3581400"/>
            <a:ext cx="25146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t>да надзор над радом тог правног лица врши наручилац</a:t>
            </a:r>
            <a:endParaRPr lang="en-US" sz="1400" dirty="0"/>
          </a:p>
        </p:txBody>
      </p:sp>
      <p:sp>
        <p:nvSpPr>
          <p:cNvPr id="20" name="Oval 19"/>
          <p:cNvSpPr/>
          <p:nvPr/>
        </p:nvSpPr>
        <p:spPr>
          <a:xfrm>
            <a:off x="5638800" y="3581400"/>
            <a:ext cx="2895600" cy="1447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t>да више од половине чланова органа управљања тог правног лица, чине представници наручиоца</a:t>
            </a:r>
            <a:endParaRPr lang="en-US" sz="1400" dirty="0"/>
          </a:p>
        </p:txBody>
      </p:sp>
      <p:sp>
        <p:nvSpPr>
          <p:cNvPr id="21" name="Oval 20"/>
          <p:cNvSpPr/>
          <p:nvPr/>
        </p:nvSpPr>
        <p:spPr>
          <a:xfrm>
            <a:off x="5638800" y="3581400"/>
            <a:ext cx="2895600" cy="1524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dirty="0" smtClean="0"/>
              <a:t>да више од половине чланова органа надзора или органа управљања тог правног лица именује наручилац</a:t>
            </a:r>
            <a:endParaRPr lang="en-US" sz="1400" dirty="0"/>
          </a:p>
        </p:txBody>
      </p:sp>
      <p:cxnSp>
        <p:nvCxnSpPr>
          <p:cNvPr id="23" name="Straight Arrow Connector 22"/>
          <p:cNvCxnSpPr/>
          <p:nvPr/>
        </p:nvCxnSpPr>
        <p:spPr>
          <a:xfrm rot="10800000" flipV="1">
            <a:off x="2057400" y="3276600"/>
            <a:ext cx="914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H="1">
            <a:off x="4114800" y="3352800"/>
            <a:ext cx="381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096000" y="3276600"/>
            <a:ext cx="609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ound Same Side Corner Rectangle 32"/>
          <p:cNvSpPr/>
          <p:nvPr/>
        </p:nvSpPr>
        <p:spPr>
          <a:xfrm>
            <a:off x="533400" y="5410200"/>
            <a:ext cx="7620000" cy="914400"/>
          </a:xfrm>
          <a:prstGeom prst="round2Same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Cyrl-CS" dirty="0" smtClean="0"/>
              <a:t>Влада на предлог министарства надлежног за послове финансија и Управе за јавне набавке на почетку буџетске године утврђује списак наручилаца. </a:t>
            </a:r>
            <a:endParaRPr lang="en-US" dirty="0" smtClean="0"/>
          </a:p>
        </p:txBody>
      </p:sp>
      <p:sp>
        <p:nvSpPr>
          <p:cNvPr id="34" name="Round Same Side Corner Rectangle 33"/>
          <p:cNvSpPr/>
          <p:nvPr/>
        </p:nvSpPr>
        <p:spPr>
          <a:xfrm>
            <a:off x="533400" y="5410200"/>
            <a:ext cx="7620000" cy="914400"/>
          </a:xfrm>
          <a:prstGeom prst="round2Same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Cyrl-CS" dirty="0" smtClean="0"/>
              <a:t>Влада на предлог министарства надлежног за послове финансија и Управе за јавне набавке утврђује списак наручилаца из чл. 2. ст. 1. тач. 1) ЗЈН.</a:t>
            </a:r>
            <a:endParaRPr lang="en-US" dirty="0" smtClean="0"/>
          </a:p>
        </p:txBody>
      </p:sp>
      <p:pic>
        <p:nvPicPr>
          <p:cNvPr id="22" name="Picture 21" descr="grb.png"/>
          <p:cNvPicPr>
            <a:picLocks noChangeAspect="1"/>
          </p:cNvPicPr>
          <p:nvPr/>
        </p:nvPicPr>
        <p:blipFill>
          <a:blip r:embed="rId5" cstate="print"/>
          <a:stretch>
            <a:fillRect/>
          </a:stretch>
        </p:blipFill>
        <p:spPr>
          <a:xfrm>
            <a:off x="285720" y="6429396"/>
            <a:ext cx="285752" cy="285752"/>
          </a:xfrm>
          <a:prstGeom prst="rect">
            <a:avLst/>
          </a:prstGeom>
        </p:spPr>
      </p:pic>
      <p:sp>
        <p:nvSpPr>
          <p:cNvPr id="24" name="TextBox 23"/>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25" name="TextBox 24"/>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bg/>
                                          </p:spTgt>
                                        </p:tgtEl>
                                        <p:attrNameLst>
                                          <p:attrName>style.visibility</p:attrName>
                                        </p:attrNameLst>
                                      </p:cBhvr>
                                      <p:to>
                                        <p:strVal val="visible"/>
                                      </p:to>
                                    </p:set>
                                    <p:anim calcmode="lin" valueType="num">
                                      <p:cBhvr additive="base">
                                        <p:cTn id="10"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1" dur="500" fill="hold"/>
                                        <p:tgtEl>
                                          <p:spTgt spid="5">
                                            <p:bg/>
                                          </p:spTgt>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9">
                                            <p:bg/>
                                          </p:spTgt>
                                        </p:tgtEl>
                                        <p:attrNameLst>
                                          <p:attrName>style.visibility</p:attrName>
                                        </p:attrNameLst>
                                      </p:cBhvr>
                                      <p:to>
                                        <p:strVal val="visible"/>
                                      </p:to>
                                    </p:set>
                                    <p:anim calcmode="lin" valueType="num">
                                      <p:cBhvr additive="base">
                                        <p:cTn id="23"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9">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additive="base">
                                        <p:cTn id="2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par>
                                <p:cTn id="34" presetID="2" presetClass="entr" presetSubtype="4" fill="hold" grpId="0" nodeType="withEffect">
                                  <p:stCondLst>
                                    <p:cond delay="0"/>
                                  </p:stCondLst>
                                  <p:childTnLst>
                                    <p:set>
                                      <p:cBhvr>
                                        <p:cTn id="35" dur="1" fill="hold">
                                          <p:stCondLst>
                                            <p:cond delay="0"/>
                                          </p:stCondLst>
                                        </p:cTn>
                                        <p:tgtEl>
                                          <p:spTgt spid="8">
                                            <p:bg/>
                                          </p:spTgt>
                                        </p:tgtEl>
                                        <p:attrNameLst>
                                          <p:attrName>style.visibility</p:attrName>
                                        </p:attrNameLst>
                                      </p:cBhvr>
                                      <p:to>
                                        <p:strVal val="visible"/>
                                      </p:to>
                                    </p:set>
                                    <p:anim calcmode="lin" valueType="num">
                                      <p:cBhvr additive="base">
                                        <p:cTn id="36" dur="500" fill="hold"/>
                                        <p:tgtEl>
                                          <p:spTgt spid="8">
                                            <p:bg/>
                                          </p:spTgt>
                                        </p:tgtEl>
                                        <p:attrNameLst>
                                          <p:attrName>ppt_x</p:attrName>
                                        </p:attrNameLst>
                                      </p:cBhvr>
                                      <p:tavLst>
                                        <p:tav tm="0">
                                          <p:val>
                                            <p:strVal val="#ppt_x"/>
                                          </p:val>
                                        </p:tav>
                                        <p:tav tm="100000">
                                          <p:val>
                                            <p:strVal val="#ppt_x"/>
                                          </p:val>
                                        </p:tav>
                                      </p:tavLst>
                                    </p:anim>
                                    <p:anim calcmode="lin" valueType="num">
                                      <p:cBhvr additive="base">
                                        <p:cTn id="37" dur="500" fill="hold"/>
                                        <p:tgtEl>
                                          <p:spTgt spid="8">
                                            <p:bg/>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linds(horizontal)">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blinds(horizontal)">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ppt_x"/>
                                          </p:val>
                                        </p:tav>
                                        <p:tav tm="100000">
                                          <p:val>
                                            <p:strVal val="#ppt_x"/>
                                          </p:val>
                                        </p:tav>
                                      </p:tavLst>
                                    </p:anim>
                                    <p:anim calcmode="lin" valueType="num">
                                      <p:cBhvr additive="base">
                                        <p:cTn id="57" dur="500" fill="hold"/>
                                        <p:tgtEl>
                                          <p:spTgt spid="2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3">
                                            <p:bg/>
                                          </p:spTgt>
                                        </p:tgtEl>
                                        <p:attrNameLst>
                                          <p:attrName>style.visibility</p:attrName>
                                        </p:attrNameLst>
                                      </p:cBhvr>
                                      <p:to>
                                        <p:strVal val="visible"/>
                                      </p:to>
                                    </p:set>
                                    <p:anim calcmode="lin" valueType="num">
                                      <p:cBhvr additive="base">
                                        <p:cTn id="60"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61" dur="500" fill="hold"/>
                                        <p:tgtEl>
                                          <p:spTgt spid="13">
                                            <p:bg/>
                                          </p:spTgt>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3">
                                            <p:txEl>
                                              <p:pRg st="0" end="0"/>
                                            </p:txEl>
                                          </p:spTgt>
                                        </p:tgtEl>
                                        <p:attrNameLst>
                                          <p:attrName>style.visibility</p:attrName>
                                        </p:attrNameLst>
                                      </p:cBhvr>
                                      <p:to>
                                        <p:strVal val="visible"/>
                                      </p:to>
                                    </p:set>
                                    <p:anim calcmode="lin" valueType="num">
                                      <p:cBhvr additive="base">
                                        <p:cTn id="64"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additive="base">
                                        <p:cTn id="70" dur="500" fill="hold"/>
                                        <p:tgtEl>
                                          <p:spTgt spid="27"/>
                                        </p:tgtEl>
                                        <p:attrNameLst>
                                          <p:attrName>ppt_x</p:attrName>
                                        </p:attrNameLst>
                                      </p:cBhvr>
                                      <p:tavLst>
                                        <p:tav tm="0">
                                          <p:val>
                                            <p:strVal val="#ppt_x"/>
                                          </p:val>
                                        </p:tav>
                                        <p:tav tm="100000">
                                          <p:val>
                                            <p:strVal val="#ppt_x"/>
                                          </p:val>
                                        </p:tav>
                                      </p:tavLst>
                                    </p:anim>
                                    <p:anim calcmode="lin" valueType="num">
                                      <p:cBhvr additive="base">
                                        <p:cTn id="71" dur="500" fill="hold"/>
                                        <p:tgtEl>
                                          <p:spTgt spid="2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9">
                                            <p:bg/>
                                          </p:spTgt>
                                        </p:tgtEl>
                                        <p:attrNameLst>
                                          <p:attrName>style.visibility</p:attrName>
                                        </p:attrNameLst>
                                      </p:cBhvr>
                                      <p:to>
                                        <p:strVal val="visible"/>
                                      </p:to>
                                    </p:set>
                                    <p:anim calcmode="lin" valueType="num">
                                      <p:cBhvr additive="base">
                                        <p:cTn id="74"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75" dur="500" fill="hold"/>
                                        <p:tgtEl>
                                          <p:spTgt spid="19">
                                            <p:bg/>
                                          </p:spTgt>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9">
                                            <p:txEl>
                                              <p:pRg st="0" end="0"/>
                                            </p:txEl>
                                          </p:spTgt>
                                        </p:tgtEl>
                                        <p:attrNameLst>
                                          <p:attrName>style.visibility</p:attrName>
                                        </p:attrNameLst>
                                      </p:cBhvr>
                                      <p:to>
                                        <p:strVal val="visible"/>
                                      </p:to>
                                    </p:set>
                                    <p:anim calcmode="lin" valueType="num">
                                      <p:cBhvr additive="base">
                                        <p:cTn id="7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28"/>
                                        </p:tgtEl>
                                        <p:attrNameLst>
                                          <p:attrName>style.visibility</p:attrName>
                                        </p:attrNameLst>
                                      </p:cBhvr>
                                      <p:to>
                                        <p:strVal val="visible"/>
                                      </p:to>
                                    </p:set>
                                    <p:anim calcmode="lin" valueType="num">
                                      <p:cBhvr additive="base">
                                        <p:cTn id="84" dur="500" fill="hold"/>
                                        <p:tgtEl>
                                          <p:spTgt spid="28"/>
                                        </p:tgtEl>
                                        <p:attrNameLst>
                                          <p:attrName>ppt_x</p:attrName>
                                        </p:attrNameLst>
                                      </p:cBhvr>
                                      <p:tavLst>
                                        <p:tav tm="0">
                                          <p:val>
                                            <p:strVal val="#ppt_x"/>
                                          </p:val>
                                        </p:tav>
                                        <p:tav tm="100000">
                                          <p:val>
                                            <p:strVal val="#ppt_x"/>
                                          </p:val>
                                        </p:tav>
                                      </p:tavLst>
                                    </p:anim>
                                    <p:anim calcmode="lin" valueType="num">
                                      <p:cBhvr additive="base">
                                        <p:cTn id="85" dur="500" fill="hold"/>
                                        <p:tgtEl>
                                          <p:spTgt spid="28"/>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20">
                                            <p:bg/>
                                          </p:spTgt>
                                        </p:tgtEl>
                                        <p:attrNameLst>
                                          <p:attrName>style.visibility</p:attrName>
                                        </p:attrNameLst>
                                      </p:cBhvr>
                                      <p:to>
                                        <p:strVal val="visible"/>
                                      </p:to>
                                    </p:set>
                                    <p:anim calcmode="lin" valueType="num">
                                      <p:cBhvr additive="base">
                                        <p:cTn id="88"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89" dur="500" fill="hold"/>
                                        <p:tgtEl>
                                          <p:spTgt spid="20">
                                            <p:bg/>
                                          </p:spTgt>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20">
                                            <p:txEl>
                                              <p:pRg st="0" end="0"/>
                                            </p:txEl>
                                          </p:spTgt>
                                        </p:tgtEl>
                                        <p:attrNameLst>
                                          <p:attrName>style.visibility</p:attrName>
                                        </p:attrNameLst>
                                      </p:cBhvr>
                                      <p:to>
                                        <p:strVal val="visible"/>
                                      </p:to>
                                    </p:set>
                                    <p:anim calcmode="lin" valueType="num">
                                      <p:cBhvr additive="base">
                                        <p:cTn id="9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1">
                                            <p:bg/>
                                          </p:spTgt>
                                        </p:tgtEl>
                                        <p:attrNameLst>
                                          <p:attrName>style.visibility</p:attrName>
                                        </p:attrNameLst>
                                      </p:cBhvr>
                                      <p:to>
                                        <p:strVal val="visible"/>
                                      </p:to>
                                    </p:set>
                                    <p:animEffect transition="in" filter="blinds(horizontal)">
                                      <p:cBhvr>
                                        <p:cTn id="98" dur="500"/>
                                        <p:tgtEl>
                                          <p:spTgt spid="21">
                                            <p:bg/>
                                          </p:spTgt>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21">
                                            <p:txEl>
                                              <p:pRg st="0" end="0"/>
                                            </p:txEl>
                                          </p:spTgt>
                                        </p:tgtEl>
                                        <p:attrNameLst>
                                          <p:attrName>style.visibility</p:attrName>
                                        </p:attrNameLst>
                                      </p:cBhvr>
                                      <p:to>
                                        <p:strVal val="visible"/>
                                      </p:to>
                                    </p:set>
                                    <p:animEffect transition="in" filter="blinds(horizontal)">
                                      <p:cBhvr>
                                        <p:cTn id="101" dur="500"/>
                                        <p:tgtEl>
                                          <p:spTgt spid="21">
                                            <p:txEl>
                                              <p:pRg st="0" end="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xit" presetSubtype="10" fill="hold" nodeType="clickEffect">
                                  <p:stCondLst>
                                    <p:cond delay="0"/>
                                  </p:stCondLst>
                                  <p:childTnLst>
                                    <p:animEffect transition="out" filter="blinds(horizontal)">
                                      <p:cBhvr>
                                        <p:cTn id="105" dur="500"/>
                                        <p:tgtEl>
                                          <p:spTgt spid="12"/>
                                        </p:tgtEl>
                                      </p:cBhvr>
                                    </p:animEffect>
                                    <p:set>
                                      <p:cBhvr>
                                        <p:cTn id="106" dur="1" fill="hold">
                                          <p:stCondLst>
                                            <p:cond delay="499"/>
                                          </p:stCondLst>
                                        </p:cTn>
                                        <p:tgtEl>
                                          <p:spTgt spid="12"/>
                                        </p:tgtEl>
                                        <p:attrNameLst>
                                          <p:attrName>style.visibility</p:attrName>
                                        </p:attrNameLst>
                                      </p:cBhvr>
                                      <p:to>
                                        <p:strVal val="hidden"/>
                                      </p:to>
                                    </p:set>
                                  </p:childTnLst>
                                </p:cTn>
                              </p:par>
                              <p:par>
                                <p:cTn id="107" presetID="3" presetClass="exit" presetSubtype="10" fill="hold" grpId="1" nodeType="withEffect">
                                  <p:stCondLst>
                                    <p:cond delay="0"/>
                                  </p:stCondLst>
                                  <p:childTnLst>
                                    <p:animEffect transition="out" filter="blinds(horizontal)">
                                      <p:cBhvr>
                                        <p:cTn id="108" dur="500"/>
                                        <p:tgtEl>
                                          <p:spTgt spid="8">
                                            <p:txEl>
                                              <p:pRg st="0" end="0"/>
                                            </p:txEl>
                                          </p:spTgt>
                                        </p:tgtEl>
                                      </p:cBhvr>
                                    </p:animEffect>
                                    <p:set>
                                      <p:cBhvr>
                                        <p:cTn id="109" dur="1" fill="hold">
                                          <p:stCondLst>
                                            <p:cond delay="499"/>
                                          </p:stCondLst>
                                        </p:cTn>
                                        <p:tgtEl>
                                          <p:spTgt spid="8">
                                            <p:txEl>
                                              <p:pRg st="0" end="0"/>
                                            </p:txEl>
                                          </p:spTgt>
                                        </p:tgtEl>
                                        <p:attrNameLst>
                                          <p:attrName>style.visibility</p:attrName>
                                        </p:attrNameLst>
                                      </p:cBhvr>
                                      <p:to>
                                        <p:strVal val="hidden"/>
                                      </p:to>
                                    </p:set>
                                  </p:childTnLst>
                                </p:cTn>
                              </p:par>
                              <p:par>
                                <p:cTn id="110" presetID="3" presetClass="exit" presetSubtype="10" fill="hold" grpId="1" nodeType="withEffect">
                                  <p:stCondLst>
                                    <p:cond delay="0"/>
                                  </p:stCondLst>
                                  <p:childTnLst>
                                    <p:animEffect transition="out" filter="blinds(horizontal)">
                                      <p:cBhvr>
                                        <p:cTn id="111" dur="500"/>
                                        <p:tgtEl>
                                          <p:spTgt spid="8">
                                            <p:bg/>
                                          </p:spTgt>
                                        </p:tgtEl>
                                      </p:cBhvr>
                                    </p:animEffect>
                                    <p:set>
                                      <p:cBhvr>
                                        <p:cTn id="112" dur="1" fill="hold">
                                          <p:stCondLst>
                                            <p:cond delay="499"/>
                                          </p:stCondLst>
                                        </p:cTn>
                                        <p:tgtEl>
                                          <p:spTgt spid="8">
                                            <p:bg/>
                                          </p:spTgt>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33">
                                            <p:bg/>
                                          </p:spTgt>
                                        </p:tgtEl>
                                        <p:attrNameLst>
                                          <p:attrName>style.visibility</p:attrName>
                                        </p:attrNameLst>
                                      </p:cBhvr>
                                      <p:to>
                                        <p:strVal val="visible"/>
                                      </p:to>
                                    </p:set>
                                    <p:animEffect transition="in" filter="wipe(down)">
                                      <p:cBhvr>
                                        <p:cTn id="117" dur="500"/>
                                        <p:tgtEl>
                                          <p:spTgt spid="33">
                                            <p:bg/>
                                          </p:spTgt>
                                        </p:tgtEl>
                                      </p:cBhvr>
                                    </p:animEffect>
                                  </p:childTnLst>
                                </p:cTn>
                              </p:par>
                              <p:par>
                                <p:cTn id="118" presetID="22" presetClass="entr" presetSubtype="4" fill="hold" grpId="0" nodeType="withEffect">
                                  <p:stCondLst>
                                    <p:cond delay="0"/>
                                  </p:stCondLst>
                                  <p:childTnLst>
                                    <p:set>
                                      <p:cBhvr>
                                        <p:cTn id="119" dur="1" fill="hold">
                                          <p:stCondLst>
                                            <p:cond delay="0"/>
                                          </p:stCondLst>
                                        </p:cTn>
                                        <p:tgtEl>
                                          <p:spTgt spid="33">
                                            <p:txEl>
                                              <p:pRg st="0" end="0"/>
                                            </p:txEl>
                                          </p:spTgt>
                                        </p:tgtEl>
                                        <p:attrNameLst>
                                          <p:attrName>style.visibility</p:attrName>
                                        </p:attrNameLst>
                                      </p:cBhvr>
                                      <p:to>
                                        <p:strVal val="visible"/>
                                      </p:to>
                                    </p:set>
                                    <p:animEffect transition="in" filter="wipe(down)">
                                      <p:cBhvr>
                                        <p:cTn id="120" dur="500"/>
                                        <p:tgtEl>
                                          <p:spTgt spid="33">
                                            <p:txEl>
                                              <p:pRg st="0" end="0"/>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blinds(horizontal)">
                                      <p:cBhvr>
                                        <p:cTn id="12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P spid="5" grpId="0" build="allAtOnce" animBg="1"/>
      <p:bldP spid="6" grpId="0" animBg="1"/>
      <p:bldP spid="7" grpId="0" animBg="1"/>
      <p:bldP spid="8" grpId="0" build="allAtOnce" animBg="1"/>
      <p:bldP spid="8" grpId="1" build="allAtOnce" animBg="1"/>
      <p:bldP spid="13" grpId="0" build="allAtOnce" animBg="1"/>
      <p:bldP spid="19" grpId="0" build="allAtOnce" animBg="1"/>
      <p:bldP spid="20" grpId="0" build="allAtOnce" animBg="1"/>
      <p:bldP spid="21" grpId="0" build="allAtOnce" animBg="1"/>
      <p:bldP spid="33" grpId="0" build="allAtOnce" animBg="1"/>
      <p:bldP spid="3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639762"/>
          </a:xfrm>
        </p:spPr>
        <p:txBody>
          <a:bodyPr>
            <a:normAutofit/>
          </a:bodyPr>
          <a:lstStyle/>
          <a:p>
            <a:pPr algn="ctr"/>
            <a:r>
              <a:rPr lang="sr-Cyrl-CS" sz="24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ДЕФИНИЦИЈА НАРУЧИОЦА (посебан сектор)</a:t>
            </a:r>
            <a:endParaRPr lang="en-US" sz="24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72</a:t>
            </a:fld>
            <a:endParaRPr lang="en-US"/>
          </a:p>
        </p:txBody>
      </p:sp>
      <p:sp>
        <p:nvSpPr>
          <p:cNvPr id="6" name="Rectangle 5"/>
          <p:cNvSpPr/>
          <p:nvPr/>
        </p:nvSpPr>
        <p:spPr>
          <a:xfrm>
            <a:off x="1295400" y="914400"/>
            <a:ext cx="7239000" cy="6096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наручилац из члана 2. ЗЈН који обавља делатност у овој области, када спроводи набавку за потребе обављања тих делатности</a:t>
            </a:r>
            <a:endParaRPr lang="en-US" sz="1600" dirty="0"/>
          </a:p>
        </p:txBody>
      </p:sp>
      <p:sp>
        <p:nvSpPr>
          <p:cNvPr id="7" name="Rectangle 6"/>
          <p:cNvSpPr/>
          <p:nvPr/>
        </p:nvSpPr>
        <p:spPr>
          <a:xfrm>
            <a:off x="1295400" y="1524000"/>
            <a:ext cx="7239000" cy="6096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лице које обавља делатност у овој области, на основу искључивих или посебних права, када спроводи набавку за потребе обављања тих делатности</a:t>
            </a:r>
            <a:endParaRPr lang="en-US" sz="1600" dirty="0"/>
          </a:p>
        </p:txBody>
      </p:sp>
      <p:sp>
        <p:nvSpPr>
          <p:cNvPr id="8" name="Rectangle 7"/>
          <p:cNvSpPr/>
          <p:nvPr/>
        </p:nvSpPr>
        <p:spPr>
          <a:xfrm>
            <a:off x="1295400" y="3429000"/>
            <a:ext cx="7239000"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600" dirty="0" smtClean="0"/>
              <a:t> </a:t>
            </a:r>
            <a:r>
              <a:rPr lang="ru-RU" sz="1600" dirty="0" smtClean="0"/>
              <a:t>јавно предузеће које обавља делатност у овој области, када спроводи набавку за потребе обављања тих делатности</a:t>
            </a:r>
            <a:endParaRPr lang="en-US" sz="1600" dirty="0" smtClean="0"/>
          </a:p>
        </p:txBody>
      </p:sp>
      <p:pic>
        <p:nvPicPr>
          <p:cNvPr id="10" name="Picture 5" descr="C:\Documents and Settings\daliborka\Desktop\MJ\Presentation\PP presentation\Images\1.jpg"/>
          <p:cNvPicPr>
            <a:picLocks noChangeAspect="1" noChangeArrowheads="1"/>
          </p:cNvPicPr>
          <p:nvPr/>
        </p:nvPicPr>
        <p:blipFill>
          <a:blip r:embed="rId2" cstate="print"/>
          <a:srcRect/>
          <a:stretch>
            <a:fillRect/>
          </a:stretch>
        </p:blipFill>
        <p:spPr bwMode="auto">
          <a:xfrm>
            <a:off x="457200" y="914400"/>
            <a:ext cx="838200" cy="609600"/>
          </a:xfrm>
          <a:prstGeom prst="rect">
            <a:avLst/>
          </a:prstGeom>
          <a:noFill/>
        </p:spPr>
      </p:pic>
      <p:pic>
        <p:nvPicPr>
          <p:cNvPr id="11" name="Picture 6" descr="C:\Documents and Settings\daliborka\Desktop\MJ\Presentation\PP presentation\Images\2.jpg"/>
          <p:cNvPicPr>
            <a:picLocks noChangeAspect="1" noChangeArrowheads="1"/>
          </p:cNvPicPr>
          <p:nvPr/>
        </p:nvPicPr>
        <p:blipFill>
          <a:blip r:embed="rId3" cstate="print"/>
          <a:srcRect/>
          <a:stretch>
            <a:fillRect/>
          </a:stretch>
        </p:blipFill>
        <p:spPr bwMode="auto">
          <a:xfrm>
            <a:off x="457200" y="1524000"/>
            <a:ext cx="842954" cy="609600"/>
          </a:xfrm>
          <a:prstGeom prst="rect">
            <a:avLst/>
          </a:prstGeom>
          <a:noFill/>
        </p:spPr>
      </p:pic>
      <p:pic>
        <p:nvPicPr>
          <p:cNvPr id="12" name="Picture 7" descr="C:\Documents and Settings\daliborka\Desktop\MJ\Presentation\PP presentation\Images\3.jpg"/>
          <p:cNvPicPr>
            <a:picLocks noChangeAspect="1" noChangeArrowheads="1"/>
          </p:cNvPicPr>
          <p:nvPr/>
        </p:nvPicPr>
        <p:blipFill>
          <a:blip r:embed="rId4" cstate="print"/>
          <a:srcRect/>
          <a:stretch>
            <a:fillRect/>
          </a:stretch>
        </p:blipFill>
        <p:spPr bwMode="auto">
          <a:xfrm>
            <a:off x="533400" y="3429000"/>
            <a:ext cx="823938" cy="533400"/>
          </a:xfrm>
          <a:prstGeom prst="rect">
            <a:avLst/>
          </a:prstGeom>
          <a:noFill/>
        </p:spPr>
      </p:pic>
      <p:sp>
        <p:nvSpPr>
          <p:cNvPr id="22" name="Rectangle 21"/>
          <p:cNvSpPr/>
          <p:nvPr/>
        </p:nvSpPr>
        <p:spPr>
          <a:xfrm>
            <a:off x="533400" y="2133600"/>
            <a:ext cx="8001000" cy="1295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solidFill>
                  <a:schemeClr val="accent2">
                    <a:lumMod val="50000"/>
                  </a:schemeClr>
                </a:solidFill>
              </a:rPr>
              <a:t>Искључиво или посебно право које је додељено </a:t>
            </a:r>
            <a:r>
              <a:rPr lang="ru-RU" sz="1600" u="sng" dirty="0" smtClean="0">
                <a:solidFill>
                  <a:schemeClr val="accent2">
                    <a:lumMod val="50000"/>
                  </a:schemeClr>
                </a:solidFill>
              </a:rPr>
              <a:t>на основу објективних критеријума, на транспарентан начин</a:t>
            </a:r>
            <a:r>
              <a:rPr lang="ru-RU" sz="1600" dirty="0" smtClean="0">
                <a:solidFill>
                  <a:schemeClr val="accent2">
                    <a:lumMod val="50000"/>
                  </a:schemeClr>
                </a:solidFill>
              </a:rPr>
              <a:t> у поступку у којем је извршено јавно објављивање, применом прописа о јавним набавкама, јавно приватном партнерству и концесијама или другом поступку у којем су примењени објективни критеријуми и обезбеђена транспарентност и јавно објављивање, не сматра се искључивим или посебним правом у овом смислу.</a:t>
            </a:r>
            <a:endParaRPr lang="en-US" sz="1600" dirty="0">
              <a:solidFill>
                <a:schemeClr val="accent2">
                  <a:lumMod val="50000"/>
                </a:schemeClr>
              </a:solidFill>
            </a:endParaRPr>
          </a:p>
        </p:txBody>
      </p:sp>
      <p:sp>
        <p:nvSpPr>
          <p:cNvPr id="24" name="Rectangle 23"/>
          <p:cNvSpPr/>
          <p:nvPr/>
        </p:nvSpPr>
        <p:spPr>
          <a:xfrm>
            <a:off x="533400" y="4038600"/>
            <a:ext cx="8001000" cy="830997"/>
          </a:xfrm>
          <a:prstGeom prst="rect">
            <a:avLst/>
          </a:prstGeom>
          <a:solidFill>
            <a:srgbClr val="FFFF00"/>
          </a:solidFill>
        </p:spPr>
        <p:txBody>
          <a:bodyPr wrap="square">
            <a:spAutoFit/>
          </a:bodyPr>
          <a:lstStyle/>
          <a:p>
            <a:pPr algn="just"/>
            <a:r>
              <a:rPr lang="ru-RU" sz="1600" dirty="0" smtClean="0">
                <a:solidFill>
                  <a:schemeClr val="accent2">
                    <a:lumMod val="50000"/>
                  </a:schemeClr>
                </a:solidFill>
              </a:rPr>
              <a:t>Јавно предузеће у датом смислу је свако предузеће над којим наручилац може имати, директно или индиректно, </a:t>
            </a:r>
            <a:r>
              <a:rPr lang="ru-RU" sz="1600" u="sng" dirty="0" smtClean="0">
                <a:solidFill>
                  <a:schemeClr val="accent2">
                    <a:lumMod val="50000"/>
                  </a:schemeClr>
                </a:solidFill>
              </a:rPr>
              <a:t>преовлађујући утицај</a:t>
            </a:r>
            <a:r>
              <a:rPr lang="ru-RU" sz="1600" dirty="0" smtClean="0">
                <a:solidFill>
                  <a:schemeClr val="accent2">
                    <a:lumMod val="50000"/>
                  </a:schemeClr>
                </a:solidFill>
              </a:rPr>
              <a:t> на основу власништва над њиме, финансијског учешћа у њему или правила на основу којих је уређено.</a:t>
            </a:r>
            <a:endParaRPr lang="en-US" sz="1600" dirty="0">
              <a:solidFill>
                <a:schemeClr val="accent2">
                  <a:lumMod val="50000"/>
                </a:schemeClr>
              </a:solidFill>
            </a:endParaRPr>
          </a:p>
        </p:txBody>
      </p:sp>
      <p:sp>
        <p:nvSpPr>
          <p:cNvPr id="25" name="Rectangle 24"/>
          <p:cNvSpPr/>
          <p:nvPr/>
        </p:nvSpPr>
        <p:spPr>
          <a:xfrm>
            <a:off x="533400" y="4876800"/>
            <a:ext cx="8001000" cy="584775"/>
          </a:xfrm>
          <a:prstGeom prst="rect">
            <a:avLst/>
          </a:prstGeom>
          <a:solidFill>
            <a:schemeClr val="accent6">
              <a:lumMod val="40000"/>
              <a:lumOff val="60000"/>
            </a:schemeClr>
          </a:solidFill>
        </p:spPr>
        <p:txBody>
          <a:bodyPr wrap="square">
            <a:spAutoFit/>
          </a:bodyPr>
          <a:lstStyle/>
          <a:p>
            <a:r>
              <a:rPr lang="ru-RU" sz="1600" dirty="0" smtClean="0">
                <a:solidFill>
                  <a:schemeClr val="accent6">
                    <a:lumMod val="50000"/>
                  </a:schemeClr>
                </a:solidFill>
                <a:latin typeface="Times New Roman" pitchFamily="18" charset="0"/>
                <a:cs typeface="Times New Roman" pitchFamily="18" charset="0"/>
              </a:rPr>
              <a:t>Преовлађујући утицај од стране наручиоца подразумева се у било којем од случајева у којима наручилац, </a:t>
            </a:r>
            <a:r>
              <a:rPr lang="sr-Cyrl-CS" sz="1600" dirty="0" smtClean="0">
                <a:solidFill>
                  <a:schemeClr val="accent6">
                    <a:lumMod val="50000"/>
                  </a:schemeClr>
                </a:solidFill>
                <a:latin typeface="Times New Roman" pitchFamily="18" charset="0"/>
                <a:cs typeface="Times New Roman" pitchFamily="18" charset="0"/>
              </a:rPr>
              <a:t>директно или индиректно:</a:t>
            </a:r>
            <a:endParaRPr lang="en-US" sz="1600" dirty="0">
              <a:solidFill>
                <a:schemeClr val="accent6">
                  <a:lumMod val="50000"/>
                </a:schemeClr>
              </a:solidFill>
              <a:latin typeface="Times New Roman" pitchFamily="18" charset="0"/>
              <a:cs typeface="Times New Roman" pitchFamily="18" charset="0"/>
            </a:endParaRPr>
          </a:p>
        </p:txBody>
      </p:sp>
      <p:sp>
        <p:nvSpPr>
          <p:cNvPr id="30" name="Rounded Rectangle 29"/>
          <p:cNvSpPr/>
          <p:nvPr/>
        </p:nvSpPr>
        <p:spPr>
          <a:xfrm>
            <a:off x="533400" y="5486400"/>
            <a:ext cx="1676400" cy="6858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има већину уписаног капитала предузећа</a:t>
            </a:r>
            <a:endParaRPr lang="en-US" sz="1400" dirty="0"/>
          </a:p>
        </p:txBody>
      </p:sp>
      <p:sp>
        <p:nvSpPr>
          <p:cNvPr id="31" name="Rounded Rectangle 30"/>
          <p:cNvSpPr/>
          <p:nvPr/>
        </p:nvSpPr>
        <p:spPr>
          <a:xfrm>
            <a:off x="2438400" y="5486400"/>
            <a:ext cx="2209800" cy="6858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контролише већину гласова који се односе на акције тог предузећа</a:t>
            </a:r>
            <a:endParaRPr lang="en-US" sz="1400" dirty="0"/>
          </a:p>
        </p:txBody>
      </p:sp>
      <p:sp>
        <p:nvSpPr>
          <p:cNvPr id="32" name="Rounded Rectangle 31"/>
          <p:cNvSpPr/>
          <p:nvPr/>
        </p:nvSpPr>
        <p:spPr>
          <a:xfrm>
            <a:off x="4800600" y="5486400"/>
            <a:ext cx="3657600" cy="6858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може именовати више од половине чланова органа надзора, руковођења или органа управљања тог предузећа</a:t>
            </a:r>
            <a:endParaRPr lang="en-US" sz="1400" dirty="0"/>
          </a:p>
        </p:txBody>
      </p:sp>
      <p:pic>
        <p:nvPicPr>
          <p:cNvPr id="16" name="Picture 15" descr="grb.png"/>
          <p:cNvPicPr>
            <a:picLocks noChangeAspect="1"/>
          </p:cNvPicPr>
          <p:nvPr/>
        </p:nvPicPr>
        <p:blipFill>
          <a:blip r:embed="rId5" cstate="print"/>
          <a:stretch>
            <a:fillRect/>
          </a:stretch>
        </p:blipFill>
        <p:spPr>
          <a:xfrm>
            <a:off x="285720" y="6429396"/>
            <a:ext cx="285752" cy="285752"/>
          </a:xfrm>
          <a:prstGeom prst="rect">
            <a:avLst/>
          </a:prstGeom>
        </p:spPr>
      </p:pic>
      <p:sp>
        <p:nvSpPr>
          <p:cNvPr id="17" name="TextBox 16"/>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18" name="TextBox 17"/>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418175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2">
                                            <p:bg/>
                                          </p:spTgt>
                                        </p:tgtEl>
                                        <p:attrNameLst>
                                          <p:attrName>style.visibility</p:attrName>
                                        </p:attrNameLst>
                                      </p:cBhvr>
                                      <p:to>
                                        <p:strVal val="visible"/>
                                      </p:to>
                                    </p:set>
                                    <p:animEffect transition="in" filter="wipe(down)">
                                      <p:cBhvr>
                                        <p:cTn id="23" dur="500"/>
                                        <p:tgtEl>
                                          <p:spTgt spid="22">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down)">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8">
                                            <p:bg/>
                                          </p:spTgt>
                                        </p:tgtEl>
                                        <p:attrNameLst>
                                          <p:attrName>style.visibility</p:attrName>
                                        </p:attrNameLst>
                                      </p:cBhvr>
                                      <p:to>
                                        <p:strVal val="visible"/>
                                      </p:to>
                                    </p:set>
                                    <p:anim calcmode="lin" valueType="num">
                                      <p:cBhvr additive="base">
                                        <p:cTn id="34" dur="500" fill="hold"/>
                                        <p:tgtEl>
                                          <p:spTgt spid="8">
                                            <p:bg/>
                                          </p:spTgt>
                                        </p:tgtEl>
                                        <p:attrNameLst>
                                          <p:attrName>ppt_x</p:attrName>
                                        </p:attrNameLst>
                                      </p:cBhvr>
                                      <p:tavLst>
                                        <p:tav tm="0">
                                          <p:val>
                                            <p:strVal val="#ppt_x"/>
                                          </p:val>
                                        </p:tav>
                                        <p:tav tm="100000">
                                          <p:val>
                                            <p:strVal val="#ppt_x"/>
                                          </p:val>
                                        </p:tav>
                                      </p:tavLst>
                                    </p:anim>
                                    <p:anim calcmode="lin" valueType="num">
                                      <p:cBhvr additive="base">
                                        <p:cTn id="35" dur="500" fill="hold"/>
                                        <p:tgtEl>
                                          <p:spTgt spid="8">
                                            <p:bg/>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 calcmode="lin" valueType="num">
                                      <p:cBhvr additive="base">
                                        <p:cTn id="3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4">
                                            <p:bg/>
                                          </p:spTgt>
                                        </p:tgtEl>
                                        <p:attrNameLst>
                                          <p:attrName>style.visibility</p:attrName>
                                        </p:attrNameLst>
                                      </p:cBhvr>
                                      <p:to>
                                        <p:strVal val="visible"/>
                                      </p:to>
                                    </p:set>
                                    <p:animEffect transition="in" filter="wipe(down)">
                                      <p:cBhvr>
                                        <p:cTn id="44" dur="500"/>
                                        <p:tgtEl>
                                          <p:spTgt spid="24">
                                            <p:bg/>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4">
                                            <p:txEl>
                                              <p:pRg st="0" end="0"/>
                                            </p:txEl>
                                          </p:spTgt>
                                        </p:tgtEl>
                                        <p:attrNameLst>
                                          <p:attrName>style.visibility</p:attrName>
                                        </p:attrNameLst>
                                      </p:cBhvr>
                                      <p:to>
                                        <p:strVal val="visible"/>
                                      </p:to>
                                    </p:set>
                                    <p:animEffect transition="in" filter="wipe(down)">
                                      <p:cBhvr>
                                        <p:cTn id="47" dur="500"/>
                                        <p:tgtEl>
                                          <p:spTgt spid="2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bg/>
                                          </p:spTgt>
                                        </p:tgtEl>
                                        <p:attrNameLst>
                                          <p:attrName>style.visibility</p:attrName>
                                        </p:attrNameLst>
                                      </p:cBhvr>
                                      <p:to>
                                        <p:strVal val="visible"/>
                                      </p:to>
                                    </p:set>
                                    <p:animEffect transition="in" filter="wipe(down)">
                                      <p:cBhvr>
                                        <p:cTn id="52" dur="500"/>
                                        <p:tgtEl>
                                          <p:spTgt spid="25">
                                            <p:bg/>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5">
                                            <p:txEl>
                                              <p:pRg st="0" end="0"/>
                                            </p:txEl>
                                          </p:spTgt>
                                        </p:tgtEl>
                                        <p:attrNameLst>
                                          <p:attrName>style.visibility</p:attrName>
                                        </p:attrNameLst>
                                      </p:cBhvr>
                                      <p:to>
                                        <p:strVal val="visible"/>
                                      </p:to>
                                    </p:set>
                                    <p:animEffect transition="in" filter="wipe(down)">
                                      <p:cBhvr>
                                        <p:cTn id="55" dur="500"/>
                                        <p:tgtEl>
                                          <p:spTgt spid="25">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0">
                                            <p:bg/>
                                          </p:spTgt>
                                        </p:tgtEl>
                                        <p:attrNameLst>
                                          <p:attrName>style.visibility</p:attrName>
                                        </p:attrNameLst>
                                      </p:cBhvr>
                                      <p:to>
                                        <p:strVal val="visible"/>
                                      </p:to>
                                    </p:set>
                                    <p:animEffect transition="in" filter="wipe(down)">
                                      <p:cBhvr>
                                        <p:cTn id="60" dur="500"/>
                                        <p:tgtEl>
                                          <p:spTgt spid="30">
                                            <p:bg/>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0">
                                            <p:txEl>
                                              <p:pRg st="0" end="0"/>
                                            </p:txEl>
                                          </p:spTgt>
                                        </p:tgtEl>
                                        <p:attrNameLst>
                                          <p:attrName>style.visibility</p:attrName>
                                        </p:attrNameLst>
                                      </p:cBhvr>
                                      <p:to>
                                        <p:strVal val="visible"/>
                                      </p:to>
                                    </p:set>
                                    <p:animEffect transition="in" filter="wipe(down)">
                                      <p:cBhvr>
                                        <p:cTn id="63" dur="500"/>
                                        <p:tgtEl>
                                          <p:spTgt spid="30">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1">
                                            <p:bg/>
                                          </p:spTgt>
                                        </p:tgtEl>
                                        <p:attrNameLst>
                                          <p:attrName>style.visibility</p:attrName>
                                        </p:attrNameLst>
                                      </p:cBhvr>
                                      <p:to>
                                        <p:strVal val="visible"/>
                                      </p:to>
                                    </p:set>
                                    <p:animEffect transition="in" filter="wipe(down)">
                                      <p:cBhvr>
                                        <p:cTn id="68" dur="500"/>
                                        <p:tgtEl>
                                          <p:spTgt spid="31">
                                            <p:bg/>
                                          </p:spTgt>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1">
                                            <p:txEl>
                                              <p:pRg st="0" end="0"/>
                                            </p:txEl>
                                          </p:spTgt>
                                        </p:tgtEl>
                                        <p:attrNameLst>
                                          <p:attrName>style.visibility</p:attrName>
                                        </p:attrNameLst>
                                      </p:cBhvr>
                                      <p:to>
                                        <p:strVal val="visible"/>
                                      </p:to>
                                    </p:set>
                                    <p:animEffect transition="in" filter="wipe(down)">
                                      <p:cBhvr>
                                        <p:cTn id="71" dur="500"/>
                                        <p:tgtEl>
                                          <p:spTgt spid="31">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32">
                                            <p:bg/>
                                          </p:spTgt>
                                        </p:tgtEl>
                                        <p:attrNameLst>
                                          <p:attrName>style.visibility</p:attrName>
                                        </p:attrNameLst>
                                      </p:cBhvr>
                                      <p:to>
                                        <p:strVal val="visible"/>
                                      </p:to>
                                    </p:set>
                                    <p:animEffect transition="in" filter="wipe(down)">
                                      <p:cBhvr>
                                        <p:cTn id="76" dur="500"/>
                                        <p:tgtEl>
                                          <p:spTgt spid="32">
                                            <p:bg/>
                                          </p:spTgt>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2">
                                            <p:txEl>
                                              <p:pRg st="0" end="0"/>
                                            </p:txEl>
                                          </p:spTgt>
                                        </p:tgtEl>
                                        <p:attrNameLst>
                                          <p:attrName>style.visibility</p:attrName>
                                        </p:attrNameLst>
                                      </p:cBhvr>
                                      <p:to>
                                        <p:strVal val="visible"/>
                                      </p:to>
                                    </p:set>
                                    <p:animEffect transition="in" filter="wipe(down)">
                                      <p:cBhvr>
                                        <p:cTn id="79"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uild="allAtOnce" animBg="1"/>
      <p:bldP spid="22" grpId="0" build="allAtOnce" animBg="1"/>
      <p:bldP spid="24" grpId="0" build="allAtOnce" animBg="1"/>
      <p:bldP spid="25" grpId="0" build="allAtOnce" animBg="1"/>
      <p:bldP spid="30" grpId="0" build="allAtOnce" animBg="1"/>
      <p:bldP spid="31" grpId="0" build="allAtOnce" animBg="1"/>
      <p:bldP spid="32" grpId="0" build="allAtOnce"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Block Arc 22"/>
          <p:cNvSpPr/>
          <p:nvPr/>
        </p:nvSpPr>
        <p:spPr>
          <a:xfrm flipV="1">
            <a:off x="1295400" y="4038600"/>
            <a:ext cx="6553200" cy="1219200"/>
          </a:xfrm>
          <a:prstGeom prst="blockArc">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Block Arc 16"/>
          <p:cNvSpPr/>
          <p:nvPr/>
        </p:nvSpPr>
        <p:spPr>
          <a:xfrm>
            <a:off x="1219200" y="1981200"/>
            <a:ext cx="6629400" cy="1143000"/>
          </a:xfrm>
          <a:prstGeom prst="blockArc">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9" name="Straight Arrow Connector 8"/>
          <p:cNvCxnSpPr/>
          <p:nvPr/>
        </p:nvCxnSpPr>
        <p:spPr>
          <a:xfrm>
            <a:off x="2057400" y="2971800"/>
            <a:ext cx="495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0800000">
            <a:off x="2057400" y="4191000"/>
            <a:ext cx="495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152401"/>
            <a:ext cx="8229600" cy="533400"/>
          </a:xfrm>
        </p:spPr>
        <p:txBody>
          <a:bodyPr>
            <a:noAutofit/>
          </a:bodyPr>
          <a:lstStyle/>
          <a:p>
            <a:pPr algn="ctr"/>
            <a:r>
              <a:rPr lang="sr-Cyrl-CS" sz="20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НАБАВКЕ ИЗМЕЂУ ПОВЕЗАНИХ ЛИЦА (без поступка ЈН)</a:t>
            </a:r>
            <a:endParaRPr lang="en-US" sz="20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6553200" y="6426489"/>
            <a:ext cx="2133600" cy="431511"/>
          </a:xfrm>
        </p:spPr>
        <p:txBody>
          <a:bodyPr/>
          <a:lstStyle/>
          <a:p>
            <a:fld id="{7169F59C-0C7B-4C48-94D7-2B9C5247B2C7}" type="slidenum">
              <a:rPr lang="en-US" sz="1600" smtClean="0"/>
              <a:pPr/>
              <a:t>73</a:t>
            </a:fld>
            <a:endParaRPr lang="en-US" sz="1600"/>
          </a:p>
        </p:txBody>
      </p:sp>
      <p:sp>
        <p:nvSpPr>
          <p:cNvPr id="5" name="Rectangle 4"/>
          <p:cNvSpPr/>
          <p:nvPr/>
        </p:nvSpPr>
        <p:spPr>
          <a:xfrm>
            <a:off x="2895600" y="2438400"/>
            <a:ext cx="3581400" cy="6096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надзор сличан надзору над својим организационим јединицама</a:t>
            </a:r>
            <a:endParaRPr lang="en-US" sz="1600" dirty="0"/>
          </a:p>
        </p:txBody>
      </p:sp>
      <p:sp>
        <p:nvSpPr>
          <p:cNvPr id="12" name="Oval 11"/>
          <p:cNvSpPr/>
          <p:nvPr/>
        </p:nvSpPr>
        <p:spPr>
          <a:xfrm>
            <a:off x="304800" y="2438399"/>
            <a:ext cx="1905000" cy="2286001"/>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600" dirty="0" smtClean="0"/>
              <a:t>Правно лице “А”</a:t>
            </a:r>
          </a:p>
          <a:p>
            <a:pPr algn="ctr"/>
            <a:r>
              <a:rPr lang="sr-Cyrl-CS" sz="1600" dirty="0" smtClean="0"/>
              <a:t>(статус наручиоца)</a:t>
            </a:r>
          </a:p>
          <a:p>
            <a:pPr algn="ctr"/>
            <a:endParaRPr lang="sr-Cyrl-CS" sz="1600" dirty="0" smtClean="0"/>
          </a:p>
        </p:txBody>
      </p:sp>
      <p:sp>
        <p:nvSpPr>
          <p:cNvPr id="16" name="Oval 15"/>
          <p:cNvSpPr/>
          <p:nvPr/>
        </p:nvSpPr>
        <p:spPr>
          <a:xfrm>
            <a:off x="6858000" y="2438400"/>
            <a:ext cx="1905000" cy="22860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600" dirty="0" smtClean="0"/>
              <a:t>Правно лице “Б”</a:t>
            </a:r>
          </a:p>
          <a:p>
            <a:pPr algn="ctr"/>
            <a:r>
              <a:rPr lang="sr-Cyrl-CS" sz="1600" dirty="0" smtClean="0"/>
              <a:t>(статус наручиоца)</a:t>
            </a:r>
          </a:p>
          <a:p>
            <a:pPr algn="ctr"/>
            <a:endParaRPr lang="en-US" sz="1600" dirty="0"/>
          </a:p>
        </p:txBody>
      </p:sp>
      <p:sp>
        <p:nvSpPr>
          <p:cNvPr id="37" name="Rectangle 36"/>
          <p:cNvSpPr/>
          <p:nvPr/>
        </p:nvSpPr>
        <p:spPr>
          <a:xfrm>
            <a:off x="2895600" y="3124200"/>
            <a:ext cx="3581400" cy="16764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више од 80% својих активности у Републици Србији правно лице Б врши у циљу обављања послова које му је поверило правно лице А или које су му поверила друга правна лица над којима правно лице А врши </a:t>
            </a:r>
            <a:r>
              <a:rPr lang="sr-Cyrl-CS" sz="1600" dirty="0" smtClean="0"/>
              <a:t>надзор</a:t>
            </a:r>
            <a:endParaRPr lang="en-US" sz="1600" dirty="0"/>
          </a:p>
        </p:txBody>
      </p:sp>
      <p:sp>
        <p:nvSpPr>
          <p:cNvPr id="49" name="Rectangle 48"/>
          <p:cNvSpPr/>
          <p:nvPr/>
        </p:nvSpPr>
        <p:spPr>
          <a:xfrm>
            <a:off x="4876800" y="5410200"/>
            <a:ext cx="3962400" cy="9906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нема учешћа приватног капитала који има одлучујући утицај на доношење одлука, односно спречавање доношења одлука, у складу са важећим прописима</a:t>
            </a:r>
            <a:endParaRPr lang="en-US" sz="1600" dirty="0"/>
          </a:p>
        </p:txBody>
      </p:sp>
      <p:cxnSp>
        <p:nvCxnSpPr>
          <p:cNvPr id="60" name="Straight Arrow Connector 59"/>
          <p:cNvCxnSpPr/>
          <p:nvPr/>
        </p:nvCxnSpPr>
        <p:spPr>
          <a:xfrm rot="16200000" flipH="1">
            <a:off x="7886700" y="4914900"/>
            <a:ext cx="838200" cy="152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590800" y="990600"/>
            <a:ext cx="5943600" cy="830997"/>
          </a:xfrm>
          <a:prstGeom prst="rect">
            <a:avLst/>
          </a:prstGeom>
          <a:blipFill>
            <a:blip r:embed="rId2" cstate="print"/>
            <a:tile tx="0" ty="0" sx="100000" sy="100000" flip="none" algn="tl"/>
          </a:blipFill>
          <a:ln>
            <a:solidFill>
              <a:schemeClr val="tx2"/>
            </a:solidFill>
          </a:ln>
        </p:spPr>
        <p:txBody>
          <a:bodyPr wrap="square">
            <a:spAutoFit/>
          </a:bodyPr>
          <a:lstStyle/>
          <a:p>
            <a:pPr algn="just"/>
            <a:r>
              <a:rPr lang="ru-RU" sz="1600" dirty="0" smtClean="0"/>
              <a:t>пресудан утицај на стратешке циљеве и на важне одлуке тог правног лица, при чему такав надзор може вршити и друго правно лице над којим наручилац на исти начин врши надзор</a:t>
            </a:r>
            <a:endParaRPr lang="en-US" sz="1600" dirty="0"/>
          </a:p>
        </p:txBody>
      </p:sp>
      <p:cxnSp>
        <p:nvCxnSpPr>
          <p:cNvPr id="32" name="Straight Arrow Connector 31"/>
          <p:cNvCxnSpPr/>
          <p:nvPr/>
        </p:nvCxnSpPr>
        <p:spPr>
          <a:xfrm flipV="1">
            <a:off x="6143636" y="1828800"/>
            <a:ext cx="1400164" cy="60006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35" name="Picture 1" descr="C:\Documents and Settings\Sistem\Desktop\IDZJN Pics\8544.png"/>
          <p:cNvPicPr>
            <a:picLocks noChangeAspect="1" noChangeArrowheads="1"/>
          </p:cNvPicPr>
          <p:nvPr/>
        </p:nvPicPr>
        <p:blipFill>
          <a:blip r:embed="rId3" cstate="print"/>
          <a:srcRect/>
          <a:stretch>
            <a:fillRect/>
          </a:stretch>
        </p:blipFill>
        <p:spPr bwMode="auto">
          <a:xfrm>
            <a:off x="228600" y="914400"/>
            <a:ext cx="1063625" cy="1170709"/>
          </a:xfrm>
          <a:prstGeom prst="rect">
            <a:avLst/>
          </a:prstGeom>
          <a:noFill/>
        </p:spPr>
      </p:pic>
      <p:sp>
        <p:nvSpPr>
          <p:cNvPr id="33" name="TextBox 32"/>
          <p:cNvSpPr txBox="1"/>
          <p:nvPr/>
        </p:nvSpPr>
        <p:spPr>
          <a:xfrm>
            <a:off x="3962400" y="1981200"/>
            <a:ext cx="1865126" cy="338554"/>
          </a:xfrm>
          <a:prstGeom prst="rect">
            <a:avLst/>
          </a:prstGeom>
          <a:noFill/>
        </p:spPr>
        <p:txBody>
          <a:bodyPr wrap="none" rtlCol="0">
            <a:spAutoFit/>
          </a:bodyPr>
          <a:lstStyle/>
          <a:p>
            <a:r>
              <a:rPr lang="sr-Cyrl-CS" sz="1600" dirty="0" smtClean="0">
                <a:solidFill>
                  <a:schemeClr val="bg2"/>
                </a:solidFill>
              </a:rPr>
              <a:t>“А” набавља од “Б”</a:t>
            </a:r>
            <a:endParaRPr lang="en-US" sz="1600" dirty="0">
              <a:solidFill>
                <a:schemeClr val="bg2"/>
              </a:solidFill>
            </a:endParaRPr>
          </a:p>
        </p:txBody>
      </p:sp>
      <p:sp>
        <p:nvSpPr>
          <p:cNvPr id="36" name="TextBox 35"/>
          <p:cNvSpPr txBox="1"/>
          <p:nvPr/>
        </p:nvSpPr>
        <p:spPr>
          <a:xfrm>
            <a:off x="3886200" y="4953000"/>
            <a:ext cx="1873141" cy="338554"/>
          </a:xfrm>
          <a:prstGeom prst="rect">
            <a:avLst/>
          </a:prstGeom>
          <a:noFill/>
        </p:spPr>
        <p:txBody>
          <a:bodyPr wrap="none" rtlCol="0">
            <a:spAutoFit/>
          </a:bodyPr>
          <a:lstStyle/>
          <a:p>
            <a:r>
              <a:rPr lang="sr-Cyrl-CS" sz="1600" dirty="0" smtClean="0">
                <a:solidFill>
                  <a:schemeClr val="bg2"/>
                </a:solidFill>
              </a:rPr>
              <a:t>“Б” набавља од “А</a:t>
            </a:r>
            <a:r>
              <a:rPr lang="sr-Cyrl-CS" sz="1600" dirty="0" smtClean="0"/>
              <a:t>”</a:t>
            </a:r>
            <a:endParaRPr lang="en-US" sz="1600" dirty="0"/>
          </a:p>
        </p:txBody>
      </p:sp>
      <p:cxnSp>
        <p:nvCxnSpPr>
          <p:cNvPr id="41" name="Straight Arrow Connector 40"/>
          <p:cNvCxnSpPr/>
          <p:nvPr/>
        </p:nvCxnSpPr>
        <p:spPr>
          <a:xfrm rot="10800000" flipV="1">
            <a:off x="1828800" y="50292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52400" y="5334000"/>
            <a:ext cx="4572000" cy="1077218"/>
          </a:xfrm>
          <a:prstGeom prst="rect">
            <a:avLst/>
          </a:prstGeom>
          <a:solidFill>
            <a:schemeClr val="tx2">
              <a:lumMod val="60000"/>
              <a:lumOff val="40000"/>
            </a:schemeClr>
          </a:solidFill>
          <a:ln>
            <a:solidFill>
              <a:schemeClr val="tx2"/>
            </a:solidFill>
          </a:ln>
        </p:spPr>
        <p:txBody>
          <a:bodyPr wrap="square">
            <a:spAutoFit/>
          </a:bodyPr>
          <a:lstStyle/>
          <a:p>
            <a:pPr algn="ctr"/>
            <a:r>
              <a:rPr lang="ru-RU" sz="1600" dirty="0" smtClean="0">
                <a:solidFill>
                  <a:schemeClr val="bg1"/>
                </a:solidFill>
              </a:rPr>
              <a:t>и од другог правног лица над којим правно лице А врши надзор, под условом да у том (надзираном) правном лицу нема учешћа приватног капитала који има одлучујући утицај</a:t>
            </a:r>
            <a:endParaRPr lang="en-US" sz="1600" dirty="0">
              <a:solidFill>
                <a:schemeClr val="bg1"/>
              </a:solidFill>
            </a:endParaRPr>
          </a:p>
        </p:txBody>
      </p:sp>
      <p:sp>
        <p:nvSpPr>
          <p:cNvPr id="54" name="Plus 53"/>
          <p:cNvSpPr/>
          <p:nvPr/>
        </p:nvSpPr>
        <p:spPr>
          <a:xfrm>
            <a:off x="762000" y="4800600"/>
            <a:ext cx="457200"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grb.png"/>
          <p:cNvPicPr>
            <a:picLocks noChangeAspect="1"/>
          </p:cNvPicPr>
          <p:nvPr/>
        </p:nvPicPr>
        <p:blipFill>
          <a:blip r:embed="rId4" cstate="print"/>
          <a:stretch>
            <a:fillRect/>
          </a:stretch>
        </p:blipFill>
        <p:spPr>
          <a:xfrm>
            <a:off x="285720" y="6496048"/>
            <a:ext cx="285752" cy="285752"/>
          </a:xfrm>
          <a:prstGeom prst="rect">
            <a:avLst/>
          </a:prstGeom>
        </p:spPr>
      </p:pic>
      <p:sp>
        <p:nvSpPr>
          <p:cNvPr id="26" name="TextBox 25"/>
          <p:cNvSpPr txBox="1"/>
          <p:nvPr/>
        </p:nvSpPr>
        <p:spPr>
          <a:xfrm>
            <a:off x="642910" y="6504801"/>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27" name="TextBox 26"/>
          <p:cNvSpPr txBox="1"/>
          <p:nvPr/>
        </p:nvSpPr>
        <p:spPr>
          <a:xfrm>
            <a:off x="341590" y="6248400"/>
            <a:ext cx="8802410" cy="369332"/>
          </a:xfrm>
          <a:prstGeom prst="rect">
            <a:avLst/>
          </a:prstGeom>
          <a:noFill/>
        </p:spPr>
        <p:txBody>
          <a:bodyPr wrap="none" rtlCol="0">
            <a:spAutoFit/>
          </a:bodyPr>
          <a:lstStyle/>
          <a:p>
            <a:r>
              <a:rPr lang="sr-Cyrl-C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bg/>
                                          </p:spTgt>
                                        </p:tgtEl>
                                        <p:attrNameLst>
                                          <p:attrName>style.visibility</p:attrName>
                                        </p:attrNameLst>
                                      </p:cBhvr>
                                      <p:to>
                                        <p:strVal val="visible"/>
                                      </p:to>
                                    </p:set>
                                    <p:animEffect transition="in" filter="wipe(down)">
                                      <p:cBhvr>
                                        <p:cTn id="12" dur="500"/>
                                        <p:tgtEl>
                                          <p:spTgt spid="12">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wipe(down)">
                                      <p:cBhvr>
                                        <p:cTn id="15" dur="500"/>
                                        <p:tgtEl>
                                          <p:spTgt spid="12">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wipe(down)">
                                      <p:cBhvr>
                                        <p:cTn id="18" dur="500"/>
                                        <p:tgtEl>
                                          <p:spTgt spid="1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bg/>
                                          </p:spTgt>
                                        </p:tgtEl>
                                        <p:attrNameLst>
                                          <p:attrName>style.visibility</p:attrName>
                                        </p:attrNameLst>
                                      </p:cBhvr>
                                      <p:to>
                                        <p:strVal val="visible"/>
                                      </p:to>
                                    </p:set>
                                    <p:animEffect transition="in" filter="wipe(down)">
                                      <p:cBhvr>
                                        <p:cTn id="23" dur="500"/>
                                        <p:tgtEl>
                                          <p:spTgt spid="16">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6">
                                            <p:txEl>
                                              <p:pRg st="0" end="0"/>
                                            </p:txEl>
                                          </p:spTgt>
                                        </p:tgtEl>
                                        <p:attrNameLst>
                                          <p:attrName>style.visibility</p:attrName>
                                        </p:attrNameLst>
                                      </p:cBhvr>
                                      <p:to>
                                        <p:strVal val="visible"/>
                                      </p:to>
                                    </p:set>
                                    <p:animEffect transition="in" filter="wipe(down)">
                                      <p:cBhvr>
                                        <p:cTn id="26" dur="500"/>
                                        <p:tgtEl>
                                          <p:spTgt spid="16">
                                            <p:txEl>
                                              <p:pRg st="0" end="0"/>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wipe(down)">
                                      <p:cBhvr>
                                        <p:cTn id="29" dur="500"/>
                                        <p:tgtEl>
                                          <p:spTgt spid="1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xEl>
                                              <p:pRg st="0" end="0"/>
                                            </p:txEl>
                                          </p:spTgt>
                                        </p:tgtEl>
                                        <p:attrNameLst>
                                          <p:attrName>style.visibility</p:attrName>
                                        </p:attrNameLst>
                                      </p:cBhvr>
                                      <p:to>
                                        <p:strVal val="visible"/>
                                      </p:to>
                                    </p:set>
                                    <p:animEffect transition="in" filter="wipe(down)">
                                      <p:cBhvr>
                                        <p:cTn id="37" dur="500"/>
                                        <p:tgtEl>
                                          <p:spTgt spid="3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bg/>
                                          </p:spTgt>
                                        </p:tgtEl>
                                        <p:attrNameLst>
                                          <p:attrName>style.visibility</p:attrName>
                                        </p:attrNameLst>
                                      </p:cBhvr>
                                      <p:to>
                                        <p:strVal val="visible"/>
                                      </p:to>
                                    </p:set>
                                    <p:animEffect transition="in" filter="wipe(down)">
                                      <p:cBhvr>
                                        <p:cTn id="42" dur="500"/>
                                        <p:tgtEl>
                                          <p:spTgt spid="5">
                                            <p:bg/>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wipe(down)">
                                      <p:cBhvr>
                                        <p:cTn id="45" dur="500"/>
                                        <p:tgtEl>
                                          <p:spTgt spid="5">
                                            <p:txEl>
                                              <p:pRg st="0" end="0"/>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down)">
                                      <p:cBhvr>
                                        <p:cTn id="53" dur="500"/>
                                        <p:tgtEl>
                                          <p:spTgt spid="32"/>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8">
                                            <p:bg/>
                                          </p:spTgt>
                                        </p:tgtEl>
                                        <p:attrNameLst>
                                          <p:attrName>style.visibility</p:attrName>
                                        </p:attrNameLst>
                                      </p:cBhvr>
                                      <p:to>
                                        <p:strVal val="visible"/>
                                      </p:to>
                                    </p:set>
                                    <p:animEffect transition="in" filter="wipe(down)">
                                      <p:cBhvr>
                                        <p:cTn id="56" dur="500"/>
                                        <p:tgtEl>
                                          <p:spTgt spid="18">
                                            <p:bg/>
                                          </p:spTgt>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8">
                                            <p:txEl>
                                              <p:pRg st="0" end="0"/>
                                            </p:txEl>
                                          </p:spTgt>
                                        </p:tgtEl>
                                        <p:attrNameLst>
                                          <p:attrName>style.visibility</p:attrName>
                                        </p:attrNameLst>
                                      </p:cBhvr>
                                      <p:to>
                                        <p:strVal val="visible"/>
                                      </p:to>
                                    </p:set>
                                    <p:animEffect transition="in" filter="wipe(down)">
                                      <p:cBhvr>
                                        <p:cTn id="59" dur="500"/>
                                        <p:tgtEl>
                                          <p:spTgt spid="18">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down)">
                                      <p:cBhvr>
                                        <p:cTn id="64" dur="500"/>
                                        <p:tgtEl>
                                          <p:spTgt spid="4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7">
                                            <p:bg/>
                                          </p:spTgt>
                                        </p:tgtEl>
                                        <p:attrNameLst>
                                          <p:attrName>style.visibility</p:attrName>
                                        </p:attrNameLst>
                                      </p:cBhvr>
                                      <p:to>
                                        <p:strVal val="visible"/>
                                      </p:to>
                                    </p:set>
                                    <p:animEffect transition="in" filter="wipe(down)">
                                      <p:cBhvr>
                                        <p:cTn id="67" dur="500"/>
                                        <p:tgtEl>
                                          <p:spTgt spid="37">
                                            <p:bg/>
                                          </p:spTgt>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37">
                                            <p:txEl>
                                              <p:pRg st="0" end="0"/>
                                            </p:txEl>
                                          </p:spTgt>
                                        </p:tgtEl>
                                        <p:attrNameLst>
                                          <p:attrName>style.visibility</p:attrName>
                                        </p:attrNameLst>
                                      </p:cBhvr>
                                      <p:to>
                                        <p:strVal val="visible"/>
                                      </p:to>
                                    </p:set>
                                    <p:animEffect transition="in" filter="wipe(down)">
                                      <p:cBhvr>
                                        <p:cTn id="70" dur="500"/>
                                        <p:tgtEl>
                                          <p:spTgt spid="37">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49">
                                            <p:bg/>
                                          </p:spTgt>
                                        </p:tgtEl>
                                        <p:attrNameLst>
                                          <p:attrName>style.visibility</p:attrName>
                                        </p:attrNameLst>
                                      </p:cBhvr>
                                      <p:to>
                                        <p:strVal val="visible"/>
                                      </p:to>
                                    </p:set>
                                    <p:animEffect transition="in" filter="wipe(down)">
                                      <p:cBhvr>
                                        <p:cTn id="75" dur="500"/>
                                        <p:tgtEl>
                                          <p:spTgt spid="49">
                                            <p:bg/>
                                          </p:spTgt>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49">
                                            <p:txEl>
                                              <p:pRg st="0" end="0"/>
                                            </p:txEl>
                                          </p:spTgt>
                                        </p:tgtEl>
                                        <p:attrNameLst>
                                          <p:attrName>style.visibility</p:attrName>
                                        </p:attrNameLst>
                                      </p:cBhvr>
                                      <p:to>
                                        <p:strVal val="visible"/>
                                      </p:to>
                                    </p:set>
                                    <p:animEffect transition="in" filter="wipe(down)">
                                      <p:cBhvr>
                                        <p:cTn id="78" dur="500"/>
                                        <p:tgtEl>
                                          <p:spTgt spid="49">
                                            <p:txEl>
                                              <p:pRg st="0" end="0"/>
                                            </p:txEl>
                                          </p:spTgt>
                                        </p:tgtEl>
                                      </p:cBhvr>
                                    </p:animEffect>
                                  </p:childTnLst>
                                </p:cTn>
                              </p:par>
                              <p:par>
                                <p:cTn id="79" presetID="22" presetClass="entr" presetSubtype="4" fill="hold" nodeType="with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wipe(down)">
                                      <p:cBhvr>
                                        <p:cTn id="81" dur="500"/>
                                        <p:tgtEl>
                                          <p:spTgt spid="6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36">
                                            <p:txEl>
                                              <p:pRg st="0" end="0"/>
                                            </p:txEl>
                                          </p:spTgt>
                                        </p:tgtEl>
                                        <p:attrNameLst>
                                          <p:attrName>style.visibility</p:attrName>
                                        </p:attrNameLst>
                                      </p:cBhvr>
                                      <p:to>
                                        <p:strVal val="visible"/>
                                      </p:to>
                                    </p:set>
                                    <p:animEffect transition="in" filter="wipe(down)">
                                      <p:cBhvr>
                                        <p:cTn id="89" dur="500"/>
                                        <p:tgtEl>
                                          <p:spTgt spid="36">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wipe(down)">
                                      <p:cBhvr>
                                        <p:cTn id="94" dur="500"/>
                                        <p:tgtEl>
                                          <p:spTgt spid="41"/>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down)">
                                      <p:cBhvr>
                                        <p:cTn id="97" dur="500"/>
                                        <p:tgtEl>
                                          <p:spTgt spid="54"/>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47">
                                            <p:bg/>
                                          </p:spTgt>
                                        </p:tgtEl>
                                        <p:attrNameLst>
                                          <p:attrName>style.visibility</p:attrName>
                                        </p:attrNameLst>
                                      </p:cBhvr>
                                      <p:to>
                                        <p:strVal val="visible"/>
                                      </p:to>
                                    </p:set>
                                    <p:animEffect transition="in" filter="wipe(down)">
                                      <p:cBhvr>
                                        <p:cTn id="100" dur="500"/>
                                        <p:tgtEl>
                                          <p:spTgt spid="47">
                                            <p:bg/>
                                          </p:spTgt>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47">
                                            <p:txEl>
                                              <p:pRg st="0" end="0"/>
                                            </p:txEl>
                                          </p:spTgt>
                                        </p:tgtEl>
                                        <p:attrNameLst>
                                          <p:attrName>style.visibility</p:attrName>
                                        </p:attrNameLst>
                                      </p:cBhvr>
                                      <p:to>
                                        <p:strVal val="visible"/>
                                      </p:to>
                                    </p:set>
                                    <p:animEffect transition="in" filter="wipe(down)">
                                      <p:cBhvr>
                                        <p:cTn id="103"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7" grpId="0" animBg="1"/>
      <p:bldP spid="5" grpId="0" build="allAtOnce" animBg="1"/>
      <p:bldP spid="12" grpId="0" build="allAtOnce" animBg="1"/>
      <p:bldP spid="16" grpId="0" build="allAtOnce" animBg="1"/>
      <p:bldP spid="37" grpId="0" build="allAtOnce" animBg="1"/>
      <p:bldP spid="49" grpId="0" build="allAtOnce" animBg="1"/>
      <p:bldP spid="18" grpId="0" build="allAtOnce" animBg="1"/>
      <p:bldP spid="33" grpId="0" build="allAtOnce"/>
      <p:bldP spid="36" grpId="0" build="allAtOnce"/>
      <p:bldP spid="47" grpId="0" build="allAtOnce" animBg="1"/>
      <p:bldP spid="5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Block Arc 22"/>
          <p:cNvSpPr/>
          <p:nvPr/>
        </p:nvSpPr>
        <p:spPr>
          <a:xfrm flipV="1">
            <a:off x="1295400" y="4952999"/>
            <a:ext cx="6553200" cy="1371600"/>
          </a:xfrm>
          <a:prstGeom prst="blockArc">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Arrow Connector 8"/>
          <p:cNvCxnSpPr/>
          <p:nvPr/>
        </p:nvCxnSpPr>
        <p:spPr>
          <a:xfrm>
            <a:off x="2057400" y="3886199"/>
            <a:ext cx="495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0800000">
            <a:off x="2057400" y="5105399"/>
            <a:ext cx="495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152400"/>
            <a:ext cx="8229600" cy="609600"/>
          </a:xfrm>
        </p:spPr>
        <p:txBody>
          <a:bodyPr>
            <a:noAutofit/>
          </a:bodyPr>
          <a:lstStyle/>
          <a:p>
            <a:pPr algn="ctr"/>
            <a:r>
              <a:rPr lang="sr-Cyrl-CS" sz="20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НАБАВКЕ ИЗМЕЂУ ПОВЕЗАНИХ ЛИЦА (без поступка ЈН)</a:t>
            </a:r>
            <a:endParaRPr lang="en-US" sz="20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6629400" y="6274088"/>
            <a:ext cx="2133600" cy="431511"/>
          </a:xfrm>
        </p:spPr>
        <p:txBody>
          <a:bodyPr/>
          <a:lstStyle/>
          <a:p>
            <a:fld id="{7169F59C-0C7B-4C48-94D7-2B9C5247B2C7}" type="slidenum">
              <a:rPr lang="en-US" sz="1600" smtClean="0"/>
              <a:pPr/>
              <a:t>74</a:t>
            </a:fld>
            <a:endParaRPr lang="en-US" sz="1600"/>
          </a:p>
        </p:txBody>
      </p:sp>
      <p:sp>
        <p:nvSpPr>
          <p:cNvPr id="5" name="Rectangle 4"/>
          <p:cNvSpPr/>
          <p:nvPr/>
        </p:nvSpPr>
        <p:spPr>
          <a:xfrm>
            <a:off x="2895600" y="3352799"/>
            <a:ext cx="3581400" cy="9906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заједно са другим наручиоцима врши надзор над правним лицем Б сличан оном који врше над својим </a:t>
            </a:r>
            <a:r>
              <a:rPr lang="sr-Cyrl-CS" sz="1600" dirty="0" smtClean="0"/>
              <a:t>организационим јединицама</a:t>
            </a:r>
            <a:endParaRPr lang="en-US" sz="1600" dirty="0"/>
          </a:p>
        </p:txBody>
      </p:sp>
      <p:sp>
        <p:nvSpPr>
          <p:cNvPr id="12" name="Oval 11"/>
          <p:cNvSpPr/>
          <p:nvPr/>
        </p:nvSpPr>
        <p:spPr>
          <a:xfrm>
            <a:off x="304800" y="3352798"/>
            <a:ext cx="1905000" cy="2362201"/>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600" dirty="0" smtClean="0"/>
              <a:t>Правно лице “А “</a:t>
            </a:r>
          </a:p>
          <a:p>
            <a:pPr algn="ctr"/>
            <a:r>
              <a:rPr lang="sr-Cyrl-CS" sz="1600" dirty="0" smtClean="0"/>
              <a:t>(статус наручиоца)</a:t>
            </a:r>
          </a:p>
        </p:txBody>
      </p:sp>
      <p:sp>
        <p:nvSpPr>
          <p:cNvPr id="16" name="Oval 15"/>
          <p:cNvSpPr/>
          <p:nvPr/>
        </p:nvSpPr>
        <p:spPr>
          <a:xfrm>
            <a:off x="6858000" y="3352799"/>
            <a:ext cx="1905000" cy="23622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600" dirty="0" smtClean="0"/>
              <a:t>Правно лице “Б” </a:t>
            </a:r>
          </a:p>
          <a:p>
            <a:pPr algn="ctr"/>
            <a:r>
              <a:rPr lang="sr-Cyrl-CS" sz="1600" dirty="0" smtClean="0"/>
              <a:t>(статус наручиоца)</a:t>
            </a:r>
          </a:p>
          <a:p>
            <a:pPr algn="ctr"/>
            <a:endParaRPr lang="en-US" sz="1600" dirty="0"/>
          </a:p>
        </p:txBody>
      </p:sp>
      <p:sp>
        <p:nvSpPr>
          <p:cNvPr id="37" name="Rectangle 36"/>
          <p:cNvSpPr/>
          <p:nvPr/>
        </p:nvSpPr>
        <p:spPr>
          <a:xfrm>
            <a:off x="2895600" y="4419599"/>
            <a:ext cx="3581400" cy="14478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више од 80% својих активности обавља у извршавању задатака које</a:t>
            </a:r>
          </a:p>
          <a:p>
            <a:pPr algn="ctr"/>
            <a:r>
              <a:rPr lang="ru-RU" sz="1600" dirty="0" smtClean="0"/>
              <a:t>су му поверене од стране више наручилаца или које су му поверила друга правна лица над којима ти наручиоци врше надзор</a:t>
            </a:r>
            <a:endParaRPr lang="en-US" sz="1600" dirty="0"/>
          </a:p>
        </p:txBody>
      </p:sp>
      <p:cxnSp>
        <p:nvCxnSpPr>
          <p:cNvPr id="32" name="Straight Arrow Connector 31"/>
          <p:cNvCxnSpPr/>
          <p:nvPr/>
        </p:nvCxnSpPr>
        <p:spPr>
          <a:xfrm rot="5400000" flipH="1" flipV="1">
            <a:off x="4228703" y="3161902"/>
            <a:ext cx="381000" cy="79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86200" y="5943599"/>
            <a:ext cx="1531701" cy="338554"/>
          </a:xfrm>
          <a:prstGeom prst="rect">
            <a:avLst/>
          </a:prstGeom>
          <a:noFill/>
        </p:spPr>
        <p:txBody>
          <a:bodyPr wrap="none" rtlCol="0">
            <a:spAutoFit/>
          </a:bodyPr>
          <a:lstStyle/>
          <a:p>
            <a:r>
              <a:rPr lang="sr-Cyrl-CS" sz="1600" dirty="0" smtClean="0">
                <a:solidFill>
                  <a:schemeClr val="bg2"/>
                </a:solidFill>
              </a:rPr>
              <a:t>А набавља од Б</a:t>
            </a:r>
            <a:endParaRPr lang="en-US" sz="1600" dirty="0">
              <a:solidFill>
                <a:schemeClr val="bg2"/>
              </a:solidFill>
            </a:endParaRPr>
          </a:p>
        </p:txBody>
      </p:sp>
      <p:pic>
        <p:nvPicPr>
          <p:cNvPr id="138242" name="Picture 2" descr="C:\Documents and Settings\Sistem\Desktop\IDZJN Pics\8545.png"/>
          <p:cNvPicPr>
            <a:picLocks noChangeAspect="1" noChangeArrowheads="1"/>
          </p:cNvPicPr>
          <p:nvPr/>
        </p:nvPicPr>
        <p:blipFill>
          <a:blip r:embed="rId2" cstate="print"/>
          <a:srcRect/>
          <a:stretch>
            <a:fillRect/>
          </a:stretch>
        </p:blipFill>
        <p:spPr bwMode="auto">
          <a:xfrm>
            <a:off x="0" y="762000"/>
            <a:ext cx="1143000" cy="990600"/>
          </a:xfrm>
          <a:prstGeom prst="rect">
            <a:avLst/>
          </a:prstGeom>
          <a:noFill/>
        </p:spPr>
      </p:pic>
      <p:graphicFrame>
        <p:nvGraphicFramePr>
          <p:cNvPr id="25" name="Table 24"/>
          <p:cNvGraphicFramePr>
            <a:graphicFrameLocks noGrp="1"/>
          </p:cNvGraphicFramePr>
          <p:nvPr>
            <p:extLst>
              <p:ext uri="{D42A27DB-BD31-4B8C-83A1-F6EECF244321}">
                <p14:modId xmlns:p14="http://schemas.microsoft.com/office/powerpoint/2010/main" val="3189182278"/>
              </p:ext>
            </p:extLst>
          </p:nvPr>
        </p:nvGraphicFramePr>
        <p:xfrm>
          <a:off x="1219200" y="914400"/>
          <a:ext cx="6705600" cy="2225040"/>
        </p:xfrm>
        <a:graphic>
          <a:graphicData uri="http://schemas.openxmlformats.org/drawingml/2006/table">
            <a:tbl>
              <a:tblPr firstRow="1" bandRow="1">
                <a:tableStyleId>{5C22544A-7EE6-4342-B048-85BDC9FD1C3A}</a:tableStyleId>
              </a:tblPr>
              <a:tblGrid>
                <a:gridCol w="499354"/>
                <a:gridCol w="6206246"/>
              </a:tblGrid>
              <a:tr h="370840">
                <a:tc>
                  <a:txBody>
                    <a:bodyPr/>
                    <a:lstStyle/>
                    <a:p>
                      <a:pPr algn="ctr"/>
                      <a:r>
                        <a:rPr lang="sr-Cyrl-CS" sz="1600" dirty="0" smtClean="0">
                          <a:solidFill>
                            <a:schemeClr val="bg2"/>
                          </a:solidFill>
                        </a:rPr>
                        <a:t>1</a:t>
                      </a:r>
                      <a:endParaRPr lang="en-US" sz="1600" dirty="0">
                        <a:solidFill>
                          <a:schemeClr val="bg2"/>
                        </a:solidFill>
                      </a:endParaRPr>
                    </a:p>
                  </a:txBody>
                  <a:tcPr>
                    <a:solidFill>
                      <a:schemeClr val="accent6">
                        <a:lumMod val="75000"/>
                      </a:schemeClr>
                    </a:solidFill>
                  </a:tcPr>
                </a:tc>
                <a:tc>
                  <a:txBody>
                    <a:bodyPr/>
                    <a:lstStyle/>
                    <a:p>
                      <a:pPr algn="just"/>
                      <a:r>
                        <a:rPr lang="ru-RU" sz="1600" b="0" kern="1200" baseline="0" dirty="0" smtClean="0">
                          <a:solidFill>
                            <a:schemeClr val="tx1"/>
                          </a:solidFill>
                          <a:latin typeface="+mn-lt"/>
                          <a:ea typeface="+mn-ea"/>
                          <a:cs typeface="+mn-cs"/>
                        </a:rPr>
                        <a:t>органи надзираног правног лица надлежни за одлучивање састављени су од представника свих наручилаца који врше надзор над тим правним лицем (појединачни представници могу представљати неколико или све наручиоце)</a:t>
                      </a:r>
                      <a:endParaRPr lang="en-US" sz="1600" b="0" dirty="0">
                        <a:solidFill>
                          <a:schemeClr val="tx1"/>
                        </a:solidFill>
                      </a:endParaRPr>
                    </a:p>
                  </a:txBody>
                  <a:tcPr>
                    <a:blipFill>
                      <a:blip r:embed="rId3"/>
                      <a:tile tx="0" ty="0" sx="100000" sy="100000" flip="none" algn="tl"/>
                    </a:blipFill>
                  </a:tcPr>
                </a:tc>
              </a:tr>
              <a:tr h="370840">
                <a:tc>
                  <a:txBody>
                    <a:bodyPr/>
                    <a:lstStyle/>
                    <a:p>
                      <a:pPr algn="ctr"/>
                      <a:r>
                        <a:rPr lang="sr-Cyrl-CS" sz="1600" dirty="0" smtClean="0">
                          <a:solidFill>
                            <a:schemeClr val="bg2"/>
                          </a:solidFill>
                        </a:rPr>
                        <a:t>2</a:t>
                      </a:r>
                      <a:endParaRPr lang="en-US" sz="1600" dirty="0">
                        <a:solidFill>
                          <a:schemeClr val="bg2"/>
                        </a:solidFill>
                      </a:endParaRPr>
                    </a:p>
                  </a:txBody>
                  <a:tcPr>
                    <a:solidFill>
                      <a:schemeClr val="accent6">
                        <a:lumMod val="75000"/>
                      </a:schemeClr>
                    </a:solidFill>
                  </a:tcPr>
                </a:tc>
                <a:tc>
                  <a:txBody>
                    <a:bodyPr/>
                    <a:lstStyle/>
                    <a:p>
                      <a:pPr algn="just"/>
                      <a:r>
                        <a:rPr lang="ru-RU" sz="1600" kern="1200" baseline="0" dirty="0" smtClean="0">
                          <a:solidFill>
                            <a:schemeClr val="dk1"/>
                          </a:solidFill>
                          <a:latin typeface="+mn-lt"/>
                          <a:ea typeface="+mn-ea"/>
                          <a:cs typeface="+mn-cs"/>
                        </a:rPr>
                        <a:t>ти наручиоци могу заједно да врше одлучујући утицај на стратешке циљеве и на важне одлуке тог правног лица</a:t>
                      </a:r>
                      <a:endParaRPr lang="en-US" sz="1600" dirty="0">
                        <a:solidFill>
                          <a:schemeClr val="tx1"/>
                        </a:solidFill>
                      </a:endParaRPr>
                    </a:p>
                  </a:txBody>
                  <a:tcPr>
                    <a:blipFill>
                      <a:blip r:embed="rId3"/>
                      <a:tile tx="0" ty="0" sx="100000" sy="100000" flip="none" algn="tl"/>
                    </a:blipFill>
                  </a:tcPr>
                </a:tc>
              </a:tr>
              <a:tr h="370840">
                <a:tc>
                  <a:txBody>
                    <a:bodyPr/>
                    <a:lstStyle/>
                    <a:p>
                      <a:pPr algn="ctr"/>
                      <a:r>
                        <a:rPr lang="sr-Cyrl-CS" sz="1600" dirty="0" smtClean="0">
                          <a:solidFill>
                            <a:schemeClr val="bg2"/>
                          </a:solidFill>
                        </a:rPr>
                        <a:t>3</a:t>
                      </a:r>
                      <a:endParaRPr lang="en-US" sz="1600" dirty="0">
                        <a:solidFill>
                          <a:schemeClr val="bg2"/>
                        </a:solidFill>
                      </a:endParaRPr>
                    </a:p>
                  </a:txBody>
                  <a:tcPr>
                    <a:solidFill>
                      <a:schemeClr val="accent6">
                        <a:lumMod val="75000"/>
                      </a:schemeClr>
                    </a:solidFill>
                  </a:tcPr>
                </a:tc>
                <a:tc>
                  <a:txBody>
                    <a:bodyPr/>
                    <a:lstStyle/>
                    <a:p>
                      <a:pPr algn="just"/>
                      <a:r>
                        <a:rPr lang="ru-RU" sz="1600" kern="1200" baseline="0" dirty="0" smtClean="0">
                          <a:solidFill>
                            <a:schemeClr val="dk1"/>
                          </a:solidFill>
                          <a:latin typeface="+mn-lt"/>
                          <a:ea typeface="+mn-ea"/>
                          <a:cs typeface="+mn-cs"/>
                        </a:rPr>
                        <a:t>надзирано правно лице нема интересе различите од интереса наручилаца који над њим врше надзор</a:t>
                      </a:r>
                      <a:endParaRPr lang="en-US" sz="1600" dirty="0">
                        <a:solidFill>
                          <a:schemeClr val="tx1"/>
                        </a:solidFill>
                      </a:endParaRPr>
                    </a:p>
                  </a:txBody>
                  <a:tcPr>
                    <a:blipFill>
                      <a:blip r:embed="rId3"/>
                      <a:tile tx="0" ty="0" sx="100000" sy="100000" flip="none" algn="tl"/>
                    </a:blipFill>
                  </a:tcPr>
                </a:tc>
              </a:tr>
            </a:tbl>
          </a:graphicData>
        </a:graphic>
      </p:graphicFrame>
      <p:pic>
        <p:nvPicPr>
          <p:cNvPr id="15" name="Picture 14" descr="grb.png"/>
          <p:cNvPicPr>
            <a:picLocks noChangeAspect="1"/>
          </p:cNvPicPr>
          <p:nvPr/>
        </p:nvPicPr>
        <p:blipFill>
          <a:blip r:embed="rId4" cstate="print"/>
          <a:stretch>
            <a:fillRect/>
          </a:stretch>
        </p:blipFill>
        <p:spPr>
          <a:xfrm>
            <a:off x="285720" y="6429396"/>
            <a:ext cx="285752" cy="285752"/>
          </a:xfrm>
          <a:prstGeom prst="rect">
            <a:avLst/>
          </a:prstGeom>
        </p:spPr>
      </p:pic>
      <p:sp>
        <p:nvSpPr>
          <p:cNvPr id="17" name="TextBox 16"/>
          <p:cNvSpPr txBox="1"/>
          <p:nvPr/>
        </p:nvSpPr>
        <p:spPr>
          <a:xfrm>
            <a:off x="642910" y="6504801"/>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18" name="TextBox 17"/>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wipe(down)">
                                      <p:cBhvr>
                                        <p:cTn id="7" dur="500"/>
                                        <p:tgtEl>
                                          <p:spTgt spid="1382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bg/>
                                          </p:spTgt>
                                        </p:tgtEl>
                                        <p:attrNameLst>
                                          <p:attrName>style.visibility</p:attrName>
                                        </p:attrNameLst>
                                      </p:cBhvr>
                                      <p:to>
                                        <p:strVal val="visible"/>
                                      </p:to>
                                    </p:set>
                                    <p:animEffect transition="in" filter="wipe(down)">
                                      <p:cBhvr>
                                        <p:cTn id="12" dur="500"/>
                                        <p:tgtEl>
                                          <p:spTgt spid="12">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wipe(down)">
                                      <p:cBhvr>
                                        <p:cTn id="15" dur="500"/>
                                        <p:tgtEl>
                                          <p:spTgt spid="12">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wipe(down)">
                                      <p:cBhvr>
                                        <p:cTn id="18" dur="500"/>
                                        <p:tgtEl>
                                          <p:spTgt spid="1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bg/>
                                          </p:spTgt>
                                        </p:tgtEl>
                                        <p:attrNameLst>
                                          <p:attrName>style.visibility</p:attrName>
                                        </p:attrNameLst>
                                      </p:cBhvr>
                                      <p:to>
                                        <p:strVal val="visible"/>
                                      </p:to>
                                    </p:set>
                                    <p:animEffect transition="in" filter="wipe(down)">
                                      <p:cBhvr>
                                        <p:cTn id="23" dur="500"/>
                                        <p:tgtEl>
                                          <p:spTgt spid="16">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6">
                                            <p:txEl>
                                              <p:pRg st="0" end="0"/>
                                            </p:txEl>
                                          </p:spTgt>
                                        </p:tgtEl>
                                        <p:attrNameLst>
                                          <p:attrName>style.visibility</p:attrName>
                                        </p:attrNameLst>
                                      </p:cBhvr>
                                      <p:to>
                                        <p:strVal val="visible"/>
                                      </p:to>
                                    </p:set>
                                    <p:animEffect transition="in" filter="wipe(down)">
                                      <p:cBhvr>
                                        <p:cTn id="26" dur="500"/>
                                        <p:tgtEl>
                                          <p:spTgt spid="16">
                                            <p:txEl>
                                              <p:pRg st="0" end="0"/>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wipe(down)">
                                      <p:cBhvr>
                                        <p:cTn id="29" dur="500"/>
                                        <p:tgtEl>
                                          <p:spTgt spid="1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down)">
                                      <p:cBhvr>
                                        <p:cTn id="34" dur="500"/>
                                        <p:tgtEl>
                                          <p:spTgt spid="2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6">
                                            <p:txEl>
                                              <p:pRg st="0" end="0"/>
                                            </p:txEl>
                                          </p:spTgt>
                                        </p:tgtEl>
                                        <p:attrNameLst>
                                          <p:attrName>style.visibility</p:attrName>
                                        </p:attrNameLst>
                                      </p:cBhvr>
                                      <p:to>
                                        <p:strVal val="visible"/>
                                      </p:to>
                                    </p:set>
                                    <p:animEffect transition="in" filter="wipe(down)">
                                      <p:cBhvr>
                                        <p:cTn id="37" dur="500"/>
                                        <p:tgtEl>
                                          <p:spTgt spid="3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bg/>
                                          </p:spTgt>
                                        </p:tgtEl>
                                        <p:attrNameLst>
                                          <p:attrName>style.visibility</p:attrName>
                                        </p:attrNameLst>
                                      </p:cBhvr>
                                      <p:to>
                                        <p:strVal val="visible"/>
                                      </p:to>
                                    </p:set>
                                    <p:animEffect transition="in" filter="wipe(down)">
                                      <p:cBhvr>
                                        <p:cTn id="42" dur="500"/>
                                        <p:tgtEl>
                                          <p:spTgt spid="5">
                                            <p:bg/>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wipe(down)">
                                      <p:cBhvr>
                                        <p:cTn id="45" dur="500"/>
                                        <p:tgtEl>
                                          <p:spTgt spid="5">
                                            <p:txEl>
                                              <p:pRg st="0" end="0"/>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wipe(down)">
                                      <p:cBhvr>
                                        <p:cTn id="53" dur="500"/>
                                        <p:tgtEl>
                                          <p:spTgt spid="44"/>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7">
                                            <p:bg/>
                                          </p:spTgt>
                                        </p:tgtEl>
                                        <p:attrNameLst>
                                          <p:attrName>style.visibility</p:attrName>
                                        </p:attrNameLst>
                                      </p:cBhvr>
                                      <p:to>
                                        <p:strVal val="visible"/>
                                      </p:to>
                                    </p:set>
                                    <p:animEffect transition="in" filter="wipe(down)">
                                      <p:cBhvr>
                                        <p:cTn id="56" dur="500"/>
                                        <p:tgtEl>
                                          <p:spTgt spid="37">
                                            <p:bg/>
                                          </p:spTgt>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down)">
                                      <p:cBhvr>
                                        <p:cTn id="59" dur="500"/>
                                        <p:tgtEl>
                                          <p:spTgt spid="37">
                                            <p:txEl>
                                              <p:pRg st="0" end="0"/>
                                            </p:txEl>
                                          </p:spTgt>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7">
                                            <p:txEl>
                                              <p:pRg st="1" end="1"/>
                                            </p:txEl>
                                          </p:spTgt>
                                        </p:tgtEl>
                                        <p:attrNameLst>
                                          <p:attrName>style.visibility</p:attrName>
                                        </p:attrNameLst>
                                      </p:cBhvr>
                                      <p:to>
                                        <p:strVal val="visible"/>
                                      </p:to>
                                    </p:set>
                                    <p:animEffect transition="in" filter="wipe(down)">
                                      <p:cBhvr>
                                        <p:cTn id="62" dur="500"/>
                                        <p:tgtEl>
                                          <p:spTgt spid="37">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50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down)">
                                      <p:cBhvr>
                                        <p:cTn id="7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 grpId="0" build="allAtOnce" animBg="1"/>
      <p:bldP spid="12" grpId="0" build="allAtOnce" animBg="1"/>
      <p:bldP spid="16" grpId="0" build="allAtOnce" animBg="1"/>
      <p:bldP spid="37" grpId="0" build="allAtOnce" animBg="1"/>
      <p:bldP spid="36" grpId="0" build="allAtOnce"/>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p:cNvCxnSpPr>
            <a:stCxn id="12" idx="6"/>
            <a:endCxn id="43" idx="2"/>
          </p:cNvCxnSpPr>
          <p:nvPr/>
        </p:nvCxnSpPr>
        <p:spPr>
          <a:xfrm>
            <a:off x="2590800" y="1905000"/>
            <a:ext cx="403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152401"/>
            <a:ext cx="8229600" cy="533400"/>
          </a:xfrm>
        </p:spPr>
        <p:txBody>
          <a:bodyPr>
            <a:noAutofit/>
          </a:bodyPr>
          <a:lstStyle/>
          <a:p>
            <a:pPr algn="ctr"/>
            <a:r>
              <a:rPr lang="sr-Cyrl-CS" sz="20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НАБАВКЕ ИЗМЕЂУ ПОВЕЗАНИХ ЛИЦА  (без поступка ЈН)</a:t>
            </a:r>
            <a:endParaRPr lang="en-US" sz="20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6553200" y="6426489"/>
            <a:ext cx="2133600" cy="431511"/>
          </a:xfrm>
        </p:spPr>
        <p:txBody>
          <a:bodyPr/>
          <a:lstStyle/>
          <a:p>
            <a:fld id="{7169F59C-0C7B-4C48-94D7-2B9C5247B2C7}" type="slidenum">
              <a:rPr lang="en-US" sz="1600" smtClean="0"/>
              <a:pPr/>
              <a:t>75</a:t>
            </a:fld>
            <a:endParaRPr lang="en-US" sz="1600"/>
          </a:p>
        </p:txBody>
      </p:sp>
      <p:sp>
        <p:nvSpPr>
          <p:cNvPr id="12" name="Oval 11"/>
          <p:cNvSpPr/>
          <p:nvPr/>
        </p:nvSpPr>
        <p:spPr>
          <a:xfrm>
            <a:off x="914400" y="1447800"/>
            <a:ext cx="1676400" cy="9144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600" dirty="0" smtClean="0"/>
              <a:t>Наручилац “А”</a:t>
            </a:r>
          </a:p>
        </p:txBody>
      </p:sp>
      <p:graphicFrame>
        <p:nvGraphicFramePr>
          <p:cNvPr id="25" name="Table 24"/>
          <p:cNvGraphicFramePr>
            <a:graphicFrameLocks noGrp="1"/>
          </p:cNvGraphicFramePr>
          <p:nvPr/>
        </p:nvGraphicFramePr>
        <p:xfrm>
          <a:off x="1295400" y="2514600"/>
          <a:ext cx="6705600" cy="2194560"/>
        </p:xfrm>
        <a:graphic>
          <a:graphicData uri="http://schemas.openxmlformats.org/drawingml/2006/table">
            <a:tbl>
              <a:tblPr firstRow="1" bandRow="1">
                <a:tableStyleId>{5C22544A-7EE6-4342-B048-85BDC9FD1C3A}</a:tableStyleId>
              </a:tblPr>
              <a:tblGrid>
                <a:gridCol w="499354"/>
                <a:gridCol w="6206246"/>
              </a:tblGrid>
              <a:tr h="370840">
                <a:tc>
                  <a:txBody>
                    <a:bodyPr/>
                    <a:lstStyle/>
                    <a:p>
                      <a:pPr algn="ctr"/>
                      <a:r>
                        <a:rPr lang="sr-Cyrl-CS" sz="1600" b="0" dirty="0" smtClean="0">
                          <a:solidFill>
                            <a:schemeClr val="tx1"/>
                          </a:solidFill>
                        </a:rPr>
                        <a:t>1</a:t>
                      </a:r>
                      <a:endParaRPr lang="en-US" sz="1600" b="0" dirty="0">
                        <a:solidFill>
                          <a:schemeClr val="tx1"/>
                        </a:solidFill>
                      </a:endParaRPr>
                    </a:p>
                  </a:txBody>
                  <a:tcPr>
                    <a:solidFill>
                      <a:schemeClr val="accent6">
                        <a:lumMod val="75000"/>
                      </a:schemeClr>
                    </a:solidFill>
                  </a:tcPr>
                </a:tc>
                <a:tc>
                  <a:txBody>
                    <a:bodyPr/>
                    <a:lstStyle/>
                    <a:p>
                      <a:r>
                        <a:rPr lang="ru-RU" sz="1800" b="0" kern="1200" baseline="0" dirty="0" smtClean="0">
                          <a:solidFill>
                            <a:schemeClr val="tx1"/>
                          </a:solidFill>
                          <a:latin typeface="+mn-lt"/>
                          <a:ea typeface="+mn-ea"/>
                          <a:cs typeface="+mn-cs"/>
                        </a:rPr>
                        <a:t>уговор успоставља или утврђује сарадњу између наручилаца ради вршења јавних услуга које су дужни да извршавају, а</a:t>
                      </a:r>
                    </a:p>
                    <a:p>
                      <a:r>
                        <a:rPr lang="ru-RU" sz="1800" b="0" kern="1200" baseline="0" dirty="0" smtClean="0">
                          <a:solidFill>
                            <a:schemeClr val="tx1"/>
                          </a:solidFill>
                          <a:latin typeface="+mn-lt"/>
                          <a:ea typeface="+mn-ea"/>
                          <a:cs typeface="+mn-cs"/>
                        </a:rPr>
                        <a:t>са циљем остваривања њихових заједничких интереса</a:t>
                      </a:r>
                      <a:endParaRPr lang="en-US" sz="1600" b="0" dirty="0">
                        <a:solidFill>
                          <a:schemeClr val="tx1"/>
                        </a:solidFill>
                      </a:endParaRPr>
                    </a:p>
                  </a:txBody>
                  <a:tcPr>
                    <a:blipFill>
                      <a:blip r:embed="rId2"/>
                      <a:tile tx="0" ty="0" sx="100000" sy="100000" flip="none" algn="tl"/>
                    </a:blipFill>
                  </a:tcPr>
                </a:tc>
              </a:tr>
              <a:tr h="370840">
                <a:tc>
                  <a:txBody>
                    <a:bodyPr/>
                    <a:lstStyle/>
                    <a:p>
                      <a:pPr algn="ctr"/>
                      <a:r>
                        <a:rPr lang="sr-Cyrl-CS" sz="1600" b="0" dirty="0" smtClean="0">
                          <a:solidFill>
                            <a:schemeClr val="tx1"/>
                          </a:solidFill>
                        </a:rPr>
                        <a:t>2</a:t>
                      </a:r>
                      <a:endParaRPr lang="en-US" sz="1600" b="0" dirty="0">
                        <a:solidFill>
                          <a:schemeClr val="tx1"/>
                        </a:solidFill>
                      </a:endParaRPr>
                    </a:p>
                  </a:txBody>
                  <a:tcPr>
                    <a:solidFill>
                      <a:schemeClr val="accent6">
                        <a:lumMod val="75000"/>
                      </a:schemeClr>
                    </a:solidFill>
                  </a:tcPr>
                </a:tc>
                <a:tc>
                  <a:txBody>
                    <a:bodyPr/>
                    <a:lstStyle/>
                    <a:p>
                      <a:r>
                        <a:rPr lang="ru-RU" sz="1800" kern="1200" baseline="0" dirty="0" smtClean="0">
                          <a:solidFill>
                            <a:schemeClr val="dk1"/>
                          </a:solidFill>
                          <a:latin typeface="+mn-lt"/>
                          <a:ea typeface="+mn-ea"/>
                          <a:cs typeface="+mn-cs"/>
                        </a:rPr>
                        <a:t>успостављање те сарадње врши се искључиво за потребе у општем интересу</a:t>
                      </a:r>
                      <a:endParaRPr lang="en-US" sz="1600" b="0" dirty="0">
                        <a:solidFill>
                          <a:schemeClr val="tx1"/>
                        </a:solidFill>
                      </a:endParaRPr>
                    </a:p>
                  </a:txBody>
                  <a:tcPr>
                    <a:blipFill>
                      <a:blip r:embed="rId2"/>
                      <a:tile tx="0" ty="0" sx="100000" sy="100000" flip="none" algn="tl"/>
                    </a:blipFill>
                  </a:tcPr>
                </a:tc>
              </a:tr>
              <a:tr h="370840">
                <a:tc>
                  <a:txBody>
                    <a:bodyPr/>
                    <a:lstStyle/>
                    <a:p>
                      <a:pPr algn="ctr"/>
                      <a:r>
                        <a:rPr lang="sr-Cyrl-CS" sz="1600" b="0" dirty="0" smtClean="0">
                          <a:solidFill>
                            <a:schemeClr val="tx1"/>
                          </a:solidFill>
                        </a:rPr>
                        <a:t>3</a:t>
                      </a:r>
                      <a:endParaRPr lang="en-US" sz="1600" b="0" dirty="0">
                        <a:solidFill>
                          <a:schemeClr val="tx1"/>
                        </a:solidFill>
                      </a:endParaRPr>
                    </a:p>
                  </a:txBody>
                  <a:tcPr>
                    <a:solidFill>
                      <a:schemeClr val="accent6">
                        <a:lumMod val="75000"/>
                      </a:schemeClr>
                    </a:solidFill>
                  </a:tcPr>
                </a:tc>
                <a:tc>
                  <a:txBody>
                    <a:bodyPr/>
                    <a:lstStyle/>
                    <a:p>
                      <a:r>
                        <a:rPr lang="ru-RU" sz="1800" kern="1200" baseline="0" dirty="0" smtClean="0">
                          <a:solidFill>
                            <a:schemeClr val="dk1"/>
                          </a:solidFill>
                          <a:latin typeface="+mn-lt"/>
                          <a:ea typeface="+mn-ea"/>
                          <a:cs typeface="+mn-cs"/>
                        </a:rPr>
                        <a:t>наручиоци остварују на отвореном тржишту мање од 20% активности на које се односи сарадња</a:t>
                      </a:r>
                      <a:endParaRPr lang="en-US" sz="1600" b="0" dirty="0">
                        <a:solidFill>
                          <a:schemeClr val="tx1"/>
                        </a:solidFill>
                      </a:endParaRPr>
                    </a:p>
                  </a:txBody>
                  <a:tcPr>
                    <a:blipFill>
                      <a:blip r:embed="rId2"/>
                      <a:tile tx="0" ty="0" sx="100000" sy="100000" flip="none" algn="tl"/>
                    </a:blipFill>
                  </a:tcPr>
                </a:tc>
              </a:tr>
            </a:tbl>
          </a:graphicData>
        </a:graphic>
      </p:graphicFrame>
      <p:pic>
        <p:nvPicPr>
          <p:cNvPr id="139266" name="Picture 2" descr="C:\Documents and Settings\Sistem\Desktop\IDZJN Pics\3.png"/>
          <p:cNvPicPr>
            <a:picLocks noChangeAspect="1" noChangeArrowheads="1"/>
          </p:cNvPicPr>
          <p:nvPr/>
        </p:nvPicPr>
        <p:blipFill>
          <a:blip r:embed="rId3" cstate="print"/>
          <a:srcRect/>
          <a:stretch>
            <a:fillRect/>
          </a:stretch>
        </p:blipFill>
        <p:spPr bwMode="auto">
          <a:xfrm>
            <a:off x="152401" y="838200"/>
            <a:ext cx="762000" cy="960437"/>
          </a:xfrm>
          <a:prstGeom prst="rect">
            <a:avLst/>
          </a:prstGeom>
          <a:noFill/>
        </p:spPr>
      </p:pic>
      <p:sp>
        <p:nvSpPr>
          <p:cNvPr id="40" name="Isosceles Triangle 39"/>
          <p:cNvSpPr/>
          <p:nvPr/>
        </p:nvSpPr>
        <p:spPr>
          <a:xfrm>
            <a:off x="1905000" y="685800"/>
            <a:ext cx="5486400" cy="609600"/>
          </a:xfrm>
          <a:prstGeom prst="triangle">
            <a:avLst>
              <a:gd name="adj" fmla="val 504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Cyrl-CS" dirty="0" smtClean="0">
                <a:solidFill>
                  <a:schemeClr val="bg2"/>
                </a:solidFill>
              </a:rPr>
              <a:t>                  </a:t>
            </a:r>
            <a:r>
              <a:rPr lang="sr-Cyrl-CS" b="1" dirty="0" smtClean="0">
                <a:solidFill>
                  <a:schemeClr val="bg2"/>
                </a:solidFill>
              </a:rPr>
              <a:t>Уговор</a:t>
            </a:r>
            <a:endParaRPr lang="en-US" b="1" dirty="0">
              <a:solidFill>
                <a:schemeClr val="bg2"/>
              </a:solidFill>
            </a:endParaRPr>
          </a:p>
        </p:txBody>
      </p:sp>
      <p:sp>
        <p:nvSpPr>
          <p:cNvPr id="41" name="Oval 40"/>
          <p:cNvSpPr/>
          <p:nvPr/>
        </p:nvSpPr>
        <p:spPr>
          <a:xfrm>
            <a:off x="3810000" y="1447800"/>
            <a:ext cx="1676400" cy="9144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600" dirty="0" smtClean="0"/>
              <a:t>Наручилац “Б”</a:t>
            </a:r>
          </a:p>
        </p:txBody>
      </p:sp>
      <p:sp>
        <p:nvSpPr>
          <p:cNvPr id="43" name="Oval 42"/>
          <p:cNvSpPr/>
          <p:nvPr/>
        </p:nvSpPr>
        <p:spPr>
          <a:xfrm>
            <a:off x="6629400" y="1447800"/>
            <a:ext cx="1676400" cy="9144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600" dirty="0" smtClean="0"/>
              <a:t>Наручилац “.....”</a:t>
            </a:r>
          </a:p>
        </p:txBody>
      </p:sp>
      <p:sp>
        <p:nvSpPr>
          <p:cNvPr id="50" name="Rectangle 49"/>
          <p:cNvSpPr/>
          <p:nvPr/>
        </p:nvSpPr>
        <p:spPr>
          <a:xfrm>
            <a:off x="914400" y="4724400"/>
            <a:ext cx="7467600" cy="1569660"/>
          </a:xfrm>
          <a:prstGeom prst="rect">
            <a:avLst/>
          </a:prstGeom>
          <a:solidFill>
            <a:srgbClr val="FFFF00"/>
          </a:solidFill>
          <a:ln>
            <a:solidFill>
              <a:schemeClr val="accent2">
                <a:lumMod val="50000"/>
              </a:schemeClr>
            </a:solidFill>
          </a:ln>
        </p:spPr>
        <p:txBody>
          <a:bodyPr wrap="square">
            <a:spAutoFit/>
          </a:bodyPr>
          <a:lstStyle/>
          <a:p>
            <a:pPr algn="just"/>
            <a:r>
              <a:rPr lang="ru-RU" sz="1600" dirty="0" smtClean="0">
                <a:solidFill>
                  <a:schemeClr val="accent2">
                    <a:lumMod val="50000"/>
                  </a:schemeClr>
                </a:solidFill>
              </a:rPr>
              <a:t>За утврђивање процентуалног износа (80% из </a:t>
            </a:r>
            <a:r>
              <a:rPr lang="sr-Latn-CS" sz="1600" dirty="0" smtClean="0">
                <a:solidFill>
                  <a:schemeClr val="accent2">
                    <a:lumMod val="50000"/>
                  </a:schemeClr>
                </a:solidFill>
              </a:rPr>
              <a:t>I </a:t>
            </a:r>
            <a:r>
              <a:rPr lang="sr-Cyrl-CS" sz="1600" dirty="0" smtClean="0">
                <a:solidFill>
                  <a:schemeClr val="accent2">
                    <a:lumMod val="50000"/>
                  </a:schemeClr>
                </a:solidFill>
              </a:rPr>
              <a:t>и </a:t>
            </a:r>
            <a:r>
              <a:rPr lang="en-US" sz="1600" dirty="0" smtClean="0">
                <a:solidFill>
                  <a:schemeClr val="accent2">
                    <a:lumMod val="50000"/>
                  </a:schemeClr>
                </a:solidFill>
              </a:rPr>
              <a:t>II</a:t>
            </a:r>
            <a:r>
              <a:rPr lang="ru-RU" sz="1600" dirty="0" smtClean="0">
                <a:solidFill>
                  <a:schemeClr val="accent2">
                    <a:lumMod val="50000"/>
                  </a:schemeClr>
                </a:solidFill>
              </a:rPr>
              <a:t> и 20%</a:t>
            </a:r>
            <a:r>
              <a:rPr lang="en-US" sz="1600" dirty="0" smtClean="0">
                <a:solidFill>
                  <a:schemeClr val="accent2">
                    <a:lumMod val="50000"/>
                  </a:schemeClr>
                </a:solidFill>
              </a:rPr>
              <a:t> </a:t>
            </a:r>
            <a:r>
              <a:rPr lang="sr-Cyrl-CS" sz="1600" dirty="0" smtClean="0">
                <a:solidFill>
                  <a:schemeClr val="accent2">
                    <a:lumMod val="50000"/>
                  </a:schemeClr>
                </a:solidFill>
              </a:rPr>
              <a:t>из </a:t>
            </a:r>
            <a:r>
              <a:rPr lang="sr-Latn-CS" sz="1600" dirty="0" smtClean="0">
                <a:solidFill>
                  <a:schemeClr val="accent2">
                    <a:lumMod val="50000"/>
                  </a:schemeClr>
                </a:solidFill>
              </a:rPr>
              <a:t>III</a:t>
            </a:r>
            <a:r>
              <a:rPr lang="ru-RU" sz="1600" dirty="0" smtClean="0">
                <a:solidFill>
                  <a:schemeClr val="accent2">
                    <a:lumMod val="50000"/>
                  </a:schemeClr>
                </a:solidFill>
              </a:rPr>
              <a:t>) узима се у обзир </a:t>
            </a:r>
            <a:r>
              <a:rPr lang="ru-RU" sz="1600" u="sng" dirty="0" smtClean="0">
                <a:solidFill>
                  <a:schemeClr val="accent2">
                    <a:lumMod val="50000"/>
                  </a:schemeClr>
                </a:solidFill>
              </a:rPr>
              <a:t>просек укупних прихода од продаје за период од претходне три године </a:t>
            </a:r>
            <a:r>
              <a:rPr lang="ru-RU" sz="1600" dirty="0" smtClean="0">
                <a:solidFill>
                  <a:schemeClr val="accent2">
                    <a:lumMod val="50000"/>
                  </a:schemeClr>
                </a:solidFill>
              </a:rPr>
              <a:t>или краћи период ако због датума оснивања, почетка обављања делатности, због реорганизације њихових делатности или других оправданих разлога нису доступни подаци за претходне три године и уколико из пословних пројекција тог лица произлази испуњеност прописаног услова.</a:t>
            </a:r>
            <a:endParaRPr lang="en-US" sz="1600" dirty="0">
              <a:solidFill>
                <a:schemeClr val="accent2">
                  <a:lumMod val="50000"/>
                </a:schemeClr>
              </a:solidFill>
            </a:endParaRPr>
          </a:p>
        </p:txBody>
      </p:sp>
      <p:pic>
        <p:nvPicPr>
          <p:cNvPr id="13" name="Picture 12" descr="grb.png"/>
          <p:cNvPicPr>
            <a:picLocks noChangeAspect="1"/>
          </p:cNvPicPr>
          <p:nvPr/>
        </p:nvPicPr>
        <p:blipFill>
          <a:blip r:embed="rId4" cstate="print"/>
          <a:stretch>
            <a:fillRect/>
          </a:stretch>
        </p:blipFill>
        <p:spPr>
          <a:xfrm>
            <a:off x="285720" y="6429396"/>
            <a:ext cx="285752" cy="285752"/>
          </a:xfrm>
          <a:prstGeom prst="rect">
            <a:avLst/>
          </a:prstGeom>
        </p:spPr>
      </p:pic>
      <p:sp>
        <p:nvSpPr>
          <p:cNvPr id="14" name="TextBox 13"/>
          <p:cNvSpPr txBox="1"/>
          <p:nvPr/>
        </p:nvSpPr>
        <p:spPr>
          <a:xfrm>
            <a:off x="642910" y="6504801"/>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15" name="TextBox 14"/>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9266"/>
                                        </p:tgtEl>
                                        <p:attrNameLst>
                                          <p:attrName>style.visibility</p:attrName>
                                        </p:attrNameLst>
                                      </p:cBhvr>
                                      <p:to>
                                        <p:strVal val="visible"/>
                                      </p:to>
                                    </p:set>
                                    <p:animEffect transition="in" filter="wipe(down)">
                                      <p:cBhvr>
                                        <p:cTn id="7" dur="500"/>
                                        <p:tgtEl>
                                          <p:spTgt spid="1392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bg/>
                                          </p:spTgt>
                                        </p:tgtEl>
                                        <p:attrNameLst>
                                          <p:attrName>style.visibility</p:attrName>
                                        </p:attrNameLst>
                                      </p:cBhvr>
                                      <p:to>
                                        <p:strVal val="visible"/>
                                      </p:to>
                                    </p:set>
                                    <p:animEffect transition="in" filter="wipe(down)">
                                      <p:cBhvr>
                                        <p:cTn id="12" dur="500"/>
                                        <p:tgtEl>
                                          <p:spTgt spid="40">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wipe(down)">
                                      <p:cBhvr>
                                        <p:cTn id="15" dur="500"/>
                                        <p:tgtEl>
                                          <p:spTgt spid="4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bg/>
                                          </p:spTgt>
                                        </p:tgtEl>
                                        <p:attrNameLst>
                                          <p:attrName>style.visibility</p:attrName>
                                        </p:attrNameLst>
                                      </p:cBhvr>
                                      <p:to>
                                        <p:strVal val="visible"/>
                                      </p:to>
                                    </p:set>
                                    <p:animEffect transition="in" filter="wipe(down)">
                                      <p:cBhvr>
                                        <p:cTn id="20" dur="500"/>
                                        <p:tgtEl>
                                          <p:spTgt spid="12">
                                            <p:bg/>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wipe(down)">
                                      <p:cBhvr>
                                        <p:cTn id="23" dur="500"/>
                                        <p:tgtEl>
                                          <p:spTgt spid="12">
                                            <p:txEl>
                                              <p:pRg st="0" end="0"/>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1">
                                            <p:bg/>
                                          </p:spTgt>
                                        </p:tgtEl>
                                        <p:attrNameLst>
                                          <p:attrName>style.visibility</p:attrName>
                                        </p:attrNameLst>
                                      </p:cBhvr>
                                      <p:to>
                                        <p:strVal val="visible"/>
                                      </p:to>
                                    </p:set>
                                    <p:animEffect transition="in" filter="wipe(down)">
                                      <p:cBhvr>
                                        <p:cTn id="26" dur="500"/>
                                        <p:tgtEl>
                                          <p:spTgt spid="41">
                                            <p:bg/>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1">
                                            <p:txEl>
                                              <p:pRg st="0" end="0"/>
                                            </p:txEl>
                                          </p:spTgt>
                                        </p:tgtEl>
                                        <p:attrNameLst>
                                          <p:attrName>style.visibility</p:attrName>
                                        </p:attrNameLst>
                                      </p:cBhvr>
                                      <p:to>
                                        <p:strVal val="visible"/>
                                      </p:to>
                                    </p:set>
                                    <p:animEffect transition="in" filter="wipe(down)">
                                      <p:cBhvr>
                                        <p:cTn id="29" dur="500"/>
                                        <p:tgtEl>
                                          <p:spTgt spid="41">
                                            <p:txEl>
                                              <p:pRg st="0" end="0"/>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3">
                                            <p:bg/>
                                          </p:spTgt>
                                        </p:tgtEl>
                                        <p:attrNameLst>
                                          <p:attrName>style.visibility</p:attrName>
                                        </p:attrNameLst>
                                      </p:cBhvr>
                                      <p:to>
                                        <p:strVal val="visible"/>
                                      </p:to>
                                    </p:set>
                                    <p:animEffect transition="in" filter="wipe(down)">
                                      <p:cBhvr>
                                        <p:cTn id="32" dur="500"/>
                                        <p:tgtEl>
                                          <p:spTgt spid="43">
                                            <p:bg/>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43">
                                            <p:txEl>
                                              <p:pRg st="0" end="0"/>
                                            </p:txEl>
                                          </p:spTgt>
                                        </p:tgtEl>
                                        <p:attrNameLst>
                                          <p:attrName>style.visibility</p:attrName>
                                        </p:attrNameLst>
                                      </p:cBhvr>
                                      <p:to>
                                        <p:strVal val="visible"/>
                                      </p:to>
                                    </p:set>
                                    <p:animEffect transition="in" filter="wipe(down)">
                                      <p:cBhvr>
                                        <p:cTn id="35" dur="500"/>
                                        <p:tgtEl>
                                          <p:spTgt spid="43">
                                            <p:txEl>
                                              <p:pRg st="0" end="0"/>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ipe(down)">
                                      <p:cBhvr>
                                        <p:cTn id="38" dur="500"/>
                                        <p:tgtEl>
                                          <p:spTgt spid="4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0">
                                            <p:bg/>
                                          </p:spTgt>
                                        </p:tgtEl>
                                        <p:attrNameLst>
                                          <p:attrName>style.visibility</p:attrName>
                                        </p:attrNameLst>
                                      </p:cBhvr>
                                      <p:to>
                                        <p:strVal val="visible"/>
                                      </p:to>
                                    </p:set>
                                    <p:animEffect transition="in" filter="wipe(down)">
                                      <p:cBhvr>
                                        <p:cTn id="48" dur="500"/>
                                        <p:tgtEl>
                                          <p:spTgt spid="50">
                                            <p:bg/>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50">
                                            <p:txEl>
                                              <p:pRg st="0" end="0"/>
                                            </p:txEl>
                                          </p:spTgt>
                                        </p:tgtEl>
                                        <p:attrNameLst>
                                          <p:attrName>style.visibility</p:attrName>
                                        </p:attrNameLst>
                                      </p:cBhvr>
                                      <p:to>
                                        <p:strVal val="visible"/>
                                      </p:to>
                                    </p:set>
                                    <p:animEffect transition="in" filter="wipe(down)">
                                      <p:cBhvr>
                                        <p:cTn id="51"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P spid="40" grpId="0" build="allAtOnce" animBg="1"/>
      <p:bldP spid="41" grpId="0" build="allAtOnce" animBg="1"/>
      <p:bldP spid="43" grpId="0" build="allAtOnce" animBg="1"/>
      <p:bldP spid="50" grpId="0" build="allAtOnce"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rmAutofit/>
          </a:bodyPr>
          <a:lstStyle/>
          <a:p>
            <a:pPr algn="ctr"/>
            <a:r>
              <a:rPr lang="x-none" sz="2200" b="1"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ПРОЦЕЊЕНА ВРЕДНОСТ</a:t>
            </a:r>
            <a:endParaRPr lang="x-none"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nvPr>
        </p:nvGraphicFramePr>
        <p:xfrm>
          <a:off x="457200" y="2971800"/>
          <a:ext cx="76200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76</a:t>
            </a:fld>
            <a:endParaRPr lang="en-US"/>
          </a:p>
        </p:txBody>
      </p:sp>
      <p:cxnSp>
        <p:nvCxnSpPr>
          <p:cNvPr id="7" name="Straight Connector 6"/>
          <p:cNvCxnSpPr/>
          <p:nvPr/>
        </p:nvCxnSpPr>
        <p:spPr>
          <a:xfrm rot="16200000" flipH="1">
            <a:off x="6096000" y="5791200"/>
            <a:ext cx="3048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V="1">
            <a:off x="6019800" y="5791200"/>
            <a:ext cx="3810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C:\Documents and Settings\Sistem\Desktop\IDZJN Pics\48.jpg"/>
          <p:cNvPicPr>
            <a:picLocks noChangeAspect="1" noChangeArrowheads="1"/>
          </p:cNvPicPr>
          <p:nvPr/>
        </p:nvPicPr>
        <p:blipFill>
          <a:blip r:embed="rId7" cstate="print"/>
          <a:srcRect/>
          <a:stretch>
            <a:fillRect/>
          </a:stretch>
        </p:blipFill>
        <p:spPr bwMode="auto">
          <a:xfrm>
            <a:off x="5943600" y="5791200"/>
            <a:ext cx="762000" cy="457200"/>
          </a:xfrm>
          <a:prstGeom prst="rect">
            <a:avLst/>
          </a:prstGeom>
          <a:noFill/>
        </p:spPr>
      </p:pic>
      <p:sp>
        <p:nvSpPr>
          <p:cNvPr id="15" name="Rectangle 14"/>
          <p:cNvSpPr/>
          <p:nvPr/>
        </p:nvSpPr>
        <p:spPr>
          <a:xfrm>
            <a:off x="533400" y="1828800"/>
            <a:ext cx="8001000" cy="584775"/>
          </a:xfrm>
          <a:prstGeom prst="rect">
            <a:avLst/>
          </a:prstGeom>
          <a:solidFill>
            <a:srgbClr val="FFC000"/>
          </a:solidFill>
        </p:spPr>
        <p:txBody>
          <a:bodyPr wrap="square">
            <a:spAutoFit/>
          </a:bodyPr>
          <a:lstStyle/>
          <a:p>
            <a:pPr algn="just"/>
            <a:r>
              <a:rPr lang="ru-RU" sz="1600" b="1" dirty="0" smtClean="0">
                <a:solidFill>
                  <a:schemeClr val="tx2">
                    <a:lumMod val="50000"/>
                  </a:schemeClr>
                </a:solidFill>
                <a:latin typeface="Times New Roman" pitchFamily="18" charset="0"/>
                <a:cs typeface="Times New Roman" pitchFamily="18" charset="0"/>
              </a:rPr>
              <a:t>Истоврсна јавна набавка је набавка која има исту или сличну намену, при чему исти понуђачи у односу на природу делатности коју обављају могу да је испуне.</a:t>
            </a:r>
            <a:endParaRPr lang="en-US" sz="1600" b="1" dirty="0">
              <a:solidFill>
                <a:schemeClr val="tx2">
                  <a:lumMod val="50000"/>
                </a:schemeClr>
              </a:solidFill>
              <a:latin typeface="Times New Roman" pitchFamily="18" charset="0"/>
              <a:cs typeface="Times New Roman" pitchFamily="18" charset="0"/>
            </a:endParaRPr>
          </a:p>
        </p:txBody>
      </p:sp>
      <p:sp>
        <p:nvSpPr>
          <p:cNvPr id="16" name="Title 1"/>
          <p:cNvSpPr txBox="1">
            <a:spLocks/>
          </p:cNvSpPr>
          <p:nvPr/>
        </p:nvSpPr>
        <p:spPr>
          <a:xfrm>
            <a:off x="304800" y="2514600"/>
            <a:ext cx="8229600" cy="4873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x-none" sz="2200" b="1" i="0" u="none" strike="noStrike" kern="1200" cap="none" spc="0" normalizeH="0" baseline="0" noProof="0" smtClean="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ПРОЦЕЊЕНА ВРЕДНОСТ</a:t>
            </a:r>
            <a:r>
              <a:rPr kumimoji="0" lang="sr-Cyrl-CS" sz="22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ДОБАРА</a:t>
            </a:r>
            <a:endParaRPr kumimoji="0" lang="x-none" sz="22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17" name="Rectangle 16"/>
          <p:cNvSpPr/>
          <p:nvPr/>
        </p:nvSpPr>
        <p:spPr>
          <a:xfrm>
            <a:off x="533400" y="685800"/>
            <a:ext cx="8001000" cy="1077218"/>
          </a:xfrm>
          <a:prstGeom prst="rect">
            <a:avLst/>
          </a:prstGeom>
          <a:solidFill>
            <a:srgbClr val="FFFF00"/>
          </a:solidFill>
        </p:spPr>
        <p:txBody>
          <a:bodyPr wrap="square">
            <a:spAutoFit/>
          </a:bodyPr>
          <a:lstStyle/>
          <a:p>
            <a:pPr algn="just"/>
            <a:r>
              <a:rPr lang="ru-RU" sz="1600" b="1" dirty="0" smtClean="0">
                <a:solidFill>
                  <a:schemeClr val="accent2">
                    <a:lumMod val="50000"/>
                  </a:schemeClr>
                </a:solidFill>
                <a:latin typeface="Times New Roman" pitchFamily="18" charset="0"/>
                <a:cs typeface="Times New Roman" pitchFamily="18" charset="0"/>
              </a:rPr>
              <a:t>Наручилац не може одређивати процењену вредност јавне набавке, нити може делити истоврсну јавну набавку на више набавки </a:t>
            </a:r>
            <a:r>
              <a:rPr lang="ru-RU" sz="1600" b="1" u="sng" dirty="0" smtClean="0">
                <a:solidFill>
                  <a:schemeClr val="accent2">
                    <a:lumMod val="50000"/>
                  </a:schemeClr>
                </a:solidFill>
                <a:latin typeface="Times New Roman" pitchFamily="18" charset="0"/>
                <a:cs typeface="Times New Roman" pitchFamily="18" charset="0"/>
              </a:rPr>
              <a:t>с намером избегавања примене овог закона или правила oдређивања врсте поступка у односу на процењену вредност</a:t>
            </a:r>
            <a:r>
              <a:rPr lang="ru-RU" sz="1600" b="1" dirty="0" smtClean="0">
                <a:solidFill>
                  <a:schemeClr val="accent2">
                    <a:lumMod val="50000"/>
                  </a:schemeClr>
                </a:solidFill>
                <a:latin typeface="Times New Roman" pitchFamily="18" charset="0"/>
                <a:cs typeface="Times New Roman" pitchFamily="18" charset="0"/>
              </a:rPr>
              <a:t> јавне набавке. </a:t>
            </a:r>
          </a:p>
        </p:txBody>
      </p:sp>
      <p:pic>
        <p:nvPicPr>
          <p:cNvPr id="12" name="Picture 11" descr="grb.png"/>
          <p:cNvPicPr>
            <a:picLocks noChangeAspect="1"/>
          </p:cNvPicPr>
          <p:nvPr/>
        </p:nvPicPr>
        <p:blipFill>
          <a:blip r:embed="rId8" cstate="print"/>
          <a:stretch>
            <a:fillRect/>
          </a:stretch>
        </p:blipFill>
        <p:spPr>
          <a:xfrm>
            <a:off x="285720" y="6429396"/>
            <a:ext cx="285752" cy="285752"/>
          </a:xfrm>
          <a:prstGeom prst="rect">
            <a:avLst/>
          </a:prstGeom>
        </p:spPr>
      </p:pic>
      <p:sp>
        <p:nvSpPr>
          <p:cNvPr id="13" name="TextBox 12"/>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14" name="TextBox 13"/>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420729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bg/>
                                          </p:spTgt>
                                        </p:tgtEl>
                                        <p:attrNameLst>
                                          <p:attrName>style.visibility</p:attrName>
                                        </p:attrNameLst>
                                      </p:cBhvr>
                                      <p:to>
                                        <p:strVal val="visible"/>
                                      </p:to>
                                    </p:set>
                                    <p:animEffect transition="in" filter="wipe(down)">
                                      <p:cBhvr>
                                        <p:cTn id="12" dur="500"/>
                                        <p:tgtEl>
                                          <p:spTgt spid="17">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wipe(down)">
                                      <p:cBhvr>
                                        <p:cTn id="15" dur="500"/>
                                        <p:tgtEl>
                                          <p:spTgt spid="1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5">
                                            <p:bg/>
                                          </p:spTgt>
                                        </p:tgtEl>
                                        <p:attrNameLst>
                                          <p:attrName>style.visibility</p:attrName>
                                        </p:attrNameLst>
                                      </p:cBhvr>
                                      <p:to>
                                        <p:strVal val="visible"/>
                                      </p:to>
                                    </p:set>
                                    <p:animEffect transition="in" filter="wipe(down)">
                                      <p:cBhvr>
                                        <p:cTn id="20" dur="500"/>
                                        <p:tgtEl>
                                          <p:spTgt spid="15">
                                            <p:bg/>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wipe(down)">
                                      <p:cBhvr>
                                        <p:cTn id="23" dur="500"/>
                                        <p:tgtEl>
                                          <p:spTgt spid="1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wipe(down)">
                                      <p:cBhvr>
                                        <p:cTn id="28" dur="500"/>
                                        <p:tgtEl>
                                          <p:spTgt spid="1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par>
                                <p:cTn id="39" presetID="22" presetClass="entr" presetSubtype="4"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wipe(down)">
                                      <p:cBhvr>
                                        <p:cTn id="4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P spid="15" grpId="0" build="allAtOnce" animBg="1"/>
      <p:bldP spid="16" grpId="0" build="allAtOnce"/>
      <p:bldP spid="17" grpId="0" build="allAtOnce"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620000" cy="457200"/>
          </a:xfrm>
        </p:spPr>
        <p:txBody>
          <a:bodyPr>
            <a:normAutofit/>
          </a:bodyPr>
          <a:lstStyle/>
          <a:p>
            <a:pPr algn="ctr"/>
            <a:r>
              <a:rPr lang="x-none" sz="2200" b="1"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ПРОЦЕЊЕНА ВРЕДНОСТ</a:t>
            </a:r>
            <a:r>
              <a:rPr lang="sr-Cyrl-CS"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УСЛУГА</a:t>
            </a:r>
            <a:endParaRPr lang="x-none"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nvPr>
        </p:nvGraphicFramePr>
        <p:xfrm>
          <a:off x="685800" y="533400"/>
          <a:ext cx="39624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6705600" y="6203950"/>
            <a:ext cx="2133600" cy="365125"/>
          </a:xfrm>
        </p:spPr>
        <p:txBody>
          <a:bodyPr/>
          <a:lstStyle/>
          <a:p>
            <a:fld id="{B6F15528-21DE-4FAA-801E-634DDDAF4B2B}" type="slidenum">
              <a:rPr lang="en-US" smtClean="0"/>
              <a:pPr/>
              <a:t>77</a:t>
            </a:fld>
            <a:endParaRPr lang="en-US" dirty="0"/>
          </a:p>
        </p:txBody>
      </p:sp>
      <p:graphicFrame>
        <p:nvGraphicFramePr>
          <p:cNvPr id="7" name="Content Placeholder 5"/>
          <p:cNvGraphicFramePr>
            <a:graphicFrameLocks/>
          </p:cNvGraphicFramePr>
          <p:nvPr/>
        </p:nvGraphicFramePr>
        <p:xfrm>
          <a:off x="762000" y="2514600"/>
          <a:ext cx="3962400" cy="1905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Content Placeholder 5"/>
          <p:cNvGraphicFramePr>
            <a:graphicFrameLocks/>
          </p:cNvGraphicFramePr>
          <p:nvPr/>
        </p:nvGraphicFramePr>
        <p:xfrm>
          <a:off x="4800600" y="2667000"/>
          <a:ext cx="3733800" cy="2209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Content Placeholder 5"/>
          <p:cNvGraphicFramePr>
            <a:graphicFrameLocks/>
          </p:cNvGraphicFramePr>
          <p:nvPr/>
        </p:nvGraphicFramePr>
        <p:xfrm>
          <a:off x="4724400" y="533400"/>
          <a:ext cx="3886200" cy="2286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0" name="TextBox 9"/>
          <p:cNvSpPr txBox="1"/>
          <p:nvPr/>
        </p:nvSpPr>
        <p:spPr>
          <a:xfrm>
            <a:off x="838200" y="4724400"/>
            <a:ext cx="7696200" cy="369332"/>
          </a:xfrm>
          <a:prstGeom prst="rect">
            <a:avLst/>
          </a:prstGeom>
          <a:noFill/>
        </p:spPr>
        <p:txBody>
          <a:bodyPr wrap="square" rtlCol="0">
            <a:spAutoFit/>
          </a:bodyPr>
          <a:lstStyle/>
          <a:p>
            <a:r>
              <a:rPr lang="sr-Cyrl-CS" dirty="0" smtClean="0"/>
              <a:t>Ако не може да се одреди проц. вред. услуге због дужине трајања уговора:</a:t>
            </a:r>
            <a:endParaRPr lang="en-US" dirty="0"/>
          </a:p>
        </p:txBody>
      </p:sp>
      <p:sp>
        <p:nvSpPr>
          <p:cNvPr id="11" name="Rectangle 10"/>
          <p:cNvSpPr/>
          <p:nvPr/>
        </p:nvSpPr>
        <p:spPr>
          <a:xfrm>
            <a:off x="762000" y="5029200"/>
            <a:ext cx="3048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dirty="0" smtClean="0"/>
              <a:t>Уговор на одређени рок од 36 месеци или на краћи рок</a:t>
            </a:r>
            <a:endParaRPr lang="en-US" dirty="0"/>
          </a:p>
        </p:txBody>
      </p:sp>
      <p:sp>
        <p:nvSpPr>
          <p:cNvPr id="12" name="Rectangle 11"/>
          <p:cNvSpPr/>
          <p:nvPr/>
        </p:nvSpPr>
        <p:spPr>
          <a:xfrm>
            <a:off x="4572000" y="5105400"/>
            <a:ext cx="3810000" cy="381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dirty="0" smtClean="0"/>
              <a:t>укупна вредност уговора за цео рок</a:t>
            </a:r>
            <a:endParaRPr lang="en-US" dirty="0"/>
          </a:p>
        </p:txBody>
      </p:sp>
      <p:sp>
        <p:nvSpPr>
          <p:cNvPr id="13" name="Rectangle 12"/>
          <p:cNvSpPr/>
          <p:nvPr/>
        </p:nvSpPr>
        <p:spPr>
          <a:xfrm>
            <a:off x="762000" y="5638800"/>
            <a:ext cx="3048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dirty="0" smtClean="0"/>
              <a:t>Уговор на неодређени рок</a:t>
            </a:r>
            <a:endParaRPr lang="en-US" dirty="0"/>
          </a:p>
        </p:txBody>
      </p:sp>
      <p:sp>
        <p:nvSpPr>
          <p:cNvPr id="14" name="Rectangle 13"/>
          <p:cNvSpPr/>
          <p:nvPr/>
        </p:nvSpPr>
        <p:spPr>
          <a:xfrm>
            <a:off x="4572000" y="5715000"/>
            <a:ext cx="3810000" cy="381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sr-Cyrl-CS" dirty="0" smtClean="0"/>
              <a:t>месечна вредност помножена са </a:t>
            </a:r>
            <a:r>
              <a:rPr lang="en-US" dirty="0" smtClean="0"/>
              <a:t>36</a:t>
            </a:r>
            <a:endParaRPr lang="en-US" dirty="0"/>
          </a:p>
        </p:txBody>
      </p:sp>
      <p:cxnSp>
        <p:nvCxnSpPr>
          <p:cNvPr id="16" name="Straight Arrow Connector 15"/>
          <p:cNvCxnSpPr>
            <a:stCxn id="11" idx="3"/>
            <a:endCxn id="12" idx="1"/>
          </p:cNvCxnSpPr>
          <p:nvPr/>
        </p:nvCxnSpPr>
        <p:spPr>
          <a:xfrm>
            <a:off x="3810000" y="52959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810000" y="58674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Multiply 14"/>
          <p:cNvSpPr/>
          <p:nvPr/>
        </p:nvSpPr>
        <p:spPr>
          <a:xfrm>
            <a:off x="1295400" y="2667000"/>
            <a:ext cx="2819400" cy="1676400"/>
          </a:xfrm>
          <a:prstGeom prst="mathMultiply">
            <a:avLst>
              <a:gd name="adj1" fmla="val 1049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16200000" flipH="1">
            <a:off x="7848600" y="5791200"/>
            <a:ext cx="3810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7848600" y="5791200"/>
            <a:ext cx="3810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2050" name="Picture 2" descr="C:\Documents and Settings\Sistem\Desktop\IDZJN Pics\48 paint.PNG"/>
          <p:cNvPicPr>
            <a:picLocks noChangeAspect="1" noChangeArrowheads="1"/>
          </p:cNvPicPr>
          <p:nvPr/>
        </p:nvPicPr>
        <p:blipFill>
          <a:blip r:embed="rId22" cstate="print"/>
          <a:srcRect/>
          <a:stretch>
            <a:fillRect/>
          </a:stretch>
        </p:blipFill>
        <p:spPr bwMode="auto">
          <a:xfrm>
            <a:off x="7924800" y="5715000"/>
            <a:ext cx="457200" cy="381000"/>
          </a:xfrm>
          <a:prstGeom prst="rect">
            <a:avLst/>
          </a:prstGeom>
          <a:noFill/>
        </p:spPr>
      </p:pic>
      <p:pic>
        <p:nvPicPr>
          <p:cNvPr id="19" name="Picture 18" descr="grb.png"/>
          <p:cNvPicPr>
            <a:picLocks noChangeAspect="1"/>
          </p:cNvPicPr>
          <p:nvPr/>
        </p:nvPicPr>
        <p:blipFill>
          <a:blip r:embed="rId23" cstate="print"/>
          <a:stretch>
            <a:fillRect/>
          </a:stretch>
        </p:blipFill>
        <p:spPr>
          <a:xfrm>
            <a:off x="304800" y="6400800"/>
            <a:ext cx="285752" cy="285752"/>
          </a:xfrm>
          <a:prstGeom prst="rect">
            <a:avLst/>
          </a:prstGeom>
        </p:spPr>
      </p:pic>
      <p:sp>
        <p:nvSpPr>
          <p:cNvPr id="20" name="TextBox 19"/>
          <p:cNvSpPr txBox="1"/>
          <p:nvPr/>
        </p:nvSpPr>
        <p:spPr>
          <a:xfrm>
            <a:off x="64768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22" name="TextBox 21"/>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420729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 calcmode="lin" valueType="num">
                                      <p:cBhvr additive="base">
                                        <p:cTn id="3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bg/>
                                          </p:spTgt>
                                        </p:tgtEl>
                                        <p:attrNameLst>
                                          <p:attrName>style.visibility</p:attrName>
                                        </p:attrNameLst>
                                      </p:cBhvr>
                                      <p:to>
                                        <p:strVal val="visible"/>
                                      </p:to>
                                    </p:set>
                                    <p:anim calcmode="lin" valueType="num">
                                      <p:cBhvr additive="base">
                                        <p:cTn id="34"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35" dur="500" fill="hold"/>
                                        <p:tgtEl>
                                          <p:spTgt spid="11">
                                            <p:bg/>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 calcmode="lin" valueType="num">
                                      <p:cBhvr additive="base">
                                        <p:cTn id="3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2">
                                            <p:bg/>
                                          </p:spTgt>
                                        </p:tgtEl>
                                        <p:attrNameLst>
                                          <p:attrName>style.visibility</p:attrName>
                                        </p:attrNameLst>
                                      </p:cBhvr>
                                      <p:to>
                                        <p:strVal val="visible"/>
                                      </p:to>
                                    </p:set>
                                    <p:anim calcmode="lin" valueType="num">
                                      <p:cBhvr additive="base">
                                        <p:cTn id="46"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47" dur="500" fill="hold"/>
                                        <p:tgtEl>
                                          <p:spTgt spid="12">
                                            <p:bg/>
                                          </p:spTgt>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2">
                                            <p:txEl>
                                              <p:pRg st="0" end="0"/>
                                            </p:txEl>
                                          </p:spTgt>
                                        </p:tgtEl>
                                        <p:attrNameLst>
                                          <p:attrName>style.visibility</p:attrName>
                                        </p:attrNameLst>
                                      </p:cBhvr>
                                      <p:to>
                                        <p:strVal val="visible"/>
                                      </p:to>
                                    </p:set>
                                    <p:anim calcmode="lin" valueType="num">
                                      <p:cBhvr additive="base">
                                        <p:cTn id="5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3">
                                            <p:bg/>
                                          </p:spTgt>
                                        </p:tgtEl>
                                        <p:attrNameLst>
                                          <p:attrName>style.visibility</p:attrName>
                                        </p:attrNameLst>
                                      </p:cBhvr>
                                      <p:to>
                                        <p:strVal val="visible"/>
                                      </p:to>
                                    </p:set>
                                    <p:anim calcmode="lin" valueType="num">
                                      <p:cBhvr additive="base">
                                        <p:cTn id="56"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57" dur="500" fill="hold"/>
                                        <p:tgtEl>
                                          <p:spTgt spid="13">
                                            <p:bg/>
                                          </p:spTgt>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3">
                                            <p:txEl>
                                              <p:pRg st="0" end="0"/>
                                            </p:txEl>
                                          </p:spTgt>
                                        </p:tgtEl>
                                        <p:attrNameLst>
                                          <p:attrName>style.visibility</p:attrName>
                                        </p:attrNameLst>
                                      </p:cBhvr>
                                      <p:to>
                                        <p:strVal val="visible"/>
                                      </p:to>
                                    </p:set>
                                    <p:anim calcmode="lin" valueType="num">
                                      <p:cBhvr additive="base">
                                        <p:cTn id="60"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additive="base">
                                        <p:cTn id="64" dur="500" fill="hold"/>
                                        <p:tgtEl>
                                          <p:spTgt spid="21"/>
                                        </p:tgtEl>
                                        <p:attrNameLst>
                                          <p:attrName>ppt_x</p:attrName>
                                        </p:attrNameLst>
                                      </p:cBhvr>
                                      <p:tavLst>
                                        <p:tav tm="0">
                                          <p:val>
                                            <p:strVal val="#ppt_x"/>
                                          </p:val>
                                        </p:tav>
                                        <p:tav tm="100000">
                                          <p:val>
                                            <p:strVal val="#ppt_x"/>
                                          </p:val>
                                        </p:tav>
                                      </p:tavLst>
                                    </p:anim>
                                    <p:anim calcmode="lin" valueType="num">
                                      <p:cBhvr additive="base">
                                        <p:cTn id="65" dur="500" fill="hold"/>
                                        <p:tgtEl>
                                          <p:spTgt spid="21"/>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4">
                                            <p:bg/>
                                          </p:spTgt>
                                        </p:tgtEl>
                                        <p:attrNameLst>
                                          <p:attrName>style.visibility</p:attrName>
                                        </p:attrNameLst>
                                      </p:cBhvr>
                                      <p:to>
                                        <p:strVal val="visible"/>
                                      </p:to>
                                    </p:set>
                                    <p:anim calcmode="lin" valueType="num">
                                      <p:cBhvr additive="base">
                                        <p:cTn id="68"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69" dur="500" fill="hold"/>
                                        <p:tgtEl>
                                          <p:spTgt spid="14">
                                            <p:bg/>
                                          </p:spTgt>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14">
                                            <p:txEl>
                                              <p:pRg st="0" end="0"/>
                                            </p:txEl>
                                          </p:spTgt>
                                        </p:tgtEl>
                                        <p:attrNameLst>
                                          <p:attrName>style.visibility</p:attrName>
                                        </p:attrNameLst>
                                      </p:cBhvr>
                                      <p:to>
                                        <p:strVal val="visible"/>
                                      </p:to>
                                    </p:set>
                                    <p:anim calcmode="lin" valueType="num">
                                      <p:cBhvr additive="base">
                                        <p:cTn id="7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down)">
                                      <p:cBhvr>
                                        <p:cTn id="78" dur="500"/>
                                        <p:tgtEl>
                                          <p:spTgt spid="23"/>
                                        </p:tgtEl>
                                      </p:cBhvr>
                                    </p:animEffect>
                                  </p:childTnLst>
                                </p:cTn>
                              </p:par>
                              <p:par>
                                <p:cTn id="79" presetID="22" presetClass="entr" presetSubtype="4" fill="hold"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down)">
                                      <p:cBhvr>
                                        <p:cTn id="81" dur="5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2050"/>
                                        </p:tgtEl>
                                        <p:attrNameLst>
                                          <p:attrName>style.visibility</p:attrName>
                                        </p:attrNameLst>
                                      </p:cBhvr>
                                      <p:to>
                                        <p:strVal val="visible"/>
                                      </p:to>
                                    </p:set>
                                    <p:animEffect transition="in" filter="wipe(down)">
                                      <p:cBhvr>
                                        <p:cTn id="8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Graphic spid="8" grpId="0">
        <p:bldAsOne/>
      </p:bldGraphic>
      <p:bldGraphic spid="9" grpId="0">
        <p:bldAsOne/>
      </p:bldGraphic>
      <p:bldP spid="10" grpId="0" build="allAtOnce"/>
      <p:bldP spid="11" grpId="0" build="allAtOnce" animBg="1"/>
      <p:bldP spid="12" grpId="0" build="allAtOnce" animBg="1"/>
      <p:bldP spid="13" grpId="0" build="allAtOnce" animBg="1"/>
      <p:bldP spid="14" grpId="0" build="allAtOnce" animBg="1"/>
      <p:bldP spid="1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14400" y="990601"/>
            <a:ext cx="7453338" cy="4339650"/>
          </a:xfrm>
          <a:prstGeom prst="rect">
            <a:avLst/>
          </a:prstGeom>
          <a:noFill/>
        </p:spPr>
        <p:txBody>
          <a:bodyPr wrap="square" rtlCol="0">
            <a:spAutoFit/>
          </a:bodyPr>
          <a:lstStyle/>
          <a:p>
            <a:pPr algn="just"/>
            <a:endParaRPr lang="sr-Cyrl-CS" sz="1600" dirty="0" smtClean="0">
              <a:latin typeface="+mj-lt"/>
            </a:endParaRPr>
          </a:p>
          <a:p>
            <a:pPr algn="just">
              <a:buFont typeface="Wingdings" pitchFamily="2" charset="2"/>
              <a:buChar char="ü"/>
            </a:pPr>
            <a:r>
              <a:rPr lang="sr-Cyrl-CS" u="sng" dirty="0" smtClean="0">
                <a:latin typeface="+mj-lt"/>
              </a:rPr>
              <a:t>ПОВРЕДА КОНКУРЕНЦИЈЕ </a:t>
            </a:r>
            <a:r>
              <a:rPr lang="sr-Cyrl-CS" dirty="0" smtClean="0">
                <a:latin typeface="+mj-lt"/>
              </a:rPr>
              <a:t>– поступање након пријављивања</a:t>
            </a:r>
          </a:p>
          <a:p>
            <a:pPr algn="just"/>
            <a:r>
              <a:rPr lang="sr-Cyrl-CS" dirty="0" smtClean="0">
                <a:latin typeface="+mj-lt"/>
              </a:rPr>
              <a:t>Наручилац </a:t>
            </a:r>
            <a:r>
              <a:rPr lang="sr-Cyrl-CS" b="1" dirty="0" smtClean="0">
                <a:latin typeface="+mj-lt"/>
              </a:rPr>
              <a:t>може да настави поступак </a:t>
            </a:r>
            <a:r>
              <a:rPr lang="sr-Cyrl-CS" dirty="0" smtClean="0">
                <a:latin typeface="+mj-lt"/>
              </a:rPr>
              <a:t>јавне набавке, с тим да ће </a:t>
            </a:r>
            <a:r>
              <a:rPr lang="sr-Cyrl-CS" u="sng" dirty="0" smtClean="0">
                <a:latin typeface="+mj-lt"/>
              </a:rPr>
              <a:t>уговор</a:t>
            </a:r>
            <a:r>
              <a:rPr lang="sr-Cyrl-CS" dirty="0" smtClean="0">
                <a:latin typeface="+mj-lt"/>
              </a:rPr>
              <a:t>, уколико буде закључен са понуђачем за кога постоји сумња да је повредио конкуренцију, бити </a:t>
            </a:r>
            <a:r>
              <a:rPr lang="sr-Cyrl-CS" u="sng" dirty="0" smtClean="0">
                <a:latin typeface="+mj-lt"/>
              </a:rPr>
              <a:t>раскинут по сили закона уколико Комисија за заштиту конкуренције утврди постојање повреде конуренције</a:t>
            </a:r>
            <a:r>
              <a:rPr lang="sr-Cyrl-CS" dirty="0" smtClean="0">
                <a:latin typeface="+mj-lt"/>
              </a:rPr>
              <a:t>.</a:t>
            </a:r>
          </a:p>
          <a:p>
            <a:pPr algn="just"/>
            <a:endParaRPr lang="sr-Cyrl-CS" dirty="0" smtClean="0">
              <a:latin typeface="+mj-lt"/>
            </a:endParaRPr>
          </a:p>
          <a:p>
            <a:pPr algn="just"/>
            <a:endParaRPr lang="sr-Cyrl-CS" dirty="0" smtClean="0">
              <a:latin typeface="+mj-lt"/>
            </a:endParaRPr>
          </a:p>
          <a:p>
            <a:pPr algn="just">
              <a:buFont typeface="Wingdings" pitchFamily="2" charset="2"/>
              <a:buChar char="ü"/>
            </a:pPr>
            <a:r>
              <a:rPr lang="sr-Cyrl-CS" u="sng" dirty="0" smtClean="0">
                <a:latin typeface="+mj-lt"/>
              </a:rPr>
              <a:t>СУКОБ ИНТЕРЕСА</a:t>
            </a:r>
            <a:endParaRPr lang="en-US" u="sng" dirty="0" smtClean="0">
              <a:latin typeface="+mj-lt"/>
            </a:endParaRPr>
          </a:p>
          <a:p>
            <a:r>
              <a:rPr lang="ru-RU" dirty="0" smtClean="0"/>
              <a:t>Забрана закључења уговора </a:t>
            </a:r>
            <a:r>
              <a:rPr lang="ru-RU" b="1" dirty="0" smtClean="0">
                <a:solidFill>
                  <a:srgbClr val="00B050"/>
                </a:solidFill>
              </a:rPr>
              <a:t>уколико је постојање сукоба интереса утицало или могло утицати на одлучивање у поступку јавне набавке.</a:t>
            </a:r>
            <a:endParaRPr lang="sr-Cyrl-CS" b="1" dirty="0" smtClean="0">
              <a:solidFill>
                <a:srgbClr val="00B050"/>
              </a:solidFill>
              <a:latin typeface="+mj-lt"/>
            </a:endParaRPr>
          </a:p>
          <a:p>
            <a:endParaRPr lang="sr-Cyrl-CS" sz="1600" strike="sngStrike" dirty="0" smtClean="0">
              <a:latin typeface="+mj-lt"/>
            </a:endParaRPr>
          </a:p>
          <a:p>
            <a:endParaRPr lang="sr-Cyrl-CS" sz="1600" strike="sngStrike" dirty="0" smtClean="0">
              <a:latin typeface="+mj-lt"/>
            </a:endParaRPr>
          </a:p>
          <a:p>
            <a:endParaRPr lang="sr-Latn-CS" sz="1600" dirty="0" smtClean="0">
              <a:latin typeface="+mj-lt"/>
            </a:endParaRPr>
          </a:p>
          <a:p>
            <a:endParaRPr lang="en-US" sz="1600" b="1" dirty="0" smtClean="0">
              <a:latin typeface="+mj-lt"/>
              <a:cs typeface="Times New Roman" pitchFamily="18" charset="0"/>
            </a:endParaRPr>
          </a:p>
          <a:p>
            <a:endParaRPr lang="sr-Cyrl-CS" sz="1600" u="sng" dirty="0" smtClean="0">
              <a:latin typeface="+mj-lt"/>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78</a:t>
            </a:fld>
            <a:endParaRPr lang="en-US" dirty="0"/>
          </a:p>
        </p:txBody>
      </p:sp>
      <p:pic>
        <p:nvPicPr>
          <p:cNvPr id="4" name="Picture 3"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5" name="TextBox 4"/>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6" name="TextBox 5"/>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218290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down)">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down)">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wipe(down)">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down)">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22114"/>
          </a:xfrm>
        </p:spPr>
        <p:txBody>
          <a:bodyPr>
            <a:normAutofit fontScale="90000"/>
          </a:bodyPr>
          <a:lstStyle/>
          <a:p>
            <a:pPr lvl="0" algn="ctr"/>
            <a:r>
              <a:rPr lang="x-none" sz="2800" b="1" smtClean="0">
                <a:latin typeface="Times New Roman" panose="02020603050405020304" pitchFamily="18" charset="0"/>
                <a:cs typeface="Times New Roman" panose="02020603050405020304" pitchFamily="18" charset="0"/>
              </a:rPr>
              <a:t/>
            </a:r>
            <a:br>
              <a:rPr lang="x-none" sz="2800" b="1" smtClean="0">
                <a:latin typeface="Times New Roman" panose="02020603050405020304" pitchFamily="18" charset="0"/>
                <a:cs typeface="Times New Roman" panose="02020603050405020304" pitchFamily="18" charset="0"/>
              </a:rPr>
            </a:br>
            <a:r>
              <a:rPr lang="x-none" sz="2800" b="1"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КОМИСИЈА </a:t>
            </a:r>
            <a:r>
              <a:rPr lang="x-none" sz="28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 ЈАВНУ НАБАВКУ</a:t>
            </a:r>
            <a:r>
              <a:rPr lang="x-none"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x-none"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x-none"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43000"/>
            <a:ext cx="7620000" cy="4038600"/>
          </a:xfrm>
        </p:spPr>
        <p:txBody>
          <a:bodyPr>
            <a:normAutofit/>
          </a:bodyPr>
          <a:lstStyle/>
          <a:p>
            <a:pPr algn="just" fontAlgn="auto">
              <a:spcAft>
                <a:spcPts val="0"/>
              </a:spcAft>
              <a:buFont typeface="Wingdings" panose="05000000000000000000" pitchFamily="2" charset="2"/>
              <a:buChar char="§"/>
              <a:defRPr/>
            </a:pPr>
            <a:endParaRPr lang="ru-RU" sz="1800" dirty="0">
              <a:solidFill>
                <a:srgbClr val="00B050"/>
              </a:solidFill>
              <a:latin typeface="Times New Roman" pitchFamily="18" charset="0"/>
              <a:cs typeface="Times New Roman" pitchFamily="18" charset="0"/>
            </a:endParaRPr>
          </a:p>
          <a:p>
            <a:pPr algn="just" fontAlgn="auto">
              <a:spcAft>
                <a:spcPts val="0"/>
              </a:spcAft>
              <a:buFont typeface="Wingdings" panose="05000000000000000000" pitchFamily="2" charset="2"/>
              <a:buChar char="§"/>
              <a:defRPr/>
            </a:pPr>
            <a:r>
              <a:rPr lang="ru-RU" sz="1800" u="sng" dirty="0" smtClean="0">
                <a:latin typeface="Times New Roman" pitchFamily="18" charset="0"/>
                <a:cs typeface="Times New Roman" pitchFamily="18" charset="0"/>
              </a:rPr>
              <a:t>изјава о одсуству сукоба интереса</a:t>
            </a:r>
          </a:p>
          <a:p>
            <a:pPr algn="just">
              <a:buNone/>
              <a:defRPr/>
            </a:pPr>
            <a:r>
              <a:rPr lang="sr-Cyrl-CS" sz="1800" dirty="0" smtClean="0">
                <a:solidFill>
                  <a:srgbClr val="00B050"/>
                </a:solidFill>
                <a:latin typeface="Times New Roman" pitchFamily="18" charset="0"/>
                <a:cs typeface="Times New Roman" pitchFamily="18" charset="0"/>
              </a:rPr>
              <a:t>	</a:t>
            </a:r>
            <a:r>
              <a:rPr lang="ru-RU" sz="1800" dirty="0" smtClean="0">
                <a:latin typeface="Times New Roman" pitchFamily="18" charset="0"/>
                <a:cs typeface="Times New Roman" pitchFamily="18" charset="0"/>
              </a:rPr>
              <a:t>Након доношења решења о именовању, чланови комисије потписују изјаву којом потврђују да у предметној јавној набавци нису у сукобу интереса. </a:t>
            </a:r>
          </a:p>
          <a:p>
            <a:pPr algn="just">
              <a:buNone/>
              <a:defRPr/>
            </a:pPr>
            <a:r>
              <a:rPr lang="ru-RU" sz="1800" dirty="0" smtClean="0">
                <a:solidFill>
                  <a:srgbClr val="00B050"/>
                </a:solidFill>
                <a:latin typeface="Times New Roman" pitchFamily="18" charset="0"/>
                <a:cs typeface="Times New Roman" pitchFamily="18" charset="0"/>
              </a:rPr>
              <a:t>	</a:t>
            </a:r>
            <a:r>
              <a:rPr lang="ru-RU" sz="1800" b="1" dirty="0" smtClean="0">
                <a:solidFill>
                  <a:srgbClr val="00B050"/>
                </a:solidFill>
                <a:latin typeface="Times New Roman" pitchFamily="18" charset="0"/>
                <a:cs typeface="Times New Roman" pitchFamily="18" charset="0"/>
              </a:rPr>
              <a:t>Уколико сматрају да могу бити у сукобу интереса или уколико у току поступка јавне набавке сазнају да могу доћи у сукоб интереса, чланови комисије о томе </a:t>
            </a:r>
            <a:r>
              <a:rPr lang="ru-RU" sz="1800" b="1" u="sng" dirty="0" smtClean="0">
                <a:solidFill>
                  <a:srgbClr val="00B050"/>
                </a:solidFill>
                <a:latin typeface="Times New Roman" pitchFamily="18" charset="0"/>
                <a:cs typeface="Times New Roman" pitchFamily="18" charset="0"/>
              </a:rPr>
              <a:t>без одлагања обавештавају орган који је донео решење, а који предузима потребне мере како не би дошло до штетних последица </a:t>
            </a:r>
            <a:r>
              <a:rPr lang="ru-RU" sz="1800" b="1" dirty="0" smtClean="0">
                <a:solidFill>
                  <a:srgbClr val="00B050"/>
                </a:solidFill>
                <a:latin typeface="Times New Roman" pitchFamily="18" charset="0"/>
                <a:cs typeface="Times New Roman" pitchFamily="18" charset="0"/>
              </a:rPr>
              <a:t>у даљем току поступка јавне набавке.</a:t>
            </a:r>
            <a:endParaRPr lang="ru-RU" sz="1800" b="1" dirty="0">
              <a:solidFill>
                <a:srgbClr val="00B050"/>
              </a:solidFill>
              <a:latin typeface="Times New Roman" pitchFamily="18" charset="0"/>
              <a:cs typeface="Times New Roman" pitchFamily="18" charset="0"/>
            </a:endParaRPr>
          </a:p>
          <a:p>
            <a:pPr algn="just" fontAlgn="auto">
              <a:spcAft>
                <a:spcPts val="0"/>
              </a:spcAft>
              <a:buFont typeface="Wingdings" panose="05000000000000000000" pitchFamily="2" charset="2"/>
              <a:buChar char="§"/>
              <a:defRPr/>
            </a:pPr>
            <a:endParaRPr lang="ru-RU" sz="1800" dirty="0">
              <a:solidFill>
                <a:srgbClr val="00B050"/>
              </a:solidFill>
              <a:latin typeface="Times New Roman" pitchFamily="18" charset="0"/>
              <a:cs typeface="Times New Roman" pitchFamily="18" charset="0"/>
            </a:endParaRPr>
          </a:p>
          <a:p>
            <a:pPr algn="just">
              <a:buNone/>
              <a:defRPr/>
            </a:pPr>
            <a:r>
              <a:rPr lang="sr-Cyrl-CS" sz="1800" dirty="0" smtClean="0"/>
              <a:t>	</a:t>
            </a:r>
            <a:endParaRPr lang="en-US" sz="1800" dirty="0" smtClean="0">
              <a:solidFill>
                <a:srgbClr val="FF0000"/>
              </a:solidFill>
            </a:endParaRPr>
          </a:p>
          <a:p>
            <a:pPr fontAlgn="auto">
              <a:spcAft>
                <a:spcPts val="0"/>
              </a:spcAft>
              <a:buNone/>
              <a:defRPr/>
            </a:pPr>
            <a:endParaRPr lang="ru-RU" sz="1800" dirty="0">
              <a:solidFill>
                <a:srgbClr val="00B050"/>
              </a:solidFill>
              <a:latin typeface="Times New Roman" pitchFamily="18" charset="0"/>
              <a:cs typeface="Times New Roman" pitchFamily="18" charset="0"/>
            </a:endParaRPr>
          </a:p>
          <a:p>
            <a:endParaRPr lang="x-none" sz="1800" dirty="0">
              <a:solidFill>
                <a:srgbClr val="00B05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79</a:t>
            </a:fld>
            <a:endParaRPr lang="en-US"/>
          </a:p>
        </p:txBody>
      </p:sp>
      <p:sp>
        <p:nvSpPr>
          <p:cNvPr id="8" name="Rectangle 7"/>
          <p:cNvSpPr/>
          <p:nvPr/>
        </p:nvSpPr>
        <p:spPr>
          <a:xfrm>
            <a:off x="838200" y="4114800"/>
            <a:ext cx="7162800" cy="923330"/>
          </a:xfrm>
          <a:prstGeom prst="rect">
            <a:avLst/>
          </a:prstGeom>
        </p:spPr>
        <p:txBody>
          <a:bodyPr wrap="square">
            <a:spAutoFit/>
          </a:bodyPr>
          <a:lstStyle/>
          <a:p>
            <a:r>
              <a:rPr lang="sr-Cyrl-CS" strike="sngStrike" dirty="0" smtClean="0">
                <a:solidFill>
                  <a:srgbClr val="FF0000"/>
                </a:solidFill>
              </a:rPr>
              <a:t>У комисију се не могу именовати лица запослена, односно радно ангажована код лица којем је поверена израда конкурсне документације</a:t>
            </a:r>
            <a:endParaRPr lang="en-US" dirty="0"/>
          </a:p>
        </p:txBody>
      </p:sp>
      <p:sp>
        <p:nvSpPr>
          <p:cNvPr id="9" name="Rectangle 8"/>
          <p:cNvSpPr/>
          <p:nvPr/>
        </p:nvSpPr>
        <p:spPr>
          <a:xfrm>
            <a:off x="838200" y="4114800"/>
            <a:ext cx="7239000" cy="923330"/>
          </a:xfrm>
          <a:prstGeom prst="rect">
            <a:avLst/>
          </a:prstGeom>
        </p:spPr>
        <p:txBody>
          <a:bodyPr wrap="square">
            <a:spAutoFit/>
          </a:bodyPr>
          <a:lstStyle/>
          <a:p>
            <a:r>
              <a:rPr lang="sr-Cyrl-CS" dirty="0" smtClean="0">
                <a:solidFill>
                  <a:srgbClr val="FF0000"/>
                </a:solidFill>
              </a:rPr>
              <a:t>У комисију се не могу именовати лица запослена, односно радно ангажована код лица којем је поверена израда конкурсне документације. </a:t>
            </a:r>
            <a:endParaRPr lang="en-US" dirty="0"/>
          </a:p>
        </p:txBody>
      </p:sp>
      <p:pic>
        <p:nvPicPr>
          <p:cNvPr id="7" name="Picture 6"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10" name="TextBox 9"/>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11" name="TextBox 10"/>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188854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down)">
                                      <p:cBhvr>
                                        <p:cTn id="20" dur="500"/>
                                        <p:tgtEl>
                                          <p:spTgt spid="9">
                                            <p:txEl>
                                              <p:pRg st="0" end="0"/>
                                            </p:txEl>
                                          </p:spTgt>
                                        </p:tgtEl>
                                      </p:cBhvr>
                                    </p:animEffect>
                                  </p:childTnLst>
                                  <p:subTnLst>
                                    <p:set>
                                      <p:cBhvr override="childStyle">
                                        <p:cTn dur="1" fill="hold" display="0" masterRel="nextClick" afterEffect="1"/>
                                        <p:tgtEl>
                                          <p:spTgt spid="9">
                                            <p:txEl>
                                              <p:pRg st="0" end="0"/>
                                            </p:txEl>
                                          </p:spTgt>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wipe(down)">
                                      <p:cBhvr>
                                        <p:cTn id="2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allAtOnce"/>
      <p:bldP spid="9"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305800" cy="792162"/>
          </a:xfrm>
        </p:spPr>
        <p:txBody>
          <a:bodyPr>
            <a:normAutofit/>
          </a:bodyPr>
          <a:lstStyle/>
          <a:p>
            <a:pPr algn="ctr"/>
            <a:r>
              <a:rPr lang="x-none"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ПРЕГОВАРАЧКИ ПОСТУПАК СА </a:t>
            </a:r>
            <a:r>
              <a:rPr lang="x-none" sz="2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ОБЈАВЉИВАЊЕМ </a:t>
            </a:r>
            <a:r>
              <a:rPr lang="x-none" sz="2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ПОЗИВА ЗА ПОДНОШЕЊЕ ПОНУДА</a:t>
            </a:r>
            <a:endParaRPr lang="x-none" sz="22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1676400"/>
            <a:ext cx="7620000" cy="3810000"/>
          </a:xfrm>
        </p:spPr>
        <p:txBody>
          <a:bodyPr>
            <a:normAutofit/>
          </a:bodyPr>
          <a:lstStyle/>
          <a:p>
            <a:pPr marL="114300" indent="0" algn="just">
              <a:buNone/>
            </a:pPr>
            <a:r>
              <a:rPr lang="sr-Cyrl-CS" sz="2000" b="1" dirty="0" smtClean="0">
                <a:latin typeface="Times New Roman" pitchFamily="18" charset="0"/>
                <a:cs typeface="Times New Roman" pitchFamily="18" charset="0"/>
              </a:rPr>
              <a:t>    </a:t>
            </a:r>
            <a:r>
              <a:rPr lang="x-none" sz="2000" b="1" u="sng" smtClean="0">
                <a:latin typeface="Times New Roman" pitchFamily="18" charset="0"/>
                <a:cs typeface="Times New Roman" pitchFamily="18" charset="0"/>
              </a:rPr>
              <a:t>Члан </a:t>
            </a:r>
            <a:r>
              <a:rPr lang="x-none" sz="2000" b="1" u="sng" dirty="0" smtClean="0">
                <a:latin typeface="Times New Roman" pitchFamily="18" charset="0"/>
                <a:cs typeface="Times New Roman" pitchFamily="18" charset="0"/>
              </a:rPr>
              <a:t>35. став 1. тачка 1)</a:t>
            </a:r>
          </a:p>
          <a:p>
            <a:pPr algn="just">
              <a:buFontTx/>
              <a:buChar char="-"/>
            </a:pPr>
            <a:r>
              <a:rPr lang="x-none" sz="1800" dirty="0" smtClean="0">
                <a:latin typeface="Times New Roman" pitchFamily="18" charset="0"/>
                <a:cs typeface="Times New Roman" pitchFamily="18" charset="0"/>
              </a:rPr>
              <a:t>Ако у отвореном, рестриктивном, квалификационом поступку или конкуретном дијалогу добије </a:t>
            </a:r>
            <a:r>
              <a:rPr lang="x-none" sz="1800" b="1" dirty="0" smtClean="0">
                <a:latin typeface="Times New Roman" pitchFamily="18" charset="0"/>
                <a:cs typeface="Times New Roman" pitchFamily="18" charset="0"/>
              </a:rPr>
              <a:t>све </a:t>
            </a:r>
            <a:r>
              <a:rPr lang="x-none" sz="1800" b="1" smtClean="0">
                <a:latin typeface="Times New Roman" pitchFamily="18" charset="0"/>
                <a:cs typeface="Times New Roman" pitchFamily="18" charset="0"/>
              </a:rPr>
              <a:t>неприхватљиве понуде</a:t>
            </a:r>
            <a:r>
              <a:rPr lang="sr-Cyrl-CS" sz="1800" b="1" dirty="0" smtClean="0">
                <a:latin typeface="Times New Roman" pitchFamily="18" charset="0"/>
                <a:cs typeface="Times New Roman" pitchFamily="18" charset="0"/>
              </a:rPr>
              <a:t>.</a:t>
            </a:r>
          </a:p>
          <a:p>
            <a:pPr algn="just"/>
            <a:r>
              <a:rPr lang="x-none" sz="1800" smtClean="0">
                <a:latin typeface="Times New Roman" pitchFamily="18" charset="0"/>
                <a:cs typeface="Times New Roman" pitchFamily="18" charset="0"/>
              </a:rPr>
              <a:t>Услови </a:t>
            </a:r>
            <a:r>
              <a:rPr lang="x-none" sz="1800" dirty="0" smtClean="0">
                <a:latin typeface="Times New Roman" pitchFamily="18" charset="0"/>
                <a:cs typeface="Times New Roman" pitchFamily="18" charset="0"/>
              </a:rPr>
              <a:t>за учешће у поступку, техничке спецификације и </a:t>
            </a:r>
            <a:r>
              <a:rPr lang="x-none" sz="1800" smtClean="0">
                <a:latin typeface="Times New Roman" pitchFamily="18" charset="0"/>
                <a:cs typeface="Times New Roman" pitchFamily="18" charset="0"/>
              </a:rPr>
              <a:t>критеријуми</a:t>
            </a:r>
            <a:r>
              <a:rPr lang="x-none" sz="1800" b="1" smtClean="0">
                <a:latin typeface="Times New Roman" pitchFamily="18" charset="0"/>
                <a:cs typeface="Times New Roman" pitchFamily="18" charset="0"/>
              </a:rPr>
              <a:t> </a:t>
            </a:r>
            <a:r>
              <a:rPr lang="sr-Cyrl-CS" sz="1800" b="1" dirty="0" smtClean="0">
                <a:latin typeface="Times New Roman" pitchFamily="18" charset="0"/>
                <a:cs typeface="Times New Roman" pitchFamily="18" charset="0"/>
              </a:rPr>
              <a:t>за доделу уговора                                                      </a:t>
            </a:r>
            <a:r>
              <a:rPr lang="x-none" sz="1800" b="1" smtClean="0">
                <a:latin typeface="Times New Roman" pitchFamily="18" charset="0"/>
                <a:cs typeface="Times New Roman" pitchFamily="18" charset="0"/>
              </a:rPr>
              <a:t>не </a:t>
            </a:r>
            <a:r>
              <a:rPr lang="x-none" sz="1800" b="1" dirty="0" smtClean="0">
                <a:latin typeface="Times New Roman" pitchFamily="18" charset="0"/>
                <a:cs typeface="Times New Roman" pitchFamily="18" charset="0"/>
              </a:rPr>
              <a:t>могу да </a:t>
            </a:r>
            <a:r>
              <a:rPr lang="x-none" sz="1800" b="1" smtClean="0">
                <a:latin typeface="Times New Roman" pitchFamily="18" charset="0"/>
                <a:cs typeface="Times New Roman" pitchFamily="18" charset="0"/>
              </a:rPr>
              <a:t>се мењају</a:t>
            </a:r>
            <a:r>
              <a:rPr lang="sr-Cyrl-CS" sz="1800" b="1" dirty="0" smtClean="0">
                <a:latin typeface="Times New Roman" pitchFamily="18" charset="0"/>
                <a:cs typeface="Times New Roman" pitchFamily="18" charset="0"/>
              </a:rPr>
              <a:t>.</a:t>
            </a:r>
            <a:endParaRPr lang="x-none" sz="1800" b="1" dirty="0" smtClean="0">
              <a:latin typeface="Times New Roman" pitchFamily="18" charset="0"/>
              <a:cs typeface="Times New Roman" pitchFamily="18" charset="0"/>
            </a:endParaRPr>
          </a:p>
          <a:p>
            <a:pPr algn="just">
              <a:buFontTx/>
              <a:buChar char="-"/>
            </a:pPr>
            <a:endParaRPr lang="x-none" sz="1800" dirty="0">
              <a:latin typeface="Times New Roman" pitchFamily="18" charset="0"/>
              <a:cs typeface="Times New Roman" pitchFamily="18" charset="0"/>
            </a:endParaRPr>
          </a:p>
          <a:p>
            <a:pPr algn="just">
              <a:buNone/>
            </a:pPr>
            <a:r>
              <a:rPr lang="sr-Cyrl-CS" sz="1800" b="1" dirty="0" smtClean="0">
                <a:latin typeface="Times New Roman" pitchFamily="18" charset="0"/>
                <a:cs typeface="Times New Roman" pitchFamily="18" charset="0"/>
              </a:rPr>
              <a:t>	</a:t>
            </a:r>
            <a:r>
              <a:rPr lang="x-none" sz="1800" b="1" u="sng" smtClean="0">
                <a:latin typeface="Times New Roman" pitchFamily="18" charset="0"/>
                <a:cs typeface="Times New Roman" pitchFamily="18" charset="0"/>
              </a:rPr>
              <a:t>Члан 35. став 1. тачка </a:t>
            </a:r>
            <a:r>
              <a:rPr lang="sr-Cyrl-CS" sz="1800" b="1" u="sng" dirty="0" smtClean="0">
                <a:latin typeface="Times New Roman" pitchFamily="18" charset="0"/>
                <a:cs typeface="Times New Roman" pitchFamily="18" charset="0"/>
              </a:rPr>
              <a:t>2</a:t>
            </a:r>
            <a:r>
              <a:rPr lang="x-none" sz="1800" b="1" u="sng" smtClean="0">
                <a:latin typeface="Times New Roman" pitchFamily="18" charset="0"/>
                <a:cs typeface="Times New Roman" pitchFamily="18" charset="0"/>
              </a:rPr>
              <a:t>)</a:t>
            </a:r>
          </a:p>
          <a:p>
            <a:pPr algn="just">
              <a:buFontTx/>
              <a:buChar char="-"/>
            </a:pPr>
            <a:r>
              <a:rPr lang="ru-RU" sz="1800" dirty="0" smtClean="0">
                <a:latin typeface="Times New Roman" pitchFamily="18" charset="0"/>
                <a:cs typeface="Times New Roman" pitchFamily="18" charset="0"/>
              </a:rPr>
              <a:t>у изузетним случајевима када због природе добара, услуга или радова, као и ризика везаних за њих, није могуће унапред проценити </a:t>
            </a:r>
            <a:r>
              <a:rPr lang="sr-Cyrl-CS" sz="1800" dirty="0" smtClean="0">
                <a:latin typeface="Times New Roman" pitchFamily="18" charset="0"/>
                <a:cs typeface="Times New Roman" pitchFamily="18" charset="0"/>
              </a:rPr>
              <a:t>вредност јавне набавке</a:t>
            </a:r>
          </a:p>
          <a:p>
            <a:pPr algn="just"/>
            <a:r>
              <a:rPr lang="ru-RU" sz="1800" b="1" dirty="0" smtClean="0">
                <a:solidFill>
                  <a:srgbClr val="00B050"/>
                </a:solidFill>
                <a:latin typeface="Times New Roman" pitchFamily="18" charset="0"/>
                <a:cs typeface="Times New Roman" pitchFamily="18" charset="0"/>
              </a:rPr>
              <a:t>У овом случају не примењују се одредбе закона које се односе на процењену вредност!</a:t>
            </a:r>
            <a:endParaRPr lang="x-none" sz="1800" b="1" dirty="0">
              <a:solidFill>
                <a:srgbClr val="00B05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169F59C-0C7B-4C48-94D7-2B9C5247B2C7}" type="slidenum">
              <a:rPr lang="en-US" smtClean="0"/>
              <a:pPr/>
              <a:t>8</a:t>
            </a:fld>
            <a:endParaRPr lang="en-US"/>
          </a:p>
        </p:txBody>
      </p:sp>
      <p:sp>
        <p:nvSpPr>
          <p:cNvPr id="5" name="Rectangle 4"/>
          <p:cNvSpPr/>
          <p:nvPr/>
        </p:nvSpPr>
        <p:spPr>
          <a:xfrm>
            <a:off x="2590800" y="2971800"/>
            <a:ext cx="3200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b="1" dirty="0" smtClean="0">
                <a:solidFill>
                  <a:srgbClr val="00B050"/>
                </a:solidFill>
              </a:rPr>
              <a:t>односно оквирног споразума</a:t>
            </a:r>
            <a:r>
              <a:rPr lang="sr-Cyrl-CS" dirty="0" smtClean="0"/>
              <a:t> </a:t>
            </a:r>
            <a:endParaRPr lang="en-US" dirty="0"/>
          </a:p>
        </p:txBody>
      </p:sp>
      <p:pic>
        <p:nvPicPr>
          <p:cNvPr id="6" name="Picture 5"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7" name="TextBox 6"/>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8" name="TextBox 7"/>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95711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down)">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down)">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down)">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build="allAtOnce"/>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69F59C-0C7B-4C48-94D7-2B9C5247B2C7}" type="slidenum">
              <a:rPr lang="en-US" sz="1800" smtClean="0">
                <a:latin typeface="Times New Roman" pitchFamily="18" charset="0"/>
                <a:cs typeface="Times New Roman" pitchFamily="18" charset="0"/>
              </a:rPr>
              <a:pPr/>
              <a:t>80</a:t>
            </a:fld>
            <a:endParaRPr lang="en-US" sz="1800">
              <a:latin typeface="Times New Roman" pitchFamily="18" charset="0"/>
              <a:cs typeface="Times New Roman" pitchFamily="18" charset="0"/>
            </a:endParaRPr>
          </a:p>
        </p:txBody>
      </p:sp>
      <p:sp>
        <p:nvSpPr>
          <p:cNvPr id="26" name="Rectangle 25"/>
          <p:cNvSpPr/>
          <p:nvPr/>
        </p:nvSpPr>
        <p:spPr>
          <a:xfrm>
            <a:off x="914400" y="1524000"/>
            <a:ext cx="7010400" cy="646331"/>
          </a:xfrm>
          <a:prstGeom prst="rect">
            <a:avLst/>
          </a:prstGeom>
          <a:ln>
            <a:solidFill>
              <a:srgbClr val="00B050"/>
            </a:solidFill>
          </a:ln>
        </p:spPr>
        <p:txBody>
          <a:bodyPr wrap="square">
            <a:spAutoFit/>
          </a:bodyPr>
          <a:lstStyle/>
          <a:p>
            <a:pPr algn="just"/>
            <a:r>
              <a:rPr lang="sr-Cyrl-CS" dirty="0" smtClean="0">
                <a:latin typeface="Times New Roman" pitchFamily="18" charset="0"/>
                <a:cs typeface="Times New Roman" pitchFamily="18" charset="0"/>
              </a:rPr>
              <a:t>Нови прекршај: необјављивање интерног акта и интерног плана за спречавање корупције у јавним набавкама.</a:t>
            </a:r>
            <a:endParaRPr lang="en-US" dirty="0">
              <a:latin typeface="Times New Roman" pitchFamily="18" charset="0"/>
              <a:cs typeface="Times New Roman" pitchFamily="18" charset="0"/>
            </a:endParaRPr>
          </a:p>
        </p:txBody>
      </p:sp>
      <p:sp>
        <p:nvSpPr>
          <p:cNvPr id="27" name="Title 1"/>
          <p:cNvSpPr txBox="1">
            <a:spLocks/>
          </p:cNvSpPr>
          <p:nvPr/>
        </p:nvSpPr>
        <p:spPr>
          <a:xfrm>
            <a:off x="838200" y="533400"/>
            <a:ext cx="7620000" cy="4873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Cyrl-CS" sz="22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ПРЕКРШАЈИ</a:t>
            </a:r>
            <a:r>
              <a:rPr kumimoji="0" lang="sr-Cyrl-CS" sz="2200" b="1" i="0" u="none" strike="noStrike" kern="1200" cap="none" spc="0" normalizeH="0" noProof="0" dirty="0" smtClean="0">
                <a:ln>
                  <a:noFill/>
                </a:ln>
                <a:solidFill>
                  <a:srgbClr val="0070C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НАРУЧИОЦА</a:t>
            </a:r>
            <a:endParaRPr kumimoji="0" lang="x-none" sz="22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29" name="Rectangle 28"/>
          <p:cNvSpPr/>
          <p:nvPr/>
        </p:nvSpPr>
        <p:spPr>
          <a:xfrm>
            <a:off x="914400" y="3048000"/>
            <a:ext cx="7010400" cy="1200329"/>
          </a:xfrm>
          <a:prstGeom prst="rect">
            <a:avLst/>
          </a:prstGeom>
          <a:ln>
            <a:solidFill>
              <a:srgbClr val="00B050"/>
            </a:solidFill>
          </a:ln>
        </p:spPr>
        <p:txBody>
          <a:bodyPr wrap="square">
            <a:spAutoFit/>
          </a:bodyPr>
          <a:lstStyle/>
          <a:p>
            <a:pPr algn="just"/>
            <a:r>
              <a:rPr lang="sr-Cyrl-CS" dirty="0" smtClean="0">
                <a:latin typeface="Times New Roman" pitchFamily="18" charset="0"/>
                <a:cs typeface="Times New Roman" pitchFamily="18" charset="0"/>
              </a:rPr>
              <a:t>Проширено биће прекршаја: необјављивање свих огласа о јавним набавкама (а не само конкурсне документације, измена и допуна конкурсне документације, одговора на захтев за појашњењем конкурсне документације).</a:t>
            </a:r>
            <a:endParaRPr lang="en-US" dirty="0">
              <a:latin typeface="Times New Roman" pitchFamily="18" charset="0"/>
              <a:cs typeface="Times New Roman" pitchFamily="18" charset="0"/>
            </a:endParaRPr>
          </a:p>
        </p:txBody>
      </p:sp>
      <p:pic>
        <p:nvPicPr>
          <p:cNvPr id="8" name="Picture 7" descr="grb.png"/>
          <p:cNvPicPr>
            <a:picLocks noChangeAspect="1"/>
          </p:cNvPicPr>
          <p:nvPr/>
        </p:nvPicPr>
        <p:blipFill>
          <a:blip r:embed="rId2" cstate="print"/>
          <a:stretch>
            <a:fillRect/>
          </a:stretch>
        </p:blipFill>
        <p:spPr>
          <a:xfrm>
            <a:off x="285720" y="6429396"/>
            <a:ext cx="285752" cy="285752"/>
          </a:xfrm>
          <a:prstGeom prst="rect">
            <a:avLst/>
          </a:prstGeom>
        </p:spPr>
      </p:pic>
      <p:sp>
        <p:nvSpPr>
          <p:cNvPr id="9" name="TextBox 8"/>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10" name="TextBox 9"/>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275505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bg/>
                                          </p:spTgt>
                                        </p:tgtEl>
                                        <p:attrNameLst>
                                          <p:attrName>style.visibility</p:attrName>
                                        </p:attrNameLst>
                                      </p:cBhvr>
                                      <p:to>
                                        <p:strVal val="visible"/>
                                      </p:to>
                                    </p:set>
                                    <p:animEffect transition="in" filter="wipe(down)">
                                      <p:cBhvr>
                                        <p:cTn id="12" dur="500"/>
                                        <p:tgtEl>
                                          <p:spTgt spid="26">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animEffect transition="in" filter="wipe(down)">
                                      <p:cBhvr>
                                        <p:cTn id="15" dur="500"/>
                                        <p:tgtEl>
                                          <p:spTgt spid="2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9">
                                            <p:bg/>
                                          </p:spTgt>
                                        </p:tgtEl>
                                        <p:attrNameLst>
                                          <p:attrName>style.visibility</p:attrName>
                                        </p:attrNameLst>
                                      </p:cBhvr>
                                      <p:to>
                                        <p:strVal val="visible"/>
                                      </p:to>
                                    </p:set>
                                    <p:animEffect transition="in" filter="wipe(down)">
                                      <p:cBhvr>
                                        <p:cTn id="20" dur="500"/>
                                        <p:tgtEl>
                                          <p:spTgt spid="29">
                                            <p:bg/>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9">
                                            <p:txEl>
                                              <p:pRg st="0" end="0"/>
                                            </p:txEl>
                                          </p:spTgt>
                                        </p:tgtEl>
                                        <p:attrNameLst>
                                          <p:attrName>style.visibility</p:attrName>
                                        </p:attrNameLst>
                                      </p:cBhvr>
                                      <p:to>
                                        <p:strVal val="visible"/>
                                      </p:to>
                                    </p:set>
                                    <p:animEffect transition="in" filter="wipe(down)">
                                      <p:cBhvr>
                                        <p:cTn id="23"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allAtOnce" animBg="1"/>
      <p:bldP spid="27" grpId="0"/>
      <p:bldP spid="29" grpId="0" build="allAtOnce"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8258204" cy="1143000"/>
          </a:xfrm>
        </p:spPr>
        <p:txBody>
          <a:bodyPr>
            <a:noAutofit/>
          </a:bodyPr>
          <a:lstStyle/>
          <a:p>
            <a:pPr algn="ctr"/>
            <a:r>
              <a:rPr lang="sr-Cyrl-CS" sz="5000" b="1" dirty="0" smtClean="0">
                <a:solidFill>
                  <a:srgbClr val="0070C0"/>
                </a:solidFill>
                <a:latin typeface="Times New Roman" pitchFamily="18" charset="0"/>
                <a:cs typeface="Times New Roman" pitchFamily="18" charset="0"/>
              </a:rPr>
              <a:t>ХВАЛА ВАМ НА ПАЖЊИ</a:t>
            </a:r>
            <a:endParaRPr lang="en-US" sz="5000" b="1" dirty="0">
              <a:solidFill>
                <a:srgbClr val="0070C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81</a:t>
            </a:fld>
            <a:endParaRPr lang="en-US"/>
          </a:p>
        </p:txBody>
      </p:sp>
      <p:pic>
        <p:nvPicPr>
          <p:cNvPr id="5" name="Content Placeholder 5" descr="zakon (1).jpg"/>
          <p:cNvPicPr>
            <a:picLocks noChangeAspect="1"/>
          </p:cNvPicPr>
          <p:nvPr/>
        </p:nvPicPr>
        <p:blipFill>
          <a:blip r:embed="rId2" cstate="print"/>
          <a:stretch>
            <a:fillRect/>
          </a:stretch>
        </p:blipFill>
        <p:spPr>
          <a:xfrm>
            <a:off x="2438400" y="2667000"/>
            <a:ext cx="4286280" cy="3571900"/>
          </a:xfrm>
          <a:prstGeom prst="rect">
            <a:avLst/>
          </a:prstGeom>
        </p:spPr>
      </p:pic>
      <p:sp>
        <p:nvSpPr>
          <p:cNvPr id="6" name="Title 1"/>
          <p:cNvSpPr txBox="1">
            <a:spLocks/>
          </p:cNvSpPr>
          <p:nvPr/>
        </p:nvSpPr>
        <p:spPr>
          <a:xfrm>
            <a:off x="228600" y="533400"/>
            <a:ext cx="8258204"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5000" b="1" i="0" u="none" strike="noStrike" kern="1200" cap="none" spc="0" normalizeH="0" baseline="0" noProof="0" dirty="0">
              <a:ln>
                <a:noFill/>
              </a:ln>
              <a:solidFill>
                <a:srgbClr val="0070C0"/>
              </a:solidFill>
              <a:effectLst/>
              <a:uLnTx/>
              <a:uFillTx/>
              <a:latin typeface="Times New Roman" pitchFamily="18" charset="0"/>
              <a:ea typeface="+mj-ea"/>
              <a:cs typeface="Times New Roman" pitchFamily="18" charset="0"/>
            </a:endParaRPr>
          </a:p>
        </p:txBody>
      </p:sp>
      <p:pic>
        <p:nvPicPr>
          <p:cNvPr id="8" name="Picture 7" descr="grb.png"/>
          <p:cNvPicPr>
            <a:picLocks noChangeAspect="1"/>
          </p:cNvPicPr>
          <p:nvPr/>
        </p:nvPicPr>
        <p:blipFill>
          <a:blip r:embed="rId3" cstate="print"/>
          <a:stretch>
            <a:fillRect/>
          </a:stretch>
        </p:blipFill>
        <p:spPr>
          <a:xfrm>
            <a:off x="285720" y="6429396"/>
            <a:ext cx="285752" cy="285752"/>
          </a:xfrm>
          <a:prstGeom prst="rect">
            <a:avLst/>
          </a:prstGeom>
        </p:spPr>
      </p:pic>
      <p:sp>
        <p:nvSpPr>
          <p:cNvPr id="9" name="TextBox 8"/>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10" name="TextBox 9"/>
          <p:cNvSpPr txBox="1"/>
          <p:nvPr/>
        </p:nvSpPr>
        <p:spPr>
          <a:xfrm>
            <a:off x="341590" y="6172200"/>
            <a:ext cx="8802410" cy="369332"/>
          </a:xfrm>
          <a:prstGeom prst="rect">
            <a:avLst/>
          </a:prstGeom>
          <a:noFill/>
        </p:spPr>
        <p:txBody>
          <a:bodyPr wrap="none" rtlCol="0">
            <a:spAutoFit/>
          </a:bodyPr>
          <a:lstStyle/>
          <a:p>
            <a:r>
              <a:rPr lang="sr-Cyrl-CS" dirty="0" smtClean="0"/>
              <a: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C:\Documents and Settings\daliborka\Desktop\MJ\Presentation\PP presentation\Images\2.jpg"/>
          <p:cNvPicPr>
            <a:picLocks noChangeAspect="1" noChangeArrowheads="1"/>
          </p:cNvPicPr>
          <p:nvPr/>
        </p:nvPicPr>
        <p:blipFill>
          <a:blip r:embed="rId2" cstate="print"/>
          <a:srcRect/>
          <a:stretch>
            <a:fillRect/>
          </a:stretch>
        </p:blipFill>
        <p:spPr bwMode="auto">
          <a:xfrm>
            <a:off x="6096000" y="4876800"/>
            <a:ext cx="685800" cy="381000"/>
          </a:xfrm>
          <a:prstGeom prst="rect">
            <a:avLst/>
          </a:prstGeom>
          <a:noFill/>
        </p:spPr>
      </p:pic>
      <p:sp>
        <p:nvSpPr>
          <p:cNvPr id="2" name="Title 1"/>
          <p:cNvSpPr>
            <a:spLocks noGrp="1"/>
          </p:cNvSpPr>
          <p:nvPr>
            <p:ph type="title"/>
          </p:nvPr>
        </p:nvSpPr>
        <p:spPr>
          <a:xfrm>
            <a:off x="457200" y="533400"/>
            <a:ext cx="7924800" cy="715962"/>
          </a:xfrm>
        </p:spPr>
        <p:txBody>
          <a:bodyPr>
            <a:normAutofit fontScale="90000"/>
          </a:bodyPr>
          <a:lstStyle/>
          <a:p>
            <a:pPr algn="ctr"/>
            <a:r>
              <a:rPr lang="x-none" sz="26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ПРЕГОВАРАЧКИ ПОСТУПАК БЕЗ ОБЈАВЉИВАЊА ПОЗИВА ЗА ПОДНОШЕЊЕ ПОНУДА </a:t>
            </a:r>
            <a:endParaRPr lang="x-none" sz="26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828800"/>
            <a:ext cx="7924800" cy="3581400"/>
          </a:xfrm>
        </p:spPr>
        <p:txBody>
          <a:bodyPr>
            <a:normAutofit/>
          </a:bodyPr>
          <a:lstStyle/>
          <a:p>
            <a:pPr marL="114300" indent="0">
              <a:buNone/>
            </a:pPr>
            <a:r>
              <a:rPr lang="x-none" sz="1600" b="1" u="sng" dirty="0" smtClean="0">
                <a:latin typeface="Times New Roman" pitchFamily="18" charset="0"/>
                <a:cs typeface="Times New Roman" pitchFamily="18" charset="0"/>
              </a:rPr>
              <a:t>Члан 36. став 1. тачка 1)</a:t>
            </a:r>
          </a:p>
          <a:p>
            <a:pPr algn="just"/>
            <a:r>
              <a:rPr lang="x-none" sz="1600" dirty="0" smtClean="0">
                <a:latin typeface="Times New Roman" pitchFamily="18" charset="0"/>
                <a:cs typeface="Times New Roman" pitchFamily="18" charset="0"/>
              </a:rPr>
              <a:t>Ако у отвореном или рестриктивном поступку </a:t>
            </a:r>
            <a:r>
              <a:rPr lang="x-none" sz="1600" b="1" dirty="0" smtClean="0">
                <a:latin typeface="Times New Roman" pitchFamily="18" charset="0"/>
                <a:cs typeface="Times New Roman" pitchFamily="18" charset="0"/>
              </a:rPr>
              <a:t>није добио ниједну понуду/пријаву</a:t>
            </a:r>
            <a:r>
              <a:rPr lang="x-none" sz="1600" dirty="0" smtClean="0">
                <a:latin typeface="Times New Roman" pitchFamily="18" charset="0"/>
                <a:cs typeface="Times New Roman" pitchFamily="18" charset="0"/>
              </a:rPr>
              <a:t> или су </a:t>
            </a:r>
            <a:r>
              <a:rPr lang="x-none" sz="1600" b="1" dirty="0" smtClean="0">
                <a:latin typeface="Times New Roman" pitchFamily="18" charset="0"/>
                <a:cs typeface="Times New Roman" pitchFamily="18" charset="0"/>
              </a:rPr>
              <a:t>све </a:t>
            </a:r>
            <a:r>
              <a:rPr lang="x-none" sz="1600" b="1" smtClean="0">
                <a:latin typeface="Times New Roman" pitchFamily="18" charset="0"/>
                <a:cs typeface="Times New Roman" pitchFamily="18" charset="0"/>
              </a:rPr>
              <a:t>понуде неодговарајуће</a:t>
            </a:r>
            <a:r>
              <a:rPr lang="sr-Cyrl-CS" sz="1600" b="1" dirty="0" smtClean="0">
                <a:latin typeface="Times New Roman" pitchFamily="18" charset="0"/>
                <a:cs typeface="Times New Roman" pitchFamily="18" charset="0"/>
              </a:rPr>
              <a:t>.</a:t>
            </a:r>
          </a:p>
          <a:p>
            <a:pPr marL="114300" indent="0" algn="just">
              <a:buFont typeface="Courier New" pitchFamily="49" charset="0"/>
              <a:buChar char="o"/>
            </a:pPr>
            <a:r>
              <a:rPr lang="sr-Cyrl-CS" sz="1600" b="1" dirty="0" smtClean="0">
                <a:latin typeface="Times New Roman" pitchFamily="18" charset="0"/>
                <a:cs typeface="Times New Roman" pitchFamily="18" charset="0"/>
              </a:rPr>
              <a:t> </a:t>
            </a:r>
            <a:r>
              <a:rPr lang="x-none" sz="1600" b="1" smtClean="0">
                <a:latin typeface="Times New Roman" pitchFamily="18" charset="0"/>
                <a:cs typeface="Times New Roman" pitchFamily="18" charset="0"/>
              </a:rPr>
              <a:t>Не сме</a:t>
            </a:r>
            <a:r>
              <a:rPr lang="sr-Cyrl-CS" sz="1600" b="1" dirty="0" smtClean="0">
                <a:latin typeface="Times New Roman" pitchFamily="18" charset="0"/>
                <a:cs typeface="Times New Roman" pitchFamily="18" charset="0"/>
              </a:rPr>
              <a:t>ју</a:t>
            </a:r>
            <a:r>
              <a:rPr lang="x-none" sz="1600" b="1" smtClean="0">
                <a:latin typeface="Times New Roman" pitchFamily="18" charset="0"/>
                <a:cs typeface="Times New Roman" pitchFamily="18" charset="0"/>
              </a:rPr>
              <a:t> се мењати</a:t>
            </a:r>
            <a:r>
              <a:rPr lang="sr-Cyrl-CS" sz="1600" b="1" dirty="0" smtClean="0">
                <a:latin typeface="Times New Roman" pitchFamily="18" charset="0"/>
                <a:cs typeface="Times New Roman" pitchFamily="18" charset="0"/>
              </a:rPr>
              <a:t>: </a:t>
            </a:r>
            <a:r>
              <a:rPr lang="sr-Cyrl-CS" sz="1600" dirty="0" smtClean="0">
                <a:latin typeface="Times New Roman" pitchFamily="18" charset="0"/>
                <a:cs typeface="Times New Roman" pitchFamily="18" charset="0"/>
              </a:rPr>
              <a:t>п</a:t>
            </a:r>
            <a:r>
              <a:rPr lang="x-none" sz="1600" smtClean="0">
                <a:latin typeface="Times New Roman" pitchFamily="18" charset="0"/>
                <a:cs typeface="Times New Roman" pitchFamily="18" charset="0"/>
              </a:rPr>
              <a:t>рвобитно одређен предмет јавне наб</a:t>
            </a:r>
            <a:r>
              <a:rPr lang="sr-Cyrl-CS" sz="1600" dirty="0" smtClean="0">
                <a:latin typeface="Times New Roman" pitchFamily="18" charset="0"/>
                <a:cs typeface="Times New Roman" pitchFamily="18" charset="0"/>
              </a:rPr>
              <a:t>а</a:t>
            </a:r>
            <a:r>
              <a:rPr lang="x-none" sz="1600" smtClean="0">
                <a:latin typeface="Times New Roman" pitchFamily="18" charset="0"/>
                <a:cs typeface="Times New Roman" pitchFamily="18" charset="0"/>
              </a:rPr>
              <a:t>вке</a:t>
            </a:r>
            <a:r>
              <a:rPr lang="sr-Cyrl-CS" sz="1600" dirty="0" smtClean="0">
                <a:latin typeface="Times New Roman" pitchFamily="18" charset="0"/>
                <a:cs typeface="Times New Roman" pitchFamily="18" charset="0"/>
              </a:rPr>
              <a:t>, у</a:t>
            </a:r>
            <a:r>
              <a:rPr lang="x-none" sz="1600" smtClean="0">
                <a:latin typeface="Times New Roman" pitchFamily="18" charset="0"/>
                <a:cs typeface="Times New Roman" pitchFamily="18" charset="0"/>
              </a:rPr>
              <a:t>слови за учешће у поступку</a:t>
            </a:r>
            <a:r>
              <a:rPr lang="sr-Cyrl-CS" sz="1600" dirty="0" smtClean="0">
                <a:latin typeface="Times New Roman" pitchFamily="18" charset="0"/>
                <a:cs typeface="Times New Roman" pitchFamily="18" charset="0"/>
              </a:rPr>
              <a:t>, т</a:t>
            </a:r>
            <a:r>
              <a:rPr lang="x-none" sz="1600" smtClean="0">
                <a:latin typeface="Times New Roman" pitchFamily="18" charset="0"/>
                <a:cs typeface="Times New Roman" pitchFamily="18" charset="0"/>
              </a:rPr>
              <a:t>ехничке спецификације</a:t>
            </a:r>
            <a:r>
              <a:rPr lang="sr-Cyrl-CS" sz="1600" dirty="0" smtClean="0">
                <a:latin typeface="Times New Roman" pitchFamily="18" charset="0"/>
                <a:cs typeface="Times New Roman" pitchFamily="18" charset="0"/>
              </a:rPr>
              <a:t> и к</a:t>
            </a:r>
            <a:r>
              <a:rPr lang="x-none" sz="1600" smtClean="0">
                <a:latin typeface="Times New Roman" pitchFamily="18" charset="0"/>
                <a:cs typeface="Times New Roman" pitchFamily="18" charset="0"/>
              </a:rPr>
              <a:t>ритеријуми за доделу уговора</a:t>
            </a:r>
            <a:r>
              <a:rPr lang="sr-Cyrl-CS" sz="1600" dirty="0" smtClean="0">
                <a:latin typeface="Times New Roman" pitchFamily="18" charset="0"/>
                <a:cs typeface="Times New Roman" pitchFamily="18" charset="0"/>
              </a:rPr>
              <a:t> </a:t>
            </a:r>
            <a:endParaRPr lang="x-none" sz="1600" smtClean="0">
              <a:latin typeface="Times New Roman" pitchFamily="18" charset="0"/>
              <a:cs typeface="Times New Roman" pitchFamily="18" charset="0"/>
            </a:endParaRPr>
          </a:p>
          <a:p>
            <a:pPr marL="114300" indent="0" algn="just">
              <a:buNone/>
            </a:pPr>
            <a:endParaRPr lang="x-none" sz="1600" b="1" dirty="0" smtClean="0">
              <a:latin typeface="Times New Roman" pitchFamily="18" charset="0"/>
              <a:cs typeface="Times New Roman" pitchFamily="18" charset="0"/>
            </a:endParaRPr>
          </a:p>
          <a:p>
            <a:pPr marL="114300" indent="0" algn="just">
              <a:buNone/>
            </a:pPr>
            <a:endParaRPr lang="x-none" sz="16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169F59C-0C7B-4C48-94D7-2B9C5247B2C7}" type="slidenum">
              <a:rPr lang="en-US" smtClean="0"/>
              <a:pPr/>
              <a:t>9</a:t>
            </a:fld>
            <a:endParaRPr lang="en-US"/>
          </a:p>
        </p:txBody>
      </p:sp>
      <p:sp>
        <p:nvSpPr>
          <p:cNvPr id="5" name="Rectangle 4"/>
          <p:cNvSpPr/>
          <p:nvPr/>
        </p:nvSpPr>
        <p:spPr>
          <a:xfrm>
            <a:off x="685800" y="3200400"/>
            <a:ext cx="1295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600" b="1" dirty="0" smtClean="0">
                <a:solidFill>
                  <a:srgbClr val="00B050"/>
                </a:solidFill>
              </a:rPr>
              <a:t>споразума.</a:t>
            </a:r>
            <a:r>
              <a:rPr lang="sr-Cyrl-CS" sz="1600" dirty="0" smtClean="0"/>
              <a:t> </a:t>
            </a:r>
            <a:endParaRPr lang="en-US" sz="1600" dirty="0"/>
          </a:p>
        </p:txBody>
      </p:sp>
      <p:sp>
        <p:nvSpPr>
          <p:cNvPr id="6" name="Rectangle 5"/>
          <p:cNvSpPr/>
          <p:nvPr/>
        </p:nvSpPr>
        <p:spPr>
          <a:xfrm>
            <a:off x="457200" y="3657600"/>
            <a:ext cx="8001000" cy="1569660"/>
          </a:xfrm>
          <a:prstGeom prst="rect">
            <a:avLst/>
          </a:prstGeom>
        </p:spPr>
        <p:txBody>
          <a:bodyPr wrap="square">
            <a:spAutoFit/>
          </a:bodyPr>
          <a:lstStyle/>
          <a:p>
            <a:pPr marL="114300" indent="0">
              <a:buNone/>
            </a:pPr>
            <a:r>
              <a:rPr lang="x-none" sz="1600" b="1" u="sng" smtClean="0">
                <a:latin typeface="Times New Roman" panose="02020603050405020304" pitchFamily="18" charset="0"/>
                <a:cs typeface="Times New Roman" panose="02020603050405020304" pitchFamily="18" charset="0"/>
              </a:rPr>
              <a:t>Члан 36. став 1. тачка 4)</a:t>
            </a:r>
            <a:r>
              <a:rPr lang="sr-Cyrl-CS" sz="1600" b="1" u="sng" dirty="0" smtClean="0">
                <a:latin typeface="Times New Roman" panose="02020603050405020304" pitchFamily="18" charset="0"/>
                <a:cs typeface="Times New Roman" panose="02020603050405020304" pitchFamily="18" charset="0"/>
              </a:rPr>
              <a:t> и 5</a:t>
            </a:r>
            <a:r>
              <a:rPr lang="en-US" sz="1600" b="1" u="sng" dirty="0" smtClean="0">
                <a:latin typeface="Times New Roman" panose="02020603050405020304" pitchFamily="18" charset="0"/>
                <a:cs typeface="Times New Roman" panose="02020603050405020304" pitchFamily="18" charset="0"/>
              </a:rPr>
              <a:t>)</a:t>
            </a:r>
            <a:endParaRPr lang="x-none" sz="1600" b="1" u="sng" smtClean="0">
              <a:latin typeface="Times New Roman" panose="02020603050405020304" pitchFamily="18" charset="0"/>
              <a:cs typeface="Times New Roman" panose="02020603050405020304" pitchFamily="18" charset="0"/>
            </a:endParaRPr>
          </a:p>
          <a:p>
            <a:pPr marL="114300" indent="0" algn="just">
              <a:buFont typeface="Arial" pitchFamily="34" charset="0"/>
              <a:buChar char="•"/>
            </a:pPr>
            <a:r>
              <a:rPr lang="sr-Cyrl-CS" sz="1600" dirty="0" smtClean="0">
                <a:latin typeface="Times New Roman" panose="02020603050405020304" pitchFamily="18" charset="0"/>
                <a:cs typeface="Times New Roman" panose="02020603050405020304" pitchFamily="18" charset="0"/>
              </a:rPr>
              <a:t> </a:t>
            </a:r>
            <a:r>
              <a:rPr lang="x-none" sz="1600" smtClean="0">
                <a:latin typeface="Times New Roman" panose="02020603050405020304" pitchFamily="18" charset="0"/>
                <a:cs typeface="Times New Roman" panose="02020603050405020304" pitchFamily="18" charset="0"/>
              </a:rPr>
              <a:t>Додатне испоруке добара</a:t>
            </a:r>
            <a:r>
              <a:rPr lang="sr-Cyrl-CS" sz="1600" dirty="0" smtClean="0">
                <a:latin typeface="Times New Roman" panose="02020603050405020304" pitchFamily="18" charset="0"/>
                <a:cs typeface="Times New Roman" panose="02020603050405020304" pitchFamily="18" charset="0"/>
              </a:rPr>
              <a:t>, односно додатне услуге или радови </a:t>
            </a:r>
            <a:r>
              <a:rPr lang="x-none" sz="1600" smtClean="0">
                <a:latin typeface="Times New Roman" panose="02020603050405020304" pitchFamily="18" charset="0"/>
                <a:cs typeface="Times New Roman" panose="02020603050405020304" pitchFamily="18" charset="0"/>
              </a:rPr>
              <a:t>од првобитног добављача</a:t>
            </a:r>
            <a:r>
              <a:rPr lang="sr-Cyrl-CS" sz="1600" dirty="0" smtClean="0">
                <a:latin typeface="Times New Roman" panose="02020603050405020304" pitchFamily="18" charset="0"/>
                <a:cs typeface="Times New Roman" panose="02020603050405020304" pitchFamily="18" charset="0"/>
              </a:rPr>
              <a:t>.</a:t>
            </a:r>
          </a:p>
          <a:p>
            <a:pPr marL="114300" indent="0" algn="just">
              <a:buFont typeface="Courier New" pitchFamily="49" charset="0"/>
              <a:buChar char="o"/>
            </a:pPr>
            <a:r>
              <a:rPr lang="sr-Cyrl-CS" sz="1600" dirty="0" smtClean="0">
                <a:latin typeface="Times New Roman" panose="02020603050405020304" pitchFamily="18" charset="0"/>
                <a:cs typeface="Times New Roman" panose="02020603050405020304" pitchFamily="18" charset="0"/>
              </a:rPr>
              <a:t> Измењени услови:</a:t>
            </a:r>
          </a:p>
          <a:p>
            <a:pPr marL="114300" indent="0" algn="just">
              <a:buFontTx/>
              <a:buChar char="-"/>
            </a:pPr>
            <a:r>
              <a:rPr lang="sr-Cyrl-CS" sz="1600" dirty="0" smtClean="0">
                <a:latin typeface="Times New Roman" panose="02020603050405020304" pitchFamily="18" charset="0"/>
                <a:cs typeface="Times New Roman" panose="02020603050405020304" pitchFamily="18" charset="0"/>
              </a:rPr>
              <a:t>Првобитан уговор закључен након отвореног или рестриктивног поступка</a:t>
            </a:r>
          </a:p>
          <a:p>
            <a:pPr marL="114300" indent="0" algn="just">
              <a:buFontTx/>
              <a:buChar char="-"/>
            </a:pPr>
            <a:r>
              <a:rPr lang="sr-Cyrl-CS" sz="1600" dirty="0" smtClean="0">
                <a:latin typeface="Times New Roman" panose="02020603050405020304" pitchFamily="18" charset="0"/>
                <a:cs typeface="Times New Roman" panose="02020603050405020304" pitchFamily="18" charset="0"/>
              </a:rPr>
              <a:t>Од закључења првобитног уговора не може да прође више од               године.</a:t>
            </a:r>
            <a:endParaRPr lang="x-none" dirty="0" smtClean="0">
              <a:latin typeface="Times New Roman" panose="02020603050405020304" pitchFamily="18" charset="0"/>
              <a:cs typeface="Times New Roman" panose="02020603050405020304" pitchFamily="18" charset="0"/>
            </a:endParaRPr>
          </a:p>
        </p:txBody>
      </p:sp>
      <p:pic>
        <p:nvPicPr>
          <p:cNvPr id="7" name="Picture 7" descr="C:\Documents and Settings\daliborka\Desktop\MJ\Presentation\PP presentation\Images\3.jpg"/>
          <p:cNvPicPr>
            <a:picLocks noChangeAspect="1" noChangeArrowheads="1"/>
          </p:cNvPicPr>
          <p:nvPr/>
        </p:nvPicPr>
        <p:blipFill>
          <a:blip r:embed="rId3" cstate="print"/>
          <a:srcRect/>
          <a:stretch>
            <a:fillRect/>
          </a:stretch>
        </p:blipFill>
        <p:spPr bwMode="auto">
          <a:xfrm>
            <a:off x="6096000" y="4876800"/>
            <a:ext cx="685800" cy="384717"/>
          </a:xfrm>
          <a:prstGeom prst="rect">
            <a:avLst/>
          </a:prstGeom>
          <a:noFill/>
        </p:spPr>
      </p:pic>
      <p:sp>
        <p:nvSpPr>
          <p:cNvPr id="26" name="Oval 25"/>
          <p:cNvSpPr/>
          <p:nvPr/>
        </p:nvSpPr>
        <p:spPr>
          <a:xfrm>
            <a:off x="6019800" y="4800600"/>
            <a:ext cx="838200" cy="5334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819400"/>
            <a:ext cx="1828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600" b="1" dirty="0" smtClean="0">
                <a:solidFill>
                  <a:srgbClr val="00B050"/>
                </a:solidFill>
              </a:rPr>
              <a:t>односно оквирног</a:t>
            </a:r>
            <a:endParaRPr lang="en-US" sz="1600" dirty="0"/>
          </a:p>
        </p:txBody>
      </p:sp>
      <p:cxnSp>
        <p:nvCxnSpPr>
          <p:cNvPr id="24" name="Straight Connector 23"/>
          <p:cNvCxnSpPr/>
          <p:nvPr/>
        </p:nvCxnSpPr>
        <p:spPr>
          <a:xfrm>
            <a:off x="762000" y="4800600"/>
            <a:ext cx="6477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9" name="Picture 18" descr="grb.png"/>
          <p:cNvPicPr>
            <a:picLocks noChangeAspect="1"/>
          </p:cNvPicPr>
          <p:nvPr/>
        </p:nvPicPr>
        <p:blipFill>
          <a:blip r:embed="rId4" cstate="print"/>
          <a:stretch>
            <a:fillRect/>
          </a:stretch>
        </p:blipFill>
        <p:spPr>
          <a:xfrm>
            <a:off x="304800" y="6400800"/>
            <a:ext cx="285752" cy="285752"/>
          </a:xfrm>
          <a:prstGeom prst="rect">
            <a:avLst/>
          </a:prstGeom>
        </p:spPr>
      </p:pic>
      <p:sp>
        <p:nvSpPr>
          <p:cNvPr id="20" name="TextBox 19"/>
          <p:cNvSpPr txBox="1"/>
          <p:nvPr/>
        </p:nvSpPr>
        <p:spPr>
          <a:xfrm>
            <a:off x="642910" y="6429396"/>
            <a:ext cx="2857520" cy="276999"/>
          </a:xfrm>
          <a:prstGeom prst="rect">
            <a:avLst/>
          </a:prstGeom>
          <a:noFill/>
        </p:spPr>
        <p:txBody>
          <a:bodyPr wrap="square" rtlCol="0">
            <a:spAutoFit/>
          </a:bodyPr>
          <a:lstStyle/>
          <a:p>
            <a:r>
              <a:rPr lang="sr-Cyrl-CS" sz="1200" b="1" dirty="0" smtClean="0">
                <a:latin typeface="+mj-lt"/>
              </a:rPr>
              <a:t>Управа за јавне набавке</a:t>
            </a:r>
            <a:endParaRPr lang="en-US" sz="1200" b="1" dirty="0">
              <a:latin typeface="+mj-lt"/>
            </a:endParaRPr>
          </a:p>
        </p:txBody>
      </p:sp>
      <p:sp>
        <p:nvSpPr>
          <p:cNvPr id="21" name="TextBox 20"/>
          <p:cNvSpPr txBox="1"/>
          <p:nvPr/>
        </p:nvSpPr>
        <p:spPr>
          <a:xfrm>
            <a:off x="341590" y="6096000"/>
            <a:ext cx="8802410" cy="369332"/>
          </a:xfrm>
          <a:prstGeom prst="rect">
            <a:avLst/>
          </a:prstGeom>
          <a:noFill/>
        </p:spPr>
        <p:txBody>
          <a:bodyPr wrap="none" rtlCol="0">
            <a:spAutoFit/>
          </a:bodyPr>
          <a:lstStyle/>
          <a:p>
            <a:r>
              <a:rPr lang="sr-Cyrl-CS" dirty="0" smtClean="0"/>
              <a:t>-----------------------------------------------------------------------------------------------------------------</a:t>
            </a:r>
            <a:endParaRPr lang="en-US" dirty="0"/>
          </a:p>
        </p:txBody>
      </p:sp>
    </p:spTree>
    <p:extLst>
      <p:ext uri="{BB962C8B-B14F-4D97-AF65-F5344CB8AC3E}">
        <p14:creationId xmlns:p14="http://schemas.microsoft.com/office/powerpoint/2010/main" val="90294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7">
                                            <p:txEl>
                                              <p:pRg st="0" end="0"/>
                                            </p:txEl>
                                          </p:spTgt>
                                        </p:tgtEl>
                                        <p:attrNameLst>
                                          <p:attrName>style.visibility</p:attrName>
                                        </p:attrNameLst>
                                      </p:cBhvr>
                                      <p:to>
                                        <p:strVal val="visible"/>
                                      </p:to>
                                    </p:set>
                                    <p:animEffect transition="in" filter="wipe(down)">
                                      <p:cBhvr>
                                        <p:cTn id="20" dur="500"/>
                                        <p:tgtEl>
                                          <p:spTgt spid="27">
                                            <p:txEl>
                                              <p:pRg st="0" end="0"/>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down)">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 calcmode="lin" valueType="num">
                                      <p:cBhvr additive="base">
                                        <p:cTn id="2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 calcmode="lin" valueType="num">
                                      <p:cBhvr additive="base">
                                        <p:cTn id="3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 calcmode="lin" valueType="num">
                                      <p:cBhvr additive="base">
                                        <p:cTn id="3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 calcmode="lin" valueType="num">
                                      <p:cBhvr additive="base">
                                        <p:cTn id="4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 calcmode="lin" valueType="num">
                                      <p:cBhvr additive="base">
                                        <p:cTn id="5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57" presetID="3" presetClass="entr" presetSubtype="10"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linds(horizontal)">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blinds(horizontal)">
                                      <p:cBhvr>
                                        <p:cTn id="64" dur="500"/>
                                        <p:tgtEl>
                                          <p:spTgt spid="7"/>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allAtOnce"/>
      <p:bldP spid="6" grpId="0" build="allAtOnce"/>
      <p:bldP spid="26" grpId="0" animBg="1"/>
      <p:bldP spid="27"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10945</TotalTime>
  <Words>7335</Words>
  <Application>Microsoft Office PowerPoint</Application>
  <PresentationFormat>On-screen Show (4:3)</PresentationFormat>
  <Paragraphs>1058</Paragraphs>
  <Slides>81</Slides>
  <Notes>4</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PowerPoint Presentation</vt:lpstr>
      <vt:lpstr>Највећи проблеми у примени ЗЈН: </vt:lpstr>
      <vt:lpstr>Очекивани ефекти измена и допуна ЗЈН:</vt:lpstr>
      <vt:lpstr>ЗАКОН О ИЗМЕНАМА И ДОПУНAMA  ЗАКОНА О ЈАВНИМ НАБАВКАМА</vt:lpstr>
      <vt:lpstr>Најзначајније измене и допуне ЗЈН из угла понуђача</vt:lpstr>
      <vt:lpstr>ПОСТУПЦИ ЈАВНЕ НАБАВКЕ</vt:lpstr>
      <vt:lpstr>КВАЛИФИКАЦИОНИ ПОСТУПАК</vt:lpstr>
      <vt:lpstr>ПРЕГОВАРАЧКИ ПОСТУПАК СА ОБЈАВЉИВАЊЕМ ПОЗИВА ЗА ПОДНОШЕЊЕ ПОНУДА</vt:lpstr>
      <vt:lpstr>ПРЕГОВАРАЧКИ ПОСТУПАК БЕЗ ОБЈАВЉИВАЊА ПОЗИВА ЗА ПОДНОШЕЊЕ ПОНУДА </vt:lpstr>
      <vt:lpstr>ПРЕГОВАРАЧКИ ПОСТУПАК БЕЗ ОБЈАВЉИВАЊА ПОЗИВА ЗА ПОДНОШЕЊЕ ПОНУДА </vt:lpstr>
      <vt:lpstr>ЈАВНА НАБАВКА МАЛЕ ВРЕДНОСТИ</vt:lpstr>
      <vt:lpstr>ЈАВНА НАБАВКА МАЛЕ ВРЕДНОСТИ</vt:lpstr>
      <vt:lpstr>Вредности испод којих не постоји обавеза  спровођења поступка јавне набавке</vt:lpstr>
      <vt:lpstr>   ПОСЕБНИ ОБЛИЦИ ПОСТУПАКА ЈАВНЕ НАБАВКЕ</vt:lpstr>
      <vt:lpstr>PowerPoint Presentation</vt:lpstr>
      <vt:lpstr>PowerPoint Presentation</vt:lpstr>
      <vt:lpstr>Закључење уговора о јавној набавци  на основу оквирног споразума</vt:lpstr>
      <vt:lpstr>OГЛАСИ ЈАВНИХ НАБАВКИ</vt:lpstr>
      <vt:lpstr>Врсте огласа о јавној набавци </vt:lpstr>
      <vt:lpstr>  ОГЛАШАВАЊЕ ЈАВНИХ НАБАВКИ У СЛУЖБЕНОМ ГЛАСНИКУ  </vt:lpstr>
      <vt:lpstr>PowerPoint Presentation</vt:lpstr>
      <vt:lpstr>ПРИПРЕМА И САДРЖИНА  КОНКУРСНЕ ДОКУМЕНТАЦИЈЕ </vt:lpstr>
      <vt:lpstr>ИЗМЕНЕ И ДОПУНЕ  КОНКУРСНЕ ДОКУМЕНТАЦИЈЕ</vt:lpstr>
      <vt:lpstr>PowerPoint Presentation</vt:lpstr>
      <vt:lpstr>ОБАВЕЗНИ УСЛОВИ ЗА УЧЕШЋЕ У ПОСТУПКУ</vt:lpstr>
      <vt:lpstr>ДОКАЗИВАЊЕ ИСПУЊЕНОСТИ  ОБАВЕЗНИХ УСЛОВА</vt:lpstr>
      <vt:lpstr>ДОКАЗИВАЊЕ ИСПУЊЕНОСТИ  ОБАВЕЗНИХ УСЛОВА</vt:lpstr>
      <vt:lpstr>ДОКАЗИВАЊЕ ИСПУЊЕНОСТИ  ОБАВЕЗНИХ УСЛОВА</vt:lpstr>
      <vt:lpstr>ДОКАЗИВАЊЕ ИСПУЊЕНОСТИ  ОБАВЕЗНИХ УСЛОВА</vt:lpstr>
      <vt:lpstr>ДОКАЗИВАЊЕ ИСПУЊЕНОСТИ  ОБАВЕЗНИХ УСЛОВА</vt:lpstr>
      <vt:lpstr>PowerPoint Presentation</vt:lpstr>
      <vt:lpstr>ИЗЈАВА КАО ДОКАЗИВАЊЕ ИСПУЊЕНОСТИ УСЛОВА</vt:lpstr>
      <vt:lpstr>PowerPoint Presentation</vt:lpstr>
      <vt:lpstr>ОЗНАКЕ</vt:lpstr>
      <vt:lpstr>PowerPoint Presentation</vt:lpstr>
      <vt:lpstr>PowerPoint Presentation</vt:lpstr>
      <vt:lpstr>Елементи критеријума  економски најповољнија понуда</vt:lpstr>
      <vt:lpstr>ПОНУДА</vt:lpstr>
      <vt:lpstr>ОБАВЕЗНА САДРЖИНА  СПОРАЗУМА О ЗАЈЕДНИЧКОЈ ПОНУДИ</vt:lpstr>
      <vt:lpstr>НЕГАТИВНЕ РЕФЕРЕНЦЕ</vt:lpstr>
      <vt:lpstr>PowerPoint Presentation</vt:lpstr>
      <vt:lpstr>РОКОВИ У ПОСТУПКУ ЈАВНЕ НАБАВКЕ</vt:lpstr>
      <vt:lpstr>PowerPoint Presentation</vt:lpstr>
      <vt:lpstr>PowerPoint Presentation</vt:lpstr>
      <vt:lpstr>ЗАПИСНИК О ОТВАРАЊУ ПОНУДА</vt:lpstr>
      <vt:lpstr>PowerPoint Presentation</vt:lpstr>
      <vt:lpstr>УСЛОВИ ЗА ДОДЕЛУ УГОВОРА</vt:lpstr>
      <vt:lpstr> ОДЛУКА О ОБУСТАВИ ПОСТУПКА</vt:lpstr>
      <vt:lpstr>PowerPoint Presentation</vt:lpstr>
      <vt:lpstr>РОК ЗА ЗАКЉУЧЕЊЕ УГОВОРА</vt:lpstr>
      <vt:lpstr>PowerPoint Presentation</vt:lpstr>
      <vt:lpstr>КО МОЖЕ ПОДНЕТИ  ЗАХТЕВ ЗА ЗАШТИТУ ПРАВА ?</vt:lpstr>
      <vt:lpstr>Рокови и начин подношења захтева за заштиту права</vt:lpstr>
      <vt:lpstr>ДЕЈСТВО ЗАХТЕВА ЗА ЗАШТИТУ ПРАВА</vt:lpstr>
      <vt:lpstr>ТАКСЕ ЗА ПОДНОШЕЊЕ ЗАХТЕВА – пре отварања понуда</vt:lpstr>
      <vt:lpstr>PowerPoint Presentation</vt:lpstr>
      <vt:lpstr>PowerPoint Presentation</vt:lpstr>
      <vt:lpstr>делимично усвајање захтева од стране наручиоца</vt:lpstr>
      <vt:lpstr>PowerPoint Presentation</vt:lpstr>
      <vt:lpstr>PowerPoint Presentation</vt:lpstr>
      <vt:lpstr>НАБАВКЕ НА КОЈЕ СЕ ЗЈН  НЕ ПРИМЕЊУЈЕ</vt:lpstr>
      <vt:lpstr>“МЕЂУНАРОДНЕ НАБАВКЕ”</vt:lpstr>
      <vt:lpstr>“МЕЂУНАРОДНЕ НАБАВКЕ”</vt:lpstr>
      <vt:lpstr>ИЗМЕНЕ</vt:lpstr>
      <vt:lpstr>ДОПУНЕ</vt:lpstr>
      <vt:lpstr>ДОПУНЕ</vt:lpstr>
      <vt:lpstr>PowerPoint Presentation</vt:lpstr>
      <vt:lpstr>PowerPoint Presentation</vt:lpstr>
      <vt:lpstr>PowerPoint Presentation</vt:lpstr>
      <vt:lpstr>САДРЖАЈ ПЛАНА ЈАВНИХ НАБАВКИ </vt:lpstr>
      <vt:lpstr>ДЕФИНИЦИЈА НАРУЧИОЦА (класичан сектор)</vt:lpstr>
      <vt:lpstr>ДЕФИНИЦИЈА НАРУЧИОЦА (посебан сектор)</vt:lpstr>
      <vt:lpstr>НАБАВКЕ ИЗМЕЂУ ПОВЕЗАНИХ ЛИЦА (без поступка ЈН)</vt:lpstr>
      <vt:lpstr>НАБАВКЕ ИЗМЕЂУ ПОВЕЗАНИХ ЛИЦА (без поступка ЈН)</vt:lpstr>
      <vt:lpstr>НАБАВКЕ ИЗМЕЂУ ПОВЕЗАНИХ ЛИЦА  (без поступка ЈН)</vt:lpstr>
      <vt:lpstr>ПРОЦЕЊЕНА ВРЕДНОСТ</vt:lpstr>
      <vt:lpstr>ПРОЦЕЊЕНА ВРЕДНОСТ УСЛУГА</vt:lpstr>
      <vt:lpstr>PowerPoint Presentation</vt:lpstr>
      <vt:lpstr> КОМИСИЈА ЗА ЈАВНУ НАБАВКУ </vt:lpstr>
      <vt:lpstr>PowerPoint Presentation</vt:lpstr>
      <vt:lpstr>ХВАЛА ВАМ НА ПАЖЊИ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mladen</cp:lastModifiedBy>
  <cp:revision>687</cp:revision>
  <dcterms:created xsi:type="dcterms:W3CDTF">2006-08-16T00:00:00Z</dcterms:created>
  <dcterms:modified xsi:type="dcterms:W3CDTF">2015-09-02T21:27:56Z</dcterms:modified>
</cp:coreProperties>
</file>