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0"/>
  </p:notesMasterIdLst>
  <p:sldIdLst>
    <p:sldId id="256" r:id="rId2"/>
    <p:sldId id="319" r:id="rId3"/>
    <p:sldId id="320" r:id="rId4"/>
    <p:sldId id="328" r:id="rId5"/>
    <p:sldId id="321" r:id="rId6"/>
    <p:sldId id="322" r:id="rId7"/>
    <p:sldId id="323" r:id="rId8"/>
    <p:sldId id="324" r:id="rId9"/>
    <p:sldId id="307" r:id="rId10"/>
    <p:sldId id="308" r:id="rId11"/>
    <p:sldId id="312" r:id="rId12"/>
    <p:sldId id="311" r:id="rId13"/>
    <p:sldId id="310" r:id="rId14"/>
    <p:sldId id="314" r:id="rId15"/>
    <p:sldId id="325" r:id="rId16"/>
    <p:sldId id="326" r:id="rId17"/>
    <p:sldId id="327" r:id="rId18"/>
    <p:sldId id="315" r:id="rId1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DD2F4"/>
    <a:srgbClr val="FFCCFF"/>
    <a:srgbClr val="000000"/>
    <a:srgbClr val="CCECFF"/>
    <a:srgbClr val="99FF99"/>
    <a:srgbClr val="F1D4F2"/>
    <a:srgbClr val="CEF1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13E7-E8EF-4958-A278-799FA1E1F5B8}" type="datetimeFigureOut">
              <a:rPr lang="sr-Latn-RS" smtClean="0"/>
              <a:t>26.11.2012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5BCCA-F926-4E6D-8013-61610EA2722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664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26AF-8350-49FF-B35C-49B3DD76C0A2}" type="datetime1">
              <a:rPr lang="en-US" smtClean="0"/>
              <a:t>11/26/2012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F099-B0E1-4D20-BDD0-ED657BE4823B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17EA-0270-40D3-BA1D-03F3D498F28A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A7BB-5791-41D6-86EE-A48AA42154C2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23DF-B12D-4894-ABAA-D05BAD60C85B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3DA-8539-48AD-81E6-291ACF62A461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2289-267A-4D80-8CE7-A97A401743FC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549-60EE-48EC-8E30-1C7FE7F4EEE9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550B-CCE2-40D4-B13C-DFDBA1DF11FC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FF59-77B4-47C4-BB4F-54D3DDA9EBBC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BD07-3A16-420C-BF69-2CBD9D7EEC25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641374-B1CF-4B16-898C-AC95BADAECF5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jn.gov.rs/" TargetMode="External"/><Relationship Id="rId2" Type="http://schemas.openxmlformats.org/officeDocument/2006/relationships/hyperlink" Target="http://www.ujn.gov.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8153400" cy="3200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b="1" dirty="0" smtClean="0"/>
          </a:p>
          <a:p>
            <a:endParaRPr lang="sr-Latn-RS" sz="1600" b="1" dirty="0" smtClean="0"/>
          </a:p>
          <a:p>
            <a:pPr lvl="0">
              <a:buClr>
                <a:srgbClr val="D34817"/>
              </a:buClr>
            </a:pPr>
            <a:r>
              <a:rPr lang="sr-Latn-RS" b="1" dirty="0" smtClean="0">
                <a:solidFill>
                  <a:srgbClr val="696464"/>
                </a:solidFill>
              </a:rPr>
              <a:t>Danijela Bokan</a:t>
            </a:r>
          </a:p>
          <a:p>
            <a:pPr lvl="0">
              <a:buClr>
                <a:srgbClr val="D34817"/>
              </a:buClr>
            </a:pPr>
            <a:r>
              <a:rPr lang="sr-Latn-RS" b="1" dirty="0" smtClean="0">
                <a:solidFill>
                  <a:srgbClr val="696464"/>
                </a:solidFill>
              </a:rPr>
              <a:t> </a:t>
            </a:r>
            <a:r>
              <a:rPr lang="sr-Latn-RS" b="1" dirty="0">
                <a:solidFill>
                  <a:srgbClr val="696464"/>
                </a:solidFill>
              </a:rPr>
              <a:t>Pomoćnik direktora</a:t>
            </a:r>
          </a:p>
          <a:p>
            <a:pPr lvl="0">
              <a:buClr>
                <a:srgbClr val="D34817"/>
              </a:buClr>
            </a:pPr>
            <a:r>
              <a:rPr lang="sr-Latn-RS" b="1" dirty="0" smtClean="0">
                <a:solidFill>
                  <a:srgbClr val="696464"/>
                </a:solidFill>
              </a:rPr>
              <a:t>Uprava </a:t>
            </a:r>
            <a:r>
              <a:rPr lang="sr-Latn-RS" b="1" dirty="0">
                <a:solidFill>
                  <a:srgbClr val="696464"/>
                </a:solidFill>
              </a:rPr>
              <a:t>za javne nabavke</a:t>
            </a:r>
          </a:p>
          <a:p>
            <a:endParaRPr lang="sr-Latn-RS" sz="2100" b="1" dirty="0" smtClean="0"/>
          </a:p>
          <a:p>
            <a:endParaRPr lang="en-US" sz="2900" b="1" dirty="0"/>
          </a:p>
          <a:p>
            <a:pPr lvl="0">
              <a:buClr>
                <a:srgbClr val="D34817"/>
              </a:buClr>
            </a:pPr>
            <a:r>
              <a:rPr lang="sr-Latn-RS" sz="1600" b="1" dirty="0" smtClean="0">
                <a:solidFill>
                  <a:srgbClr val="696464"/>
                </a:solidFill>
              </a:rPr>
              <a:t>                                                                              </a:t>
            </a:r>
          </a:p>
          <a:p>
            <a:pPr lvl="0">
              <a:buClr>
                <a:srgbClr val="D34817"/>
              </a:buClr>
            </a:pPr>
            <a:r>
              <a:rPr lang="sr-Latn-RS" sz="1600" b="1" dirty="0">
                <a:solidFill>
                  <a:srgbClr val="696464"/>
                </a:solidFill>
              </a:rPr>
              <a:t> </a:t>
            </a:r>
            <a:r>
              <a:rPr lang="sr-Latn-RS" sz="1600" b="1" dirty="0" smtClean="0">
                <a:solidFill>
                  <a:srgbClr val="696464"/>
                </a:solidFill>
              </a:rPr>
              <a:t>                                                                                        </a:t>
            </a:r>
          </a:p>
          <a:p>
            <a:pPr lvl="0">
              <a:buClr>
                <a:srgbClr val="D34817"/>
              </a:buClr>
            </a:pPr>
            <a:r>
              <a:rPr lang="sr-Latn-RS" sz="1900" b="1" dirty="0">
                <a:solidFill>
                  <a:srgbClr val="696464"/>
                </a:solidFill>
              </a:rPr>
              <a:t> </a:t>
            </a:r>
            <a:r>
              <a:rPr lang="sr-Latn-RS" sz="1900" b="1" dirty="0" smtClean="0">
                <a:solidFill>
                  <a:srgbClr val="696464"/>
                </a:solidFill>
              </a:rPr>
              <a:t>                                                                                                                                                      </a:t>
            </a:r>
            <a:r>
              <a:rPr lang="sr-Latn-RS" dirty="0" smtClean="0"/>
              <a:t>       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008669"/>
          </a:xfrm>
        </p:spPr>
        <p:txBody>
          <a:bodyPr>
            <a:noAutofit/>
          </a:bodyPr>
          <a:lstStyle/>
          <a:p>
            <a:r>
              <a:rPr lang="sr-Latn-RS" sz="2800" b="1" dirty="0" smtClean="0"/>
              <a:t> </a:t>
            </a:r>
            <a:r>
              <a:rPr lang="sr-Latn-RS" sz="2800" b="1" i="1" dirty="0" smtClean="0"/>
              <a:t/>
            </a:r>
            <a:br>
              <a:rPr lang="sr-Latn-RS" sz="2800" b="1" i="1" dirty="0" smtClean="0"/>
            </a:br>
            <a:r>
              <a:rPr lang="sr-Latn-RS" sz="2800" b="1" i="1" dirty="0" smtClean="0"/>
              <a:t>INDIKATORI U PRAKSI</a:t>
            </a:r>
            <a:br>
              <a:rPr lang="sr-Latn-RS" sz="2800" b="1" i="1" dirty="0" smtClean="0"/>
            </a:br>
            <a:r>
              <a:rPr lang="sr-Latn-RS" sz="2800" b="1" i="1" dirty="0"/>
              <a:t>PORTAL JAVNIH NABAVKI</a:t>
            </a:r>
            <a:r>
              <a:rPr lang="sr-Latn-RS" sz="2800" b="1" i="1" dirty="0" smtClean="0"/>
              <a:t/>
            </a:r>
            <a:br>
              <a:rPr lang="sr-Latn-RS" sz="2800" b="1" i="1" dirty="0" smtClean="0"/>
            </a:br>
            <a:r>
              <a:rPr lang="sr-Latn-RS" sz="2800" b="1" i="1" dirty="0" smtClean="0"/>
              <a:t>HELP-DESK</a:t>
            </a:r>
            <a:endParaRPr lang="sr-Latn-RS" sz="2800" b="1" i="1" dirty="0"/>
          </a:p>
        </p:txBody>
      </p:sp>
    </p:spTree>
    <p:extLst>
      <p:ext uri="{BB962C8B-B14F-4D97-AF65-F5344CB8AC3E}">
        <p14:creationId xmlns:p14="http://schemas.microsoft.com/office/powerpoint/2010/main" val="20399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314" name="Picture 2" descr="C:\Users\bokanda.UJN\Desktop\UNDP konf, novembar,2012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77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600" b="1" i="1" dirty="0" smtClean="0">
                <a:solidFill>
                  <a:schemeClr val="accent1"/>
                </a:solidFill>
              </a:rPr>
              <a:t>KLJUČNI PODACI SA PORTALA</a:t>
            </a:r>
            <a:endParaRPr lang="sr-Latn-RS" sz="3600" b="1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Ukupan broj registrovanih naručilaca: 2.799</a:t>
            </a:r>
          </a:p>
          <a:p>
            <a:r>
              <a:rPr lang="sr-Latn-RS" dirty="0" smtClean="0"/>
              <a:t>Ukupan broj objavljenih oglasa: 160.000 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- 60.000 javnih poziva (15.000 male nab, 25%)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- 14.500 obaveštenja o izboru najpovoljnije ponude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- 11.000 obaveštenja o obustavi postupka</a:t>
            </a:r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sr-Latn-RS" dirty="0" smtClean="0"/>
              <a:t>- 72.000 obaveštenja o zakjlučenom ugovoru</a:t>
            </a:r>
          </a:p>
          <a:p>
            <a:r>
              <a:rPr lang="sr-Latn-RS" dirty="0" smtClean="0"/>
              <a:t>Objavljeni podaci o 180.000 zaključenih ugovora velike vrednosti</a:t>
            </a:r>
          </a:p>
          <a:p>
            <a:r>
              <a:rPr lang="sr-Latn-RS" dirty="0" smtClean="0"/>
              <a:t>Odluke Komisije: 3.000</a:t>
            </a:r>
          </a:p>
          <a:p>
            <a:r>
              <a:rPr lang="sr-Latn-RS" dirty="0" smtClean="0"/>
              <a:t>Prosečan broj objavljenih tendera dnevno: 80</a:t>
            </a:r>
          </a:p>
          <a:p>
            <a:r>
              <a:rPr lang="sr-Latn-RS" dirty="0" smtClean="0"/>
              <a:t>Prosečan broj poseta dnevno: 700</a:t>
            </a:r>
          </a:p>
          <a:p>
            <a:r>
              <a:rPr lang="sr-Latn-RS" dirty="0" smtClean="0"/>
              <a:t>Uštede javnih sredstava: 25 milion evra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2816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715962"/>
          </a:xfrm>
        </p:spPr>
        <p:txBody>
          <a:bodyPr>
            <a:normAutofit/>
          </a:bodyPr>
          <a:lstStyle/>
          <a:p>
            <a:r>
              <a:rPr lang="sr-Latn-RS" sz="3600" b="1" i="1" dirty="0" smtClean="0">
                <a:solidFill>
                  <a:srgbClr val="D34817"/>
                </a:solidFill>
              </a:rPr>
              <a:t>NOVI SADRŽAJI </a:t>
            </a:r>
            <a:r>
              <a:rPr lang="sr-Latn-RS" sz="3600" b="1" i="1" dirty="0">
                <a:solidFill>
                  <a:srgbClr val="D34817"/>
                </a:solidFill>
              </a:rPr>
              <a:t>NA PORTALU</a:t>
            </a:r>
            <a:endParaRPr lang="sr-Latn-RS" sz="3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334000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 smtClean="0">
                <a:solidFill>
                  <a:schemeClr val="accent1"/>
                </a:solidFill>
              </a:rPr>
              <a:t>Novi oglasi</a:t>
            </a:r>
            <a:r>
              <a:rPr lang="sr-Latn-RS" dirty="0" smtClean="0"/>
              <a:t>, izmene u sadržini postojećih, nove informacije </a:t>
            </a:r>
          </a:p>
          <a:p>
            <a:r>
              <a:rPr lang="sr-Latn-RS" dirty="0" smtClean="0">
                <a:solidFill>
                  <a:schemeClr val="accent1"/>
                </a:solidFill>
              </a:rPr>
              <a:t>Spisak negativnih referenci</a:t>
            </a:r>
          </a:p>
          <a:p>
            <a:r>
              <a:rPr lang="sr-Latn-RS" dirty="0" smtClean="0">
                <a:solidFill>
                  <a:schemeClr val="accent1"/>
                </a:solidFill>
              </a:rPr>
              <a:t>Mišljenje UJN u vezi sa osnovom za primenu pregovaračkog postupka</a:t>
            </a:r>
          </a:p>
          <a:p>
            <a:r>
              <a:rPr lang="sr-Latn-RS" dirty="0" smtClean="0"/>
              <a:t>Spisak </a:t>
            </a:r>
            <a:r>
              <a:rPr lang="sr-Latn-RS" dirty="0" smtClean="0">
                <a:solidFill>
                  <a:schemeClr val="accent1"/>
                </a:solidFill>
              </a:rPr>
              <a:t>naručilaca</a:t>
            </a:r>
          </a:p>
          <a:p>
            <a:r>
              <a:rPr lang="sr-Latn-RS" dirty="0" smtClean="0">
                <a:solidFill>
                  <a:schemeClr val="accent1"/>
                </a:solidFill>
              </a:rPr>
              <a:t>Spiskovi lica sa kojima naručioci ne mogu da zaključe ugovor zbog sukoba interesa </a:t>
            </a:r>
          </a:p>
          <a:p>
            <a:r>
              <a:rPr lang="sr-Latn-RS" dirty="0" smtClean="0"/>
              <a:t>Spiskovi naručilaca koji su nosioci posebnih ili isključivih prava </a:t>
            </a:r>
          </a:p>
          <a:p>
            <a:r>
              <a:rPr lang="sr-Latn-RS" dirty="0" smtClean="0"/>
              <a:t>Druga faza restriktivnog postupka, objava: poziva za podnošenje ponuda, uslova za priznavanje kvalifikacije, konkursne dokumentacije</a:t>
            </a:r>
          </a:p>
          <a:p>
            <a:r>
              <a:rPr lang="sr-Latn-RS" dirty="0" smtClean="0">
                <a:solidFill>
                  <a:schemeClr val="accent1"/>
                </a:solidFill>
              </a:rPr>
              <a:t>Obaveštenje o pokretanju pregovaračkog postupka</a:t>
            </a:r>
          </a:p>
          <a:p>
            <a:r>
              <a:rPr lang="sr-Latn-RS" dirty="0" smtClean="0">
                <a:solidFill>
                  <a:schemeClr val="accent1"/>
                </a:solidFill>
              </a:rPr>
              <a:t>Odluka o izmeni ugovora</a:t>
            </a:r>
          </a:p>
          <a:p>
            <a:r>
              <a:rPr lang="sr-Latn-RS" dirty="0" smtClean="0"/>
              <a:t>Spisak naručilaca u komunalnom sektoru</a:t>
            </a:r>
          </a:p>
          <a:p>
            <a:r>
              <a:rPr lang="sr-Latn-RS" dirty="0" smtClean="0">
                <a:solidFill>
                  <a:schemeClr val="accent1"/>
                </a:solidFill>
              </a:rPr>
              <a:t>Objavljivanje zbirnih kvartalnih, polugodišnjih i godišnjih izveštaja o jn</a:t>
            </a:r>
          </a:p>
          <a:p>
            <a:r>
              <a:rPr lang="sr-Latn-RS" dirty="0" smtClean="0"/>
              <a:t>Objavljivanje presuda za određene prekršaje</a:t>
            </a:r>
          </a:p>
          <a:p>
            <a:r>
              <a:rPr lang="sr-Latn-RS" dirty="0" smtClean="0"/>
              <a:t>Obaveštenje o postojanju sistema dinamične nabavke</a:t>
            </a:r>
          </a:p>
          <a:p>
            <a:r>
              <a:rPr lang="sr-Latn-RS" dirty="0" smtClean="0"/>
              <a:t>Spisak naručilaca za čije potrebe se vrši centralizacija od strane UZZPRO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671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715962"/>
          </a:xfrm>
        </p:spPr>
        <p:txBody>
          <a:bodyPr>
            <a:noAutofit/>
          </a:bodyPr>
          <a:lstStyle/>
          <a:p>
            <a:r>
              <a:rPr lang="sr-Latn-RS" sz="3600" b="1" i="1" dirty="0" smtClean="0">
                <a:solidFill>
                  <a:schemeClr val="accent1"/>
                </a:solidFill>
              </a:rPr>
              <a:t>NOVE FUNKCIONALNOSTI NA PORTALU</a:t>
            </a:r>
            <a:endParaRPr lang="sr-Latn-RS" sz="3600" b="1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953000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 smtClean="0">
                <a:solidFill>
                  <a:schemeClr val="accent1"/>
                </a:solidFill>
              </a:rPr>
              <a:t>Obavezna objava svih javnih nabavki, i velikih i malih</a:t>
            </a:r>
          </a:p>
          <a:p>
            <a:r>
              <a:rPr lang="sr-Latn-RS" b="1" dirty="0" smtClean="0">
                <a:solidFill>
                  <a:schemeClr val="accent1"/>
                </a:solidFill>
              </a:rPr>
              <a:t>Objava nabavki u pregovaračkom postupku</a:t>
            </a:r>
          </a:p>
          <a:p>
            <a:r>
              <a:rPr lang="sr-Latn-RS" b="1" dirty="0" smtClean="0">
                <a:solidFill>
                  <a:schemeClr val="accent1"/>
                </a:solidFill>
              </a:rPr>
              <a:t>Obavezna objava konkursne dokumentacije</a:t>
            </a:r>
          </a:p>
          <a:p>
            <a:r>
              <a:rPr lang="sr-Latn-RS" b="1" dirty="0" smtClean="0">
                <a:solidFill>
                  <a:schemeClr val="accent1"/>
                </a:solidFill>
              </a:rPr>
              <a:t>Obavezna primena CPV-a (jedinstveni rečnik nabavki)</a:t>
            </a:r>
          </a:p>
          <a:p>
            <a:pPr marL="0" indent="0" algn="ctr">
              <a:buNone/>
            </a:pPr>
            <a:r>
              <a:rPr lang="sr-Latn-RS" b="1" dirty="0" smtClean="0">
                <a:solidFill>
                  <a:schemeClr val="accent1"/>
                </a:solidFill>
              </a:rPr>
              <a:t>* * *</a:t>
            </a:r>
          </a:p>
          <a:p>
            <a:r>
              <a:rPr lang="sr-Latn-RS" dirty="0" smtClean="0"/>
              <a:t>Napredna pretraga zaključenih ugovora iz kvartalnih izveštaja naručilaca</a:t>
            </a:r>
          </a:p>
          <a:p>
            <a:r>
              <a:rPr lang="sr-Latn-RS" dirty="0" smtClean="0"/>
              <a:t>Vezivanje odluka Komisije za javni poziv i pretraga po predmetu nabavke i predmetu žalbe</a:t>
            </a:r>
          </a:p>
          <a:p>
            <a:r>
              <a:rPr lang="sr-Latn-RS" dirty="0" smtClean="0"/>
              <a:t>Fakultativna objava planova nabavki naručilaca</a:t>
            </a:r>
          </a:p>
          <a:p>
            <a:r>
              <a:rPr lang="sr-Latn-RS" dirty="0" smtClean="0"/>
              <a:t>Registracija ponuđača i automatsko obaveštavanje ponuđača o tenderima za koje su zainteresovani</a:t>
            </a:r>
          </a:p>
          <a:p>
            <a:r>
              <a:rPr lang="sr-Latn-RS" dirty="0" smtClean="0"/>
              <a:t>Oglašavanje nabavki koje se sprovode po međunarodnim procedurama</a:t>
            </a:r>
          </a:p>
          <a:p>
            <a:r>
              <a:rPr lang="sr-Latn-RS" dirty="0" smtClean="0"/>
              <a:t>Unapređenje statistike javnih nabavki (ukrštanje podataka)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640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Autofit/>
          </a:bodyPr>
          <a:lstStyle/>
          <a:p>
            <a:r>
              <a:rPr lang="sr-Latn-RS" sz="3600" b="1" i="1" dirty="0" smtClean="0">
                <a:solidFill>
                  <a:schemeClr val="accent1"/>
                </a:solidFill>
              </a:rPr>
              <a:t>SVRSISHODNOST PODATAKA</a:t>
            </a:r>
            <a:endParaRPr lang="sr-Latn-RS" sz="3600" b="1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b="1" dirty="0" smtClean="0">
                <a:solidFill>
                  <a:schemeClr val="accent1"/>
                </a:solidFill>
              </a:rPr>
              <a:t>CILJ</a:t>
            </a:r>
            <a:r>
              <a:rPr lang="sr-Latn-RS" dirty="0" smtClean="0"/>
              <a:t>: kvalitetna analiza i pravovremeno plasiranje što svrsishodnijih i ažurnijih podataka korisnicima (najširoj javnosti)</a:t>
            </a:r>
          </a:p>
          <a:p>
            <a:r>
              <a:rPr lang="sr-Latn-RS" b="1" dirty="0" smtClean="0">
                <a:solidFill>
                  <a:schemeClr val="accent1"/>
                </a:solidFill>
              </a:rPr>
              <a:t>UKRŠTANJE PODATAKA IZ  VIŠE IZVORA: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Baza mišljenja o pregovaračkim postupcima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Baza kvartalnih izveštaja (zaključeni ugovori i sprovedeni postupci, izvršenje ugovora)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Baza planova nabavki naručilaca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Portal javnih nabavki</a:t>
            </a:r>
          </a:p>
          <a:p>
            <a:r>
              <a:rPr lang="sr-Latn-RS" b="1" dirty="0" smtClean="0">
                <a:solidFill>
                  <a:schemeClr val="accent1"/>
                </a:solidFill>
              </a:rPr>
              <a:t>Ključno</a:t>
            </a:r>
            <a:r>
              <a:rPr lang="sr-Latn-RS" dirty="0" smtClean="0">
                <a:solidFill>
                  <a:schemeClr val="accent1"/>
                </a:solidFill>
              </a:rPr>
              <a:t>:</a:t>
            </a:r>
            <a:r>
              <a:rPr lang="sr-Latn-RS" dirty="0" smtClean="0"/>
              <a:t> omogućiti pra</a:t>
            </a:r>
            <a:r>
              <a:rPr lang="sr-Latn-RS" sz="2200" dirty="0" smtClean="0"/>
              <a:t>ć</a:t>
            </a:r>
            <a:r>
              <a:rPr lang="sr-Latn-RS" dirty="0" smtClean="0"/>
              <a:t>enje razlika između planiranog, zaključenog i realizovanog kod naručilaca; identifikovanje odstupanja i detaljnija provera konkretnog slu</a:t>
            </a:r>
            <a:r>
              <a:rPr lang="sr-Latn-RS" sz="2200" dirty="0" smtClean="0"/>
              <a:t>č</a:t>
            </a:r>
            <a:r>
              <a:rPr lang="sr-Latn-RS" dirty="0" smtClean="0"/>
              <a:t>aja; dalje procesuiranje</a:t>
            </a:r>
          </a:p>
          <a:p>
            <a:pPr marL="514350" indent="-514350">
              <a:buFont typeface="+mj-lt"/>
              <a:buAutoNum type="arabicPeriod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1450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HELP-DESK</a:t>
            </a:r>
            <a:r>
              <a:rPr lang="sr-Latn-RS" sz="41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 (</a:t>
            </a:r>
            <a:r>
              <a:rPr lang="sr-Latn-RS" sz="32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telefonske konsultacije)</a:t>
            </a:r>
            <a:endParaRPr lang="sr-Latn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sr-Latn-RS" dirty="0" smtClean="0"/>
          </a:p>
          <a:p>
            <a:pPr marL="0" indent="0">
              <a:buNone/>
              <a:defRPr/>
            </a:pPr>
            <a:endParaRPr lang="sr-Latn-RS" sz="2400" dirty="0" smtClean="0"/>
          </a:p>
          <a:p>
            <a:pPr marL="0" indent="0">
              <a:buNone/>
              <a:defRPr/>
            </a:pPr>
            <a:endParaRPr lang="sr-Latn-RS" sz="2400" dirty="0"/>
          </a:p>
          <a:p>
            <a:pPr>
              <a:defRPr/>
            </a:pPr>
            <a:r>
              <a:rPr lang="sr-Latn-RS" sz="2800" dirty="0" smtClean="0"/>
              <a:t>Uvođenje dodatnih telefonskih linij</a:t>
            </a:r>
            <a:r>
              <a:rPr lang="en-US" sz="2800" dirty="0" smtClean="0"/>
              <a:t>a</a:t>
            </a:r>
            <a:endParaRPr lang="sr-Latn-RS" sz="2800" dirty="0" smtClean="0"/>
          </a:p>
          <a:p>
            <a:pPr>
              <a:defRPr/>
            </a:pPr>
            <a:r>
              <a:rPr lang="sr-Latn-RS" sz="2800" dirty="0" smtClean="0"/>
              <a:t>Angažovanje većeg broja zaposlenih</a:t>
            </a:r>
          </a:p>
          <a:p>
            <a:pPr>
              <a:defRPr/>
            </a:pPr>
            <a:r>
              <a:rPr lang="sr-Latn-RS" sz="2800" dirty="0" smtClean="0"/>
              <a:t>Potreba za dodatnim kapacitetima</a:t>
            </a:r>
            <a:endParaRPr lang="sr-Latn-R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16113"/>
            <a:ext cx="1768474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6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305800" cy="639762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HELP-DESK</a:t>
            </a:r>
            <a:r>
              <a:rPr lang="sr-Latn-RS" sz="28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 (pružanje saveta putem </a:t>
            </a:r>
            <a:r>
              <a:rPr lang="en-US" sz="28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e-</a:t>
            </a:r>
            <a:r>
              <a:rPr lang="sr-Latn-RS" sz="28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pošte)</a:t>
            </a:r>
            <a:endParaRPr lang="sr-Latn-R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C:\Users\bokanda.UJN\Desktop\Rang lista naruci,konf, oktobar 2012\pi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73152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17738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HELP-DESK</a:t>
            </a:r>
            <a:r>
              <a:rPr lang="sr-Latn-RS" sz="28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 </a:t>
            </a:r>
            <a:r>
              <a:rPr lang="sr-Latn-RS" sz="24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(e-zbirka najčešćih pitanja i odgovora po ključnim oblastima ZJN, sa elektronskom pretragom)</a:t>
            </a:r>
            <a:endParaRPr lang="sr-Latn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79" y="1581725"/>
            <a:ext cx="5547841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70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5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r-Latn-RS" sz="5400" b="1" dirty="0" smtClean="0">
                <a:solidFill>
                  <a:schemeClr val="accent1"/>
                </a:solidFill>
              </a:rPr>
              <a:t>      </a:t>
            </a:r>
          </a:p>
          <a:p>
            <a:pPr marL="0" indent="0">
              <a:buNone/>
            </a:pPr>
            <a:r>
              <a:rPr lang="sr-Latn-RS" sz="5400" b="1" dirty="0">
                <a:solidFill>
                  <a:schemeClr val="accent1"/>
                </a:solidFill>
              </a:rPr>
              <a:t> </a:t>
            </a:r>
            <a:r>
              <a:rPr lang="sr-Latn-RS" sz="5400" b="1" dirty="0" smtClean="0">
                <a:solidFill>
                  <a:schemeClr val="accent1"/>
                </a:solidFill>
              </a:rPr>
              <a:t>     HVALA NA PAŽNJI!</a:t>
            </a:r>
            <a:endParaRPr lang="sr-Latn-RS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sr-Latn-RS" sz="3600" b="1" i="1" kern="0" dirty="0" smtClean="0">
                <a:solidFill>
                  <a:schemeClr val="accent1"/>
                </a:solidFill>
                <a:latin typeface="Arial"/>
              </a:rPr>
              <a:t>RAZVOJ SISTEMA INDIKATORA</a:t>
            </a:r>
            <a:endParaRPr lang="sr-Latn-R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sr-Latn-RS" sz="2400" dirty="0" smtClean="0"/>
              <a:t>Razvijen u okviru Twinning projekta</a:t>
            </a:r>
            <a:endParaRPr lang="sr-Cyrl-RS" sz="24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sr-Latn-RS" sz="2000" dirty="0" smtClean="0"/>
              <a:t>Ocenjeno je da UJN raspolaže sadržajnom bazom podataka koja omogućava dobar pregled opštih trendova jn u RS; </a:t>
            </a:r>
            <a:r>
              <a:rPr lang="sr-Latn-RS" sz="2000" b="1" dirty="0" smtClean="0">
                <a:solidFill>
                  <a:schemeClr val="accent1"/>
                </a:solidFill>
              </a:rPr>
              <a:t>potreban dalji razvoj</a:t>
            </a:r>
          </a:p>
          <a:p>
            <a:pPr marL="320040" lvl="1" indent="0">
              <a:buNone/>
              <a:defRPr/>
            </a:pPr>
            <a:endParaRPr lang="sr-Cyrl-RS" sz="20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r-Latn-RS" sz="2400" b="1" dirty="0" smtClean="0"/>
              <a:t>Ključni ciljevi:</a:t>
            </a:r>
            <a:endParaRPr lang="sr-Cyrl-RS" sz="2400" b="1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sr-Latn-RS" sz="2000" dirty="0" smtClean="0"/>
              <a:t>Razvoj i integrisanje </a:t>
            </a:r>
            <a:r>
              <a:rPr lang="sr-Latn-RS" sz="2000" b="1" i="1" dirty="0" smtClean="0">
                <a:solidFill>
                  <a:schemeClr val="accent1"/>
                </a:solidFill>
              </a:rPr>
              <a:t>novih indikatora</a:t>
            </a:r>
            <a:r>
              <a:rPr lang="sr-Cyrl-RS" sz="2000" b="1" i="1" dirty="0" smtClean="0">
                <a:solidFill>
                  <a:schemeClr val="accent1"/>
                </a:solidFill>
              </a:rPr>
              <a:t> </a:t>
            </a:r>
            <a:r>
              <a:rPr lang="sr-Latn-RS" sz="2000" dirty="0" smtClean="0"/>
              <a:t>u Godišnji izveštaj o jn u RS</a:t>
            </a:r>
            <a:endParaRPr lang="sr-Cyrl-RS" sz="2000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sr-Latn-RS" sz="2000" dirty="0" smtClean="0"/>
              <a:t>Omogućiti </a:t>
            </a:r>
            <a:r>
              <a:rPr lang="sr-Latn-RS" sz="2000" b="1" i="1" dirty="0" smtClean="0">
                <a:solidFill>
                  <a:schemeClr val="accent1"/>
                </a:solidFill>
              </a:rPr>
              <a:t>maksimalnu transparentnosti</a:t>
            </a:r>
            <a:r>
              <a:rPr lang="sr-Latn-RS" sz="2000" dirty="0" smtClean="0"/>
              <a:t>- širok pristup indikatorima od strane korisnika njihovim </a:t>
            </a:r>
            <a:r>
              <a:rPr lang="sr-Latn-RS" sz="2000" b="1" i="1" dirty="0" smtClean="0"/>
              <a:t>postavljanjem na Portal javnih nabavki</a:t>
            </a:r>
            <a:endParaRPr lang="sr-Cyrl-RS" sz="2000" b="1" i="1" dirty="0"/>
          </a:p>
          <a:p>
            <a:pPr marL="971550" lvl="1" indent="-514350" algn="ctr">
              <a:buFont typeface="Wingdings" pitchFamily="2" charset="2"/>
              <a:buNone/>
              <a:defRPr/>
            </a:pPr>
            <a:r>
              <a:rPr lang="sr-Cyrl-RS" sz="2000" b="1" i="1" dirty="0"/>
              <a:t>▼</a:t>
            </a:r>
          </a:p>
          <a:p>
            <a:pPr marL="971550" lvl="1" indent="-514350">
              <a:buFont typeface="Wingdings" pitchFamily="2" charset="2"/>
              <a:buNone/>
              <a:defRPr/>
            </a:pPr>
            <a:r>
              <a:rPr lang="sr-Cyrl-RS" sz="2000" b="1" i="1" dirty="0"/>
              <a:t>	</a:t>
            </a:r>
            <a:r>
              <a:rPr lang="sr-Latn-RS" sz="2000" b="1" i="1" dirty="0" smtClean="0">
                <a:solidFill>
                  <a:schemeClr val="accent1"/>
                </a:solidFill>
              </a:rPr>
              <a:t>UJN postaje jedinstveni servis </a:t>
            </a:r>
            <a:r>
              <a:rPr lang="sr-Latn-RS" sz="2000" dirty="0" smtClean="0"/>
              <a:t>za pružanje svih ključnih i relevantnih informacija iz oblasti javnih nabavki</a:t>
            </a:r>
            <a:endParaRPr lang="sr-Cyrl-RS" sz="2000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739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sr-Latn-RS" b="1" i="1" dirty="0" smtClean="0">
                <a:solidFill>
                  <a:schemeClr val="accent1"/>
                </a:solidFill>
              </a:rPr>
              <a:t>NIVOI POSMATRANJA INDIKATORA</a:t>
            </a:r>
            <a:endParaRPr lang="sr-Latn-R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sz="2400" b="1" dirty="0" smtClean="0"/>
              <a:t>NIVO RS</a:t>
            </a:r>
            <a:endParaRPr lang="en-US" sz="2400" b="1" dirty="0"/>
          </a:p>
          <a:p>
            <a:r>
              <a:rPr lang="sr-Latn-RS" sz="2400" b="1" dirty="0" smtClean="0"/>
              <a:t>NIVO ODRE</a:t>
            </a:r>
            <a:r>
              <a:rPr lang="sr-Latn-RS" sz="2000" b="1" dirty="0" smtClean="0"/>
              <a:t>Đ</a:t>
            </a:r>
            <a:r>
              <a:rPr lang="sr-Latn-RS" sz="2400" b="1" dirty="0" smtClean="0"/>
              <a:t>ENE GRUPE/KATEGORIJE NARUČILACA</a:t>
            </a:r>
            <a:endParaRPr lang="en-US" sz="2400" b="1" dirty="0"/>
          </a:p>
          <a:p>
            <a:r>
              <a:rPr lang="sr-Latn-RS" sz="2400" b="1" dirty="0" smtClean="0"/>
              <a:t>NIVO POJEDINA</a:t>
            </a:r>
            <a:r>
              <a:rPr lang="sr-Latn-RS" sz="2000" b="1" dirty="0" smtClean="0"/>
              <a:t>Č</a:t>
            </a:r>
            <a:r>
              <a:rPr lang="sr-Latn-RS" sz="2400" b="1" dirty="0" smtClean="0"/>
              <a:t>NOG NARU</a:t>
            </a:r>
            <a:r>
              <a:rPr lang="sr-Latn-RS" sz="2000" b="1" dirty="0" smtClean="0"/>
              <a:t>Č</a:t>
            </a:r>
            <a:r>
              <a:rPr lang="sr-Latn-RS" sz="2400" b="1" dirty="0" smtClean="0"/>
              <a:t>IOCA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sr-Latn-RS" sz="2400" b="1" dirty="0" smtClean="0">
                <a:solidFill>
                  <a:schemeClr val="accent1"/>
                </a:solidFill>
              </a:rPr>
              <a:t>SAMOPROCENA NARU</a:t>
            </a:r>
            <a:r>
              <a:rPr lang="sr-Latn-RS" sz="2000" b="1" dirty="0" smtClean="0">
                <a:solidFill>
                  <a:schemeClr val="accent1"/>
                </a:solidFill>
              </a:rPr>
              <a:t>Č</a:t>
            </a:r>
            <a:r>
              <a:rPr lang="sr-Latn-RS" sz="2400" b="1" dirty="0" smtClean="0">
                <a:solidFill>
                  <a:schemeClr val="accent1"/>
                </a:solidFill>
              </a:rPr>
              <a:t>IOCA</a:t>
            </a:r>
            <a:endParaRPr lang="en-US" sz="2400" b="1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sr-Latn-RS" sz="2000" dirty="0" smtClean="0"/>
              <a:t>Indikatori </a:t>
            </a:r>
            <a:r>
              <a:rPr lang="sr-Latn-RS" sz="2000" b="1" dirty="0" smtClean="0"/>
              <a:t>ne služe za „optuživanje“ </a:t>
            </a:r>
            <a:r>
              <a:rPr lang="sr-Latn-RS" sz="2000" dirty="0" smtClean="0"/>
              <a:t>naručioca</a:t>
            </a:r>
            <a:r>
              <a:rPr lang="en-US" sz="2000" dirty="0" smtClean="0"/>
              <a:t>, </a:t>
            </a:r>
            <a:r>
              <a:rPr lang="sr-Latn-RS" sz="2000" dirty="0" smtClean="0"/>
              <a:t>niti kao dokaz neregularnosti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sr-Latn-RS" sz="2000" dirty="0" smtClean="0"/>
              <a:t>Indikatori služe za </a:t>
            </a:r>
            <a:r>
              <a:rPr lang="sr-Latn-RS" sz="2000" b="1" dirty="0" smtClean="0"/>
              <a:t>smoprocenu, rangiranje i poređenje </a:t>
            </a:r>
            <a:r>
              <a:rPr lang="sr-Latn-RS" sz="2000" dirty="0" smtClean="0"/>
              <a:t>sa odgovarajućom kategorijom naručioca</a:t>
            </a:r>
            <a:r>
              <a:rPr lang="en-US" sz="2000" dirty="0" smtClean="0"/>
              <a:t>, </a:t>
            </a:r>
            <a:r>
              <a:rPr lang="sr-Latn-RS" sz="2000" dirty="0" smtClean="0"/>
              <a:t>sa „sličnim“ naručiocem, za željenim ciljem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sr-Latn-RS" sz="2000" b="1" dirty="0" smtClean="0"/>
              <a:t>Vodič, inspiracija </a:t>
            </a:r>
            <a:r>
              <a:rPr lang="sr-Latn-RS" sz="2000" dirty="0" smtClean="0"/>
              <a:t>za unapređenje sopstvenih rezultata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sr-Latn-RS" sz="2000" b="1" dirty="0" smtClean="0"/>
              <a:t>Razmena dobre prakse i informacija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46499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sr-Latn-RS" b="1" i="1" dirty="0" smtClean="0">
                <a:solidFill>
                  <a:schemeClr val="accent1"/>
                </a:solidFill>
              </a:rPr>
              <a:t>NOVI INDIKATORI</a:t>
            </a:r>
            <a:endParaRPr lang="sr-Latn-RS" b="1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b="1" i="1" dirty="0" smtClean="0"/>
              <a:t>Nedostatak plana nabavki, nerealno planiranje </a:t>
            </a:r>
            <a:r>
              <a:rPr lang="sr-Latn-RS" dirty="0" smtClean="0"/>
              <a:t>(godišnji planovi, izvršenje planova, kvartalni izveštaji...)</a:t>
            </a:r>
          </a:p>
          <a:p>
            <a:r>
              <a:rPr lang="sr-Latn-RS" b="1" i="1" dirty="0" smtClean="0"/>
              <a:t>Neobjavljivanje javnih nabavki na Portalu </a:t>
            </a:r>
            <a:r>
              <a:rPr lang="sr-Latn-RS" dirty="0" smtClean="0"/>
              <a:t>( godišnji plan, Portal, izveštaj o zaključenim ugovorima...)</a:t>
            </a:r>
          </a:p>
          <a:p>
            <a:r>
              <a:rPr lang="sr-Latn-RS" b="1" i="1" dirty="0" smtClean="0"/>
              <a:t>Nepostojanje službenika za javne nabavke </a:t>
            </a:r>
            <a:r>
              <a:rPr lang="sr-Latn-RS" dirty="0" smtClean="0"/>
              <a:t>(godišnji planovi, baza službenika, kvartalni izveštaji...)</a:t>
            </a:r>
          </a:p>
          <a:p>
            <a:r>
              <a:rPr lang="sr-Latn-RS" b="1" i="1" dirty="0"/>
              <a:t>Razlike u jedini</a:t>
            </a:r>
            <a:r>
              <a:rPr lang="sr-Latn-RS" sz="2000" b="1" i="1" dirty="0"/>
              <a:t>č</a:t>
            </a:r>
            <a:r>
              <a:rPr lang="sr-Latn-RS" b="1" i="1" dirty="0"/>
              <a:t>nim cenama </a:t>
            </a:r>
            <a:r>
              <a:rPr lang="sr-Latn-RS" dirty="0"/>
              <a:t>(kvartalni izveštaji</a:t>
            </a:r>
            <a:r>
              <a:rPr lang="sr-Latn-RS" dirty="0" smtClean="0"/>
              <a:t>)</a:t>
            </a:r>
          </a:p>
          <a:p>
            <a:r>
              <a:rPr lang="sr-Latn-RS" b="1" i="1" dirty="0" smtClean="0"/>
              <a:t>Neusaglašenost između planiranih, zaklju</a:t>
            </a:r>
            <a:r>
              <a:rPr lang="sr-Latn-RS" sz="2000" b="1" i="1" dirty="0" smtClean="0"/>
              <a:t>č</a:t>
            </a:r>
            <a:r>
              <a:rPr lang="sr-Latn-RS" b="1" i="1" dirty="0" smtClean="0"/>
              <a:t>enih i realizovanih javnih nabavki </a:t>
            </a:r>
            <a:r>
              <a:rPr lang="sr-Latn-RS" dirty="0" smtClean="0"/>
              <a:t>(planovi i izvršenje planova, portal, kvartalni izveštaji, izmene ugovora...)</a:t>
            </a:r>
          </a:p>
        </p:txBody>
      </p:sp>
    </p:spTree>
    <p:extLst>
      <p:ext uri="{BB962C8B-B14F-4D97-AF65-F5344CB8AC3E}">
        <p14:creationId xmlns:p14="http://schemas.microsoft.com/office/powerpoint/2010/main" val="99698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7705003"/>
              </p:ext>
            </p:extLst>
          </p:nvPr>
        </p:nvGraphicFramePr>
        <p:xfrm>
          <a:off x="762000" y="990600"/>
          <a:ext cx="7772400" cy="433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3" imgW="10112042" imgH="5640901" progId="Word.Document.12">
                  <p:embed/>
                </p:oleObj>
              </mc:Choice>
              <mc:Fallback>
                <p:oleObj name="Document" r:id="rId3" imgW="10112042" imgH="564090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7772400" cy="4335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73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НАРУЧИЛАЦ: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ЈП ___________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КАТЕГОРИЈА: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sr-Cyrl-RS" sz="1200" kern="0" dirty="0">
                <a:solidFill>
                  <a:srgbClr val="000000"/>
                </a:solidFill>
                <a:latin typeface="Arial"/>
              </a:rPr>
              <a:t>Ј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авн</a:t>
            </a:r>
            <a:r>
              <a:rPr lang="sr-Cyrl-RS" sz="1200" kern="0" dirty="0">
                <a:solidFill>
                  <a:srgbClr val="000000"/>
                </a:solidFill>
                <a:latin typeface="Arial"/>
              </a:rPr>
              <a:t>о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</a:rPr>
              <a:t>предузећ</a:t>
            </a:r>
            <a:r>
              <a:rPr lang="sr-Cyrl-RS" sz="1200" kern="0" dirty="0">
                <a:solidFill>
                  <a:srgbClr val="000000"/>
                </a:solidFill>
                <a:latin typeface="Arial"/>
              </a:rPr>
              <a:t>е </a:t>
            </a:r>
            <a:r>
              <a:rPr lang="sr-Cyrl-RS" sz="1200" kern="0" dirty="0" smtClean="0">
                <a:solidFill>
                  <a:srgbClr val="000000"/>
                </a:solidFill>
                <a:latin typeface="Arial"/>
              </a:rPr>
              <a:t>л.с.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ГОДИНА: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2011.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kern="0" dirty="0">
                <a:solidFill>
                  <a:srgbClr val="000000"/>
                </a:solidFill>
                <a:latin typeface="Arial"/>
              </a:rPr>
              <a:t>                                                         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200" kern="0" dirty="0">
                <a:solidFill>
                  <a:srgbClr val="000000"/>
                </a:solidFill>
                <a:latin typeface="Arial"/>
              </a:rPr>
              <a:t>                                                   </a:t>
            </a:r>
            <a:br>
              <a:rPr lang="en-US" sz="1200" kern="0" dirty="0">
                <a:solidFill>
                  <a:srgbClr val="000000"/>
                </a:solidFill>
                <a:latin typeface="Arial"/>
              </a:rPr>
            </a:br>
            <a:r>
              <a:rPr lang="en-US" sz="1600" kern="0" dirty="0">
                <a:solidFill>
                  <a:srgbClr val="000000"/>
                </a:solidFill>
                <a:latin typeface="Arial"/>
              </a:rPr>
              <a:t>                        </a:t>
            </a: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ПРЕГЛЕД КЉУЧНИХ ИНДИКАТОРА</a:t>
            </a:r>
            <a:r>
              <a:rPr lang="sr-Latn-CS" sz="1600" b="1" kern="0" dirty="0">
                <a:solidFill>
                  <a:srgbClr val="000000"/>
                </a:solidFill>
                <a:latin typeface="Arial"/>
              </a:rPr>
              <a:t> ЗА 201</a:t>
            </a:r>
            <a:r>
              <a:rPr lang="sr-Cyrl-RS" sz="1600" b="1" kern="0" dirty="0">
                <a:solidFill>
                  <a:srgbClr val="000000"/>
                </a:solidFill>
                <a:latin typeface="Arial"/>
              </a:rPr>
              <a:t>1</a:t>
            </a:r>
            <a:r>
              <a:rPr lang="sr-Latn-CS" sz="1600" b="1" kern="0" dirty="0">
                <a:solidFill>
                  <a:srgbClr val="000000"/>
                </a:solidFill>
                <a:latin typeface="Arial"/>
              </a:rPr>
              <a:t>. ГОДИНУ</a:t>
            </a:r>
            <a:endParaRPr lang="sr-Latn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25" y="1496374"/>
            <a:ext cx="7638950" cy="44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2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609600"/>
            <a:ext cx="7772400" cy="133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6" y="2514600"/>
            <a:ext cx="813276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8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020762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NAJTRANSPARENTNIJI NARU</a:t>
            </a:r>
            <a:r>
              <a:rPr lang="sr-Latn-RS" sz="32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ČIOCI </a:t>
            </a:r>
            <a:br>
              <a:rPr lang="sr-Latn-RS" sz="32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sr-Latn-RS" sz="3200" b="1" i="1" dirty="0">
                <a:solidFill>
                  <a:srgbClr val="EB641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U 2012. GODINI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8305800" cy="4876800"/>
          </a:xfrm>
        </p:spPr>
        <p:txBody>
          <a:bodyPr>
            <a:normAutofit/>
          </a:bodyPr>
          <a:lstStyle/>
          <a:p>
            <a:r>
              <a:rPr lang="sr-Latn-RS" dirty="0" smtClean="0"/>
              <a:t>Indikatori: prosečan broj ponuda, učešće konkurentnih postupaka, zastupljenost ugovora sa jednom ponudom</a:t>
            </a:r>
          </a:p>
          <a:p>
            <a:pPr marL="0" indent="0" algn="ctr">
              <a:buNone/>
            </a:pPr>
            <a:r>
              <a:rPr lang="sr-Latn-RS" b="1" dirty="0" smtClean="0"/>
              <a:t>* * * 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Kancelarija za evropske integracije </a:t>
            </a:r>
            <a:r>
              <a:rPr lang="sr-Latn-RS" sz="2400" dirty="0" smtClean="0">
                <a:solidFill>
                  <a:srgbClr val="00B0F0"/>
                </a:solidFill>
              </a:rPr>
              <a:t>(drž. </a:t>
            </a:r>
            <a:r>
              <a:rPr lang="sr-Latn-RS" sz="2400" dirty="0">
                <a:solidFill>
                  <a:srgbClr val="00B0F0"/>
                </a:solidFill>
              </a:rPr>
              <a:t>u</a:t>
            </a:r>
            <a:r>
              <a:rPr lang="sr-Latn-RS" sz="2400" dirty="0" smtClean="0">
                <a:solidFill>
                  <a:srgbClr val="00B0F0"/>
                </a:solidFill>
              </a:rPr>
              <a:t>prava)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Prekršajni sud u Leskovcu </a:t>
            </a:r>
            <a:r>
              <a:rPr lang="sr-Latn-RS" sz="2400" dirty="0" smtClean="0">
                <a:solidFill>
                  <a:srgbClr val="00B0F0"/>
                </a:solidFill>
              </a:rPr>
              <a:t>(pravosuđe)</a:t>
            </a:r>
            <a:endParaRPr lang="sr-Latn-RS" sz="2400" dirty="0">
              <a:solidFill>
                <a:srgbClr val="00B0F0"/>
              </a:solidFill>
            </a:endParaRP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Dom za smeštaj odraslih lica Kulina </a:t>
            </a:r>
            <a:r>
              <a:rPr lang="sr-Latn-RS" sz="2400" dirty="0" smtClean="0">
                <a:solidFill>
                  <a:srgbClr val="00B0F0"/>
                </a:solidFill>
              </a:rPr>
              <a:t>(zdravstvo)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Dom učenika srednjih škola </a:t>
            </a:r>
            <a:r>
              <a:rPr lang="sr-Latn-RS" sz="2400" dirty="0" smtClean="0">
                <a:solidFill>
                  <a:srgbClr val="00B0F0"/>
                </a:solidFill>
              </a:rPr>
              <a:t>(prosveta)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JP „Nacionalni park Tara“, Bajina Bašta </a:t>
            </a:r>
            <a:r>
              <a:rPr lang="sr-Latn-RS" sz="2400" dirty="0" smtClean="0">
                <a:solidFill>
                  <a:srgbClr val="00B0F0"/>
                </a:solidFill>
              </a:rPr>
              <a:t>(državna jp)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JP Direkcija za izgradnju opštine Para</a:t>
            </a:r>
            <a:r>
              <a:rPr lang="sr-Latn-RS" sz="2000" b="1" dirty="0" smtClean="0">
                <a:solidFill>
                  <a:srgbClr val="00B0F0"/>
                </a:solidFill>
              </a:rPr>
              <a:t>ć</a:t>
            </a:r>
            <a:r>
              <a:rPr lang="sr-Latn-RS" sz="2400" b="1" dirty="0" smtClean="0">
                <a:solidFill>
                  <a:srgbClr val="00B0F0"/>
                </a:solidFill>
              </a:rPr>
              <a:t>in </a:t>
            </a:r>
            <a:r>
              <a:rPr lang="sr-Latn-RS" sz="2400" dirty="0" smtClean="0">
                <a:solidFill>
                  <a:srgbClr val="00B0F0"/>
                </a:solidFill>
              </a:rPr>
              <a:t>(jp lok.samoupr.)</a:t>
            </a:r>
          </a:p>
          <a:p>
            <a:r>
              <a:rPr lang="sr-Latn-RS" sz="2400" b="1" dirty="0" smtClean="0">
                <a:solidFill>
                  <a:srgbClr val="00B0F0"/>
                </a:solidFill>
              </a:rPr>
              <a:t>Crveni krst Novog Sada </a:t>
            </a:r>
            <a:r>
              <a:rPr lang="sr-Latn-RS" sz="2400" dirty="0" smtClean="0">
                <a:solidFill>
                  <a:srgbClr val="00B0F0"/>
                </a:solidFill>
              </a:rPr>
              <a:t>(gradska i opšt.uprava)</a:t>
            </a:r>
            <a:endParaRPr lang="sr-Latn-R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3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685800"/>
            <a:ext cx="7772400" cy="3429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/>
              <a:t/>
            </a:r>
            <a:br>
              <a:rPr lang="sr-Latn-RS" sz="3200" dirty="0"/>
            </a:b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/>
              <a:t/>
            </a:r>
            <a:br>
              <a:rPr lang="sr-Latn-RS" sz="3200" dirty="0"/>
            </a:br>
            <a:r>
              <a:rPr lang="sr-Latn-RS" sz="2700" b="1" dirty="0" smtClean="0"/>
              <a:t>Portal javnih nabavki:</a:t>
            </a:r>
            <a:br>
              <a:rPr lang="sr-Latn-RS" sz="2700" b="1" dirty="0" smtClean="0"/>
            </a:br>
            <a:r>
              <a:rPr lang="sr-Latn-RS" sz="2200" dirty="0" smtClean="0">
                <a:hlinkClick r:id="rId2"/>
              </a:rPr>
              <a:t>www.ujn.gov.rs</a:t>
            </a:r>
            <a:r>
              <a:rPr lang="sr-Latn-RS" sz="2200" dirty="0" smtClean="0"/>
              <a:t/>
            </a:r>
            <a:br>
              <a:rPr lang="sr-Latn-RS" sz="2200" dirty="0" smtClean="0"/>
            </a:br>
            <a:r>
              <a:rPr lang="sr-Latn-RS" sz="2200" dirty="0" smtClean="0">
                <a:hlinkClick r:id="rId3"/>
              </a:rPr>
              <a:t>http://portal.ujn.gov.rs</a:t>
            </a:r>
            <a:r>
              <a:rPr lang="sr-Latn-RS" sz="2700" dirty="0" smtClean="0"/>
              <a:t/>
            </a:r>
            <a:br>
              <a:rPr lang="sr-Latn-RS" sz="2700" dirty="0" smtClean="0"/>
            </a:br>
            <a:r>
              <a:rPr lang="sr-Latn-RS" sz="2700" dirty="0" smtClean="0"/>
              <a:t> </a:t>
            </a:r>
            <a:br>
              <a:rPr lang="sr-Latn-RS" sz="2700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314" name="Picture 2" descr="C:\Users\bokanda.UJN\Desktop\UNDP konf, novembar,2012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46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766</TotalTime>
  <Words>662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Equity</vt:lpstr>
      <vt:lpstr>Document</vt:lpstr>
      <vt:lpstr>  INDIKATORI U PRAKSI PORTAL JAVNIH NABAVKI HELP-DESK</vt:lpstr>
      <vt:lpstr>RAZVOJ SISTEMA INDIKATORA</vt:lpstr>
      <vt:lpstr>NIVOI POSMATRANJA INDIKATORA</vt:lpstr>
      <vt:lpstr>NOVI INDIKATORI</vt:lpstr>
      <vt:lpstr>PowerPoint Presentation</vt:lpstr>
      <vt:lpstr>НАРУЧИЛАЦ: ЈП ___________ КАТЕГОРИЈА: Јавно предузеће л.с. ГОДИНА: 2011.                                                                                                                                       ПРЕГЛЕД КЉУЧНИХ ИНДИКАТОРА ЗА 2011. ГОДИНУ</vt:lpstr>
      <vt:lpstr>PowerPoint Presentation</vt:lpstr>
      <vt:lpstr>NAJTRANSPARENTNIJI NARUČIOCI  U 2012. GODINI</vt:lpstr>
      <vt:lpstr>     Portal javnih nabavki: www.ujn.gov.rs http://portal.ujn.gov.rs    </vt:lpstr>
      <vt:lpstr>PowerPoint Presentation</vt:lpstr>
      <vt:lpstr>KLJUČNI PODACI SA PORTALA</vt:lpstr>
      <vt:lpstr>NOVI SADRŽAJI NA PORTALU</vt:lpstr>
      <vt:lpstr>NOVE FUNKCIONALNOSTI NA PORTALU</vt:lpstr>
      <vt:lpstr>SVRSISHODNOST PODATAKA</vt:lpstr>
      <vt:lpstr>HELP-DESK (telefonske konsultacije)</vt:lpstr>
      <vt:lpstr>HELP-DESK (pružanje saveta putem e-pošte)</vt:lpstr>
      <vt:lpstr>HELP-DESK (e-zbirka najčešćih pitanja i odgovora po ključnim oblastima ZJN, sa elektronskom pretragom)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REPORT ON PUBLIC PROCUREMENTS IN THE REPUBLIC OF SERBIA  FOR THE FIRST HALF OF 2012 </dc:title>
  <dc:creator>Danijela Bokan</dc:creator>
  <cp:lastModifiedBy>Danijela Bokan</cp:lastModifiedBy>
  <cp:revision>158</cp:revision>
  <cp:lastPrinted>2012-11-08T09:26:37Z</cp:lastPrinted>
  <dcterms:created xsi:type="dcterms:W3CDTF">2006-08-16T00:00:00Z</dcterms:created>
  <dcterms:modified xsi:type="dcterms:W3CDTF">2012-11-26T18:03:30Z</dcterms:modified>
</cp:coreProperties>
</file>